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63" r:id="rId3"/>
    <p:sldId id="258" r:id="rId4"/>
    <p:sldId id="416" r:id="rId5"/>
    <p:sldId id="259" r:id="rId6"/>
    <p:sldId id="418" r:id="rId7"/>
    <p:sldId id="465" r:id="rId8"/>
    <p:sldId id="429" r:id="rId9"/>
    <p:sldId id="469" r:id="rId10"/>
    <p:sldId id="515" r:id="rId11"/>
    <p:sldId id="468" r:id="rId12"/>
    <p:sldId id="431" r:id="rId13"/>
    <p:sldId id="432" r:id="rId14"/>
    <p:sldId id="433" r:id="rId15"/>
    <p:sldId id="434" r:id="rId16"/>
    <p:sldId id="424" r:id="rId17"/>
    <p:sldId id="435" r:id="rId18"/>
    <p:sldId id="486" r:id="rId19"/>
    <p:sldId id="425" r:id="rId20"/>
    <p:sldId id="436" r:id="rId21"/>
    <p:sldId id="437" r:id="rId22"/>
  </p:sldIdLst>
  <p:sldSz cx="12192000" cy="6858000"/>
  <p:notesSz cx="6858000" cy="9144000"/>
  <p:embeddedFontLst>
    <p:embeddedFont>
      <p:font typeface="汉仪颜楷简" panose="00020600040101010101" pitchFamily="18" charset="-122"/>
      <p:regular r:id="rId27"/>
    </p:embeddedFont>
    <p:embeddedFont>
      <p:font typeface="楷体" panose="02010609060101010101" charset="-122"/>
      <p:regular r:id="rId28"/>
    </p:embeddedFont>
    <p:embeddedFont>
      <p:font typeface="汉仪程行简" panose="00020600040101010101" charset="-122"/>
      <p:regular r:id="rId29"/>
    </p:embeddedFont>
    <p:embeddedFont>
      <p:font typeface="等线" panose="02010600030101010101" charset="-122"/>
      <p:regular r:id="rId30"/>
    </p:embeddedFont>
    <p:embeddedFont>
      <p:font typeface="微软雅黑" panose="020B0503020204020204" charset="-122"/>
      <p:regular r:id="rId31"/>
    </p:embeddedFont>
    <p:embeddedFont>
      <p:font typeface="等线 Light" panose="0201060003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48"/>
    <a:srgbClr val="555149"/>
    <a:srgbClr val="404040"/>
    <a:srgbClr val="325187"/>
    <a:srgbClr val="335288"/>
    <a:srgbClr val="9EBD8E"/>
    <a:srgbClr val="FCDC9B"/>
    <a:srgbClr val="EFF1E8"/>
    <a:srgbClr val="CDCE84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84" autoAdjust="0"/>
  </p:normalViewPr>
  <p:slideViewPr>
    <p:cSldViewPr snapToGrid="0">
      <p:cViewPr>
        <p:scale>
          <a:sx n="75" d="100"/>
          <a:sy n="75" d="100"/>
        </p:scale>
        <p:origin x="94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.xml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A1B6A-446B-4594-9194-E25C20E4B5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8B4C8-91BE-4BDB-ACA9-73028101AB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image" Target="../media/image14.png"/><Relationship Id="rId14" Type="http://schemas.microsoft.com/office/2007/relationships/hdphoto" Target="../media/image13.wdp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microsoft.com/office/2007/relationships/hdphoto" Target="../media/image13.wd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image" Target="../media/image14.png"/><Relationship Id="rId14" Type="http://schemas.microsoft.com/office/2007/relationships/hdphoto" Target="../media/image13.wdp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>
          <a:gsLst>
            <a:gs pos="0">
              <a:srgbClr val="EFF1E8"/>
            </a:gs>
            <a:gs pos="100000">
              <a:srgbClr val="FCDC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-1"/>
            <a:ext cx="12192000" cy="6858002"/>
            <a:chOff x="0" y="-1"/>
            <a:chExt cx="12192000" cy="6858002"/>
          </a:xfrm>
        </p:grpSpPr>
        <p:sp>
          <p:nvSpPr>
            <p:cNvPr id="20" name="矩形 19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39593" y="3366392"/>
              <a:ext cx="2672292" cy="1726839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057336"/>
              <a:ext cx="3260254" cy="12555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931746" y="2272408"/>
              <a:ext cx="2597785" cy="229023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65616" y="3479045"/>
              <a:ext cx="4326384" cy="229023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410218" y="610082"/>
              <a:ext cx="2781782" cy="195909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0" y="918272"/>
              <a:ext cx="4815840" cy="3103866"/>
            </a:xfrm>
            <a:custGeom>
              <a:avLst/>
              <a:gdLst>
                <a:gd name="connsiteX0" fmla="*/ 0 w 3705827"/>
                <a:gd name="connsiteY0" fmla="*/ 0 h 2594658"/>
                <a:gd name="connsiteX1" fmla="*/ 256571 w 3705827"/>
                <a:gd name="connsiteY1" fmla="*/ 36653 h 2594658"/>
                <a:gd name="connsiteX2" fmla="*/ 1147822 w 3705827"/>
                <a:gd name="connsiteY2" fmla="*/ 221848 h 2594658"/>
                <a:gd name="connsiteX3" fmla="*/ 2363164 w 3705827"/>
                <a:gd name="connsiteY3" fmla="*/ 696410 h 2594658"/>
                <a:gd name="connsiteX4" fmla="*/ 2525209 w 3705827"/>
                <a:gd name="connsiteY4" fmla="*/ 765858 h 2594658"/>
                <a:gd name="connsiteX5" fmla="*/ 3034495 w 3705827"/>
                <a:gd name="connsiteY5" fmla="*/ 1414040 h 2594658"/>
                <a:gd name="connsiteX6" fmla="*/ 3705827 w 3705827"/>
                <a:gd name="connsiteY6" fmla="*/ 2166394 h 2594658"/>
                <a:gd name="connsiteX7" fmla="*/ 3208116 w 3705827"/>
                <a:gd name="connsiteY7" fmla="*/ 2594658 h 2594658"/>
                <a:gd name="connsiteX8" fmla="*/ 2698830 w 3705827"/>
                <a:gd name="connsiteY8" fmla="*/ 2502060 h 2594658"/>
                <a:gd name="connsiteX9" fmla="*/ 1900176 w 3705827"/>
                <a:gd name="connsiteY9" fmla="*/ 2478911 h 2594658"/>
                <a:gd name="connsiteX10" fmla="*/ 650111 w 3705827"/>
                <a:gd name="connsiteY10" fmla="*/ 2143245 h 2594658"/>
                <a:gd name="connsiteX11" fmla="*/ 0 w 3705827"/>
                <a:gd name="connsiteY11" fmla="*/ 2241375 h 25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5827" h="2594658">
                  <a:moveTo>
                    <a:pt x="0" y="0"/>
                  </a:moveTo>
                  <a:lnTo>
                    <a:pt x="256571" y="36653"/>
                  </a:lnTo>
                  <a:lnTo>
                    <a:pt x="1147822" y="221848"/>
                  </a:lnTo>
                  <a:lnTo>
                    <a:pt x="2363164" y="696410"/>
                  </a:lnTo>
                  <a:lnTo>
                    <a:pt x="2525209" y="765858"/>
                  </a:lnTo>
                  <a:lnTo>
                    <a:pt x="3034495" y="1414040"/>
                  </a:lnTo>
                  <a:lnTo>
                    <a:pt x="3705827" y="2166394"/>
                  </a:lnTo>
                  <a:lnTo>
                    <a:pt x="3208116" y="2594658"/>
                  </a:lnTo>
                  <a:lnTo>
                    <a:pt x="2698830" y="2502060"/>
                  </a:lnTo>
                  <a:lnTo>
                    <a:pt x="1900176" y="2478911"/>
                  </a:lnTo>
                  <a:lnTo>
                    <a:pt x="650111" y="2143245"/>
                  </a:lnTo>
                  <a:lnTo>
                    <a:pt x="0" y="2241375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 flipH="1">
              <a:off x="0" y="1920240"/>
              <a:ext cx="5681634" cy="3768331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>
            <a:xfrm>
              <a:off x="0" y="3200400"/>
              <a:ext cx="7940040" cy="365760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>
            <a:xfrm>
              <a:off x="10459234" y="-1"/>
              <a:ext cx="1732766" cy="1655179"/>
            </a:xfrm>
            <a:custGeom>
              <a:avLst/>
              <a:gdLst>
                <a:gd name="connsiteX0" fmla="*/ 0 w 1361440"/>
                <a:gd name="connsiteY0" fmla="*/ 0 h 1300480"/>
                <a:gd name="connsiteX1" fmla="*/ 1361440 w 1361440"/>
                <a:gd name="connsiteY1" fmla="*/ 0 h 1300480"/>
                <a:gd name="connsiteX2" fmla="*/ 1361440 w 1361440"/>
                <a:gd name="connsiteY2" fmla="*/ 1300480 h 1300480"/>
                <a:gd name="connsiteX3" fmla="*/ 0 w 1361440"/>
                <a:gd name="connsiteY3" fmla="*/ 130048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440" h="1300480">
                  <a:moveTo>
                    <a:pt x="0" y="0"/>
                  </a:moveTo>
                  <a:lnTo>
                    <a:pt x="1361440" y="0"/>
                  </a:lnTo>
                  <a:lnTo>
                    <a:pt x="1361440" y="1300480"/>
                  </a:lnTo>
                  <a:lnTo>
                    <a:pt x="0" y="130048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6289" y="4151245"/>
              <a:ext cx="1127858" cy="5730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5" cstate="screen"/>
            <a:stretch>
              <a:fillRect/>
            </a:stretch>
          </p:blipFill>
          <p:spPr>
            <a:xfrm>
              <a:off x="9651312" y="64280"/>
              <a:ext cx="1718486" cy="9459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7B43-4B93-4855-9D5B-5064E798B1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78BE2-52AF-4A85-8E8A-94485BE0B020}" type="slidenum">
              <a:rPr lang="zh-CN" altLang="en-US" smtClean="0"/>
            </a:fld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8" name="矩形 7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3166298" y="4595148"/>
              <a:ext cx="1637196" cy="1686744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202408"/>
              <a:ext cx="3260254" cy="125558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171464" y="3519793"/>
              <a:ext cx="1545176" cy="136224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 flipH="1">
              <a:off x="0" y="2372158"/>
              <a:ext cx="5000263" cy="3316413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3701510"/>
              <a:ext cx="6852213" cy="315649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1691" y="4993218"/>
              <a:ext cx="1127858" cy="57307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11" cstate="screen"/>
            <a:stretch>
              <a:fillRect/>
            </a:stretch>
          </p:blipFill>
          <p:spPr>
            <a:xfrm>
              <a:off x="1272455" y="3228549"/>
              <a:ext cx="1718486" cy="9459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gradFill>
          <a:gsLst>
            <a:gs pos="0">
              <a:srgbClr val="EFF1E8"/>
            </a:gs>
            <a:gs pos="100000">
              <a:srgbClr val="FCDC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-1"/>
            <a:ext cx="12192000" cy="6858002"/>
            <a:chOff x="0" y="-1"/>
            <a:chExt cx="12192000" cy="6858002"/>
          </a:xfrm>
        </p:grpSpPr>
        <p:sp>
          <p:nvSpPr>
            <p:cNvPr id="20" name="矩形 19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EFF1E8"/>
                </a:gs>
                <a:gs pos="100000">
                  <a:srgbClr val="FCDC9B"/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39593" y="3366392"/>
              <a:ext cx="2672292" cy="1726839"/>
            </a:xfrm>
            <a:prstGeom prst="rect">
              <a:avLst/>
            </a:prstGeom>
            <a:blipFill dpi="0" rotWithShape="1">
              <a:blip r:embed="rId2" cstate="screen">
                <a:alphaModFix amt="31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31746" y="3057336"/>
              <a:ext cx="3260254" cy="12555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931746" y="2272408"/>
              <a:ext cx="2597785" cy="229023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65616" y="3479045"/>
              <a:ext cx="4326384" cy="229023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410218" y="610082"/>
              <a:ext cx="2781782" cy="195909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0" y="0"/>
              <a:ext cx="3171464" cy="1655180"/>
            </a:xfrm>
            <a:custGeom>
              <a:avLst/>
              <a:gdLst>
                <a:gd name="connsiteX0" fmla="*/ 0 w 2936240"/>
                <a:gd name="connsiteY0" fmla="*/ 0 h 1412240"/>
                <a:gd name="connsiteX1" fmla="*/ 2936240 w 2936240"/>
                <a:gd name="connsiteY1" fmla="*/ 0 h 1412240"/>
                <a:gd name="connsiteX2" fmla="*/ 2936240 w 2936240"/>
                <a:gd name="connsiteY2" fmla="*/ 1412240 h 1412240"/>
                <a:gd name="connsiteX3" fmla="*/ 0 w 2936240"/>
                <a:gd name="connsiteY3" fmla="*/ 1412240 h 14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6240" h="1412240">
                  <a:moveTo>
                    <a:pt x="0" y="0"/>
                  </a:moveTo>
                  <a:lnTo>
                    <a:pt x="2936240" y="0"/>
                  </a:lnTo>
                  <a:lnTo>
                    <a:pt x="2936240" y="1412240"/>
                  </a:lnTo>
                  <a:lnTo>
                    <a:pt x="0" y="1412240"/>
                  </a:lnTo>
                  <a:close/>
                </a:path>
              </a:pathLst>
            </a:cu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0" y="918272"/>
              <a:ext cx="4815840" cy="3103866"/>
            </a:xfrm>
            <a:custGeom>
              <a:avLst/>
              <a:gdLst>
                <a:gd name="connsiteX0" fmla="*/ 0 w 3705827"/>
                <a:gd name="connsiteY0" fmla="*/ 0 h 2594658"/>
                <a:gd name="connsiteX1" fmla="*/ 256571 w 3705827"/>
                <a:gd name="connsiteY1" fmla="*/ 36653 h 2594658"/>
                <a:gd name="connsiteX2" fmla="*/ 1147822 w 3705827"/>
                <a:gd name="connsiteY2" fmla="*/ 221848 h 2594658"/>
                <a:gd name="connsiteX3" fmla="*/ 2363164 w 3705827"/>
                <a:gd name="connsiteY3" fmla="*/ 696410 h 2594658"/>
                <a:gd name="connsiteX4" fmla="*/ 2525209 w 3705827"/>
                <a:gd name="connsiteY4" fmla="*/ 765858 h 2594658"/>
                <a:gd name="connsiteX5" fmla="*/ 3034495 w 3705827"/>
                <a:gd name="connsiteY5" fmla="*/ 1414040 h 2594658"/>
                <a:gd name="connsiteX6" fmla="*/ 3705827 w 3705827"/>
                <a:gd name="connsiteY6" fmla="*/ 2166394 h 2594658"/>
                <a:gd name="connsiteX7" fmla="*/ 3208116 w 3705827"/>
                <a:gd name="connsiteY7" fmla="*/ 2594658 h 2594658"/>
                <a:gd name="connsiteX8" fmla="*/ 2698830 w 3705827"/>
                <a:gd name="connsiteY8" fmla="*/ 2502060 h 2594658"/>
                <a:gd name="connsiteX9" fmla="*/ 1900176 w 3705827"/>
                <a:gd name="connsiteY9" fmla="*/ 2478911 h 2594658"/>
                <a:gd name="connsiteX10" fmla="*/ 650111 w 3705827"/>
                <a:gd name="connsiteY10" fmla="*/ 2143245 h 2594658"/>
                <a:gd name="connsiteX11" fmla="*/ 0 w 3705827"/>
                <a:gd name="connsiteY11" fmla="*/ 2241375 h 25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5827" h="2594658">
                  <a:moveTo>
                    <a:pt x="0" y="0"/>
                  </a:moveTo>
                  <a:lnTo>
                    <a:pt x="256571" y="36653"/>
                  </a:lnTo>
                  <a:lnTo>
                    <a:pt x="1147822" y="221848"/>
                  </a:lnTo>
                  <a:lnTo>
                    <a:pt x="2363164" y="696410"/>
                  </a:lnTo>
                  <a:lnTo>
                    <a:pt x="2525209" y="765858"/>
                  </a:lnTo>
                  <a:lnTo>
                    <a:pt x="3034495" y="1414040"/>
                  </a:lnTo>
                  <a:lnTo>
                    <a:pt x="3705827" y="2166394"/>
                  </a:lnTo>
                  <a:lnTo>
                    <a:pt x="3208116" y="2594658"/>
                  </a:lnTo>
                  <a:lnTo>
                    <a:pt x="2698830" y="2502060"/>
                  </a:lnTo>
                  <a:lnTo>
                    <a:pt x="1900176" y="2478911"/>
                  </a:lnTo>
                  <a:lnTo>
                    <a:pt x="650111" y="2143245"/>
                  </a:lnTo>
                  <a:lnTo>
                    <a:pt x="0" y="2241375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 flipH="1">
              <a:off x="0" y="1920240"/>
              <a:ext cx="5681634" cy="3768331"/>
            </a:xfrm>
            <a:custGeom>
              <a:avLst/>
              <a:gdLst>
                <a:gd name="connsiteX0" fmla="*/ 0 w 3870960"/>
                <a:gd name="connsiteY0" fmla="*/ 0 h 1798320"/>
                <a:gd name="connsiteX1" fmla="*/ 3870960 w 3870960"/>
                <a:gd name="connsiteY1" fmla="*/ 0 h 1798320"/>
                <a:gd name="connsiteX2" fmla="*/ 3870960 w 3870960"/>
                <a:gd name="connsiteY2" fmla="*/ 1798320 h 1798320"/>
                <a:gd name="connsiteX3" fmla="*/ 0 w 3870960"/>
                <a:gd name="connsiteY3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0960" h="1798320">
                  <a:moveTo>
                    <a:pt x="0" y="0"/>
                  </a:moveTo>
                  <a:lnTo>
                    <a:pt x="3870960" y="0"/>
                  </a:lnTo>
                  <a:lnTo>
                    <a:pt x="387096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>
            <a:xfrm>
              <a:off x="0" y="3200400"/>
              <a:ext cx="7940040" cy="3657600"/>
            </a:xfrm>
            <a:custGeom>
              <a:avLst/>
              <a:gdLst>
                <a:gd name="connsiteX0" fmla="*/ 0 w 3586480"/>
                <a:gd name="connsiteY0" fmla="*/ 0 h 1798320"/>
                <a:gd name="connsiteX1" fmla="*/ 192723 w 3586480"/>
                <a:gd name="connsiteY1" fmla="*/ 0 h 1798320"/>
                <a:gd name="connsiteX2" fmla="*/ 965308 w 3586480"/>
                <a:gd name="connsiteY2" fmla="*/ 789200 h 1798320"/>
                <a:gd name="connsiteX3" fmla="*/ 3586480 w 3586480"/>
                <a:gd name="connsiteY3" fmla="*/ 1120395 h 1798320"/>
                <a:gd name="connsiteX4" fmla="*/ 3586480 w 3586480"/>
                <a:gd name="connsiteY4" fmla="*/ 1798320 h 1798320"/>
                <a:gd name="connsiteX5" fmla="*/ 0 w 3586480"/>
                <a:gd name="connsiteY5" fmla="*/ 1798320 h 179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6480" h="1798320">
                  <a:moveTo>
                    <a:pt x="0" y="0"/>
                  </a:moveTo>
                  <a:lnTo>
                    <a:pt x="192723" y="0"/>
                  </a:lnTo>
                  <a:lnTo>
                    <a:pt x="965308" y="789200"/>
                  </a:lnTo>
                  <a:lnTo>
                    <a:pt x="3586480" y="1120395"/>
                  </a:lnTo>
                  <a:lnTo>
                    <a:pt x="3586480" y="1798320"/>
                  </a:lnTo>
                  <a:lnTo>
                    <a:pt x="0" y="1798320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>
            <a:xfrm>
              <a:off x="10459234" y="-1"/>
              <a:ext cx="1732766" cy="1655179"/>
            </a:xfrm>
            <a:custGeom>
              <a:avLst/>
              <a:gdLst>
                <a:gd name="connsiteX0" fmla="*/ 0 w 1361440"/>
                <a:gd name="connsiteY0" fmla="*/ 0 h 1300480"/>
                <a:gd name="connsiteX1" fmla="*/ 1361440 w 1361440"/>
                <a:gd name="connsiteY1" fmla="*/ 0 h 1300480"/>
                <a:gd name="connsiteX2" fmla="*/ 1361440 w 1361440"/>
                <a:gd name="connsiteY2" fmla="*/ 1300480 h 1300480"/>
                <a:gd name="connsiteX3" fmla="*/ 0 w 1361440"/>
                <a:gd name="connsiteY3" fmla="*/ 130048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440" h="1300480">
                  <a:moveTo>
                    <a:pt x="0" y="0"/>
                  </a:moveTo>
                  <a:lnTo>
                    <a:pt x="1361440" y="0"/>
                  </a:lnTo>
                  <a:lnTo>
                    <a:pt x="1361440" y="1300480"/>
                  </a:lnTo>
                  <a:lnTo>
                    <a:pt x="0" y="130048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419372" y="5254906"/>
              <a:ext cx="4772628" cy="1603095"/>
            </a:xfrm>
            <a:custGeom>
              <a:avLst/>
              <a:gdLst>
                <a:gd name="connsiteX0" fmla="*/ 4072359 w 4572000"/>
                <a:gd name="connsiteY0" fmla="*/ 0 h 1047509"/>
                <a:gd name="connsiteX1" fmla="*/ 4572000 w 4572000"/>
                <a:gd name="connsiteY1" fmla="*/ 15141 h 1047509"/>
                <a:gd name="connsiteX2" fmla="*/ 4572000 w 4572000"/>
                <a:gd name="connsiteY2" fmla="*/ 1047509 h 1047509"/>
                <a:gd name="connsiteX3" fmla="*/ 0 w 4572000"/>
                <a:gd name="connsiteY3" fmla="*/ 1047509 h 1047509"/>
                <a:gd name="connsiteX4" fmla="*/ 0 w 4572000"/>
                <a:gd name="connsiteY4" fmla="*/ 311036 h 1047509"/>
                <a:gd name="connsiteX5" fmla="*/ 808299 w 4572000"/>
                <a:gd name="connsiteY5" fmla="*/ 254643 h 1047509"/>
                <a:gd name="connsiteX6" fmla="*/ 1722699 w 4572000"/>
                <a:gd name="connsiteY6" fmla="*/ 532436 h 1047509"/>
                <a:gd name="connsiteX7" fmla="*/ 2648673 w 4572000"/>
                <a:gd name="connsiteY7" fmla="*/ 532436 h 1047509"/>
                <a:gd name="connsiteX8" fmla="*/ 3273706 w 4572000"/>
                <a:gd name="connsiteY8" fmla="*/ 601884 h 1047509"/>
                <a:gd name="connsiteX9" fmla="*/ 3644096 w 4572000"/>
                <a:gd name="connsiteY9" fmla="*/ 370390 h 1047509"/>
                <a:gd name="connsiteX10" fmla="*/ 3713544 w 4572000"/>
                <a:gd name="connsiteY10" fmla="*/ 289367 h 1047509"/>
                <a:gd name="connsiteX11" fmla="*/ 3979762 w 4572000"/>
                <a:gd name="connsiteY11" fmla="*/ 34724 h 10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0" h="1047509">
                  <a:moveTo>
                    <a:pt x="4072359" y="0"/>
                  </a:moveTo>
                  <a:lnTo>
                    <a:pt x="4572000" y="15141"/>
                  </a:lnTo>
                  <a:lnTo>
                    <a:pt x="4572000" y="1047509"/>
                  </a:lnTo>
                  <a:lnTo>
                    <a:pt x="0" y="1047509"/>
                  </a:lnTo>
                  <a:lnTo>
                    <a:pt x="0" y="311036"/>
                  </a:lnTo>
                  <a:lnTo>
                    <a:pt x="808299" y="254643"/>
                  </a:lnTo>
                  <a:lnTo>
                    <a:pt x="1722699" y="532436"/>
                  </a:lnTo>
                  <a:lnTo>
                    <a:pt x="2648673" y="532436"/>
                  </a:lnTo>
                  <a:lnTo>
                    <a:pt x="3273706" y="601884"/>
                  </a:lnTo>
                  <a:lnTo>
                    <a:pt x="3644096" y="370390"/>
                  </a:lnTo>
                  <a:lnTo>
                    <a:pt x="3713544" y="289367"/>
                  </a:lnTo>
                  <a:lnTo>
                    <a:pt x="3979762" y="34724"/>
                  </a:lnTo>
                  <a:close/>
                </a:path>
              </a:pathLst>
            </a:cu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6289" y="4151245"/>
              <a:ext cx="1127858" cy="5730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5" cstate="screen"/>
            <a:stretch>
              <a:fillRect/>
            </a:stretch>
          </p:blipFill>
          <p:spPr>
            <a:xfrm>
              <a:off x="9651312" y="64280"/>
              <a:ext cx="1718486" cy="94592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 userDrawn="1"/>
        </p:nvSpPr>
        <p:spPr>
          <a:xfrm>
            <a:off x="493182" y="408008"/>
            <a:ext cx="11205637" cy="604198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37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45940" y="107355"/>
            <a:ext cx="694481" cy="1608881"/>
            <a:chOff x="4525700" y="1967696"/>
            <a:chExt cx="694481" cy="1608881"/>
          </a:xfrm>
        </p:grpSpPr>
        <p:sp>
          <p:nvSpPr>
            <p:cNvPr id="4" name="任意多边形: 形状 3"/>
            <p:cNvSpPr/>
            <p:nvPr/>
          </p:nvSpPr>
          <p:spPr>
            <a:xfrm>
              <a:off x="4525700" y="2164466"/>
              <a:ext cx="694481" cy="0"/>
            </a:xfrm>
            <a:custGeom>
              <a:avLst/>
              <a:gdLst>
                <a:gd name="connsiteX0" fmla="*/ 0 w 694481"/>
                <a:gd name="connsiteY0" fmla="*/ 0 h 0"/>
                <a:gd name="connsiteX1" fmla="*/ 694481 w 6944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81">
                  <a:moveTo>
                    <a:pt x="0" y="0"/>
                  </a:moveTo>
                  <a:lnTo>
                    <a:pt x="694481" y="0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4768769" y="1967696"/>
              <a:ext cx="0" cy="1608881"/>
            </a:xfrm>
            <a:custGeom>
              <a:avLst/>
              <a:gdLst>
                <a:gd name="connsiteX0" fmla="*/ 0 w 0"/>
                <a:gd name="connsiteY0" fmla="*/ 0 h 1608881"/>
                <a:gd name="connsiteX1" fmla="*/ 0 w 0"/>
                <a:gd name="connsiteY1" fmla="*/ 1608881 h 16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608881">
                  <a:moveTo>
                    <a:pt x="0" y="0"/>
                  </a:moveTo>
                  <a:lnTo>
                    <a:pt x="0" y="1608881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 rot="10800000">
            <a:off x="11386331" y="5150167"/>
            <a:ext cx="694481" cy="1608881"/>
            <a:chOff x="4525700" y="1967696"/>
            <a:chExt cx="694481" cy="1608881"/>
          </a:xfrm>
        </p:grpSpPr>
        <p:sp>
          <p:nvSpPr>
            <p:cNvPr id="22" name="任意多边形: 形状 21"/>
            <p:cNvSpPr/>
            <p:nvPr/>
          </p:nvSpPr>
          <p:spPr>
            <a:xfrm>
              <a:off x="4525700" y="2164466"/>
              <a:ext cx="694481" cy="0"/>
            </a:xfrm>
            <a:custGeom>
              <a:avLst/>
              <a:gdLst>
                <a:gd name="connsiteX0" fmla="*/ 0 w 694481"/>
                <a:gd name="connsiteY0" fmla="*/ 0 h 0"/>
                <a:gd name="connsiteX1" fmla="*/ 694481 w 6944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81">
                  <a:moveTo>
                    <a:pt x="0" y="0"/>
                  </a:moveTo>
                  <a:lnTo>
                    <a:pt x="694481" y="0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4768769" y="1967696"/>
              <a:ext cx="0" cy="1608881"/>
            </a:xfrm>
            <a:custGeom>
              <a:avLst/>
              <a:gdLst>
                <a:gd name="connsiteX0" fmla="*/ 0 w 0"/>
                <a:gd name="connsiteY0" fmla="*/ 0 h 1608881"/>
                <a:gd name="connsiteX1" fmla="*/ 0 w 0"/>
                <a:gd name="connsiteY1" fmla="*/ 1608881 h 16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608881">
                  <a:moveTo>
                    <a:pt x="0" y="0"/>
                  </a:moveTo>
                  <a:lnTo>
                    <a:pt x="0" y="1608881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标题 1"/>
          <p:cNvSpPr>
            <a:spLocks noGrp="1"/>
          </p:cNvSpPr>
          <p:nvPr>
            <p:ph type="title" hasCustomPrompt="1"/>
          </p:nvPr>
        </p:nvSpPr>
        <p:spPr>
          <a:xfrm>
            <a:off x="631879" y="581542"/>
            <a:ext cx="3171465" cy="492091"/>
          </a:xfrm>
        </p:spPr>
        <p:txBody>
          <a:bodyPr>
            <a:normAutofit/>
          </a:bodyPr>
          <a:lstStyle>
            <a:lvl1pPr>
              <a:defRPr sz="2800" b="0">
                <a:latin typeface="汉仪颜楷简" panose="00020600040101010101" pitchFamily="18" charset="-122"/>
                <a:ea typeface="汉仪颜楷简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A10ED-390C-40AD-9509-6326CB66DA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C237-C195-48DC-9331-7814CA3643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media" Target="../media/media2.m4a"/><Relationship Id="rId7" Type="http://schemas.openxmlformats.org/officeDocument/2006/relationships/audio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rot="5400000" flipH="1">
            <a:off x="9460559" y="3929043"/>
            <a:ext cx="447444" cy="1036578"/>
            <a:chOff x="4525700" y="1967696"/>
            <a:chExt cx="694481" cy="1608881"/>
          </a:xfrm>
        </p:grpSpPr>
        <p:sp>
          <p:nvSpPr>
            <p:cNvPr id="15" name="任意多边形: 形状 14"/>
            <p:cNvSpPr/>
            <p:nvPr/>
          </p:nvSpPr>
          <p:spPr>
            <a:xfrm>
              <a:off x="4525700" y="2164466"/>
              <a:ext cx="694481" cy="0"/>
            </a:xfrm>
            <a:custGeom>
              <a:avLst/>
              <a:gdLst>
                <a:gd name="connsiteX0" fmla="*/ 0 w 694481"/>
                <a:gd name="connsiteY0" fmla="*/ 0 h 0"/>
                <a:gd name="connsiteX1" fmla="*/ 694481 w 6944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81">
                  <a:moveTo>
                    <a:pt x="0" y="0"/>
                  </a:moveTo>
                  <a:lnTo>
                    <a:pt x="694481" y="0"/>
                  </a:lnTo>
                </a:path>
              </a:pathLst>
            </a:custGeom>
            <a:noFill/>
            <a:ln w="25400" cap="rnd">
              <a:solidFill>
                <a:srgbClr val="F37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768769" y="1967696"/>
              <a:ext cx="0" cy="1608881"/>
            </a:xfrm>
            <a:custGeom>
              <a:avLst/>
              <a:gdLst>
                <a:gd name="connsiteX0" fmla="*/ 0 w 0"/>
                <a:gd name="connsiteY0" fmla="*/ 0 h 1608881"/>
                <a:gd name="connsiteX1" fmla="*/ 0 w 0"/>
                <a:gd name="connsiteY1" fmla="*/ 1608881 h 160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608881">
                  <a:moveTo>
                    <a:pt x="0" y="0"/>
                  </a:moveTo>
                  <a:lnTo>
                    <a:pt x="0" y="1608881"/>
                  </a:lnTo>
                </a:path>
              </a:pathLst>
            </a:custGeom>
            <a:noFill/>
            <a:ln w="25400" cap="rnd">
              <a:gradFill flip="none" rotWithShape="1">
                <a:gsLst>
                  <a:gs pos="0">
                    <a:srgbClr val="F37048">
                      <a:alpha val="0"/>
                    </a:srgbClr>
                  </a:gs>
                  <a:gs pos="100000">
                    <a:srgbClr val="F37048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68070" y="1215390"/>
            <a:ext cx="10210800" cy="23533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ctr"/>
            <a:r>
              <a:rPr lang="zh-CN" sz="6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读中国神话  寻神奇之美</a:t>
            </a:r>
            <a:endParaRPr lang="zh-CN" sz="66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楷体" panose="02010609060101010101" charset="-122"/>
              <a:ea typeface="楷体" panose="02010609060101010101" charset="-122"/>
              <a:sym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sz="5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楷体" panose="02010609060101010101" charset="-122"/>
                <a:ea typeface="楷体" panose="02010609060101010101" charset="-122"/>
                <a:sym typeface="+mn-ea"/>
              </a:rPr>
              <a:t>《中国古代神话》导读课</a:t>
            </a:r>
            <a:endParaRPr lang="zh-CN" altLang="en-US" sz="5400" b="1" spc="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419100"/>
            <a:ext cx="12465685" cy="660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1508" b="27360"/>
          <a:stretch>
            <a:fillRect/>
          </a:stretch>
        </p:blipFill>
        <p:spPr>
          <a:xfrm>
            <a:off x="628015" y="873125"/>
            <a:ext cx="4248785" cy="52882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97170" y="1022350"/>
            <a:ext cx="6788150" cy="353822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0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禹和当地百姓拿着简单的石斧，石刀，石铲，木耒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lěi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等工具开始掘土，搬石，挑水，凿山。在这艰辛的日日夜夜里，禹的脸被晒得黝yǒu黑，头发凌乱不堪，脚趾甲因长期浸泡在水里脱落，小腿肚子上的汗毛都磨光了，但他还在工作着，指挥着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88760" y="345440"/>
            <a:ext cx="532892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大禹是不是封面人物？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906780" y="1473835"/>
            <a:ext cx="10685780" cy="3321050"/>
          </a:xfrm>
          <a:prstGeom prst="roundRect">
            <a:avLst/>
          </a:prstGeom>
          <a:blipFill rotWithShape="1">
            <a:blip r:embed="rId2">
              <a:alphaModFix amt="1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学习任务二</a:t>
            </a:r>
            <a:endParaRPr lang="zh-CN" sz="36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读一读材料三《神农尝百草》《刑天舞干戚》的两个片段，勾画并批注</a:t>
            </a: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神奇之处</a:t>
            </a: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2.选择材料三中你们喜欢的一个人物，结合“神奇之处”，四人小组合作为他完成“神话人物风云卡”，每组请一名同学代表分享。</a:t>
            </a:r>
            <a:endParaRPr lang="zh-CN" altLang="en-US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6715" y="613410"/>
            <a:ext cx="6096000" cy="563118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  <a:ln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0"/>
            </a:gradFill>
          </a:ln>
        </p:spPr>
        <p:txBody>
          <a:bodyPr wrap="square" rtlCol="0" anchor="t">
            <a:spAutoFit/>
          </a:bodyPr>
          <a:p>
            <a:r>
              <a:rPr lang="en-US" altLang="zh-CN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据传说，神农氏天生就是牛首人身，相貌奇特，古时候人们饱受疾病之苦，为了治病救人，神农亲尝百草，试吃各种植物，以确定它们的药性，据说他的身体是透明的，吃了植物之后可以看到植物在他身体里的反应，他试吃的植物太多了，经常中毒，最多的时候一天之内中毒高达70次，幸亏他有神性才不致死亡，后来他获得了一根神奇的红色鞭子，无论什么植物只要用这根鞭子一抽，立刻就能够显示出它的药性，神农根据各种植物的药性来治疗人们的疾病，相传我国第一部药学著作《本草经》就是神农所作，因此神农又被称为医药之神</a:t>
            </a:r>
            <a:r>
              <a:rPr lang="zh-CN" altLang="en-US" sz="2400">
                <a:ln>
                  <a:solidFill>
                    <a:sysClr val="windowText" lastClr="000000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400">
              <a:ln>
                <a:solidFill>
                  <a:sysClr val="windowText" lastClr="000000"/>
                </a:solidFill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3750" y="613410"/>
            <a:ext cx="5048250" cy="563118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</p:spPr>
        <p:txBody>
          <a:bodyPr wrap="square" rtlCol="0" anchor="t">
            <a:spAutoFit/>
          </a:bodyPr>
          <a:p>
            <a:r>
              <a:rPr lang="en-US" altLang="zh-CN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黄帝与刑天二人在云端剑斧交锋，直杀得乌云翻滚，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帝瞅准一个空子，猛的挥剑，朝刑天的脖子砍去，只听“咔嚓”一声，刑天那小山丘一般的脑袋就从脖子上滚下来了，掉到了山脚下，他猛的直起身来，把自己胸前的两个乳头当眼睛，把肚脐当嘴巴，握着大板斧举起盾牌，继续朝天空狂挥猛砍。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</a:t>
            </a:r>
            <a:r>
              <a:rPr lang="zh-CN" altLang="en-US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帝被刑天那勇敢而执着的精神深深的震撼了，他命令部下把刑天葬在朝阳山脚，并设立祭坛纪念这位英勇不屈的战神。</a:t>
            </a:r>
            <a:endParaRPr lang="zh-CN" altLang="en-US" sz="2400" b="1" spc="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7750" y="6336030"/>
            <a:ext cx="4438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28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神农尝百草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》片段</a:t>
            </a:r>
            <a:endParaRPr lang="zh-CN" altLang="en-US" sz="28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19745" y="6336030"/>
            <a:ext cx="3434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《刑天舞干戚》片段</a:t>
            </a:r>
            <a:endParaRPr lang="zh-CN" altLang="en-US" sz="28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4355" y="1218565"/>
            <a:ext cx="11241405" cy="3969385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  <a:ln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0"/>
            </a:gradFill>
          </a:ln>
        </p:spPr>
        <p:txBody>
          <a:bodyPr wrap="square" rtlCol="0" anchor="t">
            <a:spAutoFit/>
          </a:bodyPr>
          <a:p>
            <a:r>
              <a:rPr lang="en-US" altLang="zh-CN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据传说，神农氏天生就是牛首人身，相貌奇特，古时候人们饱受疾病之苦，为了治病救人，神农亲尝百草，试吃各种植物，以确定它们的药性，据说他的身体是透明的，吃了植物之后可以看到植物在他身体里的反应，他试吃的植物太多了，经常中毒，最多的时候一天之内中毒高达70次，幸亏他有神性才不致死亡，后来他获得了一根神奇的红色鞭子，无论什么植物只要用这根鞭子一抽，立刻就能够显示出它的药性，神农根据各种植物的药性来治疗人们的疾病，相传我国第一部药学著作《本草经》就是神农所作，因此神农又被称为医药之神</a:t>
            </a:r>
            <a:r>
              <a:rPr lang="zh-CN" altLang="en-US" sz="2800">
                <a:ln>
                  <a:solidFill>
                    <a:sysClr val="windowText" lastClr="000000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>
              <a:ln>
                <a:solidFill>
                  <a:sysClr val="windowText" lastClr="000000"/>
                </a:solidFill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040" y="351790"/>
            <a:ext cx="44386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32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神农氏尝百草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》片段</a:t>
            </a:r>
            <a:endParaRPr lang="zh-CN" altLang="en-US" sz="32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55390" y="360680"/>
            <a:ext cx="38620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《刑天舞干戚》片段</a:t>
            </a:r>
            <a:endParaRPr lang="zh-CN" altLang="en-US" sz="32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7730" y="1533525"/>
            <a:ext cx="10835005" cy="353822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</p:spPr>
        <p:txBody>
          <a:bodyPr wrap="square" rtlCol="0" anchor="t">
            <a:spAutoFit/>
          </a:bodyPr>
          <a:p>
            <a:r>
              <a:rPr lang="en-US" altLang="zh-CN" sz="24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帝与刑天二人在云端剑斧交锋，直杀得乌云翻滚，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帝瞅准一个空子，猛的挥剑，朝刑天的脖子砍去，只听“咔嚓”一声，刑天那小山丘一般的脑袋就从脖子上滚下来了，掉到了山脚下，他猛的直起身来，把自己胸前的两个乳头当眼睛，把肚脐当嘴巴，握着大板斧举起盾牌，继续朝天空狂挥猛砍。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黄</a:t>
            </a:r>
            <a:r>
              <a:rPr lang="zh-CN" altLang="en-US" sz="2800" b="1" spc="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帝被刑天那勇敢而执着的精神深深的震撼了，他命令部下把刑天葬在朝阳山脚，并设立祭坛纪念这位英勇不屈的战神。</a:t>
            </a:r>
            <a:endParaRPr lang="zh-CN" altLang="en-US" sz="2800" b="1" spc="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"/>
          <a:srcRect b="24913"/>
          <a:stretch>
            <a:fillRect/>
          </a:stretch>
        </p:blipFill>
        <p:spPr>
          <a:xfrm>
            <a:off x="614680" y="1298575"/>
            <a:ext cx="2447925" cy="44043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30" y="1287145"/>
            <a:ext cx="2490470" cy="4283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1287145"/>
            <a:ext cx="228155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320" y="1287145"/>
            <a:ext cx="2908935" cy="4284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015" y="1297305"/>
            <a:ext cx="2723515" cy="4273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34360" y="5702935"/>
            <a:ext cx="164338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《夸父逐日》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18100" y="5702935"/>
            <a:ext cx="168148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《后羿射日》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97750" y="5702935"/>
            <a:ext cx="171831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《哪吒闹海》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07245" y="5702935"/>
            <a:ext cx="164465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《愚公移山》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b="24913"/>
          <a:stretch>
            <a:fillRect/>
          </a:stretch>
        </p:blipFill>
        <p:spPr>
          <a:xfrm>
            <a:off x="64770" y="1100455"/>
            <a:ext cx="3547745" cy="5327650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3093085" y="219075"/>
            <a:ext cx="8768715" cy="586740"/>
          </a:xfrm>
          <a:prstGeom prst="rect">
            <a:avLst/>
          </a:prstGeom>
        </p:spPr>
        <p:txBody>
          <a:bodyPr lIns="0" rIns="0" anchor="ctr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  <a:sym typeface="楷体" panose="02010609060101010101" charset="-122"/>
              </a:rPr>
              <a:t>这本书里的风云人物，还有他，她，他们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  <a:sym typeface="楷体" panose="02010609060101010101" charset="-122"/>
              </a:rPr>
              <a:t>……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  <a:sym typeface="楷体" panose="02010609060101010101" charset="-122"/>
            </a:endParaRPr>
          </a:p>
        </p:txBody>
      </p:sp>
      <p:pic>
        <p:nvPicPr>
          <p:cNvPr id="15" name="插曲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4505" y="64281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8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906780" y="1473835"/>
            <a:ext cx="10685780" cy="3030220"/>
          </a:xfrm>
          <a:prstGeom prst="roundRect">
            <a:avLst/>
          </a:prstGeom>
          <a:blipFill rotWithShape="1">
            <a:blip r:embed="rId2">
              <a:alphaModFix amt="1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学习任务三</a:t>
            </a:r>
            <a:endParaRPr lang="zh-CN" sz="36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1.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借助目录（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材料一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），制定自己的阅读计划。</a:t>
            </a:r>
            <a:endParaRPr lang="zh-CN" altLang="en-US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2.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制作好后和</a:t>
            </a:r>
            <a:r>
              <a:rPr lang="zh-CN" alt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同桌交流，找找阅读计划的共同之处。</a:t>
            </a:r>
            <a:endParaRPr lang="zh-CN" altLang="en-US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" y="-136525"/>
            <a:ext cx="14192885" cy="715772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-328930"/>
            <a:ext cx="12192635" cy="7263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32350" y="0"/>
            <a:ext cx="244919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楷体" panose="02010609060101010101" charset="-122"/>
                <a:ea typeface="楷体" panose="02010609060101010101" charset="-122"/>
              </a:rPr>
              <a:t>目录</a:t>
            </a:r>
            <a:endParaRPr lang="zh-CN" altLang="en-US" sz="4800" b="1" spc="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30" y="733975"/>
            <a:ext cx="4064000" cy="612394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盘古开天辟地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女娲抟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tuán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土造人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/5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夸父逐日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/10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后羿射日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嫦娥奔月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/18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伏羲结网捕鱼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/22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燧人氏钻木取火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/26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神农尝百草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/31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仓颉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jié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造字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/35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杜康酿酒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/41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精卫填海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/46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巫山神女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/50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皇帝战蚩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chī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/54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刑天舞干戚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/59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5510" y="733975"/>
            <a:ext cx="4064000" cy="65544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百鸟之王少昊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/64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共工怒触不周山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/69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女娲炼石补天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/73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大禹治水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/78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娥皇女英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/84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哪吒闹海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/88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穆王西巡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/98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长寿的彭祖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/104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愚公移山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/109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干将莫邪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yé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/115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望帝化鹊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/124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劈山救母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/130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天女散花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/141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龙生九子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/147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66505" y="734695"/>
            <a:ext cx="3250565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海上仙山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/151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海神妈祖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/156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4915" y="2776855"/>
            <a:ext cx="1895475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阅读时间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zh-CN" altLang="en-US" sz="3200" b="1">
              <a:solidFill>
                <a:srgbClr val="FF0000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4915" y="3714750"/>
            <a:ext cx="1965325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阅读方式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1780" y="3646805"/>
            <a:ext cx="1969770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评价方式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6938645" y="2346325"/>
            <a:ext cx="452755" cy="2847975"/>
          </a:xfrm>
          <a:prstGeom prst="leftBrace">
            <a:avLst>
              <a:gd name="adj1" fmla="val 8333"/>
              <a:gd name="adj2" fmla="val 49611"/>
            </a:avLst>
          </a:prstGeom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02855" y="2346325"/>
            <a:ext cx="1119505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表格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8565" y="3573145"/>
            <a:ext cx="2411730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人物风云卡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18730" y="4731385"/>
            <a:ext cx="2361565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思维导图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081780" y="2718435"/>
            <a:ext cx="1920240" cy="583565"/>
          </a:xfrm>
          <a:prstGeom prst="rect">
            <a:avLst/>
          </a:prstGeom>
          <a:gradFill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阅读内容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/>
      <p:bldP spid="71" grpId="0" bldLvl="0" animBg="1"/>
      <p:bldP spid="71" grpId="1"/>
      <p:bldP spid="8" grpId="0" bldLvl="0" animBg="1"/>
      <p:bldP spid="8" grpId="1"/>
      <p:bldP spid="9" grpId="0" bldLvl="0" animBg="1"/>
      <p:bldP spid="9" grpId="1"/>
      <p:bldP spid="10" grpId="0" bldLvl="0" animBg="1"/>
      <p:bldP spid="10" grpId="1" animBg="1"/>
      <p:bldP spid="11" grpId="0" bldLvl="0" animBg="1"/>
      <p:bldP spid="11" grpId="1"/>
      <p:bldP spid="12" grpId="0" bldLvl="0" animBg="1"/>
      <p:bldP spid="12" grpId="1"/>
      <p:bldP spid="13" grpId="0" bldLvl="0" animBg="1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30" y="955040"/>
            <a:ext cx="4700905" cy="5902960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0" y="3668395"/>
            <a:ext cx="6525260" cy="3469005"/>
          </a:xfrm>
          <a:prstGeom prst="round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8174990" y="224790"/>
            <a:ext cx="3839210" cy="58674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lIns="0" rIns="0" anchor="ctr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  <a:sym typeface="楷体" panose="02010609060101010101" charset="-122"/>
              </a:rPr>
              <a:t>制作阅读计划</a:t>
            </a:r>
            <a:endParaRPr lang="zh-CN" alt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  <a:sym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20" y="753110"/>
            <a:ext cx="6436995" cy="291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471170" y="927735"/>
            <a:ext cx="11404600" cy="4561840"/>
          </a:xfrm>
          <a:prstGeom prst="roundRect">
            <a:avLst/>
          </a:prstGeom>
          <a:gradFill rotWithShape="1"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亲爱的同学们：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期待大家按照计划进行阅读，让更多的中国古代神话人物登上我们的“古代神话——人物风云榜”。同学们再见！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                                                                   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学校图书馆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          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2024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23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                                                                                              </a:t>
            </a:r>
            <a:endParaRPr lang="zh-CN" altLang="en-US" sz="2800" b="1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9010" y="57359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8890" y="-6350"/>
            <a:ext cx="12240260" cy="6909435"/>
          </a:xfrm>
          <a:prstGeom prst="rect">
            <a:avLst/>
          </a:prstGeom>
          <a:gradFill>
            <a:gsLst>
              <a:gs pos="0">
                <a:schemeClr val="accent2">
                  <a:lumMod val="25000"/>
                  <a:lumOff val="75000"/>
                  <a:alpha val="0"/>
                </a:schemeClr>
              </a:gs>
              <a:gs pos="100000">
                <a:schemeClr val="accent2">
                  <a:lumMod val="85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图片1"/>
          <p:cNvPicPr>
            <a:picLocks noChangeAspect="1"/>
          </p:cNvPicPr>
          <p:nvPr/>
        </p:nvPicPr>
        <p:blipFill>
          <a:blip r:embed="rId1"/>
          <a:srcRect r="55353"/>
          <a:stretch>
            <a:fillRect/>
          </a:stretch>
        </p:blipFill>
        <p:spPr>
          <a:xfrm>
            <a:off x="1129665" y="1211580"/>
            <a:ext cx="3172460" cy="4037330"/>
          </a:xfrm>
          <a:prstGeom prst="roundRect">
            <a:avLst/>
          </a:prstGeom>
        </p:spPr>
      </p:pic>
      <p:pic>
        <p:nvPicPr>
          <p:cNvPr id="27" name="图片 26" descr="0c6afd2aba83755f178cbb3c9aa535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135" y="1211580"/>
            <a:ext cx="3169285" cy="4037330"/>
          </a:xfrm>
          <a:prstGeom prst="roundRect">
            <a:avLst/>
          </a:prstGeom>
        </p:spPr>
      </p:pic>
      <p:pic>
        <p:nvPicPr>
          <p:cNvPr id="32" name="图片 31" descr="t0163501626cb0ac9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00" y="1211580"/>
            <a:ext cx="3171825" cy="4036695"/>
          </a:xfrm>
          <a:prstGeom prst="round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442720" y="5407660"/>
            <a:ext cx="256603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盘古开天地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252720" y="5407660"/>
            <a:ext cx="298450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精卫填海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098915" y="5407660"/>
            <a:ext cx="414591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女蜗补天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768475" y="135890"/>
            <a:ext cx="81013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000" b="1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课本里的中国神话故事</a:t>
            </a:r>
            <a:endParaRPr lang="zh-CN" altLang="en-US" sz="4000" b="1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906780" y="1296670"/>
            <a:ext cx="10685780" cy="3765550"/>
          </a:xfrm>
          <a:prstGeom prst="roundRect">
            <a:avLst/>
          </a:prstGeom>
          <a:blipFill rotWithShape="1">
            <a:blip r:embed="rId2">
              <a:alphaModFix amt="1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课后作业</a:t>
            </a:r>
            <a:endParaRPr lang="zh-CN" sz="36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1.制定好属于自己的阅读计划。</a:t>
            </a:r>
            <a:endParaRPr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2.用上今天的读书方法走进好书《中国古代神话》，制作自己喜欢的人物风云卡。</a:t>
            </a:r>
            <a:endParaRPr sz="28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alphaModFix amt="65000"/>
          </a:blip>
          <a:stretch>
            <a:fillRect/>
          </a:stretch>
        </p:blipFill>
        <p:spPr>
          <a:xfrm>
            <a:off x="0" y="-328930"/>
            <a:ext cx="12192635" cy="72637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23490" y="135890"/>
            <a:ext cx="81013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000" b="1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叮~你有一封邀请函，请查收！</a:t>
            </a:r>
            <a:endParaRPr lang="zh-CN" altLang="en-US" sz="4000" b="1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71170" y="900430"/>
            <a:ext cx="11404600" cy="4525010"/>
          </a:xfrm>
          <a:prstGeom prst="roundRect">
            <a:avLst/>
          </a:prstGeom>
          <a:gradFill rotWithShape="1">
            <a:gsLst>
              <a:gs pos="2000">
                <a:srgbClr val="FFAB40"/>
              </a:gs>
              <a:gs pos="100000">
                <a:srgbClr val="FFE7C9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亲爱的同学们：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为丰富大家的课余文化生活，进一步走进中国古代神话，学校图书馆决定举办我身边的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古代神话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人物风云榜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评选活动。特邀请四年级的同学们共读好书《中国古代神话》，感受神话的奇妙，制作自己的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中国古代神话人物风云卡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，期待你们的作品。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学校图书馆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2024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23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                                                                                              </a:t>
            </a:r>
            <a:endParaRPr lang="zh-CN" altLang="en-US" sz="2800" b="1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02940" y="842645"/>
            <a:ext cx="6096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spc="400">
                <a:solidFill>
                  <a:schemeClr val="accent2"/>
                </a:solidFill>
                <a:latin typeface="汉仪程行简" panose="00020600040101010101" charset="-122"/>
                <a:ea typeface="汉仪程行简" panose="00020600040101010101" charset="-122"/>
                <a:cs typeface="楷体" panose="02010609060101010101" charset="-122"/>
                <a:sym typeface="+mn-ea"/>
              </a:rPr>
              <a:t>邀请函</a:t>
            </a:r>
            <a:endParaRPr lang="zh-CN" altLang="en-US" sz="6600" spc="400">
              <a:solidFill>
                <a:schemeClr val="accent2"/>
              </a:solidFill>
              <a:latin typeface="汉仪程行简" panose="00020600040101010101" charset="-122"/>
              <a:ea typeface="汉仪程行简" panose="0002060004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邀请函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065" y="54832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bldLvl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10399395" y="88900"/>
            <a:ext cx="1792605" cy="58674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lIns="0" rIns="0" anchor="ctr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  <a:sym typeface="楷体" panose="02010609060101010101" charset="-122"/>
              </a:rPr>
              <a:t>看封面</a:t>
            </a:r>
            <a:endParaRPr lang="zh-CN" alt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  <a:sym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6838950" y="1381125"/>
            <a:ext cx="5275580" cy="64516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书名、主编、版本、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配图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6" name="图片 7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960" y="-102870"/>
            <a:ext cx="5704840" cy="7254875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60960" y="1765300"/>
            <a:ext cx="5704205" cy="3531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8" name="直接连接符 77"/>
          <p:cNvCxnSpPr/>
          <p:nvPr/>
        </p:nvCxnSpPr>
        <p:spPr>
          <a:xfrm>
            <a:off x="5727065" y="1299210"/>
            <a:ext cx="1111885" cy="261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5728970" y="5534660"/>
            <a:ext cx="1199515" cy="528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V="1">
            <a:off x="5765800" y="3496310"/>
            <a:ext cx="1570355" cy="55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/>
        </p:nvSpPr>
        <p:spPr>
          <a:xfrm>
            <a:off x="6838950" y="3201670"/>
            <a:ext cx="2399665" cy="64516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封面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插图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838950" y="5165090"/>
            <a:ext cx="3843655" cy="64516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出版社、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其他信息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ldLvl="0" animBg="1"/>
      <p:bldP spid="74" grpId="1" animBg="1"/>
      <p:bldP spid="79" grpId="0" bldLvl="0" animBg="1"/>
      <p:bldP spid="79" grpId="1" animBg="1"/>
      <p:bldP spid="82" grpId="0" bldLvl="0" animBg="1"/>
      <p:bldP spid="8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823720"/>
            <a:ext cx="12465685" cy="512000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95" y="610870"/>
            <a:ext cx="6937375" cy="633222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10399395" y="88900"/>
            <a:ext cx="1792605" cy="58674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lIns="0" rIns="0" anchor="ctr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  <a:sym typeface="楷体" panose="02010609060101010101" charset="-122"/>
              </a:rPr>
              <a:t>看封面</a:t>
            </a:r>
            <a:endParaRPr lang="zh-CN" alt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  <a:sym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" y="734695"/>
            <a:ext cx="12465685" cy="62865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-328930"/>
            <a:ext cx="12192635" cy="7263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32350" y="0"/>
            <a:ext cx="244919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atin typeface="楷体" panose="02010609060101010101" charset="-122"/>
                <a:ea typeface="楷体" panose="02010609060101010101" charset="-122"/>
              </a:rPr>
              <a:t>目录</a:t>
            </a:r>
            <a:endParaRPr lang="zh-CN" altLang="en-US" sz="4800" b="1" spc="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30" y="733975"/>
            <a:ext cx="4064000" cy="612394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盘古开天辟地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女娲抟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tuán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土造人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/5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夸父逐日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/10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后羿射日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嫦娥奔月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/18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伏羲结网捕鱼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/22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燧人氏钻木取火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/26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神农尝百草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/31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仓颉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jié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造字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/35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杜康酿酒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/41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精卫填海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/46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巫山神女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/50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皇帝战蚩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chī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/54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刑天舞干戚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/59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25670" y="734610"/>
            <a:ext cx="4064000" cy="698563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百鸟之王少昊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/64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共工怒触不周山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/69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女娲炼石补天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/73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大禹治水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/78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娥皇女英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/84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哪吒闹海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/88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穆王西巡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/98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长寿的彭祖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/104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愚公移山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/109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干将莫邪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yé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/115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望帝化鹊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/124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劈山救母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/130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天女散花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/141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龙生九子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/147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66505" y="734695"/>
            <a:ext cx="3250565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海上仙山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/151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海神妈祖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/156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0" y="88900"/>
            <a:ext cx="1792605" cy="586740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</p:spPr>
        <p:txBody>
          <a:bodyPr lIns="0" rIns="0" anchor="ctr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  <a:sym typeface="楷体" panose="02010609060101010101" charset="-122"/>
              </a:rPr>
              <a:t>看目录</a:t>
            </a:r>
            <a:endParaRPr lang="zh-CN" altLang="en-US" sz="4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  <a:sym typeface="楷体" panose="02010609060101010101" charset="-122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4"/>
          <a:srcRect b="24913"/>
          <a:stretch>
            <a:fillRect/>
          </a:stretch>
        </p:blipFill>
        <p:spPr>
          <a:xfrm>
            <a:off x="8068945" y="1261110"/>
            <a:ext cx="4123055" cy="5467985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7543165" y="0"/>
            <a:ext cx="4649470" cy="8972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38100">
            <a:noFill/>
          </a:ln>
        </p:spPr>
        <p:txBody>
          <a:bodyPr wrap="square" rtlCol="0">
            <a:noAutofit/>
          </a:bodyPr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人物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事件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借此预测故事内容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ldLvl="0" animBg="1"/>
      <p:bldP spid="6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1901190"/>
            <a:ext cx="12465685" cy="512000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582295" y="1024890"/>
            <a:ext cx="11548110" cy="3756660"/>
          </a:xfrm>
          <a:prstGeom prst="roundRect">
            <a:avLst/>
          </a:prstGeom>
          <a:blipFill rotWithShape="1">
            <a:blip r:embed="rId2">
              <a:alphaModFix amt="1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学习任务一</a:t>
            </a:r>
            <a:endParaRPr lang="zh-CN" sz="36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6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32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打开阅读材料二，快速默读《大禹治水》。</a:t>
            </a:r>
            <a:endParaRPr lang="zh-CN" altLang="en-US" sz="32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en-US" altLang="zh-CN" sz="32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2.</a:t>
            </a:r>
            <a:r>
              <a:rPr lang="zh-CN" altLang="en-US" sz="32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同桌之间尝试用三四句话说一说故事的主要内容。</a:t>
            </a:r>
            <a:endParaRPr lang="zh-CN" altLang="en-US" sz="3200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spc="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zh-CN" altLang="en-US" sz="2800" b="1" spc="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-635"/>
            <a:ext cx="12465685" cy="70218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78460" y="0"/>
            <a:ext cx="5289550" cy="696595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导读】  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“三过家门而不人”这个典故的主人公是谁?正是大禹:他为了治水事业操心劳累。甚至顾不上进家门。你会不会在心里嘀告，难道大禹不想念妻儿吗?不想感受家庭的温馨吗?但因为洪水给百姓带来的灾难太惨重，治水的工作太急迫了，容不得他耽误一点时间。大禹这种大公无私的精神一直被后人所尊崇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大禹治水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1.尧在位的时候，由于连年大雨不断，中原地带洪水滔天，泛滥成灾。大水漫上了丘陵，淹没了农田，冲垮了房屋。人们流离失所，只能逃到高地或者山里的岩洞中生活。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2.作为部落首领，尧下定决心要消除水患。他召开部落会议，向四方群克征求意见，寻找能治水的人。群臣举荐鲧gǔn，认为他是最好的人选，尧便派鲧去治水。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    3.鲧接到治水任务后，想到用堵的方法。他知道天帝有一种可以不断生长的神土，叫作息壤rǎng，便从天帝那儿偷了出来，用息壤建筑堤坝阻拦洪水。可是洪水实在太凶猛了，堤坝很快被冲垮，大量的泥土被裹挟到下流，再次堵塞了河道，洪灾变得更加严重。就这样，即使不断地堵拦修补，过了九年，洪水仍旧泛滥不息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    4.这时，尧已经将帝位禅shàn让给了舜</a:t>
            </a:r>
            <a:r>
              <a:rPr lang="zh-CN" altLang="en-US" sz="1500" i="0">
                <a:latin typeface="宋体" panose="02010600030101010101" pitchFamily="2" charset="-122"/>
                <a:ea typeface="宋体" panose="02010600030101010101" pitchFamily="2" charset="-122"/>
              </a:rPr>
              <a:t>shùn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。舜即位后，碰到的首要问题就是治水。他在巡视四方时，看到鲧治水不力，就免去了鲧的职务，将他流放到羽山。后来鲧死在了那里。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5.舜也来征求大臣们的意见，看谁能治理这洪水。大臣们都推荐禹，他们说禹虽然是鲧的儿子，但是德行、能力比他的父亲强多了。舜没有因为禹是鲧的儿子而轻视他，很快把治水的大任交给了禹。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68645" y="90805"/>
            <a:ext cx="6464935" cy="70161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 6.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于是，禹接替了父亲的工作，和伯益、后稷</a:t>
            </a: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jì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一起去向舜复命。禹为人聪明机敏，又能吃苦耐劳。他没有因为舜处罚了自己的父亲就记恨在心，而是立志要解决水灾问题，让百姓过上安居乐业的生活。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7.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当时，禹刚刚结婚三天，他的妻子涂山氏是一位贤惠的女人，虽然不情愿丈夫离去，但也没有任何怨言。禹洒泪告别恩爱的妻子，踏上了征程。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8.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禹总结父亲的失败教训，决定到水灾严重的地方实地考察，寻找彻底治理水灾的方法。禹带领着伯益、后稷和一批助手，跋山涉水，风餐露宿，走遍了当时中原大地的山山水水。禹总是左于拿着准绳，右手拿着规和矩，走到哪里就</a:t>
            </a: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最到哪里，在地图上一一标记。经过实地测量，再加上向当地百姓请教经验，禹找到了一种通过疏导来治理洪水的新方法。这种方法最重要的就是疏通水道，使水能够顺利地流入大海。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9.禹发现洪灾最严重的地方在黄河中游，他便带领百姓从这里开始治理。横亘gèn在黄河中游的龙门山挡住了河水的去路，禹勘察地形后，决定将龙广门山凿出一个口子，好让水能顺畅地流到大海中。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10.禹和当地百姓拿着十分简陋的石斧、石刀、石铲、木耒lěi等工具，开始掘土、搬石、挑水、凿山。在这艰辛的日日夜夜里，禹的脸被晒得黝黑，头发凌乱不堪，脚指甲因长期泡在水里而脱落，小腿肚子上的汗毛都被磨光了，但他还在工作着，指挥着。经过五年的努力，他们终于将龙门山凿出一道豁口，形成两壁对峙之势，洪水由此一泻千里，向下游流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11.禹每发现--个地方的水患需要治理，就在当地和百姓一起劳动，吃简单的食物，住低矮的茅草小屋。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12.禹曾经三过家门而不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入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。其中一次他经过自己家门的时候，听到了小孩的哭声，那是妻子涂山氏刚给他生的一一个儿子在啼哭。大家都劝他进门看一看，禹怕耽误时间，最终还是没有进门。这件事令那些和禹一起劳动的百姓备受鼓舞,从此大家更加倍地把精力投入到治水工程中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13.经过十三年的努力，禹终于解除了水患，让百姓过上了安定的生活。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14.禹还将中国划分为九州，带领百姓开垦九州的土地，打通九条山脉的道路，疏导了九条大河。后世为了赞颂禹治水的功绩，都尊称他为“大禹”。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-635"/>
            <a:ext cx="12465685" cy="70218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78460" y="0"/>
            <a:ext cx="5289550" cy="696595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导读】  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“三过家门而不人”这个典故的主人公是谁?正是大禹:他为了治水事业操心劳累。甚至顾不上进家门。你会不会在心里嘀告，难道大禹不想念妻儿吗?不想感受家庭的温馨吗?但因为洪水给百姓带来的灾难太惨重，治水的工作太急迫了，容不得他耽误一点时间。大禹这种大公无私的精神一直被后人所尊崇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大禹治水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1.尧在位的时候，由于连年大雨不断，中原地带洪水滔天，泛滥成灾。大水漫上了丘陵，淹没了农田，冲垮了房屋。人们流离失所，只能逃到高地或者山里的岩洞中生活。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2.作为部落首领，尧下定决心要消除水患。他召开部落会议，向四方群克征求意见，寻找能治水的人。群臣举荐鲧gǔn，认为他是最好的人选，尧便派鲧去治水。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    3.鲧接到治水任务后，想到用堵的方法。他知道天帝有一种可以不断生长的神土，叫作息壤rǎng，便从天帝那儿偷了出来，用息壤建筑堤坝阻拦洪水。可是洪水实在太凶猛了，堤坝很快被冲垮，大量的泥土被裹挟到下流，再次堵塞了河道，洪灾变得更加严重。就这样，即使不断地堵拦修补，过了九年，洪水仍旧泛滥不息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    4.这时，尧已经将帝位禅shàn让给了舜</a:t>
            </a:r>
            <a:r>
              <a:rPr lang="zh-CN" altLang="en-US" sz="1500" i="0">
                <a:latin typeface="宋体" panose="02010600030101010101" pitchFamily="2" charset="-122"/>
                <a:ea typeface="宋体" panose="02010600030101010101" pitchFamily="2" charset="-122"/>
              </a:rPr>
              <a:t>shùn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。舜即位后，碰到的首要问题就是治水。他在巡视四方时，看到鲧治水不力，就免去了鲧的职务，将他流放到羽山。后来鲧死在了那里。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5.舜也来征求大臣们的意见，看谁能治理这洪水。大臣们都推荐禹，他们说禹虽然是鲧的儿子，但是德行、能力比他的父亲强多了。舜没有因为禹是鲧的儿子而轻视他，很快把治水的大任交给了禹。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68645" y="90805"/>
            <a:ext cx="6464935" cy="70161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 6.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于是，禹接替了父亲的工作，和伯益、后稷</a:t>
            </a: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jì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一起去向舜复命。禹为人聪明机敏，又能吃苦耐劳。他没有因为舜处罚了自己的父亲就记恨在心，而是立志要解决水灾问题，让百姓过上安居乐业的生活。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7.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当时，禹刚刚结婚三天，他的妻子涂山氏是一位贤惠的女人，虽然不情愿丈夫离去，但也没有任何怨言。禹洒泪告别恩爱的妻子，踏上了征程。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8.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禹总结父亲的失败教训，决定到水灾严重的地方实地考察，寻找彻底治理水灾的方法。禹带领着伯益、后稷和一批助手，跋山涉水，风餐露宿，走遍了当时中原大地的山山水水。禹总是左于拿着准绳，右手拿着规和矩，走到哪里就</a:t>
            </a: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最到哪里，在地图上一一标记。经过实地测量，再加上向当地百姓请教经验，禹找到了一种通过疏导来治理洪水的新方法。这种方法最重要的就是疏通水道，使水能够顺利地流入大海。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9.禹发现洪灾最严重的地方在黄河中游，他便带领百姓从这里开始治理。横亘gèn在黄河中游的龙门山挡住了河水的去路，禹勘察地形后，决定将龙广门山凿出一个口子，好让水能顺畅地流到大海中。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10.禹和当地百姓拿着十分简陋的石斧、石刀、石铲、木耒lěi等工具，开始掘土、搬石、挑水、凿山。在这艰辛的日日夜夜里，禹的脸被晒得黝黑，头发凌乱不堪，脚指甲因长期泡在水里而脱落，小腿肚子上的汗毛都被磨光了，但他还在工作着，指挥着。经过五年的努力，他们终于将龙门山凿出一道豁口，形成两壁对峙之势，洪水由此一泻千里，向下游流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11.禹每发现--个地方的水患需要治理，就在当地和百姓一起劳动，吃简单的食物，住低矮的茅草小屋。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12.禹曾经三过家门而不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入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。其中一次他经过自己家门的时候，听到了小孩的哭声，那是妻子涂山氏刚给他生的一一个儿子在啼哭。大家都劝他进门看一看，禹怕耽误时间，最终还是没有进门。这件事令那些和禹一起劳动的百姓备受鼓舞,从此大家更加倍地把精力投入到治水工程中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13.经过十三年的努力，禹终于解除了水患，让百姓过上了安定的生活。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5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500">
                <a:latin typeface="宋体" panose="02010600030101010101" pitchFamily="2" charset="-122"/>
                <a:ea typeface="宋体" panose="02010600030101010101" pitchFamily="2" charset="-122"/>
              </a:rPr>
              <a:t>14.禹还将中国划分为九州，带领百姓开垦九州的土地，打通九条山脉的道路，疏导了九条大河。后世为了赞颂禹治水的功绩，都尊称他为“大禹”。</a:t>
            </a:r>
            <a:endParaRPr lang="zh-CN" altLang="en-US" sz="15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8460" y="2094865"/>
            <a:ext cx="5204460" cy="46278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669280" y="90805"/>
            <a:ext cx="6464300" cy="7054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668010" y="859790"/>
            <a:ext cx="6465570" cy="4960620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669915" y="5901055"/>
            <a:ext cx="6386195" cy="821690"/>
          </a:xfrm>
          <a:prstGeom prst="rect">
            <a:avLst/>
          </a:prstGeom>
          <a:noFill/>
          <a:ln w="28575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27685" y="2322830"/>
            <a:ext cx="4906010" cy="161290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起因：禹的父亲治水不利，舜让禹治水，禹立志要解决水灾问题。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6000" y="1202055"/>
            <a:ext cx="5681345" cy="222758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经过：</a:t>
            </a:r>
            <a:r>
              <a:rPr lang="zh-CN" altLang="en-US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禹总结父亲的失败教训，通过实地考察发现了疏通的治水新方法，带领百姓治水，十三年间，三过家门而不入。</a:t>
            </a:r>
            <a:endParaRPr lang="zh-CN" altLang="en-US" sz="32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69915" y="5820410"/>
            <a:ext cx="6047740" cy="901700"/>
          </a:xfrm>
          <a:prstGeom prst="rect">
            <a:avLst/>
          </a:prstGeo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结果：</a:t>
            </a:r>
            <a:r>
              <a:rPr lang="zh-CN" altLang="en-US" sz="32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禹终于解除了水患，让百姓过上了安定的生活。</a:t>
            </a:r>
            <a:endParaRPr lang="zh-CN" altLang="en-US" sz="4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1" grpId="0" bldLvl="0" animBg="1"/>
      <p:bldP spid="32" grpId="0" bldLvl="0" animBg="1"/>
      <p:bldP spid="33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jb3VudCI6NTQsImhkaWQiOiIwM2I2NDM4MjU5MGIwMGI4ZDg3OWZmNmJmODQ1MDViYyIsInVzZXJDb3VudCI6NX0="/>
  <p:tag name="resource_record_key" val="{&quot;13&quot;:[20362260,20481839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5972</Words>
  <Application>WPS 演示</Application>
  <PresentationFormat>宽屏</PresentationFormat>
  <Paragraphs>227</Paragraphs>
  <Slides>20</Slides>
  <Notes>3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汉仪颜楷简</vt:lpstr>
      <vt:lpstr>楷体</vt:lpstr>
      <vt:lpstr>汉仪程行简</vt:lpstr>
      <vt:lpstr>U.S. 101</vt:lpstr>
      <vt:lpstr>Segoe Print</vt:lpstr>
      <vt:lpstr>Roboto</vt:lpstr>
      <vt:lpstr>Times New Roman</vt:lpstr>
      <vt:lpstr>Open Sans Light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彭 起飞</dc:creator>
  <cp:lastModifiedBy>砚墨韵</cp:lastModifiedBy>
  <cp:revision>79</cp:revision>
  <dcterms:created xsi:type="dcterms:W3CDTF">2022-10-25T13:51:00Z</dcterms:created>
  <dcterms:modified xsi:type="dcterms:W3CDTF">2025-03-19T12:26:33Z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KSOTemplateUUID">
    <vt:lpwstr>v1.0_mb_fyhetzgCcuL8odM7ppqCYw==</vt:lpwstr>
  </property>
  <property fmtid="{D5CDD505-2E9C-101B-9397-08002B2CF9AE}" pid="4" name="ICV">
    <vt:lpwstr>DCC9953183054526B26995EC8541B7B6_11</vt:lpwstr>
  </property>
</Properties>
</file>