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351" r:id="rId3"/>
    <p:sldId id="331" r:id="rId5"/>
    <p:sldId id="383" r:id="rId6"/>
    <p:sldId id="387" r:id="rId7"/>
    <p:sldId id="384" r:id="rId8"/>
    <p:sldId id="386" r:id="rId9"/>
    <p:sldId id="385" r:id="rId10"/>
    <p:sldId id="388" r:id="rId11"/>
    <p:sldId id="389" r:id="rId12"/>
    <p:sldId id="335" r:id="rId13"/>
    <p:sldId id="382" r:id="rId14"/>
    <p:sldId id="352" r:id="rId15"/>
    <p:sldId id="390" r:id="rId16"/>
    <p:sldId id="421" r:id="rId17"/>
    <p:sldId id="422" r:id="rId18"/>
    <p:sldId id="333" r:id="rId19"/>
    <p:sldId id="423" r:id="rId20"/>
    <p:sldId id="424" r:id="rId21"/>
    <p:sldId id="337" r:id="rId22"/>
    <p:sldId id="425" r:id="rId23"/>
    <p:sldId id="334" r:id="rId24"/>
    <p:sldId id="426" r:id="rId25"/>
    <p:sldId id="427" r:id="rId26"/>
    <p:sldId id="446" r:id="rId27"/>
    <p:sldId id="428" r:id="rId28"/>
    <p:sldId id="429" r:id="rId29"/>
    <p:sldId id="430" r:id="rId30"/>
    <p:sldId id="341" r:id="rId31"/>
    <p:sldId id="445" r:id="rId32"/>
    <p:sldId id="447" r:id="rId33"/>
    <p:sldId id="378" r:id="rId34"/>
  </p:sldIdLst>
  <p:sldSz cx="12192000" cy="6858000"/>
  <p:notesSz cx="6858000" cy="9144000"/>
  <p:embeddedFontLst>
    <p:embeddedFont>
      <p:font typeface="微软雅黑" panose="020B0503020204020204" charset="-122"/>
      <p:regular r:id="rId39"/>
    </p:embeddedFont>
    <p:embeddedFont>
      <p:font typeface="036-上首金牛体" panose="02010609000101010101" charset="-122"/>
      <p:regular r:id="rId40"/>
    </p:embeddedFont>
    <p:embeddedFont>
      <p:font typeface="汉仪字研卡通W" panose="00020600040101010101" charset="-122"/>
      <p:regular r:id="rId41"/>
    </p:embeddedFont>
    <p:embeddedFont>
      <p:font typeface="Comic Sans MS" panose="030F0702030302020204" charset="0"/>
      <p:regular r:id="rId42"/>
      <p:bold r:id="rId43"/>
      <p:italic r:id="rId44"/>
      <p:boldItalic r:id="rId45"/>
    </p:embeddedFont>
    <p:embeddedFont>
      <p:font typeface="方正小标宋简体" panose="02000000000000000000" charset="-122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等线" panose="02010600030101010101" charset="-122"/>
      <p:regular r:id="rId51"/>
    </p:embeddedFont>
    <p:embeddedFont>
      <p:font typeface="汉仪旗黑-55简" panose="00020600040101010101" charset="-128"/>
      <p:regular r:id="rId52"/>
    </p:embeddedFont>
    <p:embeddedFont>
      <p:font typeface="华文中宋" panose="02010600040101010101" charset="-122"/>
      <p:regular r:id="rId53"/>
    </p:embeddedFont>
    <p:embeddedFont>
      <p:font typeface="汉仪力量黑简" panose="00020600040101010101" charset="-122"/>
      <p:regular r:id="rId54"/>
    </p:embeddedFont>
    <p:embeddedFont>
      <p:font typeface="汉仪中黑简" panose="02010600000101010101" charset="-122"/>
      <p:regular r:id="rId55"/>
    </p:embeddedFont>
  </p:embeddedFontLst>
  <p:custDataLst>
    <p:tags r:id="rId5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5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70C0"/>
    <a:srgbClr val="1AC9FF"/>
    <a:srgbClr val="0B0F0A"/>
    <a:srgbClr val="FFA50A"/>
    <a:srgbClr val="E65633"/>
    <a:srgbClr val="F47A6C"/>
    <a:srgbClr val="FFD488"/>
    <a:srgbClr val="F49176"/>
    <a:srgbClr val="FF746A"/>
    <a:srgbClr val="2F4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2" y="658"/>
      </p:cViewPr>
      <p:guideLst>
        <p:guide orient="horz" pos="2068"/>
        <p:guide pos="3840"/>
        <p:guide orient="horz" pos="257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6" Type="http://schemas.openxmlformats.org/officeDocument/2006/relationships/tags" Target="tags/tag22.xml"/><Relationship Id="rId55" Type="http://schemas.openxmlformats.org/officeDocument/2006/relationships/font" Target="fonts/font17.fntdata"/><Relationship Id="rId54" Type="http://schemas.openxmlformats.org/officeDocument/2006/relationships/font" Target="fonts/font16.fntdata"/><Relationship Id="rId53" Type="http://schemas.openxmlformats.org/officeDocument/2006/relationships/font" Target="fonts/font15.fntdata"/><Relationship Id="rId52" Type="http://schemas.openxmlformats.org/officeDocument/2006/relationships/font" Target="fonts/font14.fntdata"/><Relationship Id="rId51" Type="http://schemas.openxmlformats.org/officeDocument/2006/relationships/font" Target="fonts/font13.fntdata"/><Relationship Id="rId50" Type="http://schemas.openxmlformats.org/officeDocument/2006/relationships/font" Target="fonts/font12.fntdata"/><Relationship Id="rId5" Type="http://schemas.openxmlformats.org/officeDocument/2006/relationships/slide" Target="slides/slide2.xml"/><Relationship Id="rId49" Type="http://schemas.openxmlformats.org/officeDocument/2006/relationships/font" Target="fonts/font11.fntdata"/><Relationship Id="rId48" Type="http://schemas.openxmlformats.org/officeDocument/2006/relationships/font" Target="fonts/font10.fntdata"/><Relationship Id="rId47" Type="http://schemas.openxmlformats.org/officeDocument/2006/relationships/font" Target="fonts/font9.fntdata"/><Relationship Id="rId46" Type="http://schemas.openxmlformats.org/officeDocument/2006/relationships/font" Target="fonts/font8.fntdata"/><Relationship Id="rId45" Type="http://schemas.openxmlformats.org/officeDocument/2006/relationships/font" Target="fonts/font7.fntdata"/><Relationship Id="rId44" Type="http://schemas.openxmlformats.org/officeDocument/2006/relationships/font" Target="fonts/font6.fntdata"/><Relationship Id="rId43" Type="http://schemas.openxmlformats.org/officeDocument/2006/relationships/font" Target="fonts/font5.fntdata"/><Relationship Id="rId42" Type="http://schemas.openxmlformats.org/officeDocument/2006/relationships/font" Target="fonts/font4.fntdata"/><Relationship Id="rId41" Type="http://schemas.openxmlformats.org/officeDocument/2006/relationships/font" Target="fonts/font3.fntdata"/><Relationship Id="rId40" Type="http://schemas.openxmlformats.org/officeDocument/2006/relationships/font" Target="fonts/font2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.fntdata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2FD68-892D-4A01-92C9-DA63735EA6B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0ECCA9-AECB-4D51-83F5-9A92A5A5472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tags" Target="../tags/tag1.xml"/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6"/>
          <p:cNvPicPr>
            <a:picLocks noChangeAspect="1"/>
          </p:cNvPicPr>
          <p:nvPr userDrawn="1"/>
        </p:nvPicPr>
        <p:blipFill>
          <a:blip r:embed="rId2"/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7"/>
          <p:cNvPicPr>
            <a:picLocks noChangeAspect="1"/>
          </p:cNvPicPr>
          <p:nvPr userDrawn="1"/>
        </p:nvPicPr>
        <p:blipFill>
          <a:blip r:embed="rId3"/>
          <a:srcRect l="4167" t="19444" r="4445" b="16389"/>
          <a:stretch>
            <a:fillRect/>
          </a:stretch>
        </p:blipFill>
        <p:spPr>
          <a:xfrm>
            <a:off x="57150" y="66675"/>
            <a:ext cx="12077700" cy="672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-280326">
            <a:off x="10482263" y="134938"/>
            <a:ext cx="1751012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9"/>
          <p:cNvPicPr>
            <a:picLocks noChangeAspect="1"/>
          </p:cNvPicPr>
          <p:nvPr userDrawn="1"/>
        </p:nvPicPr>
        <p:blipFill>
          <a:blip r:embed="rId5"/>
          <a:srcRect l="70625" r="8125" b="60312"/>
          <a:stretch>
            <a:fillRect/>
          </a:stretch>
        </p:blipFill>
        <p:spPr>
          <a:xfrm rot="773509" flipH="1">
            <a:off x="338138" y="5641975"/>
            <a:ext cx="889000" cy="912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10"/>
          <p:cNvPicPr>
            <a:picLocks noChangeAspect="1"/>
          </p:cNvPicPr>
          <p:nvPr userDrawn="1"/>
        </p:nvPicPr>
        <p:blipFill>
          <a:blip r:embed="rId6"/>
          <a:srcRect l="85645" b="67903"/>
          <a:stretch>
            <a:fillRect/>
          </a:stretch>
        </p:blipFill>
        <p:spPr>
          <a:xfrm>
            <a:off x="-19050" y="-50800"/>
            <a:ext cx="1098550" cy="1136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7" name="图片 11"/>
          <p:cNvPicPr>
            <a:picLocks noChangeAspect="1"/>
          </p:cNvPicPr>
          <p:nvPr userDrawn="1"/>
        </p:nvPicPr>
        <p:blipFill>
          <a:blip r:embed="rId7"/>
          <a:srcRect l="66045" t="83647" r="20396"/>
          <a:stretch>
            <a:fillRect/>
          </a:stretch>
        </p:blipFill>
        <p:spPr>
          <a:xfrm>
            <a:off x="11049000" y="5524500"/>
            <a:ext cx="1085850" cy="960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MG-Rectangle 19"/>
          <p:cNvSpPr/>
          <p:nvPr>
            <p:custDataLst>
              <p:tags r:id="rId8"/>
            </p:custDataLst>
          </p:nvPr>
        </p:nvSpPr>
        <p:spPr>
          <a:xfrm>
            <a:off x="5270500" y="400050"/>
            <a:ext cx="2444750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汉仪铸字木头人W" panose="00020600040101010101" pitchFamily="18" charset="-122"/>
                <a:ea typeface="汉仪铸字木头人W" panose="00020600040101010101" pitchFamily="18" charset="-122"/>
                <a:cs typeface="+mn-cs"/>
                <a:sym typeface="+mn-ea"/>
              </a:rPr>
              <a:t>科技创新从我做起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汉仪铸字木头人W" panose="00020600040101010101" pitchFamily="18" charset="-122"/>
              <a:ea typeface="汉仪铸字木头人W" panose="00020600040101010101" pitchFamily="18" charset="-122"/>
              <a:cs typeface="+mn-cs"/>
              <a:sym typeface="+mn-ea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686300" y="906463"/>
            <a:ext cx="2819400" cy="0"/>
          </a:xfrm>
          <a:prstGeom prst="line">
            <a:avLst/>
          </a:prstGeom>
          <a:ln w="12700">
            <a:solidFill>
              <a:srgbClr val="2147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0" name="图片 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1027652">
            <a:off x="4787900" y="331788"/>
            <a:ext cx="585788" cy="58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42DED48-F4E0-4EE5-B196-4839474956E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p>
            <a:pPr lvl="0" eaLnBrk="1" hangingPunct="1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149290" y="167951"/>
            <a:ext cx="11849877" cy="65500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0.pn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image" Target="../media/image19.jpeg"/><Relationship Id="rId10" Type="http://schemas.openxmlformats.org/officeDocument/2006/relationships/image" Target="../media/image18.jpe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33.png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audio" Target="../media/audio1.wav"/><Relationship Id="rId7" Type="http://schemas.openxmlformats.org/officeDocument/2006/relationships/image" Target="../media/image36.png"/><Relationship Id="rId6" Type="http://schemas.openxmlformats.org/officeDocument/2006/relationships/tags" Target="../tags/tag11.xml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image" Target="../media/image16.jpeg"/><Relationship Id="rId7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6" Type="http://schemas.openxmlformats.org/officeDocument/2006/relationships/notesSlide" Target="../notesSlides/notesSlide12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9.jpeg"/><Relationship Id="rId13" Type="http://schemas.openxmlformats.org/officeDocument/2006/relationships/tags" Target="../tags/tag15.xml"/><Relationship Id="rId12" Type="http://schemas.openxmlformats.org/officeDocument/2006/relationships/image" Target="../media/image18.jpeg"/><Relationship Id="rId11" Type="http://schemas.openxmlformats.org/officeDocument/2006/relationships/tags" Target="../tags/tag14.xml"/><Relationship Id="rId10" Type="http://schemas.openxmlformats.org/officeDocument/2006/relationships/image" Target="../media/image17.jpe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tags" Target="../tags/tag16.xml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7.jpeg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8.jpeg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9.jpe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50.jpeg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54.png"/><Relationship Id="rId3" Type="http://schemas.openxmlformats.org/officeDocument/2006/relationships/tags" Target="../tags/tag19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6.png"/><Relationship Id="rId3" Type="http://schemas.openxmlformats.org/officeDocument/2006/relationships/tags" Target="../tags/tag20.xml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3.pn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tags" Target="../tags/tag21.xml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2" Type="http://schemas.openxmlformats.org/officeDocument/2006/relationships/notesSlide" Target="../notesSlides/notesSlide23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9.jpe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83" y="841619"/>
            <a:ext cx="10819634" cy="49182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7" y="3966041"/>
            <a:ext cx="1958885" cy="190622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00" y="5136332"/>
            <a:ext cx="1068494" cy="11334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2315">
            <a:off x="7567400" y="4924583"/>
            <a:ext cx="865759" cy="1300297"/>
          </a:xfrm>
          <a:prstGeom prst="rect">
            <a:avLst/>
          </a:prstGeom>
        </p:spPr>
      </p:pic>
      <p:grpSp>
        <p:nvGrpSpPr>
          <p:cNvPr id="49" name="组合 48"/>
          <p:cNvGrpSpPr/>
          <p:nvPr/>
        </p:nvGrpSpPr>
        <p:grpSpPr>
          <a:xfrm>
            <a:off x="3773805" y="4119880"/>
            <a:ext cx="4752975" cy="712470"/>
            <a:chOff x="3556668" y="4573859"/>
            <a:chExt cx="4677126" cy="587585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668" y="4573859"/>
              <a:ext cx="4677126" cy="587585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4246699" y="4690374"/>
              <a:ext cx="3451860" cy="278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1600" b="1" dirty="0">
                  <a:latin typeface="微软雅黑" panose="020B0503020204020204" charset="-122"/>
                  <a:ea typeface="微软雅黑" panose="020B0503020204020204" charset="-122"/>
                </a:rPr>
                <a:t>常州市滨江中学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1600" b="1" dirty="0">
                  <a:latin typeface="微软雅黑" panose="020B0503020204020204" charset="-122"/>
                  <a:ea typeface="微软雅黑" panose="020B0503020204020204" charset="-122"/>
                </a:rPr>
                <a:t>吴春霞</a:t>
              </a:r>
              <a:r>
                <a:rPr lang="en-US" altLang="zh-CN" sz="1600" b="1" dirty="0">
                  <a:latin typeface="微软雅黑" panose="020B0503020204020204" charset="-122"/>
                  <a:ea typeface="微软雅黑" panose="020B0503020204020204" charset="-122"/>
                </a:rPr>
                <a:t> 2024.04.20</a:t>
              </a:r>
              <a:endParaRPr lang="en-US" altLang="zh-CN" sz="1600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751" y="2649105"/>
            <a:ext cx="4236716" cy="4236716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331595" y="998220"/>
            <a:ext cx="9865995" cy="2816860"/>
            <a:chOff x="3057" y="1778"/>
            <a:chExt cx="15537" cy="4436"/>
          </a:xfrm>
        </p:grpSpPr>
        <p:sp>
          <p:nvSpPr>
            <p:cNvPr id="2" name="文本框 1"/>
            <p:cNvSpPr txBox="1"/>
            <p:nvPr/>
          </p:nvSpPr>
          <p:spPr>
            <a:xfrm>
              <a:off x="3057" y="4616"/>
              <a:ext cx="15537" cy="1598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itle"/>
                </a:ext>
              </a:extLst>
            </a:bodyPr>
            <a:p>
              <a:pPr algn="l"/>
              <a:r>
                <a:rPr lang="en-US" altLang="zh-CN" sz="6000" b="1" spc="40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latin typeface="036-上首金牛体" panose="02010609000101010101" charset="-122"/>
                  <a:ea typeface="036-上首金牛体" panose="02010609000101010101" charset="-122"/>
                </a:rPr>
                <a:t>That’s communication!</a:t>
              </a:r>
              <a:endParaRPr lang="en-US" altLang="zh-CN" sz="6000" b="1" spc="40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036-上首金牛体" panose="02010609000101010101" charset="-122"/>
                <a:ea typeface="036-上首金牛体" panose="02010609000101010101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 rot="21000000">
              <a:off x="4941" y="1778"/>
              <a:ext cx="6550" cy="2155"/>
            </a:xfrm>
            <a:prstGeom prst="rect">
              <a:avLst/>
            </a:prstGeom>
          </p:spPr>
          <p:txBody>
            <a:bodyPr wrap="square">
              <a:spAutoFit/>
              <a:extLst>
                <a:ext uri="{4A0BC546-FE56-4ADE-93B0-CB8AF2F6F144}">
                  <wpsdc:textFrameExt xmlns:wpsdc="http://www.wps.cn/officeDocument/2022/drawingmlCustomData" type="title"/>
                </a:ext>
              </a:extLst>
            </a:bodyPr>
            <a:p>
              <a:pPr algn="l"/>
              <a:r>
                <a:rPr lang="en-US" altLang="zh-CN" sz="6600" b="1" spc="40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036-上首金牛体" panose="02010609000101010101" charset="-122"/>
                  <a:ea typeface="036-上首金牛体" panose="02010609000101010101" charset="-122"/>
                  <a:sym typeface="+mn-ea"/>
                </a:rPr>
                <a:t>Wow</a:t>
              </a:r>
              <a:r>
                <a:rPr lang="zh-CN" altLang="en-US" sz="8300" b="1" spc="400">
                  <a:solidFill>
                    <a:schemeClr val="bg1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036-上首金牛体" panose="02010609000101010101" charset="-122"/>
                  <a:ea typeface="036-上首金牛体" panose="02010609000101010101" charset="-122"/>
                  <a:sym typeface="+mn-ea"/>
                </a:rPr>
                <a:t>！</a:t>
              </a:r>
              <a:endParaRPr lang="zh-CN" altLang="en-US" sz="8300" b="1" spc="40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036-上首金牛体" panose="02010609000101010101" charset="-122"/>
                <a:ea typeface="036-上首金牛体" panose="02010609000101010101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60070" y="59055"/>
            <a:ext cx="10396220" cy="7096125"/>
            <a:chOff x="882" y="93"/>
            <a:chExt cx="16372" cy="11175"/>
          </a:xfrm>
        </p:grpSpPr>
        <p:pic>
          <p:nvPicPr>
            <p:cNvPr id="6" name="图片 5" descr="u=114610764,583418194&amp;fm=253&amp;fmt=auto&amp;app=138&amp;f=JPEG_看图王.web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00000">
              <a:off x="14020" y="345"/>
              <a:ext cx="3235" cy="3235"/>
            </a:xfrm>
            <a:prstGeom prst="rect">
              <a:avLst/>
            </a:prstGeom>
          </p:spPr>
        </p:pic>
        <p:pic>
          <p:nvPicPr>
            <p:cNvPr id="8" name="图片 7" descr="u=3021379209,3179006411&amp;fm=253&amp;fmt=auto&amp;app=138&amp;f=JPEG_看图王.web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340000">
              <a:off x="8557" y="93"/>
              <a:ext cx="2411" cy="2782"/>
            </a:xfrm>
            <a:prstGeom prst="rect">
              <a:avLst/>
            </a:prstGeom>
          </p:spPr>
        </p:pic>
        <p:pic>
          <p:nvPicPr>
            <p:cNvPr id="9" name="图片 8" descr="u=3759253375,3597547105&amp;fm=253&amp;fmt=auto&amp;app=138&amp;f=JPEG_看图王.web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880000">
              <a:off x="882" y="236"/>
              <a:ext cx="3446" cy="3454"/>
            </a:xfrm>
            <a:prstGeom prst="rect">
              <a:avLst/>
            </a:prstGeom>
          </p:spPr>
        </p:pic>
        <p:pic>
          <p:nvPicPr>
            <p:cNvPr id="11" name="图片 10" descr="u=176089117,463842005&amp;fm=253&amp;fmt=auto&amp;app=138&amp;f=JPEG_看图王.web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57" y="7212"/>
              <a:ext cx="4485" cy="4056"/>
            </a:xfrm>
            <a:prstGeom prst="rect">
              <a:avLst/>
            </a:prstGeom>
          </p:spPr>
        </p:pic>
      </p:grpSp>
      <p:pic>
        <p:nvPicPr>
          <p:cNvPr id="7" name="438738071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85530" y="5827395"/>
            <a:ext cx="812800" cy="741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54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9"/>
          <p:cNvSpPr/>
          <p:nvPr>
            <p:custDataLst>
              <p:tags r:id="rId1"/>
            </p:custDataLst>
          </p:nvPr>
        </p:nvSpPr>
        <p:spPr>
          <a:xfrm>
            <a:off x="5512192" y="3616821"/>
            <a:ext cx="677332" cy="677332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6" rIns="91428" bIns="45716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ea"/>
              </a:rPr>
              <a:t>02</a:t>
            </a:r>
            <a:endParaRPr 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Oval 68"/>
          <p:cNvSpPr/>
          <p:nvPr>
            <p:custDataLst>
              <p:tags r:id="rId2"/>
            </p:custDataLst>
          </p:nvPr>
        </p:nvSpPr>
        <p:spPr>
          <a:xfrm>
            <a:off x="5339483" y="2603689"/>
            <a:ext cx="677332" cy="677332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6" rIns="91428" bIns="45716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Oval 72"/>
          <p:cNvSpPr/>
          <p:nvPr>
            <p:custDataLst>
              <p:tags r:id="rId3"/>
            </p:custDataLst>
          </p:nvPr>
        </p:nvSpPr>
        <p:spPr>
          <a:xfrm>
            <a:off x="5512203" y="4536710"/>
            <a:ext cx="677332" cy="677332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6" rIns="91428" bIns="45716"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9" name="Straight Connector 82"/>
          <p:cNvCxnSpPr>
            <a:endCxn id="5" idx="3"/>
          </p:cNvCxnSpPr>
          <p:nvPr/>
        </p:nvCxnSpPr>
        <p:spPr>
          <a:xfrm flipV="1">
            <a:off x="5045162" y="3181894"/>
            <a:ext cx="393700" cy="31686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88"/>
          <p:cNvCxnSpPr>
            <a:stCxn id="4" idx="2"/>
          </p:cNvCxnSpPr>
          <p:nvPr>
            <p:custDataLst>
              <p:tags r:id="rId4"/>
            </p:custDataLst>
          </p:nvPr>
        </p:nvCxnSpPr>
        <p:spPr>
          <a:xfrm flipH="1">
            <a:off x="5084840" y="3955483"/>
            <a:ext cx="427355" cy="762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92"/>
          <p:cNvCxnSpPr/>
          <p:nvPr/>
        </p:nvCxnSpPr>
        <p:spPr>
          <a:xfrm flipH="1" flipV="1">
            <a:off x="5104664" y="4893076"/>
            <a:ext cx="370840" cy="444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6226119" y="2625402"/>
            <a:ext cx="426720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make a phone call</a:t>
            </a:r>
            <a:endParaRPr 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6402070" y="3582670"/>
            <a:ext cx="2657475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+mn-ea"/>
                <a:cs typeface="+mn-ea"/>
                <a:sym typeface="+mn-lt"/>
              </a:rPr>
              <a:t>chat online</a:t>
            </a:r>
            <a:endParaRPr lang="en-US" sz="2400" b="1" dirty="0">
              <a:solidFill>
                <a:srgbClr val="0070C0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17" name="文本框 1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36360" y="4559300"/>
            <a:ext cx="257746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write a letter</a:t>
            </a:r>
            <a:endParaRPr 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3680" y="2449830"/>
            <a:ext cx="3727450" cy="3727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02043" y="925195"/>
            <a:ext cx="10549255" cy="14452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How do we communicate</a:t>
            </a:r>
            <a:endParaRPr lang="en-US" altLang="zh-CN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altLang="zh-CN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with our friends and family members?</a:t>
            </a:r>
            <a:endParaRPr lang="en-US" altLang="zh-CN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Oval 72"/>
          <p:cNvSpPr/>
          <p:nvPr>
            <p:custDataLst>
              <p:tags r:id="rId10"/>
            </p:custDataLst>
          </p:nvPr>
        </p:nvSpPr>
        <p:spPr>
          <a:xfrm>
            <a:off x="5475373" y="5373640"/>
            <a:ext cx="677332" cy="677332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6" rIns="91428" bIns="45716" rtlCol="0" anchor="ctr"/>
          <a:p>
            <a:pPr algn="ctr"/>
            <a:r>
              <a:rPr 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" name="Straight Connector 92"/>
          <p:cNvCxnSpPr/>
          <p:nvPr/>
        </p:nvCxnSpPr>
        <p:spPr>
          <a:xfrm flipH="1" flipV="1">
            <a:off x="5012589" y="5440446"/>
            <a:ext cx="426085" cy="29400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572885" y="5405755"/>
            <a:ext cx="258254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meet up</a:t>
            </a:r>
            <a:endParaRPr 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... ...</a:t>
            </a:r>
            <a:endParaRPr 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17" grpId="0"/>
      <p:bldP spid="13" grpId="0"/>
      <p:bldP spid="13" grpId="1"/>
      <p:bldP spid="15" grpId="0"/>
      <p:bldP spid="15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1585" y="487045"/>
            <a:ext cx="484441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Warming up</a:t>
            </a:r>
            <a:endParaRPr lang="en-US" altLang="zh-CN" sz="32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pic>
        <p:nvPicPr>
          <p:cNvPr id="4" name="图片 3" descr="ss2.meipian_看图王.web"/>
          <p:cNvPicPr>
            <a:picLocks noChangeAspect="1"/>
          </p:cNvPicPr>
          <p:nvPr/>
        </p:nvPicPr>
        <p:blipFill>
          <a:blip r:embed="rId2">
            <a:clrChange>
              <a:clrFrom>
                <a:srgbClr val="DECEAC">
                  <a:alpha val="100000"/>
                </a:srgbClr>
              </a:clrFrom>
              <a:clrTo>
                <a:srgbClr val="DECEAC">
                  <a:alpha val="100000"/>
                  <a:alpha val="0"/>
                </a:srgbClr>
              </a:clrTo>
            </a:clrChange>
          </a:blip>
          <a:srcRect t="3142"/>
          <a:stretch>
            <a:fillRect/>
          </a:stretch>
        </p:blipFill>
        <p:spPr>
          <a:xfrm>
            <a:off x="518160" y="3032125"/>
            <a:ext cx="5839460" cy="28244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7843" y="1543685"/>
            <a:ext cx="604456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Guessing game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43420" y="687070"/>
            <a:ext cx="4295140" cy="5169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000"/>
              <a:t>游戏规则：</a:t>
            </a:r>
            <a:endParaRPr lang="zh-CN" altLang="en-US" sz="2000"/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/>
              <a:t>每一竖列为一个小组，老师将写有密码的纸条发给最后面的同学，密码是一个</a:t>
            </a:r>
            <a:r>
              <a:rPr lang="en-US" altLang="zh-CN" sz="2000">
                <a:latin typeface="+mn-ea"/>
                <a:cs typeface="+mn-ea"/>
              </a:rPr>
              <a:t>5</a:t>
            </a:r>
            <a:r>
              <a:rPr lang="zh-CN" altLang="en-US" sz="2000">
                <a:latin typeface="+mn-ea"/>
                <a:cs typeface="+mn-ea"/>
              </a:rPr>
              <a:t>个</a:t>
            </a:r>
            <a:r>
              <a:rPr lang="zh-CN" altLang="en-US" sz="2000"/>
              <a:t>字母的单词</a:t>
            </a:r>
            <a:r>
              <a:rPr lang="en-US" altLang="zh-CN" sz="2000">
                <a:latin typeface="+mn-ea"/>
              </a:rPr>
              <a:t> </a:t>
            </a:r>
            <a:r>
              <a:rPr lang="zh-CN" altLang="en-US" sz="2000"/>
              <a:t>。</a:t>
            </a:r>
            <a:endParaRPr lang="zh-CN" altLang="en-US" sz="2000"/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/>
              <a:t>同学从后往前依次传递，后面的同学在前面的同学后背写出密码，不能说话、比划，前面同学不能回头。</a:t>
            </a:r>
            <a:endParaRPr lang="zh-CN" altLang="en-US" sz="2000"/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2000"/>
              <a:t>最后由第一排的同学在黑板上写出密码。看看哪组传递的又快又准确。</a:t>
            </a:r>
            <a:endParaRPr lang="zh-CN" altLang="en-US" sz="20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50" y="979805"/>
            <a:ext cx="4876800" cy="4876800"/>
          </a:xfrm>
          <a:prstGeom prst="rect">
            <a:avLst/>
          </a:prstGeom>
        </p:spPr>
      </p:pic>
      <p:pic>
        <p:nvPicPr>
          <p:cNvPr id="8" name="5分钟音乐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049000" y="57702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15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83" y="841619"/>
            <a:ext cx="10819634" cy="491824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7" y="3966041"/>
            <a:ext cx="1958885" cy="190622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00" y="5136332"/>
            <a:ext cx="1068494" cy="113344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2315">
            <a:off x="7567400" y="4924583"/>
            <a:ext cx="865759" cy="130029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246" y="2824365"/>
            <a:ext cx="4236716" cy="423671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60070" y="59055"/>
            <a:ext cx="10396220" cy="7096125"/>
            <a:chOff x="882" y="93"/>
            <a:chExt cx="16372" cy="11175"/>
          </a:xfrm>
        </p:grpSpPr>
        <p:pic>
          <p:nvPicPr>
            <p:cNvPr id="6" name="图片 5" descr="u=114610764,583418194&amp;fm=253&amp;fmt=auto&amp;app=138&amp;f=JPEG_看图王.web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00000">
              <a:off x="14020" y="345"/>
              <a:ext cx="3235" cy="3235"/>
            </a:xfrm>
            <a:prstGeom prst="rect">
              <a:avLst/>
            </a:prstGeom>
          </p:spPr>
        </p:pic>
        <p:pic>
          <p:nvPicPr>
            <p:cNvPr id="8" name="图片 7" descr="u=3021379209,3179006411&amp;fm=253&amp;fmt=auto&amp;app=138&amp;f=JPEG_看图王.web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340000">
              <a:off x="8557" y="93"/>
              <a:ext cx="2411" cy="2782"/>
            </a:xfrm>
            <a:prstGeom prst="rect">
              <a:avLst/>
            </a:prstGeom>
          </p:spPr>
        </p:pic>
        <p:pic>
          <p:nvPicPr>
            <p:cNvPr id="9" name="图片 8" descr="u=3759253375,3597547105&amp;fm=253&amp;fmt=auto&amp;app=138&amp;f=JPEG_看图王.web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880000">
              <a:off x="882" y="236"/>
              <a:ext cx="3446" cy="3454"/>
            </a:xfrm>
            <a:prstGeom prst="rect">
              <a:avLst/>
            </a:prstGeom>
          </p:spPr>
        </p:pic>
        <p:pic>
          <p:nvPicPr>
            <p:cNvPr id="11" name="图片 10" descr="u=176089117,463842005&amp;fm=253&amp;fmt=auto&amp;app=138&amp;f=JPEG_看图王.web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57" y="7212"/>
              <a:ext cx="4485" cy="4056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1396365" y="1788160"/>
            <a:ext cx="9025255" cy="316928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The development of</a:t>
            </a:r>
            <a:endParaRPr lang="en-US" altLang="zh-CN" sz="6000" b="1" spc="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6000" b="1" spc="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communication methods </a:t>
            </a:r>
            <a:r>
              <a:rPr lang="en-US" altLang="zh-CN" sz="8000" b="1" spc="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8000" b="1" spc="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pic>
        <p:nvPicPr>
          <p:cNvPr id="2" name="发展视频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69720" y="408940"/>
            <a:ext cx="8936990" cy="593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485" y="758825"/>
            <a:ext cx="1847850" cy="2238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375" y="758825"/>
            <a:ext cx="1968500" cy="21983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435" y="758825"/>
            <a:ext cx="2042795" cy="22713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260" y="801370"/>
            <a:ext cx="1928495" cy="22726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6260" y="3691255"/>
            <a:ext cx="1972945" cy="222123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9075" y="3718560"/>
            <a:ext cx="2050415" cy="22218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7420" y="3627120"/>
            <a:ext cx="2098675" cy="23133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045" y="3627120"/>
            <a:ext cx="1939290" cy="228536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06095" y="3021330"/>
            <a:ext cx="2457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smoke signal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391535" y="3030855"/>
            <a:ext cx="2701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homing pigeon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520815" y="3005455"/>
            <a:ext cx="2457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pony express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434830" y="3021330"/>
            <a:ext cx="2457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semaphore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655175" y="5806440"/>
            <a:ext cx="2457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telegraph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656705" y="5806440"/>
            <a:ext cx="2457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telephone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52545" y="5845810"/>
            <a:ext cx="1591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email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52450" y="5806440"/>
            <a:ext cx="2457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smart phone</a:t>
            </a:r>
            <a:endParaRPr lang="en-US" altLang="zh-CN" sz="2800" b="1">
              <a:solidFill>
                <a:schemeClr val="accent6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2623185" y="1581785"/>
            <a:ext cx="772795" cy="3797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右箭头 23"/>
          <p:cNvSpPr/>
          <p:nvPr/>
        </p:nvSpPr>
        <p:spPr>
          <a:xfrm>
            <a:off x="5653405" y="1581785"/>
            <a:ext cx="772795" cy="3797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右箭头 24"/>
          <p:cNvSpPr/>
          <p:nvPr/>
        </p:nvSpPr>
        <p:spPr>
          <a:xfrm>
            <a:off x="8673465" y="1518285"/>
            <a:ext cx="772795" cy="3797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右弧形箭头 25"/>
          <p:cNvSpPr/>
          <p:nvPr/>
        </p:nvSpPr>
        <p:spPr>
          <a:xfrm>
            <a:off x="11085195" y="1875790"/>
            <a:ext cx="762635" cy="3105785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左箭头 26"/>
          <p:cNvSpPr/>
          <p:nvPr/>
        </p:nvSpPr>
        <p:spPr>
          <a:xfrm>
            <a:off x="8615680" y="4523740"/>
            <a:ext cx="752475" cy="37211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左箭头 27"/>
          <p:cNvSpPr/>
          <p:nvPr/>
        </p:nvSpPr>
        <p:spPr>
          <a:xfrm>
            <a:off x="5678805" y="4523740"/>
            <a:ext cx="797560" cy="37211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左箭头 28"/>
          <p:cNvSpPr/>
          <p:nvPr/>
        </p:nvSpPr>
        <p:spPr>
          <a:xfrm>
            <a:off x="2614930" y="4523740"/>
            <a:ext cx="780415" cy="37211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376805" y="52070"/>
            <a:ext cx="732663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history of communication</a:t>
            </a:r>
            <a:endParaRPr lang="en-US" altLang="zh-CN" sz="4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 animBg="1"/>
      <p:bldP spid="23" grpId="1" animBg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  <p:bldP spid="29" grpId="0" bldLvl="0" animBg="1"/>
      <p:bldP spid="2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" y="2124075"/>
            <a:ext cx="4453890" cy="322770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60145" y="654685"/>
            <a:ext cx="3955415" cy="13220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smoke signal</a:t>
            </a:r>
            <a:endParaRPr lang="en-US" altLang="zh-CN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（烽火传军情）</a:t>
            </a:r>
            <a:endParaRPr lang="zh-CN" altLang="en-US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6" name="组合 45" descr="7b0a202020202274657874626f78223a2022220a7d0a"/>
          <p:cNvGrpSpPr/>
          <p:nvPr/>
        </p:nvGrpSpPr>
        <p:grpSpPr>
          <a:xfrm>
            <a:off x="5428615" y="613410"/>
            <a:ext cx="6399530" cy="5339715"/>
            <a:chOff x="4946" y="3130"/>
            <a:chExt cx="10078" cy="4540"/>
          </a:xfrm>
        </p:grpSpPr>
        <p:grpSp>
          <p:nvGrpSpPr>
            <p:cNvPr id="35" name="组合 34"/>
            <p:cNvGrpSpPr/>
            <p:nvPr/>
          </p:nvGrpSpPr>
          <p:grpSpPr>
            <a:xfrm>
              <a:off x="4946" y="3130"/>
              <a:ext cx="10078" cy="4540"/>
              <a:chOff x="4844" y="3117"/>
              <a:chExt cx="10078" cy="4540"/>
            </a:xfrm>
            <a:solidFill>
              <a:srgbClr val="1E8CE5"/>
            </a:solidFill>
          </p:grpSpPr>
          <p:sp>
            <p:nvSpPr>
              <p:cNvPr id="7" name="任意多边形 6"/>
              <p:cNvSpPr/>
              <p:nvPr/>
            </p:nvSpPr>
            <p:spPr>
              <a:xfrm rot="10800000">
                <a:off x="11403" y="7498"/>
                <a:ext cx="1928" cy="150"/>
              </a:xfrm>
              <a:custGeom>
                <a:avLst/>
                <a:gdLst>
                  <a:gd name="adj" fmla="val 104500"/>
                  <a:gd name="maxAdj" fmla="*/ 50000 w ss"/>
                  <a:gd name="a" fmla="pin 0 adj maxAdj"/>
                  <a:gd name="x1" fmla="*/ ss a 200000"/>
                  <a:gd name="x2" fmla="*/ ss a 100000"/>
                  <a:gd name="x3" fmla="+- r 0 x2"/>
                  <a:gd name="x4" fmla="+- r 0 x1"/>
                  <a:gd name="il" fmla="*/ wd3 a maxAdj"/>
                  <a:gd name="it" fmla="*/ hd3 a maxAdj"/>
                  <a:gd name="ir" fmla="+- r 0 il"/>
                </a:gdLst>
                <a:ahLst/>
                <a:cxnLst>
                  <a:cxn ang="3">
                    <a:pos x="hc" y="t"/>
                  </a:cxn>
                  <a:cxn ang="cd2">
                    <a:pos x="x1" y="vc"/>
                  </a:cxn>
                  <a:cxn ang="cd4">
                    <a:pos x="hc" y="b"/>
                  </a:cxn>
                  <a:cxn ang="0">
                    <a:pos x="x4" y="vc"/>
                  </a:cxn>
                </a:cxnLst>
                <a:rect l="l" t="t" r="r" b="b"/>
                <a:pathLst>
                  <a:path w="1950" h="150">
                    <a:moveTo>
                      <a:pt x="157" y="0"/>
                    </a:moveTo>
                    <a:lnTo>
                      <a:pt x="1793" y="0"/>
                    </a:lnTo>
                    <a:lnTo>
                      <a:pt x="1950" y="150"/>
                    </a:lnTo>
                    <a:lnTo>
                      <a:pt x="0" y="150"/>
                    </a:lnTo>
                    <a:lnTo>
                      <a:pt x="15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p>
                <a:pPr algn="ctr"/>
                <a:endParaRPr lang="zh-CN" altLang="en-US"/>
              </a:p>
            </p:txBody>
          </p:sp>
          <p:sp>
            <p:nvSpPr>
              <p:cNvPr id="16" name="梯形 15"/>
              <p:cNvSpPr/>
              <p:nvPr/>
            </p:nvSpPr>
            <p:spPr>
              <a:xfrm rot="16200000">
                <a:off x="4434" y="6896"/>
                <a:ext cx="964" cy="85"/>
              </a:xfrm>
              <a:prstGeom prst="trapezoid">
                <a:avLst>
                  <a:gd name="adj" fmla="val 1045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任意多边形 18"/>
              <p:cNvSpPr/>
              <p:nvPr/>
            </p:nvSpPr>
            <p:spPr>
              <a:xfrm rot="5400000">
                <a:off x="7637" y="372"/>
                <a:ext cx="4540" cy="10030"/>
              </a:xfrm>
              <a:custGeom>
                <a:avLst/>
                <a:gdLst>
                  <a:gd name="adj" fmla="val 104500"/>
                  <a:gd name="maxAdj" fmla="*/ 50000 w ss"/>
                  <a:gd name="a" fmla="pin 0 adj maxAdj"/>
                  <a:gd name="x1" fmla="*/ ss a 200000"/>
                  <a:gd name="x2" fmla="*/ ss a 100000"/>
                  <a:gd name="x3" fmla="+- r 0 x2"/>
                  <a:gd name="x4" fmla="+- r 0 x1"/>
                  <a:gd name="il" fmla="*/ wd3 a maxAdj"/>
                  <a:gd name="it" fmla="*/ hd3 a maxAdj"/>
                  <a:gd name="ir" fmla="+- r 0 il"/>
                </a:gdLst>
                <a:ahLst/>
                <a:cxnLst>
                  <a:cxn ang="3">
                    <a:pos x="hc" y="t"/>
                  </a:cxn>
                  <a:cxn ang="cd2">
                    <a:pos x="x1" y="vc"/>
                  </a:cxn>
                  <a:cxn ang="cd4">
                    <a:pos x="hc" y="b"/>
                  </a:cxn>
                  <a:cxn ang="0">
                    <a:pos x="x4" y="vc"/>
                  </a:cxn>
                </a:cxnLst>
                <a:rect l="l" t="t" r="r" b="b"/>
                <a:pathLst>
                  <a:path w="4540" h="9270">
                    <a:moveTo>
                      <a:pt x="392" y="125"/>
                    </a:moveTo>
                    <a:lnTo>
                      <a:pt x="400" y="7061"/>
                    </a:lnTo>
                    <a:lnTo>
                      <a:pt x="152" y="7361"/>
                    </a:lnTo>
                    <a:lnTo>
                      <a:pt x="164" y="9131"/>
                    </a:lnTo>
                    <a:lnTo>
                      <a:pt x="4383" y="9145"/>
                    </a:lnTo>
                    <a:lnTo>
                      <a:pt x="4383" y="125"/>
                    </a:lnTo>
                    <a:lnTo>
                      <a:pt x="392" y="125"/>
                    </a:lnTo>
                    <a:close/>
                    <a:moveTo>
                      <a:pt x="252" y="0"/>
                    </a:moveTo>
                    <a:lnTo>
                      <a:pt x="4540" y="0"/>
                    </a:lnTo>
                    <a:lnTo>
                      <a:pt x="4540" y="830"/>
                    </a:lnTo>
                    <a:lnTo>
                      <a:pt x="4390" y="987"/>
                    </a:lnTo>
                    <a:lnTo>
                      <a:pt x="4390" y="2623"/>
                    </a:lnTo>
                    <a:lnTo>
                      <a:pt x="4540" y="2780"/>
                    </a:lnTo>
                    <a:lnTo>
                      <a:pt x="4540" y="9270"/>
                    </a:lnTo>
                    <a:lnTo>
                      <a:pt x="4342" y="9269"/>
                    </a:lnTo>
                    <a:lnTo>
                      <a:pt x="4238" y="9170"/>
                    </a:lnTo>
                    <a:lnTo>
                      <a:pt x="3418" y="9170"/>
                    </a:lnTo>
                    <a:lnTo>
                      <a:pt x="3317" y="9266"/>
                    </a:lnTo>
                    <a:lnTo>
                      <a:pt x="8" y="9256"/>
                    </a:lnTo>
                    <a:lnTo>
                      <a:pt x="0" y="7269"/>
                    </a:lnTo>
                    <a:lnTo>
                      <a:pt x="254" y="704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6" name="梯形 25"/>
              <p:cNvSpPr/>
              <p:nvPr/>
            </p:nvSpPr>
            <p:spPr>
              <a:xfrm rot="5400000">
                <a:off x="13749" y="4156"/>
                <a:ext cx="964" cy="170"/>
              </a:xfrm>
              <a:prstGeom prst="trapezoid">
                <a:avLst>
                  <a:gd name="adj" fmla="val 1045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7" name="梯形 26"/>
              <p:cNvSpPr/>
              <p:nvPr/>
            </p:nvSpPr>
            <p:spPr>
              <a:xfrm>
                <a:off x="6194" y="7431"/>
                <a:ext cx="964" cy="170"/>
              </a:xfrm>
              <a:prstGeom prst="trapezoid">
                <a:avLst>
                  <a:gd name="adj" fmla="val 1045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3" name="梯形 32"/>
              <p:cNvSpPr/>
              <p:nvPr/>
            </p:nvSpPr>
            <p:spPr>
              <a:xfrm rot="16200000">
                <a:off x="4404" y="4526"/>
                <a:ext cx="964" cy="85"/>
              </a:xfrm>
              <a:prstGeom prst="trapezoid">
                <a:avLst>
                  <a:gd name="adj" fmla="val 1045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5195" y="3772"/>
              <a:ext cx="9629" cy="337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p>
              <a:pPr fontAlgn="auto">
                <a:lnSpc>
                  <a:spcPct val="100000"/>
                </a:lnSpc>
              </a:pPr>
              <a:r>
                <a:rPr lang="en-US" altLang="zh-CN" sz="2800" b="1" spc="150">
                  <a:solidFill>
                    <a:schemeClr val="tx1"/>
                  </a:solidFill>
                  <a:uFillTx/>
                  <a:latin typeface="Times New Roman" panose="02020603050405020304" charset="0"/>
                  <a:ea typeface="汉仪旗黑-55简" panose="00020600040101010101" charset="-128"/>
                  <a:cs typeface="Times New Roman" panose="02020603050405020304" charset="0"/>
                </a:rPr>
                <a:t>As far back as 800 BCE</a:t>
              </a:r>
              <a:r>
                <a:rPr lang="zh-CN" altLang="en-US" sz="2800" b="1" spc="150">
                  <a:solidFill>
                    <a:schemeClr val="tx1"/>
                  </a:solidFill>
                  <a:uFillTx/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（公元前）</a:t>
              </a:r>
              <a:r>
                <a:rPr lang="en-US" altLang="zh-CN" sz="2800" b="1" spc="150">
                  <a:solidFill>
                    <a:schemeClr val="tx1"/>
                  </a:solidFill>
                  <a:uFillTx/>
                  <a:latin typeface="Times New Roman" panose="02020603050405020304" charset="0"/>
                  <a:ea typeface="汉仪旗黑-55简" panose="00020600040101010101" charset="-128"/>
                  <a:cs typeface="Times New Roman" panose="02020603050405020304" charset="0"/>
                </a:rPr>
                <a:t>, guards along the Great Wall of China sent smoke signals to warn of</a:t>
              </a:r>
              <a:r>
                <a:rPr lang="zh-CN" altLang="en-US" sz="2800" b="1" spc="150">
                  <a:solidFill>
                    <a:schemeClr val="tx1"/>
                  </a:solidFill>
                  <a:uFillTx/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（警告提防）</a:t>
              </a:r>
              <a:r>
                <a:rPr lang="en-US" altLang="zh-CN" sz="2800" b="1" spc="150">
                  <a:solidFill>
                    <a:schemeClr val="tx1"/>
                  </a:solidFill>
                  <a:uFillTx/>
                  <a:latin typeface="Times New Roman" panose="02020603050405020304" charset="0"/>
                  <a:ea typeface="汉仪旗黑-55简" panose="00020600040101010101" charset="-128"/>
                  <a:cs typeface="Times New Roman" panose="02020603050405020304" charset="0"/>
                </a:rPr>
                <a:t> invations</a:t>
              </a:r>
              <a:r>
                <a:rPr lang="zh-CN" altLang="en-US" sz="2800" b="1" spc="150">
                  <a:solidFill>
                    <a:schemeClr val="tx1"/>
                  </a:solidFill>
                  <a:uFillTx/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（入侵）</a:t>
              </a:r>
              <a:r>
                <a:rPr lang="en-US" altLang="zh-CN" sz="2800" b="1" spc="150">
                  <a:solidFill>
                    <a:schemeClr val="tx1"/>
                  </a:solidFill>
                  <a:uFillTx/>
                  <a:latin typeface="Times New Roman" panose="02020603050405020304" charset="0"/>
                  <a:ea typeface="汉仪旗黑-55简" panose="00020600040101010101" charset="-128"/>
                  <a:cs typeface="Times New Roman" panose="02020603050405020304" charset="0"/>
                </a:rPr>
                <a:t>.</a:t>
              </a:r>
              <a:r>
                <a:rPr lang="en-US" altLang="zh-CN" sz="2800" b="1" spc="150">
                  <a:solidFill>
                    <a:schemeClr val="tx1"/>
                  </a:solidFill>
                  <a:uFillTx/>
                  <a:latin typeface="Times New Roman" panose="02020603050405020304" charset="0"/>
                  <a:ea typeface="汉仪旗黑-55简" panose="00020600040101010101" charset="-128"/>
                  <a:cs typeface="Times New Roman" panose="02020603050405020304" charset="0"/>
                </a:rPr>
                <a:t> Some people use smoke to show they need help. Their friends can see the smoke, and they know there ia a problem. Then they will go to help.</a:t>
              </a:r>
              <a:endParaRPr lang="en-US" altLang="zh-CN" sz="2800" b="1" spc="150">
                <a:solidFill>
                  <a:schemeClr val="tx1"/>
                </a:solidFill>
                <a:uFillTx/>
                <a:latin typeface="Times New Roman" panose="02020603050405020304" charset="0"/>
                <a:ea typeface="汉仪旗黑-55简" panose="00020600040101010101" charset="-128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169535" y="336550"/>
            <a:ext cx="6270625" cy="618553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lgDashDot"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dirty="0">
                <a:cs typeface="+mn-ea"/>
                <a:sym typeface="+mn-lt"/>
              </a:rPr>
              <a:t>    </a:t>
            </a:r>
            <a:r>
              <a:rPr lang="zh-CN" altLang="en-US" dirty="0">
                <a:cs typeface="+mn-ea"/>
                <a:sym typeface="+mn-lt"/>
              </a:rPr>
              <a:t>中国古代的商周时期人们就知道用烽火来远距离传递消息，在边防军事要塞或交通要冲的高处，每隔一定距离建筑一高台，俗称烽火台。高台上有驻军守候，发现敌人入侵，白天燃烧柴草以"燔烟"报警，夜间燃烧薪柴以"举烽"报警，一台燃起烽烟，临台见之也相继举火，逐台传递，须臾千里，以达到报告敌情、调兵遣将、求助援兵、克敌制胜的目的。</a:t>
            </a:r>
            <a:endParaRPr lang="zh-CN" altLang="en-US" dirty="0"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endParaRPr lang="zh-CN" altLang="en-US" dirty="0">
              <a:cs typeface="+mn-ea"/>
              <a:sym typeface="+mn-lt"/>
            </a:endParaRPr>
          </a:p>
          <a:p>
            <a:pPr>
              <a:lnSpc>
                <a:spcPct val="200000"/>
              </a:lnSpc>
            </a:pPr>
            <a:r>
              <a:rPr lang="en-US" altLang="zh-CN" dirty="0">
                <a:cs typeface="+mn-ea"/>
                <a:sym typeface="+mn-lt"/>
              </a:rPr>
              <a:t>    </a:t>
            </a:r>
            <a:r>
              <a:rPr lang="zh-CN" altLang="en-US" dirty="0">
                <a:cs typeface="+mn-ea"/>
                <a:sym typeface="+mn-lt"/>
              </a:rPr>
              <a:t>烽火狼烟作为我们古时重要的边防通讯手段之一，其从边疆传递消息到都城耗时为3个昼夜。虽其传递距离很可观，但其信息传递内容单一，只能传递战事开始时间，却无法知晓如战况等详细信息。</a:t>
            </a:r>
            <a:r>
              <a:rPr lang="en-US" altLang="zh-CN" dirty="0">
                <a:cs typeface="+mn-ea"/>
                <a:sym typeface="+mn-lt"/>
              </a:rPr>
              <a:t>   </a:t>
            </a:r>
            <a:endParaRPr lang="en-US" altLang="zh-CN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9816" y="3788599"/>
            <a:ext cx="6271163" cy="39878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烽火狼烟传递信息速度有多快？</a:t>
            </a:r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?</a:t>
            </a:r>
            <a:endParaRPr lang="en-US" altLang="zh-CN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pic>
        <p:nvPicPr>
          <p:cNvPr id="2" name="图片 1" descr="微信图片_20231206113732"/>
          <p:cNvPicPr>
            <a:picLocks noChangeAspect="1"/>
          </p:cNvPicPr>
          <p:nvPr/>
        </p:nvPicPr>
        <p:blipFill>
          <a:blip r:embed="rId2"/>
          <a:srcRect t="48713"/>
          <a:stretch>
            <a:fillRect/>
          </a:stretch>
        </p:blipFill>
        <p:spPr>
          <a:xfrm>
            <a:off x="581025" y="1880870"/>
            <a:ext cx="4328795" cy="3096260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0" bldLvl="0" animBg="1"/>
      <p:bldP spid="6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44855" y="1237615"/>
            <a:ext cx="5309235" cy="4000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文本框 35"/>
          <p:cNvSpPr txBox="1"/>
          <p:nvPr/>
        </p:nvSpPr>
        <p:spPr>
          <a:xfrm>
            <a:off x="6367145" y="1650866"/>
            <a:ext cx="5693410" cy="286131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pPr fontAlgn="auto">
              <a:lnSpc>
                <a:spcPct val="100000"/>
              </a:lnSpc>
            </a:pPr>
            <a:r>
              <a:rPr lang="en-US" altLang="zh-CN" sz="3600" b="1" spc="150">
                <a:solidFill>
                  <a:schemeClr val="tx1"/>
                </a:solidFill>
                <a:uFillTx/>
                <a:latin typeface="Times New Roman" panose="02020603050405020304" charset="0"/>
                <a:ea typeface="汉仪旗黑-55简" panose="00020600040101010101" charset="-128"/>
                <a:cs typeface="Times New Roman" panose="02020603050405020304" charset="0"/>
              </a:rPr>
              <a:t>Smoke signal is an important way to send</a:t>
            </a:r>
            <a:endParaRPr lang="en-US" altLang="zh-CN" sz="3600" b="1" spc="150">
              <a:solidFill>
                <a:schemeClr val="tx1"/>
              </a:solidFill>
              <a:uFillTx/>
              <a:latin typeface="Times New Roman" panose="02020603050405020304" charset="0"/>
              <a:ea typeface="汉仪旗黑-55简" panose="00020600040101010101" charset="-128"/>
              <a:cs typeface="Times New Roman" panose="02020603050405020304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b="1" spc="150">
                <a:solidFill>
                  <a:schemeClr val="tx1"/>
                </a:solidFill>
                <a:uFillTx/>
                <a:latin typeface="Times New Roman" panose="02020603050405020304" charset="0"/>
                <a:ea typeface="汉仪旗黑-55简" panose="00020600040101010101" charset="-128"/>
                <a:cs typeface="Times New Roman" panose="02020603050405020304" charset="0"/>
              </a:rPr>
              <a:t>messages in ancient </a:t>
            </a:r>
            <a:endParaRPr lang="en-US" altLang="zh-CN" sz="3600" b="1" spc="150">
              <a:solidFill>
                <a:schemeClr val="tx1"/>
              </a:solidFill>
              <a:uFillTx/>
              <a:latin typeface="Times New Roman" panose="02020603050405020304" charset="0"/>
              <a:ea typeface="汉仪旗黑-55简" panose="00020600040101010101" charset="-128"/>
              <a:cs typeface="Times New Roman" panose="02020603050405020304" charset="0"/>
            </a:endParaRPr>
          </a:p>
          <a:p>
            <a:pPr fontAlgn="auto">
              <a:lnSpc>
                <a:spcPct val="100000"/>
              </a:lnSpc>
            </a:pPr>
            <a:r>
              <a:rPr lang="en-US" altLang="zh-CN" sz="3600" b="1" spc="150">
                <a:solidFill>
                  <a:schemeClr val="tx1"/>
                </a:solidFill>
                <a:uFillTx/>
                <a:latin typeface="Times New Roman" panose="02020603050405020304" charset="0"/>
                <a:ea typeface="汉仪旗黑-55简" panose="00020600040101010101" charset="-128"/>
                <a:cs typeface="Times New Roman" panose="02020603050405020304" charset="0"/>
              </a:rPr>
              <a:t>time, especially during the war.  </a:t>
            </a:r>
            <a:endParaRPr lang="en-US" altLang="zh-CN" sz="2800" b="1" spc="150">
              <a:solidFill>
                <a:schemeClr val="tx1"/>
              </a:solidFill>
              <a:uFillTx/>
              <a:latin typeface="Times New Roman" panose="02020603050405020304" charset="0"/>
              <a:ea typeface="汉仪旗黑-55简" panose="00020600040101010101" charset="-128"/>
              <a:cs typeface="Times New Roman" panose="020206030504050203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43150" y="5489575"/>
            <a:ext cx="2112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1"/>
                </a:solidFill>
              </a:rPr>
              <a:t>烽火戏诸侯</a:t>
            </a:r>
            <a:endParaRPr lang="zh-CN" altLang="en-US" sz="2800" b="1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6" grpId="0"/>
      <p:bldP spid="3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7948930" y="1647190"/>
            <a:ext cx="3632200" cy="3161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322705" y="1647190"/>
            <a:ext cx="624141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People also use birds to send 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messages. They take a bird from its home. They write a 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small message on some paper and put the paper on the birds’ leg. Then the bird will fly back home with the message.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29385" y="605790"/>
            <a:ext cx="7150100" cy="7067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homing pigeon </a:t>
            </a:r>
            <a:r>
              <a:rPr lang="zh-C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（飞鸽传书）</a:t>
            </a:r>
            <a:endParaRPr lang="zh-CN" altLang="en-US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594485" y="5443220"/>
            <a:ext cx="9290050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just" fontAlgn="auto">
              <a:lnSpc>
                <a:spcPct val="150000"/>
              </a:lnSpc>
            </a:pPr>
            <a:r>
              <a:rPr lang="en-US" altLang="zh-CN" sz="3200" b="1">
                <a:solidFill>
                  <a:schemeClr val="accent1"/>
                </a:solidFill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How do people send messages in this way?</a:t>
            </a:r>
            <a:endParaRPr lang="en-US" altLang="zh-CN" sz="3200" b="1">
              <a:solidFill>
                <a:schemeClr val="accent1"/>
              </a:solidFill>
              <a:latin typeface="Comic Sans MS" panose="030F0702030302020204" charset="0"/>
              <a:ea typeface="汉仪中黑简" panose="02010600000101010101" charset="-122"/>
              <a:cs typeface="Comic Sans MS" panose="030F0702030302020204" charset="0"/>
              <a:sym typeface="汉仪中黑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  <p:bldP spid="15" grpId="1"/>
      <p:bldP spid="5" grpId="0"/>
      <p:bldP spid="5" grpId="1"/>
      <p:bldP spid="11" grpId="0"/>
      <p:bldP spid="1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pic>
        <p:nvPicPr>
          <p:cNvPr id="7" name="图片 6" descr="微信图片_20231206113036"/>
          <p:cNvPicPr>
            <a:picLocks noChangeAspect="1"/>
          </p:cNvPicPr>
          <p:nvPr/>
        </p:nvPicPr>
        <p:blipFill>
          <a:blip r:embed="rId2"/>
          <a:srcRect b="8528"/>
          <a:stretch>
            <a:fillRect/>
          </a:stretch>
        </p:blipFill>
        <p:spPr>
          <a:xfrm>
            <a:off x="7522845" y="934720"/>
            <a:ext cx="3949065" cy="5111115"/>
          </a:xfrm>
          <a:prstGeom prst="round2DiagRect">
            <a:avLst/>
          </a:prstGeom>
        </p:spPr>
      </p:pic>
      <p:grpSp>
        <p:nvGrpSpPr>
          <p:cNvPr id="8" name="组合 7" descr="7b0a202020202274657874626f78223a2022220a7d0a"/>
          <p:cNvGrpSpPr/>
          <p:nvPr/>
        </p:nvGrpSpPr>
        <p:grpSpPr>
          <a:xfrm>
            <a:off x="703580" y="1553845"/>
            <a:ext cx="6381115" cy="3766706"/>
            <a:chOff x="6062" y="3698"/>
            <a:chExt cx="7572" cy="3689"/>
          </a:xfrm>
        </p:grpSpPr>
        <p:sp>
          <p:nvSpPr>
            <p:cNvPr id="25" name="任意多边形: 形状 4"/>
            <p:cNvSpPr/>
            <p:nvPr>
              <p:custDataLst>
                <p:tags r:id="rId3"/>
              </p:custDataLst>
            </p:nvPr>
          </p:nvSpPr>
          <p:spPr>
            <a:xfrm>
              <a:off x="6062" y="3698"/>
              <a:ext cx="7572" cy="3689"/>
            </a:xfrm>
            <a:custGeom>
              <a:avLst/>
              <a:gdLst>
                <a:gd name="connsiteX0" fmla="*/ 0 w 4265631"/>
                <a:gd name="connsiteY0" fmla="*/ 0 h 2078043"/>
                <a:gd name="connsiteX1" fmla="*/ 4265631 w 4265631"/>
                <a:gd name="connsiteY1" fmla="*/ 0 h 2078043"/>
                <a:gd name="connsiteX2" fmla="*/ 4265631 w 4265631"/>
                <a:gd name="connsiteY2" fmla="*/ 2078044 h 2078043"/>
                <a:gd name="connsiteX3" fmla="*/ 0 w 4265631"/>
                <a:gd name="connsiteY3" fmla="*/ 2078044 h 207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5631" h="2078043">
                  <a:moveTo>
                    <a:pt x="0" y="0"/>
                  </a:moveTo>
                  <a:lnTo>
                    <a:pt x="4265631" y="0"/>
                  </a:lnTo>
                  <a:lnTo>
                    <a:pt x="4265631" y="2078044"/>
                  </a:lnTo>
                  <a:lnTo>
                    <a:pt x="0" y="207804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6349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aseline="-25000"/>
            </a:p>
          </p:txBody>
        </p:sp>
        <p:sp>
          <p:nvSpPr>
            <p:cNvPr id="26" name="任意多边形: 形状 5"/>
            <p:cNvSpPr/>
            <p:nvPr>
              <p:custDataLst>
                <p:tags r:id="rId4"/>
              </p:custDataLst>
            </p:nvPr>
          </p:nvSpPr>
          <p:spPr>
            <a:xfrm>
              <a:off x="6303" y="3910"/>
              <a:ext cx="7127" cy="2919"/>
            </a:xfrm>
            <a:custGeom>
              <a:avLst/>
              <a:gdLst>
                <a:gd name="connsiteX0" fmla="*/ 0 w 3696662"/>
                <a:gd name="connsiteY0" fmla="*/ 0 h 1625157"/>
                <a:gd name="connsiteX1" fmla="*/ 3696662 w 3696662"/>
                <a:gd name="connsiteY1" fmla="*/ 0 h 1625157"/>
                <a:gd name="connsiteX2" fmla="*/ 3696662 w 3696662"/>
                <a:gd name="connsiteY2" fmla="*/ 1625158 h 1625157"/>
                <a:gd name="connsiteX3" fmla="*/ 0 w 3696662"/>
                <a:gd name="connsiteY3" fmla="*/ 1625158 h 162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6662" h="1625157">
                  <a:moveTo>
                    <a:pt x="0" y="0"/>
                  </a:moveTo>
                  <a:lnTo>
                    <a:pt x="3696662" y="0"/>
                  </a:lnTo>
                  <a:lnTo>
                    <a:pt x="3696662" y="1625158"/>
                  </a:lnTo>
                  <a:lnTo>
                    <a:pt x="0" y="1625158"/>
                  </a:lnTo>
                  <a:close/>
                </a:path>
              </a:pathLst>
            </a:custGeom>
            <a:solidFill>
              <a:schemeClr val="bg1"/>
            </a:solidFill>
            <a:ln w="16349" cap="flat">
              <a:noFill/>
              <a:prstDash val="solid"/>
              <a:miter/>
            </a:ln>
            <a:effectLst>
              <a:innerShdw blurRad="63500" dist="50800" dir="13500000">
                <a:prstClr val="black">
                  <a:alpha val="44000"/>
                </a:prstClr>
              </a:inn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baseline="-25000" dirty="0"/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907415" y="1889760"/>
            <a:ext cx="5932170" cy="286131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l" fontAlgn="auto">
              <a:lnSpc>
                <a:spcPct val="150000"/>
              </a:lnSpc>
            </a:pPr>
            <a:r>
              <a:rPr lang="zh-CN" altLang="en-US" sz="2000" spc="30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rPr>
              <a:t>飞鸽传书，即将信件系在信鸽的脚上传递给收件人。据说训练后的信鸽平均速度可达每小时48公里，但考虑到其一天最多只能飞行8小时，所以其日传递距离约为384公里飞鸽传书看似速度快，但其只能单向送信，而且还得专人定点接收，有着诸多不便。</a:t>
            </a:r>
            <a:endParaRPr lang="zh-CN" altLang="en-US" sz="2000" spc="300">
              <a:solidFill>
                <a:schemeClr val="tx1"/>
              </a:solidFill>
              <a:uFillTx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538210" y="1183005"/>
            <a:ext cx="221488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飞鸽传书</a:t>
            </a:r>
            <a:endParaRPr lang="zh-CN" altLang="en-US" sz="40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345" y="2269490"/>
            <a:ext cx="8016240" cy="4189730"/>
          </a:xfrm>
          <a:prstGeom prst="rect">
            <a:avLst/>
          </a:prstGeom>
        </p:spPr>
      </p:pic>
      <p:sp>
        <p:nvSpPr>
          <p:cNvPr id="8" name="矩形 7" descr="7b0a2020202022776f7264617274223a2022220a7d0a"/>
          <p:cNvSpPr/>
          <p:nvPr/>
        </p:nvSpPr>
        <p:spPr>
          <a:xfrm>
            <a:off x="879475" y="1070610"/>
            <a:ext cx="9946640" cy="3325495"/>
          </a:xfrm>
          <a:prstGeom prst="rect">
            <a:avLst/>
          </a:prstGeom>
          <a:noFill/>
          <a:ln>
            <a:noFill/>
          </a:ln>
        </p:spPr>
        <p:txBody>
          <a:bodyPr wrap="none" lIns="90170" tIns="46990" rIns="90170" bIns="46990" rtlCol="0" anchor="t">
            <a:noAutofit/>
            <a:scene3d>
              <a:camera prst="perspectiveRelaxedModerately">
                <a:rot lat="21000000" lon="0" rev="0"/>
              </a:camera>
              <a:lightRig rig="flat" dir="t">
                <a:rot lat="0" lon="0" rev="10200000"/>
              </a:lightRig>
            </a:scene3d>
            <a:sp3d extrusionH="533400" prstMaterial="matte">
              <a:extrusionClr>
                <a:srgbClr val="18468D"/>
              </a:extrusionClr>
              <a:contourClr>
                <a:srgbClr val="F9FBFA"/>
              </a:contourClr>
            </a:sp3d>
          </a:bodyPr>
          <a:p>
            <a:pPr algn="ctr"/>
            <a:r>
              <a:rPr lang="en-US" altLang="zh-CN" sz="7200" b="1">
                <a:ln w="50800" cap="rnd" cmpd="sng">
                  <a:prstDash val="solid"/>
                </a:ln>
                <a:gradFill>
                  <a:gsLst>
                    <a:gs pos="72000">
                      <a:srgbClr val="CFA6FF"/>
                    </a:gs>
                    <a:gs pos="0">
                      <a:srgbClr val="1FA2FF"/>
                    </a:gs>
                    <a:gs pos="100000">
                      <a:srgbClr val="C2F78C"/>
                    </a:gs>
                  </a:gsLst>
                  <a:lin scaled="0"/>
                </a:gradFill>
                <a:effectLst>
                  <a:reflection blurRad="6350" stA="50000" endA="300" endPos="50000" dist="60007" dir="5400000" sy="-100000" algn="bl" rotWithShape="0"/>
                </a:effectLst>
                <a:latin typeface="汉仪字研卡通W" panose="00020600040101010101" charset="-122"/>
                <a:ea typeface="汉仪字研卡通W" panose="00020600040101010101" charset="-122"/>
              </a:rPr>
              <a:t>Communication song</a:t>
            </a:r>
            <a:endParaRPr lang="en-US" altLang="zh-CN" sz="7200" b="1">
              <a:ln w="50800" cap="rnd" cmpd="sng">
                <a:prstDash val="solid"/>
              </a:ln>
              <a:gradFill>
                <a:gsLst>
                  <a:gs pos="72000">
                    <a:srgbClr val="CFA6FF"/>
                  </a:gs>
                  <a:gs pos="0">
                    <a:srgbClr val="1FA2FF"/>
                  </a:gs>
                  <a:gs pos="100000">
                    <a:srgbClr val="C2F78C"/>
                  </a:gs>
                </a:gsLst>
                <a:lin scaled="0"/>
              </a:gradFill>
              <a:effectLst>
                <a:reflection blurRad="6350" stA="50000" endA="300" endPos="50000" dist="60007" dir="5400000" sy="-100000" algn="bl" rotWithShape="0"/>
              </a:effectLst>
              <a:latin typeface="汉仪字研卡通W" panose="00020600040101010101" charset="-122"/>
              <a:ea typeface="汉仪字研卡通W" panose="00020600040101010101" charset="-122"/>
            </a:endParaRPr>
          </a:p>
        </p:txBody>
      </p:sp>
      <p:pic>
        <p:nvPicPr>
          <p:cNvPr id="2" name="歌曲截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0550" y="4880610"/>
            <a:ext cx="1250950" cy="1019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numSld="7"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954655" y="530860"/>
            <a:ext cx="6690995" cy="7067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pony express</a:t>
            </a:r>
            <a:r>
              <a:rPr lang="zh-C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（驿马快信）</a:t>
            </a:r>
            <a:endParaRPr lang="zh-CN" altLang="en-US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49250" y="1384935"/>
            <a:ext cx="11499215" cy="2325370"/>
            <a:chOff x="550" y="2181"/>
            <a:chExt cx="18109" cy="3662"/>
          </a:xfrm>
        </p:grpSpPr>
        <p:pic>
          <p:nvPicPr>
            <p:cNvPr id="11" name="图片 10" descr="微信图片_202312061149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" y="2181"/>
              <a:ext cx="6224" cy="3663"/>
            </a:xfrm>
            <a:prstGeom prst="rect">
              <a:avLst/>
            </a:prstGeom>
          </p:spPr>
        </p:pic>
        <p:pic>
          <p:nvPicPr>
            <p:cNvPr id="12" name="图片 11" descr="微信图片_2023120611490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71" y="2181"/>
              <a:ext cx="7059" cy="3662"/>
            </a:xfrm>
            <a:prstGeom prst="rect">
              <a:avLst/>
            </a:prstGeom>
          </p:spPr>
        </p:pic>
        <p:pic>
          <p:nvPicPr>
            <p:cNvPr id="13" name="图片 12" descr="微信图片_2023120611490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97" y="2319"/>
              <a:ext cx="5962" cy="3524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480695" y="3807460"/>
            <a:ext cx="11437620" cy="16440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The pony express is a fast mail service in the American West and in Han Dynasty(</a:t>
            </a:r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</a:rPr>
              <a:t>汉朝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) in China. The messengers(</a:t>
            </a:r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</a:rPr>
              <a:t>送信人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) are usually under 18 years old and very thin. They stop at the stations for a short stay and change the horse to go on the way.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bldLvl="0" animBg="1"/>
      <p:bldP spid="15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49250" y="1384935"/>
            <a:ext cx="11499215" cy="2325370"/>
            <a:chOff x="550" y="2181"/>
            <a:chExt cx="18109" cy="3662"/>
          </a:xfrm>
        </p:grpSpPr>
        <p:pic>
          <p:nvPicPr>
            <p:cNvPr id="11" name="图片 10" descr="微信图片_202312061149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" y="2181"/>
              <a:ext cx="6224" cy="3663"/>
            </a:xfrm>
            <a:prstGeom prst="rect">
              <a:avLst/>
            </a:prstGeom>
          </p:spPr>
        </p:pic>
        <p:pic>
          <p:nvPicPr>
            <p:cNvPr id="12" name="图片 11" descr="微信图片_2023120611490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71" y="2181"/>
              <a:ext cx="7059" cy="3662"/>
            </a:xfrm>
            <a:prstGeom prst="rect">
              <a:avLst/>
            </a:prstGeom>
          </p:spPr>
        </p:pic>
        <p:pic>
          <p:nvPicPr>
            <p:cNvPr id="13" name="图片 12" descr="微信图片_2023120611490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97" y="2319"/>
              <a:ext cx="5962" cy="3524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761365" y="3985895"/>
            <a:ext cx="10648950" cy="216852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l" fontAlgn="auto">
              <a:lnSpc>
                <a:spcPct val="150000"/>
              </a:lnSpc>
            </a:pPr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三号选手也是电视剧常驻"演员"，快马加鞭，骑马送信。这里就要提到汉代开始的"驿传"制度。驿站，是古代供传递军事情报的官员中途食宿、换马的场所，驿站分陆驿，水驿和水陆兼并三种方式，驿传不仅能传递书信还能传递物品，可以说是古代"快递"。它能有多快？唐朝有明文规定，陆驿快马一天走6驿即180里，再快要日行300里，最快要求日驰500里；步行人员日行50里，逆水行船时，河行40里，江行50里，其它60里；顺水时一律规定100到150里。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54655" y="530860"/>
            <a:ext cx="6690995" cy="7067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pony express</a:t>
            </a:r>
            <a:r>
              <a:rPr lang="zh-C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（驿马快信）</a:t>
            </a:r>
            <a:endParaRPr lang="zh-CN" altLang="en-US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2663825" y="302895"/>
            <a:ext cx="6636385" cy="7067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semaphore flag</a:t>
            </a:r>
            <a:r>
              <a:rPr lang="zh-C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（打旗语）</a:t>
            </a:r>
            <a:endParaRPr lang="zh-CN" altLang="en-US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旗语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48865" y="1085215"/>
            <a:ext cx="7472680" cy="52749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3371215" y="589915"/>
            <a:ext cx="7117715" cy="70675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semaphore flag</a:t>
            </a:r>
            <a:r>
              <a:rPr lang="zh-CN" altLang="en-US" sz="4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（打旗语）</a:t>
            </a:r>
            <a:endParaRPr lang="zh-CN" altLang="en-US" sz="4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666115" y="1611630"/>
            <a:ext cx="4273550" cy="3373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5402580" y="1998345"/>
            <a:ext cx="624141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Semaphore---holding out your 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arms in particular(</a:t>
            </a:r>
            <a:r>
              <a:rPr lang="zh-CN" altLang="en-US" sz="3600" b="1">
                <a:latin typeface="Times New Roman" panose="02020603050405020304" charset="0"/>
                <a:cs typeface="Times New Roman" panose="02020603050405020304" charset="0"/>
              </a:rPr>
              <a:t>特定的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) positions(</a:t>
            </a:r>
            <a:r>
              <a:rPr lang="zh-CN" altLang="en-US" sz="3600" b="1">
                <a:latin typeface="Times New Roman" panose="02020603050405020304" charset="0"/>
                <a:cs typeface="Times New Roman" panose="02020603050405020304" charset="0"/>
              </a:rPr>
              <a:t>位置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) to spell out letters is another ancient message system.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48945" y="5097780"/>
            <a:ext cx="1147127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just" fontAlgn="auto">
              <a:lnSpc>
                <a:spcPct val="150000"/>
              </a:lnSpc>
            </a:pPr>
            <a:r>
              <a:rPr lang="en-US" altLang="zh-CN" sz="3200" b="1">
                <a:solidFill>
                  <a:schemeClr val="accent1"/>
                </a:solidFill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What’s the difference between the colors of the flags?</a:t>
            </a:r>
            <a:endParaRPr lang="en-US" altLang="zh-CN" sz="3200" b="1">
              <a:solidFill>
                <a:schemeClr val="accent1"/>
              </a:solidFill>
              <a:latin typeface="Comic Sans MS" panose="030F0702030302020204" charset="0"/>
              <a:ea typeface="汉仪中黑简" panose="02010600000101010101" charset="-122"/>
              <a:cs typeface="Comic Sans MS" panose="030F0702030302020204" charset="0"/>
              <a:sym typeface="汉仪中黑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  <p:bldP spid="11" grpId="0"/>
      <p:bldP spid="1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电报机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28165" y="911225"/>
            <a:ext cx="8507095" cy="55162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713480" y="266065"/>
            <a:ext cx="458025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telegraph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（电报）</a:t>
            </a:r>
            <a:endParaRPr lang="zh-CN" alt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/>
        </p:nvSpPr>
        <p:spPr>
          <a:xfrm>
            <a:off x="3713480" y="610870"/>
            <a:ext cx="458025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telegraph</a:t>
            </a:r>
            <a:r>
              <a:rPr lang="zh-CN" altLang="en-US" sz="36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（电报）</a:t>
            </a:r>
            <a:endParaRPr lang="zh-CN" altLang="en-US" sz="36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 rot="0">
            <a:off x="631825" y="711835"/>
            <a:ext cx="10781665" cy="5869305"/>
            <a:chOff x="3773842" y="2106167"/>
            <a:chExt cx="4991978" cy="2659154"/>
          </a:xfrm>
        </p:grpSpPr>
        <p:sp>
          <p:nvSpPr>
            <p:cNvPr id="17" name="图形 15"/>
            <p:cNvSpPr/>
            <p:nvPr/>
          </p:nvSpPr>
          <p:spPr>
            <a:xfrm>
              <a:off x="3773842" y="2247283"/>
              <a:ext cx="1164207" cy="723219"/>
            </a:xfrm>
            <a:custGeom>
              <a:avLst/>
              <a:gdLst>
                <a:gd name="connsiteX0" fmla="*/ 0 w 1164207"/>
                <a:gd name="connsiteY0" fmla="*/ 723220 h 723219"/>
                <a:gd name="connsiteX1" fmla="*/ 0 w 1164207"/>
                <a:gd name="connsiteY1" fmla="*/ 346616 h 723219"/>
                <a:gd name="connsiteX2" fmla="*/ 346616 w 1164207"/>
                <a:gd name="connsiteY2" fmla="*/ 0 h 723219"/>
                <a:gd name="connsiteX3" fmla="*/ 1164207 w 1164207"/>
                <a:gd name="connsiteY3" fmla="*/ 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4207" h="723219">
                  <a:moveTo>
                    <a:pt x="0" y="723220"/>
                  </a:moveTo>
                  <a:lnTo>
                    <a:pt x="0" y="346616"/>
                  </a:lnTo>
                  <a:cubicBezTo>
                    <a:pt x="0" y="155228"/>
                    <a:pt x="155228" y="0"/>
                    <a:pt x="346616" y="0"/>
                  </a:cubicBezTo>
                  <a:lnTo>
                    <a:pt x="1164207" y="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图形 15"/>
            <p:cNvSpPr/>
            <p:nvPr/>
          </p:nvSpPr>
          <p:spPr>
            <a:xfrm>
              <a:off x="3773842" y="2970502"/>
              <a:ext cx="4991978" cy="1310618"/>
            </a:xfrm>
            <a:custGeom>
              <a:avLst/>
              <a:gdLst>
                <a:gd name="connsiteX0" fmla="*/ 4991979 w 4991978"/>
                <a:gd name="connsiteY0" fmla="*/ 0 h 1310618"/>
                <a:gd name="connsiteX1" fmla="*/ 4991979 w 4991978"/>
                <a:gd name="connsiteY1" fmla="*/ 963999 h 1310618"/>
                <a:gd name="connsiteX2" fmla="*/ 4645363 w 4991978"/>
                <a:gd name="connsiteY2" fmla="*/ 1310615 h 1310618"/>
                <a:gd name="connsiteX3" fmla="*/ 346616 w 4991978"/>
                <a:gd name="connsiteY3" fmla="*/ 1310615 h 1310618"/>
                <a:gd name="connsiteX4" fmla="*/ 0 w 4991978"/>
                <a:gd name="connsiteY4" fmla="*/ 963999 h 1310618"/>
                <a:gd name="connsiteX5" fmla="*/ 0 w 4991978"/>
                <a:gd name="connsiteY5" fmla="*/ 0 h 131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91978" h="1310618">
                  <a:moveTo>
                    <a:pt x="4991979" y="0"/>
                  </a:moveTo>
                  <a:lnTo>
                    <a:pt x="4991979" y="963999"/>
                  </a:lnTo>
                  <a:cubicBezTo>
                    <a:pt x="4991979" y="1155387"/>
                    <a:pt x="4836752" y="1310615"/>
                    <a:pt x="4645363" y="1310615"/>
                  </a:cubicBezTo>
                  <a:lnTo>
                    <a:pt x="346616" y="1310615"/>
                  </a:lnTo>
                  <a:cubicBezTo>
                    <a:pt x="155228" y="1311497"/>
                    <a:pt x="0" y="1156269"/>
                    <a:pt x="0" y="963999"/>
                  </a:cubicBezTo>
                  <a:lnTo>
                    <a:pt x="0" y="0"/>
                  </a:lnTo>
                </a:path>
              </a:pathLst>
            </a:custGeom>
            <a:noFill/>
            <a:ln w="70492" cap="rnd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图形 15"/>
            <p:cNvSpPr/>
            <p:nvPr/>
          </p:nvSpPr>
          <p:spPr>
            <a:xfrm>
              <a:off x="7583974" y="2247283"/>
              <a:ext cx="1181846" cy="723219"/>
            </a:xfrm>
            <a:custGeom>
              <a:avLst/>
              <a:gdLst>
                <a:gd name="connsiteX0" fmla="*/ 0 w 1181846"/>
                <a:gd name="connsiteY0" fmla="*/ 0 h 723219"/>
                <a:gd name="connsiteX1" fmla="*/ 835231 w 1181846"/>
                <a:gd name="connsiteY1" fmla="*/ 0 h 723219"/>
                <a:gd name="connsiteX2" fmla="*/ 1181847 w 1181846"/>
                <a:gd name="connsiteY2" fmla="*/ 346616 h 723219"/>
                <a:gd name="connsiteX3" fmla="*/ 1181847 w 1181846"/>
                <a:gd name="connsiteY3" fmla="*/ 723220 h 72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846" h="723219">
                  <a:moveTo>
                    <a:pt x="0" y="0"/>
                  </a:moveTo>
                  <a:lnTo>
                    <a:pt x="835231" y="0"/>
                  </a:lnTo>
                  <a:cubicBezTo>
                    <a:pt x="1026619" y="0"/>
                    <a:pt x="1181847" y="155228"/>
                    <a:pt x="1181847" y="346616"/>
                  </a:cubicBezTo>
                  <a:lnTo>
                    <a:pt x="1181847" y="723220"/>
                  </a:lnTo>
                </a:path>
              </a:pathLst>
            </a:custGeom>
            <a:noFill/>
            <a:ln w="17623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图形 15"/>
            <p:cNvSpPr/>
            <p:nvPr/>
          </p:nvSpPr>
          <p:spPr>
            <a:xfrm>
              <a:off x="4444143" y="4281999"/>
              <a:ext cx="3757213" cy="299871"/>
            </a:xfrm>
            <a:custGeom>
              <a:avLst/>
              <a:gdLst>
                <a:gd name="connsiteX0" fmla="*/ 3757214 w 3757213"/>
                <a:gd name="connsiteY0" fmla="*/ 0 h 299871"/>
                <a:gd name="connsiteX1" fmla="*/ 3757214 w 3757213"/>
                <a:gd name="connsiteY1" fmla="*/ 0 h 299871"/>
                <a:gd name="connsiteX2" fmla="*/ 3457342 w 3757213"/>
                <a:gd name="connsiteY2" fmla="*/ 299872 h 299871"/>
                <a:gd name="connsiteX3" fmla="*/ 0 w 3757213"/>
                <a:gd name="connsiteY3" fmla="*/ 299872 h 299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7213" h="299871">
                  <a:moveTo>
                    <a:pt x="3757214" y="0"/>
                  </a:moveTo>
                  <a:lnTo>
                    <a:pt x="3757214" y="0"/>
                  </a:lnTo>
                  <a:cubicBezTo>
                    <a:pt x="3757214" y="165811"/>
                    <a:pt x="3623154" y="299872"/>
                    <a:pt x="3457342" y="299872"/>
                  </a:cubicBezTo>
                  <a:lnTo>
                    <a:pt x="0" y="299872"/>
                  </a:lnTo>
                </a:path>
              </a:pathLst>
            </a:custGeom>
            <a:noFill/>
            <a:ln w="70492" cap="flat">
              <a:solidFill>
                <a:srgbClr val="2EA7E0"/>
              </a:solidFill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图形 15"/>
            <p:cNvSpPr/>
            <p:nvPr/>
          </p:nvSpPr>
          <p:spPr>
            <a:xfrm>
              <a:off x="4926583" y="2106167"/>
              <a:ext cx="182568" cy="282232"/>
            </a:xfrm>
            <a:custGeom>
              <a:avLst/>
              <a:gdLst>
                <a:gd name="connsiteX0" fmla="*/ 141116 w 182568"/>
                <a:gd name="connsiteY0" fmla="*/ 282232 h 282232"/>
                <a:gd name="connsiteX1" fmla="*/ 141116 w 182568"/>
                <a:gd name="connsiteY1" fmla="*/ 282232 h 282232"/>
                <a:gd name="connsiteX2" fmla="*/ 0 w 182568"/>
                <a:gd name="connsiteY2" fmla="*/ 141116 h 282232"/>
                <a:gd name="connsiteX3" fmla="*/ 0 w 182568"/>
                <a:gd name="connsiteY3" fmla="*/ 141116 h 282232"/>
                <a:gd name="connsiteX4" fmla="*/ 141116 w 182568"/>
                <a:gd name="connsiteY4" fmla="*/ 0 h 282232"/>
                <a:gd name="connsiteX5" fmla="*/ 141116 w 182568"/>
                <a:gd name="connsiteY5" fmla="*/ 0 h 282232"/>
                <a:gd name="connsiteX6" fmla="*/ 182569 w 182568"/>
                <a:gd name="connsiteY6" fmla="*/ 41453 h 282232"/>
                <a:gd name="connsiteX7" fmla="*/ 182569 w 182568"/>
                <a:gd name="connsiteY7" fmla="*/ 241661 h 282232"/>
                <a:gd name="connsiteX8" fmla="*/ 141116 w 182568"/>
                <a:gd name="connsiteY8" fmla="*/ 282232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141116" y="282232"/>
                  </a:moveTo>
                  <a:lnTo>
                    <a:pt x="141116" y="282232"/>
                  </a:lnTo>
                  <a:cubicBezTo>
                    <a:pt x="63502" y="282232"/>
                    <a:pt x="0" y="218730"/>
                    <a:pt x="0" y="141116"/>
                  </a:cubicBezTo>
                  <a:lnTo>
                    <a:pt x="0" y="141116"/>
                  </a:lnTo>
                  <a:cubicBezTo>
                    <a:pt x="0" y="63502"/>
                    <a:pt x="63502" y="0"/>
                    <a:pt x="141116" y="0"/>
                  </a:cubicBezTo>
                  <a:lnTo>
                    <a:pt x="141116" y="0"/>
                  </a:lnTo>
                  <a:cubicBezTo>
                    <a:pt x="164047" y="0"/>
                    <a:pt x="182569" y="18521"/>
                    <a:pt x="182569" y="41453"/>
                  </a:cubicBezTo>
                  <a:lnTo>
                    <a:pt x="182569" y="241661"/>
                  </a:lnTo>
                  <a:cubicBezTo>
                    <a:pt x="181687" y="263711"/>
                    <a:pt x="163165" y="282232"/>
                    <a:pt x="141116" y="282232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图形 15"/>
            <p:cNvSpPr/>
            <p:nvPr/>
          </p:nvSpPr>
          <p:spPr>
            <a:xfrm>
              <a:off x="7410225" y="2106167"/>
              <a:ext cx="182568" cy="282232"/>
            </a:xfrm>
            <a:custGeom>
              <a:avLst/>
              <a:gdLst>
                <a:gd name="connsiteX0" fmla="*/ 41453 w 182568"/>
                <a:gd name="connsiteY0" fmla="*/ 0 h 282232"/>
                <a:gd name="connsiteX1" fmla="*/ 41453 w 182568"/>
                <a:gd name="connsiteY1" fmla="*/ 0 h 282232"/>
                <a:gd name="connsiteX2" fmla="*/ 182569 w 182568"/>
                <a:gd name="connsiteY2" fmla="*/ 141116 h 282232"/>
                <a:gd name="connsiteX3" fmla="*/ 182569 w 182568"/>
                <a:gd name="connsiteY3" fmla="*/ 141116 h 282232"/>
                <a:gd name="connsiteX4" fmla="*/ 41453 w 182568"/>
                <a:gd name="connsiteY4" fmla="*/ 282232 h 282232"/>
                <a:gd name="connsiteX5" fmla="*/ 41453 w 182568"/>
                <a:gd name="connsiteY5" fmla="*/ 282232 h 282232"/>
                <a:gd name="connsiteX6" fmla="*/ 0 w 182568"/>
                <a:gd name="connsiteY6" fmla="*/ 240779 h 282232"/>
                <a:gd name="connsiteX7" fmla="*/ 0 w 182568"/>
                <a:gd name="connsiteY7" fmla="*/ 41453 h 282232"/>
                <a:gd name="connsiteX8" fmla="*/ 41453 w 182568"/>
                <a:gd name="connsiteY8" fmla="*/ 0 h 28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568" h="282232">
                  <a:moveTo>
                    <a:pt x="41453" y="0"/>
                  </a:moveTo>
                  <a:lnTo>
                    <a:pt x="41453" y="0"/>
                  </a:lnTo>
                  <a:cubicBezTo>
                    <a:pt x="119067" y="0"/>
                    <a:pt x="182569" y="63502"/>
                    <a:pt x="182569" y="141116"/>
                  </a:cubicBezTo>
                  <a:lnTo>
                    <a:pt x="182569" y="141116"/>
                  </a:lnTo>
                  <a:cubicBezTo>
                    <a:pt x="182569" y="218730"/>
                    <a:pt x="119067" y="282232"/>
                    <a:pt x="41453" y="282232"/>
                  </a:cubicBezTo>
                  <a:lnTo>
                    <a:pt x="41453" y="282232"/>
                  </a:lnTo>
                  <a:cubicBezTo>
                    <a:pt x="18522" y="282232"/>
                    <a:pt x="0" y="263711"/>
                    <a:pt x="0" y="240779"/>
                  </a:cubicBezTo>
                  <a:lnTo>
                    <a:pt x="0" y="41453"/>
                  </a:lnTo>
                  <a:cubicBezTo>
                    <a:pt x="0" y="18521"/>
                    <a:pt x="18522" y="0"/>
                    <a:pt x="41453" y="0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图形 15"/>
            <p:cNvSpPr/>
            <p:nvPr/>
          </p:nvSpPr>
          <p:spPr>
            <a:xfrm>
              <a:off x="4095762" y="4398420"/>
              <a:ext cx="366901" cy="366901"/>
            </a:xfrm>
            <a:custGeom>
              <a:avLst/>
              <a:gdLst>
                <a:gd name="connsiteX0" fmla="*/ 366902 w 366901"/>
                <a:gd name="connsiteY0" fmla="*/ 183451 h 366901"/>
                <a:gd name="connsiteX1" fmla="*/ 183451 w 366901"/>
                <a:gd name="connsiteY1" fmla="*/ 366902 h 366901"/>
                <a:gd name="connsiteX2" fmla="*/ 0 w 366901"/>
                <a:gd name="connsiteY2" fmla="*/ 183451 h 366901"/>
                <a:gd name="connsiteX3" fmla="*/ 183451 w 366901"/>
                <a:gd name="connsiteY3" fmla="*/ 0 h 366901"/>
                <a:gd name="connsiteX4" fmla="*/ 366902 w 366901"/>
                <a:gd name="connsiteY4" fmla="*/ 183451 h 36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901" h="366901">
                  <a:moveTo>
                    <a:pt x="366902" y="183451"/>
                  </a:moveTo>
                  <a:cubicBezTo>
                    <a:pt x="366902" y="284768"/>
                    <a:pt x="284768" y="366902"/>
                    <a:pt x="183451" y="366902"/>
                  </a:cubicBezTo>
                  <a:cubicBezTo>
                    <a:pt x="82134" y="366902"/>
                    <a:pt x="0" y="284768"/>
                    <a:pt x="0" y="183451"/>
                  </a:cubicBezTo>
                  <a:cubicBezTo>
                    <a:pt x="0" y="82134"/>
                    <a:pt x="82134" y="0"/>
                    <a:pt x="183451" y="0"/>
                  </a:cubicBezTo>
                  <a:cubicBezTo>
                    <a:pt x="284768" y="0"/>
                    <a:pt x="366902" y="82134"/>
                    <a:pt x="366902" y="183451"/>
                  </a:cubicBezTo>
                  <a:close/>
                </a:path>
              </a:pathLst>
            </a:custGeom>
            <a:solidFill>
              <a:srgbClr val="2EA7E0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图形 15"/>
            <p:cNvSpPr/>
            <p:nvPr/>
          </p:nvSpPr>
          <p:spPr>
            <a:xfrm>
              <a:off x="4170730" y="4473388"/>
              <a:ext cx="216965" cy="216965"/>
            </a:xfrm>
            <a:custGeom>
              <a:avLst/>
              <a:gdLst>
                <a:gd name="connsiteX0" fmla="*/ 216966 w 216965"/>
                <a:gd name="connsiteY0" fmla="*/ 108483 h 216965"/>
                <a:gd name="connsiteX1" fmla="*/ 108483 w 216965"/>
                <a:gd name="connsiteY1" fmla="*/ 216966 h 216965"/>
                <a:gd name="connsiteX2" fmla="*/ 0 w 216965"/>
                <a:gd name="connsiteY2" fmla="*/ 108483 h 216965"/>
                <a:gd name="connsiteX3" fmla="*/ 108483 w 216965"/>
                <a:gd name="connsiteY3" fmla="*/ 0 h 216965"/>
                <a:gd name="connsiteX4" fmla="*/ 216966 w 216965"/>
                <a:gd name="connsiteY4" fmla="*/ 108483 h 2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965" h="216965">
                  <a:moveTo>
                    <a:pt x="216966" y="108483"/>
                  </a:moveTo>
                  <a:cubicBezTo>
                    <a:pt x="216966" y="168396"/>
                    <a:pt x="168396" y="216966"/>
                    <a:pt x="108483" y="216966"/>
                  </a:cubicBezTo>
                  <a:cubicBezTo>
                    <a:pt x="48569" y="216966"/>
                    <a:pt x="0" y="168396"/>
                    <a:pt x="0" y="108483"/>
                  </a:cubicBezTo>
                  <a:cubicBezTo>
                    <a:pt x="0" y="48570"/>
                    <a:pt x="48569" y="0"/>
                    <a:pt x="108483" y="0"/>
                  </a:cubicBezTo>
                  <a:cubicBezTo>
                    <a:pt x="168396" y="0"/>
                    <a:pt x="216966" y="48570"/>
                    <a:pt x="216966" y="108483"/>
                  </a:cubicBezTo>
                  <a:close/>
                </a:path>
              </a:pathLst>
            </a:custGeom>
            <a:solidFill>
              <a:srgbClr val="E8F4F9"/>
            </a:solidFill>
            <a:ln w="881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19810" y="1400175"/>
            <a:ext cx="1009078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Electronic communication </a:t>
            </a:r>
            <a:r>
              <a:rPr lang="en-US" altLang="zh-CN" sz="3600" b="1" u="sng">
                <a:latin typeface="Times New Roman" panose="02020603050405020304" charset="0"/>
                <a:cs typeface="Times New Roman" panose="02020603050405020304" charset="0"/>
              </a:rPr>
              <a:t>kicked off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3600" b="1">
                <a:latin typeface="Times New Roman" panose="02020603050405020304" charset="0"/>
                <a:cs typeface="Times New Roman" panose="02020603050405020304" charset="0"/>
              </a:rPr>
              <a:t>开始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) with the telegraph in 1816. Users </a:t>
            </a:r>
            <a:r>
              <a:rPr lang="en-US" altLang="zh-CN" sz="3600" b="1" u="sng">
                <a:latin typeface="Times New Roman" panose="02020603050405020304" charset="0"/>
                <a:cs typeface="Times New Roman" panose="02020603050405020304" charset="0"/>
              </a:rPr>
              <a:t>tapped out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3600" b="1" u="sng">
                <a:latin typeface="Times New Roman" panose="02020603050405020304" charset="0"/>
                <a:cs typeface="Times New Roman" panose="02020603050405020304" charset="0"/>
              </a:rPr>
              <a:t>messages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3600" b="1">
                <a:latin typeface="Times New Roman" panose="02020603050405020304" charset="0"/>
                <a:cs typeface="Times New Roman" panose="02020603050405020304" charset="0"/>
              </a:rPr>
              <a:t>敲出信息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), which were sent as electrical signals(</a:t>
            </a:r>
            <a:r>
              <a:rPr lang="zh-CN" altLang="en-US" sz="3600" b="1">
                <a:latin typeface="Times New Roman" panose="02020603050405020304" charset="0"/>
                <a:cs typeface="Times New Roman" panose="02020603050405020304" charset="0"/>
              </a:rPr>
              <a:t>电信号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) along wires</a:t>
            </a:r>
            <a:r>
              <a:rPr lang="zh-CN" altLang="en-US" sz="3600" b="1">
                <a:latin typeface="Times New Roman" panose="02020603050405020304" charset="0"/>
                <a:cs typeface="Times New Roman" panose="02020603050405020304" charset="0"/>
              </a:rPr>
              <a:t>（电线）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Morse code(</a:t>
            </a:r>
            <a:r>
              <a:rPr lang="zh-CN" altLang="en-US" sz="3600" b="1">
                <a:latin typeface="Times New Roman" panose="02020603050405020304" charset="0"/>
                <a:cs typeface="Times New Roman" panose="02020603050405020304" charset="0"/>
              </a:rPr>
              <a:t>莫尔斯密码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) uses short and long signals(dots and dashes) to represent(</a:t>
            </a:r>
            <a:r>
              <a:rPr lang="zh-CN" altLang="en-US" sz="3600" b="1">
                <a:latin typeface="Times New Roman" panose="02020603050405020304" charset="0"/>
                <a:cs typeface="Times New Roman" panose="02020603050405020304" charset="0"/>
              </a:rPr>
              <a:t>代表</a:t>
            </a: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) letters. </a:t>
            </a:r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9599930" y="0"/>
            <a:ext cx="2343785" cy="15525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7584440" y="2599055"/>
            <a:ext cx="3663315" cy="365442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</p:pic>
      <p:pic>
        <p:nvPicPr>
          <p:cNvPr id="7" name="图片 6" descr="微信图片_202312061155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45" y="575310"/>
            <a:ext cx="3507740" cy="44259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511300" y="5188585"/>
            <a:ext cx="302958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赛缪尔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•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莫尔斯</a:t>
            </a:r>
            <a:endParaRPr lang="zh-CN" altLang="en-US" sz="2800" b="1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64125" y="520065"/>
            <a:ext cx="609600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19世纪30—40年代，出现了人类历史上第一台电报机，美国人赛缪尔莫尔斯发明了电报和莫斯密码，电报的发明具有划时代的意义，它让人类获得了一种全新的信息传递方式，这种方式看不见、摸不到、听不到，完全不同于以往。</a:t>
            </a:r>
            <a:endParaRPr lang="zh-CN" altLang="en-US" sz="240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3" name="矩形 2" descr="7b0a2020202022776f7264617274223a2022220a7d0a"/>
          <p:cNvSpPr/>
          <p:nvPr/>
        </p:nvSpPr>
        <p:spPr>
          <a:xfrm>
            <a:off x="4947285" y="2917825"/>
            <a:ext cx="2508250" cy="1387475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  <a:scene3d>
              <a:camera prst="obliqueBottomRight"/>
              <a:lightRig rig="flat" dir="t"/>
            </a:scene3d>
            <a:sp3d extrusionH="419100" contourW="19050" prstMaterial="matte">
              <a:extrusionClr>
                <a:srgbClr val="ED6145"/>
              </a:extrusionClr>
              <a:contourClr>
                <a:srgbClr val="D03314"/>
              </a:contourClr>
            </a:sp3d>
          </a:bodyPr>
          <a:p>
            <a:pPr algn="ctr"/>
            <a:r>
              <a:rPr lang="en-US" altLang="zh-CN" sz="6600" b="1">
                <a:ln w="50800" cmpd="sng"/>
                <a:solidFill>
                  <a:srgbClr val="FFCB22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</a:rPr>
              <a:t>Morse </a:t>
            </a:r>
            <a:endParaRPr lang="en-US" altLang="zh-CN" sz="6600" b="1">
              <a:ln w="50800" cmpd="sng"/>
              <a:solidFill>
                <a:srgbClr val="FFCB22"/>
              </a:solidFill>
              <a:effectLst/>
              <a:latin typeface="汉仪力量黑简" panose="00020600040101010101" charset="-122"/>
              <a:ea typeface="汉仪力量黑简" panose="00020600040101010101" charset="-122"/>
            </a:endParaRPr>
          </a:p>
          <a:p>
            <a:pPr algn="ctr"/>
            <a:r>
              <a:rPr lang="en-US" altLang="zh-CN" sz="6600" b="1">
                <a:ln w="50800" cmpd="sng"/>
                <a:solidFill>
                  <a:srgbClr val="FFCB22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</a:rPr>
              <a:t>code</a:t>
            </a:r>
            <a:endParaRPr lang="en-US" altLang="zh-CN" sz="6600" b="1">
              <a:ln w="50800" cmpd="sng"/>
              <a:solidFill>
                <a:srgbClr val="FFCB22"/>
              </a:solidFill>
              <a:effectLst/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2149475" y="2305050"/>
            <a:ext cx="3362325" cy="1412875"/>
          </a:xfrm>
          <a:prstGeom prst="rect">
            <a:avLst/>
          </a:prstGeom>
          <a:solidFill>
            <a:srgbClr val="FFD488"/>
          </a:solidFill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汉仪字研卡通W" panose="00020600040101010101" charset="-122"/>
                <a:ea typeface="汉仪字研卡通W" panose="00020600040101010101" charset="-122"/>
              </a:rPr>
              <a:t>Phone</a:t>
            </a:r>
            <a:endParaRPr lang="en-US" altLang="zh-CN" sz="72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汉仪字研卡通W" panose="00020600040101010101" charset="-122"/>
              <a:ea typeface="汉仪字研卡通W" panose="00020600040101010101" charset="-122"/>
            </a:endParaRPr>
          </a:p>
        </p:txBody>
      </p:sp>
      <p:pic>
        <p:nvPicPr>
          <p:cNvPr id="8" name="图片 7" descr="微信图片_20231206115507"/>
          <p:cNvPicPr>
            <a:picLocks noChangeAspect="1"/>
          </p:cNvPicPr>
          <p:nvPr/>
        </p:nvPicPr>
        <p:blipFill>
          <a:blip r:embed="rId1"/>
          <a:srcRect t="5095" r="56398"/>
          <a:stretch>
            <a:fillRect/>
          </a:stretch>
        </p:blipFill>
        <p:spPr>
          <a:xfrm>
            <a:off x="6826250" y="683260"/>
            <a:ext cx="4043680" cy="5355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98675" y="320675"/>
            <a:ext cx="831659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just" fontAlgn="auto">
              <a:lnSpc>
                <a:spcPct val="150000"/>
              </a:lnSpc>
            </a:pPr>
            <a:r>
              <a:rPr lang="en-US" altLang="zh-CN" sz="3200" b="1"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When was the first phone call made?</a:t>
            </a:r>
            <a:endParaRPr lang="en-US" altLang="zh-CN" sz="3200" b="1">
              <a:latin typeface="Comic Sans MS" panose="030F0702030302020204" charset="0"/>
              <a:ea typeface="汉仪中黑简" panose="02010600000101010101" charset="-122"/>
              <a:cs typeface="Comic Sans MS" panose="030F0702030302020204" charset="0"/>
              <a:sym typeface="汉仪中黑简" panose="02010600000101010101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4767580" y="3635375"/>
            <a:ext cx="2858770" cy="35598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3"/>
          <a:stretch>
            <a:fillRect/>
          </a:stretch>
        </p:blipFill>
        <p:spPr>
          <a:xfrm>
            <a:off x="8380095" y="4288155"/>
            <a:ext cx="2860040" cy="2254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4141470"/>
            <a:ext cx="2647315" cy="2367280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2098675" y="850900"/>
            <a:ext cx="8316595" cy="829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just" fontAlgn="auto">
              <a:lnSpc>
                <a:spcPct val="150000"/>
              </a:lnSpc>
            </a:pP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The first phone call was made in 1876.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ea typeface="汉仪中黑简" panose="02010600000101010101" charset="-122"/>
              <a:cs typeface="Comic Sans MS" panose="030F0702030302020204" charset="0"/>
              <a:sym typeface="汉仪中黑简" panose="0201060000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2038985" y="1772920"/>
            <a:ext cx="8316595" cy="107632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just" fontAlgn="auto">
              <a:lnSpc>
                <a:spcPct val="100000"/>
              </a:lnSpc>
            </a:pPr>
            <a:r>
              <a:rPr lang="en-US" altLang="zh-CN" sz="3200" b="1"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Can you call the people directly(</a:t>
            </a:r>
            <a:r>
              <a:rPr lang="zh-CN" altLang="en-US" sz="3200" b="1"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直接地</a:t>
            </a:r>
            <a:r>
              <a:rPr lang="en-US" altLang="zh-CN" sz="3200" b="1"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) from the oldest phone directory(</a:t>
            </a:r>
            <a:r>
              <a:rPr lang="zh-CN" altLang="en-US" sz="3200" b="1"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电话簿</a:t>
            </a:r>
            <a:r>
              <a:rPr lang="en-US" altLang="zh-CN" sz="3200" b="1"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)?</a:t>
            </a:r>
            <a:endParaRPr lang="en-US" altLang="zh-CN" sz="3200" b="1">
              <a:latin typeface="Comic Sans MS" panose="030F0702030302020204" charset="0"/>
              <a:ea typeface="汉仪中黑简" panose="02010600000101010101" charset="-122"/>
              <a:cs typeface="Comic Sans MS" panose="030F0702030302020204" charset="0"/>
              <a:sym typeface="汉仪中黑简" panose="02010600000101010101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98675" y="2849245"/>
            <a:ext cx="8316595" cy="107632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just" fontAlgn="auto">
              <a:lnSpc>
                <a:spcPct val="100000"/>
              </a:lnSpc>
            </a:pP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No. You called the operator(</a:t>
            </a:r>
            <a:r>
              <a:rPr lang="zh-CN" altLang="en-US" sz="3200" b="1">
                <a:solidFill>
                  <a:srgbClr val="FF0000"/>
                </a:solidFill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接线员）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and asked to be connected(</a:t>
            </a:r>
            <a:r>
              <a:rPr lang="zh-CN" altLang="en-US" sz="3200" b="1">
                <a:solidFill>
                  <a:srgbClr val="FF0000"/>
                </a:solidFill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连接</a:t>
            </a:r>
            <a:r>
              <a:rPr lang="en-US" altLang="zh-CN" sz="3200" b="1">
                <a:solidFill>
                  <a:srgbClr val="FF0000"/>
                </a:solidFill>
                <a:latin typeface="Comic Sans MS" panose="030F0702030302020204" charset="0"/>
                <a:ea typeface="汉仪中黑简" panose="02010600000101010101" charset="-122"/>
                <a:cs typeface="Comic Sans MS" panose="030F0702030302020204" charset="0"/>
                <a:sym typeface="汉仪中黑简" panose="02010600000101010101" charset="-122"/>
              </a:rPr>
              <a:t>). </a:t>
            </a:r>
            <a:endParaRPr lang="en-US" altLang="zh-CN" sz="3200" b="1">
              <a:solidFill>
                <a:srgbClr val="FF0000"/>
              </a:solidFill>
              <a:latin typeface="Comic Sans MS" panose="030F0702030302020204" charset="0"/>
              <a:ea typeface="汉仪中黑简" panose="02010600000101010101" charset="-122"/>
              <a:cs typeface="Comic Sans MS" panose="030F0702030302020204" charset="0"/>
              <a:sym typeface="汉仪中黑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1" grpId="0"/>
      <p:bldP spid="41" grpId="1"/>
      <p:bldP spid="42" grpId="0"/>
      <p:bldP spid="4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748919" y="821944"/>
            <a:ext cx="3121152" cy="31211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4932045" y="1106805"/>
            <a:ext cx="2747010" cy="2795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042035" y="4069715"/>
            <a:ext cx="27539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pager 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(BP</a:t>
            </a:r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</a:rPr>
              <a:t>机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/</a:t>
            </a:r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</a:rPr>
              <a:t>寻呼机</a:t>
            </a:r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32045" y="4246245"/>
            <a:ext cx="29203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hand-held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two-way radios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</a:rPr>
              <a:t>（无线对讲机）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8905875" y="1277620"/>
            <a:ext cx="2600325" cy="2792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9008110" y="4442460"/>
            <a:ext cx="239585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Times New Roman" panose="02020603050405020304" charset="0"/>
                <a:cs typeface="Times New Roman" panose="02020603050405020304" charset="0"/>
              </a:rPr>
              <a:t>  DynaTAC</a:t>
            </a:r>
            <a:endParaRPr lang="en-US" altLang="zh-CN" sz="32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3200" b="1">
                <a:latin typeface="Times New Roman" panose="02020603050405020304" charset="0"/>
                <a:cs typeface="Times New Roman" panose="02020603050405020304" charset="0"/>
              </a:rPr>
              <a:t>（大哥大）</a:t>
            </a:r>
            <a:endParaRPr lang="zh-CN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24230" y="884555"/>
            <a:ext cx="120122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I wanna talk to you.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You wanna talk to me.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We can communicate quite frequently</a:t>
            </a:r>
            <a:r>
              <a:rPr lang="zh-CN" altLang="en-US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（经常）</a:t>
            </a:r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810" y="2899410"/>
            <a:ext cx="4326255" cy="3605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6" name="图片 105"/>
          <p:cNvPicPr/>
          <p:nvPr/>
        </p:nvPicPr>
        <p:blipFill>
          <a:blip r:embed="rId1"/>
          <a:stretch>
            <a:fillRect/>
          </a:stretch>
        </p:blipFill>
        <p:spPr>
          <a:xfrm>
            <a:off x="997585" y="1542415"/>
            <a:ext cx="4574540" cy="47332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 descr="7b0a2020202022776f7264617274223a2022220a7d0a"/>
          <p:cNvSpPr/>
          <p:nvPr/>
        </p:nvSpPr>
        <p:spPr>
          <a:xfrm>
            <a:off x="3854450" y="273685"/>
            <a:ext cx="4483100" cy="1387475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noAutofit/>
            <a:scene3d>
              <a:camera prst="obliqueBottomRight"/>
              <a:lightRig rig="flat" dir="t"/>
            </a:scene3d>
            <a:sp3d extrusionH="419100" contourW="19050" prstMaterial="matte">
              <a:extrusionClr>
                <a:srgbClr val="ED6145"/>
              </a:extrusionClr>
              <a:contourClr>
                <a:srgbClr val="D03314"/>
              </a:contourClr>
            </a:sp3d>
          </a:bodyPr>
          <a:p>
            <a:pPr algn="ctr"/>
            <a:r>
              <a:rPr lang="en-US" altLang="zh-CN" sz="6600" b="1">
                <a:ln w="50800" cmpd="sng"/>
                <a:solidFill>
                  <a:srgbClr val="FFCB22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</a:rPr>
              <a:t>Make a toy phone</a:t>
            </a:r>
            <a:endParaRPr lang="en-US" altLang="zh-CN" sz="6600" b="1">
              <a:ln w="50800" cmpd="sng"/>
              <a:solidFill>
                <a:srgbClr val="FFCB22"/>
              </a:solidFill>
              <a:effectLst/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12815" y="1713230"/>
            <a:ext cx="576326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  <a:cs typeface="+mn-ea"/>
              </a:rPr>
              <a:t>1. </a:t>
            </a:r>
            <a:r>
              <a:rPr lang="zh-CN" altLang="en-US" sz="2400" b="1">
                <a:latin typeface="+mn-ea"/>
                <a:cs typeface="+mn-ea"/>
              </a:rPr>
              <a:t>在纸杯底部中间位置用笔或牙签扎好孔；</a:t>
            </a:r>
            <a:endParaRPr lang="zh-CN" altLang="en-US" sz="2400" b="1"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  <a:cs typeface="+mn-ea"/>
              </a:rPr>
              <a:t>2. </a:t>
            </a:r>
            <a:r>
              <a:rPr lang="zh-CN" altLang="en-US" sz="2400" b="1">
                <a:latin typeface="+mn-ea"/>
                <a:cs typeface="+mn-ea"/>
              </a:rPr>
              <a:t>让线穿过孔并在牙签上打个结，使牙签</a:t>
            </a:r>
            <a:endParaRPr lang="zh-CN" altLang="en-US" sz="2400" b="1"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>
                <a:latin typeface="+mn-ea"/>
                <a:cs typeface="+mn-ea"/>
              </a:rPr>
              <a:t> </a:t>
            </a:r>
            <a:r>
              <a:rPr lang="en-US" altLang="zh-CN" sz="2400" b="1">
                <a:latin typeface="+mn-ea"/>
                <a:cs typeface="+mn-ea"/>
              </a:rPr>
              <a:t>   </a:t>
            </a:r>
            <a:r>
              <a:rPr lang="zh-CN" altLang="en-US" sz="2400" b="1">
                <a:latin typeface="+mn-ea"/>
                <a:cs typeface="+mn-ea"/>
              </a:rPr>
              <a:t>卡在纸杯内部（线长</a:t>
            </a:r>
            <a:r>
              <a:rPr lang="en-US" altLang="zh-CN" sz="2400" b="1">
                <a:latin typeface="+mn-ea"/>
                <a:cs typeface="+mn-ea"/>
              </a:rPr>
              <a:t>2</a:t>
            </a:r>
            <a:r>
              <a:rPr lang="zh-CN" altLang="en-US" sz="2400" b="1">
                <a:latin typeface="+mn-ea"/>
                <a:cs typeface="+mn-ea"/>
              </a:rPr>
              <a:t>米）；</a:t>
            </a:r>
            <a:endParaRPr lang="zh-CN" altLang="en-US" sz="2400" b="1"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>
                <a:latin typeface="+mn-ea"/>
                <a:cs typeface="+mn-ea"/>
              </a:rPr>
              <a:t>3. </a:t>
            </a:r>
            <a:r>
              <a:rPr lang="zh-CN" altLang="en-US" sz="2400" b="1">
                <a:latin typeface="+mn-ea"/>
                <a:cs typeface="+mn-ea"/>
              </a:rPr>
              <a:t>将线拉直就可以在两端说话啦！</a:t>
            </a:r>
            <a:endParaRPr lang="zh-CN" altLang="en-US" sz="2400" b="1">
              <a:latin typeface="+mn-ea"/>
              <a:cs typeface="+mn-ea"/>
            </a:endParaRPr>
          </a:p>
          <a:p>
            <a:pPr>
              <a:lnSpc>
                <a:spcPct val="150000"/>
              </a:lnSpc>
            </a:pPr>
            <a:endParaRPr lang="zh-CN" altLang="en-US" sz="2400" b="1">
              <a:latin typeface="+mn-ea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50" t="3587"/>
          <a:stretch>
            <a:fillRect/>
          </a:stretch>
        </p:blipFill>
        <p:spPr>
          <a:xfrm>
            <a:off x="5964555" y="4205605"/>
            <a:ext cx="5404485" cy="2005330"/>
          </a:xfrm>
          <a:prstGeom prst="rect">
            <a:avLst/>
          </a:prstGeom>
        </p:spPr>
      </p:pic>
      <p:pic>
        <p:nvPicPr>
          <p:cNvPr id="5" name="5分钟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166475" y="58877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83" y="841619"/>
            <a:ext cx="10819634" cy="49182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57" y="3966041"/>
            <a:ext cx="1958885" cy="190622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00" y="5136332"/>
            <a:ext cx="1068494" cy="11334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2315">
            <a:off x="7567400" y="4924583"/>
            <a:ext cx="865759" cy="1300297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246" y="2824365"/>
            <a:ext cx="4236716" cy="423671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48765" y="2172335"/>
            <a:ext cx="9300210" cy="193802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itle"/>
              </a:ext>
            </a:extLst>
          </a:bodyPr>
          <a:p>
            <a:pPr algn="l"/>
            <a:r>
              <a:rPr lang="en-US" altLang="zh-CN" sz="12000" b="1" spc="400">
                <a:solidFill>
                  <a:schemeClr val="bg1">
                    <a:lumMod val="95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036-上首金牛体" panose="02010609000101010101" charset="-122"/>
                <a:ea typeface="036-上首金牛体" panose="02010609000101010101" charset="-122"/>
              </a:rPr>
              <a:t>Thank you!</a:t>
            </a:r>
            <a:endParaRPr lang="en-US" altLang="zh-CN" sz="12000" b="1" spc="400">
              <a:solidFill>
                <a:schemeClr val="bg1">
                  <a:lumMod val="95000"/>
                </a:schemeClr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036-上首金牛体" panose="02010609000101010101" charset="-122"/>
              <a:ea typeface="036-上首金牛体" panose="0201060900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60070" y="59055"/>
            <a:ext cx="10396220" cy="7096125"/>
            <a:chOff x="882" y="93"/>
            <a:chExt cx="16372" cy="11175"/>
          </a:xfrm>
        </p:grpSpPr>
        <p:pic>
          <p:nvPicPr>
            <p:cNvPr id="6" name="图片 5" descr="u=114610764,583418194&amp;fm=253&amp;fmt=auto&amp;app=138&amp;f=JPEG_看图王.web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800000">
              <a:off x="14020" y="345"/>
              <a:ext cx="3235" cy="3235"/>
            </a:xfrm>
            <a:prstGeom prst="rect">
              <a:avLst/>
            </a:prstGeom>
          </p:spPr>
        </p:pic>
        <p:pic>
          <p:nvPicPr>
            <p:cNvPr id="8" name="图片 7" descr="u=3021379209,3179006411&amp;fm=253&amp;fmt=auto&amp;app=138&amp;f=JPEG_看图王.web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340000">
              <a:off x="8557" y="93"/>
              <a:ext cx="2411" cy="2782"/>
            </a:xfrm>
            <a:prstGeom prst="rect">
              <a:avLst/>
            </a:prstGeom>
          </p:spPr>
        </p:pic>
        <p:pic>
          <p:nvPicPr>
            <p:cNvPr id="9" name="图片 8" descr="u=3759253375,3597547105&amp;fm=253&amp;fmt=auto&amp;app=138&amp;f=JPEG_看图王.web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0880000">
              <a:off x="882" y="236"/>
              <a:ext cx="3446" cy="3454"/>
            </a:xfrm>
            <a:prstGeom prst="rect">
              <a:avLst/>
            </a:prstGeom>
          </p:spPr>
        </p:pic>
        <p:pic>
          <p:nvPicPr>
            <p:cNvPr id="11" name="图片 10" descr="u=176089117,463842005&amp;fm=253&amp;fmt=auto&amp;app=138&amp;f=JPEG_看图王.web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57" y="7212"/>
              <a:ext cx="4485" cy="405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64845" y="932815"/>
            <a:ext cx="1124902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To get in touch with each other in a whole lot of ways.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Communication is a way to go.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Don’t you know communication is a way to go.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590" y="3429000"/>
            <a:ext cx="4509135" cy="315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910" y="452120"/>
            <a:ext cx="2767330" cy="2976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495" y="3514725"/>
            <a:ext cx="3634105" cy="29197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7810" y="1009650"/>
            <a:ext cx="5925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You can call me.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21485" y="3961765"/>
            <a:ext cx="5925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You can text me.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470" y="267335"/>
            <a:ext cx="3486150" cy="29102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050" y="3508375"/>
            <a:ext cx="2532380" cy="28562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7810" y="1237615"/>
            <a:ext cx="59258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You can email me.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39520" y="3619500"/>
            <a:ext cx="74536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Or you can write me a letter.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3525" y="3108325"/>
            <a:ext cx="3386455" cy="3310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675" y="195580"/>
            <a:ext cx="3752850" cy="21907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02030" y="965835"/>
            <a:ext cx="99358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We can talk to each other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 face to face.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3600" y="3291840"/>
            <a:ext cx="993584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Or I can simply come around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to see at your place.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155" y="1983740"/>
            <a:ext cx="7248525" cy="46532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4515" y="557530"/>
            <a:ext cx="1139825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Communication is a way to go.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Don’t you know communication is a way to go.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190796" y="2123777"/>
            <a:ext cx="5078939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None/>
            </a:pPr>
            <a:endParaRPr lang="en-US" altLang="zh-CN" sz="2000" dirty="0"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876">
            <a:off x="314542" y="363966"/>
            <a:ext cx="700984" cy="7435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60" y="614045"/>
            <a:ext cx="1276350" cy="16287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030" y="2677160"/>
            <a:ext cx="5717540" cy="38779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649220" y="614045"/>
            <a:ext cx="1139825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4000" b="1" u="sng">
                <a:solidFill>
                  <a:schemeClr val="accent1"/>
                </a:solidFill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Communication</a:t>
            </a:r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 is the activity of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expressing(</a:t>
            </a:r>
            <a:r>
              <a:rPr lang="zh-CN" altLang="en-US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表达</a:t>
            </a:r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) ideas and feelings 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  <a:p>
            <a:r>
              <a:rPr lang="en-US" altLang="zh-CN" sz="4000" b="1">
                <a:latin typeface="Comic Sans MS" panose="030F0702030302020204" charset="0"/>
                <a:cs typeface="Comic Sans MS" panose="030F0702030302020204" charset="0"/>
                <a:sym typeface="方正小标宋简体" panose="02000000000000000000" charset="-122"/>
              </a:rPr>
              <a:t>or giving people information .</a:t>
            </a:r>
            <a:endParaRPr lang="en-US" altLang="zh-CN" sz="4000" b="1">
              <a:latin typeface="Comic Sans MS" panose="030F0702030302020204" charset="0"/>
              <a:cs typeface="Comic Sans MS" panose="030F0702030302020204" charset="0"/>
              <a:sym typeface="方正小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8" grpId="1"/>
    </p:bldLst>
  </p:timing>
</p:sld>
</file>

<file path=ppt/tags/tag1.xml><?xml version="1.0" encoding="utf-8"?>
<p:tagLst xmlns:p="http://schemas.openxmlformats.org/presentationml/2006/main">
  <p:tag name="MD-PA" val="v1.0.0"/>
</p:tagLst>
</file>

<file path=ppt/tags/tag10.xml><?xml version="1.0" encoding="utf-8"?>
<p:tagLst xmlns:p="http://schemas.openxmlformats.org/presentationml/2006/main">
  <p:tag name="KSO_WM_DIAGRAM_VIRTUALLY_FRAME" val="{&quot;height&quot;:261.6136220472441,&quot;left&quot;:420.4317322834646,&quot;top&quot;:205.01488188976379,&quot;width&quot;:454.32385826771645}"/>
</p:tagLst>
</file>

<file path=ppt/tags/tag11.xml><?xml version="1.0" encoding="utf-8"?>
<p:tagLst xmlns:p="http://schemas.openxmlformats.org/presentationml/2006/main">
  <p:tag name="AS_UNIQUEID" val="29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DIAGRAM_VIRTUALLY_FRAME" val="{&quot;height&quot;:261.6136220472441,&quot;left&quot;:420.4317322834646,&quot;top&quot;:205.01488188976379,&quot;width&quot;:454.32385826771645}"/>
</p:tagLst>
</file>

<file path=ppt/tags/tag2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1.xml><?xml version="1.0" encoding="utf-8"?>
<p:tagLst xmlns:p="http://schemas.openxmlformats.org/presentationml/2006/main">
  <p:tag name="AS_UNIQUEID" val="29"/>
</p:tagLst>
</file>

<file path=ppt/tags/tag22.xml><?xml version="1.0" encoding="utf-8"?>
<p:tagLst xmlns:p="http://schemas.openxmlformats.org/presentationml/2006/main">
  <p:tag name="ISPRING_PRESENTATION_TITLE" val="开学第一课收心班会"/>
  <p:tag name="commondata" val="eyJoZGlkIjoiMzQ1YjY4MDI0ZjQ2NTI3Yzk1Y2JiZjNlYWYxMDNmMzgifQ=="/>
</p:tagLst>
</file>

<file path=ppt/tags/tag3.xml><?xml version="1.0" encoding="utf-8"?>
<p:tagLst xmlns:p="http://schemas.openxmlformats.org/presentationml/2006/main">
  <p:tag name="KSO_WM_DIAGRAM_VIRTUALLY_FRAME" val="{&quot;height&quot;:261.6136220472441,&quot;left&quot;:420.4317322834646,&quot;top&quot;:205.01488188976379,&quot;width&quot;:454.32385826771645}"/>
</p:tagLst>
</file>

<file path=ppt/tags/tag4.xml><?xml version="1.0" encoding="utf-8"?>
<p:tagLst xmlns:p="http://schemas.openxmlformats.org/presentationml/2006/main">
  <p:tag name="KSO_WM_DIAGRAM_VIRTUALLY_FRAME" val="{&quot;height&quot;:261.6136220472441,&quot;left&quot;:420.4317322834646,&quot;top&quot;:205.01488188976379,&quot;width&quot;:454.32385826771645}"/>
</p:tagLst>
</file>

<file path=ppt/tags/tag5.xml><?xml version="1.0" encoding="utf-8"?>
<p:tagLst xmlns:p="http://schemas.openxmlformats.org/presentationml/2006/main">
  <p:tag name="KSO_WM_DIAGRAM_VIRTUALLY_FRAME" val="{&quot;height&quot;:261.6136220472441,&quot;left&quot;:420.4317322834646,&quot;top&quot;:205.01488188976379,&quot;width&quot;:454.32385826771645}"/>
</p:tagLst>
</file>

<file path=ppt/tags/tag6.xml><?xml version="1.0" encoding="utf-8"?>
<p:tagLst xmlns:p="http://schemas.openxmlformats.org/presentationml/2006/main">
  <p:tag name="KSO_WM_DIAGRAM_VIRTUALLY_FRAME" val="{&quot;height&quot;:261.6136220472441,&quot;left&quot;:420.4317322834646,&quot;top&quot;:205.01488188976379,&quot;width&quot;:454.32385826771645}"/>
</p:tagLst>
</file>

<file path=ppt/tags/tag7.xml><?xml version="1.0" encoding="utf-8"?>
<p:tagLst xmlns:p="http://schemas.openxmlformats.org/presentationml/2006/main">
  <p:tag name="KSO_WM_DIAGRAM_VIRTUALLY_FRAME" val="{&quot;height&quot;:261.6136220472441,&quot;left&quot;:420.4317322834646,&quot;top&quot;:205.01488188976379,&quot;width&quot;:454.32385826771645}"/>
</p:tagLst>
</file>

<file path=ppt/tags/tag8.xml><?xml version="1.0" encoding="utf-8"?>
<p:tagLst xmlns:p="http://schemas.openxmlformats.org/presentationml/2006/main">
  <p:tag name="KSO_WM_DIAGRAM_VIRTUALLY_FRAME" val="{&quot;height&quot;:261.6136220472441,&quot;left&quot;:420.4317322834646,&quot;top&quot;:205.01488188976379,&quot;width&quot;:454.32385826771645}"/>
</p:tagLst>
</file>

<file path=ppt/tags/tag9.xml><?xml version="1.0" encoding="utf-8"?>
<p:tagLst xmlns:p="http://schemas.openxmlformats.org/presentationml/2006/main">
  <p:tag name="KSO_WM_DIAGRAM_VIRTUALLY_FRAME" val="{&quot;height&quot;:261.6136220472441,&quot;left&quot;:420.4317322834646,&quot;top&quot;:205.01488188976379,&quot;width&quot;:454.32385826771645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2wwxfft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3558</Words>
  <Application>WPS 演示</Application>
  <PresentationFormat>宽屏</PresentationFormat>
  <Paragraphs>178</Paragraphs>
  <Slides>31</Slides>
  <Notes>19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2" baseType="lpstr">
      <vt:lpstr>Arial</vt:lpstr>
      <vt:lpstr>宋体</vt:lpstr>
      <vt:lpstr>Wingdings</vt:lpstr>
      <vt:lpstr>汉仪铸字木头人W</vt:lpstr>
      <vt:lpstr>微软雅黑</vt:lpstr>
      <vt:lpstr>036-上首金牛体</vt:lpstr>
      <vt:lpstr>汉仪字研卡通W</vt:lpstr>
      <vt:lpstr>Comic Sans MS</vt:lpstr>
      <vt:lpstr>方正小标宋简体</vt:lpstr>
      <vt:lpstr>Calibri</vt:lpstr>
      <vt:lpstr>Adobe Arabic</vt:lpstr>
      <vt:lpstr>Segoe Print</vt:lpstr>
      <vt:lpstr>Arial Unicode MS</vt:lpstr>
      <vt:lpstr>等线</vt:lpstr>
      <vt:lpstr>Wingdings</vt:lpstr>
      <vt:lpstr>Times New Roman</vt:lpstr>
      <vt:lpstr>汉仪旗黑-55简</vt:lpstr>
      <vt:lpstr>华文中宋</vt:lpstr>
      <vt:lpstr>汉仪力量黑简</vt:lpstr>
      <vt:lpstr>汉仪中黑简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开学第一课收心班会</dc:title>
  <dc:creator>user</dc:creator>
  <cp:lastModifiedBy>嘎嘎嘎</cp:lastModifiedBy>
  <cp:revision>276</cp:revision>
  <dcterms:created xsi:type="dcterms:W3CDTF">2018-04-19T08:58:00Z</dcterms:created>
  <dcterms:modified xsi:type="dcterms:W3CDTF">2024-04-19T16:59:58Z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24488CE0BE774A3A81398E38635A37DB_13</vt:lpwstr>
  </property>
  <property fmtid="{D5CDD505-2E9C-101B-9397-08002B2CF9AE}" pid="3" name="KSOProductBuildVer">
    <vt:lpwstr>2052-12.1.0.16417</vt:lpwstr>
  </property>
</Properties>
</file>