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8.svg" ContentType="image/svg+xml"/>
  <Override PartName="/ppt/media/image24.svg" ContentType="image/svg+xml"/>
  <Override PartName="/ppt/media/image28.svg" ContentType="image/svg+xml"/>
  <Override PartName="/ppt/media/image3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6"/>
  </p:notesMasterIdLst>
  <p:handoutMasterIdLst>
    <p:handoutMasterId r:id="rId33"/>
  </p:handoutMasterIdLst>
  <p:sldIdLst>
    <p:sldId id="446" r:id="rId4"/>
    <p:sldId id="410" r:id="rId5"/>
    <p:sldId id="447" r:id="rId7"/>
    <p:sldId id="412" r:id="rId8"/>
    <p:sldId id="448" r:id="rId9"/>
    <p:sldId id="449" r:id="rId10"/>
    <p:sldId id="450" r:id="rId11"/>
    <p:sldId id="466" r:id="rId12"/>
    <p:sldId id="467" r:id="rId13"/>
    <p:sldId id="468" r:id="rId14"/>
    <p:sldId id="469" r:id="rId15"/>
    <p:sldId id="479" r:id="rId16"/>
    <p:sldId id="470" r:id="rId17"/>
    <p:sldId id="471" r:id="rId18"/>
    <p:sldId id="472" r:id="rId19"/>
    <p:sldId id="473" r:id="rId20"/>
    <p:sldId id="480" r:id="rId21"/>
    <p:sldId id="474" r:id="rId22"/>
    <p:sldId id="475" r:id="rId23"/>
    <p:sldId id="476" r:id="rId24"/>
    <p:sldId id="477" r:id="rId25"/>
    <p:sldId id="481" r:id="rId26"/>
    <p:sldId id="478" r:id="rId27"/>
    <p:sldId id="482" r:id="rId28"/>
    <p:sldId id="483" r:id="rId29"/>
    <p:sldId id="484" r:id="rId30"/>
    <p:sldId id="485" r:id="rId31"/>
    <p:sldId id="438" r:id="rId32"/>
  </p:sldIdLst>
  <p:sldSz cx="12192000" cy="6858000"/>
  <p:notesSz cx="6858000" cy="9144000"/>
  <p:embeddedFontLst>
    <p:embeddedFont>
      <p:font typeface="等线" panose="02010600030101010101" pitchFamily="2" charset="-122"/>
      <p:regular r:id="rId37"/>
    </p:embeddedFont>
    <p:embeddedFont>
      <p:font typeface="微软雅黑" panose="020B0503020204020204" pitchFamily="34" charset="-122"/>
      <p:regular r:id="rId38"/>
    </p:embeddedFont>
    <p:embeddedFont>
      <p:font typeface="汉仪铸字美心体简" panose="00020600040101010101" charset="-122"/>
      <p:regular r:id="rId39"/>
    </p:embeddedFont>
    <p:embeddedFont>
      <p:font typeface="汉仪晴空体简" panose="00020600040101010101" charset="-122"/>
      <p:regular r:id="rId40"/>
    </p:embeddedFont>
    <p:embeddedFont>
      <p:font typeface="汉仪超粗宋简" panose="02010600000101010101" charset="-122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A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7" d="100"/>
          <a:sy n="67" d="100"/>
        </p:scale>
        <p:origin x="65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6" Type="http://schemas.openxmlformats.org/officeDocument/2006/relationships/tags" Target="tags/tag2.xml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oleObject" Target="&#24037;&#20316;&#31807;1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2.xml"/><Relationship Id="rId1" Type="http://schemas.openxmlformats.org/officeDocument/2006/relationships/oleObject" Target="&#24037;&#20316;&#31807;1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3.xml"/><Relationship Id="rId1" Type="http://schemas.openxmlformats.org/officeDocument/2006/relationships/oleObject" Target="&#24037;&#20316;&#31807;1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4.xml"/><Relationship Id="rId1" Type="http://schemas.openxmlformats.org/officeDocument/2006/relationships/oleObject" Target="&#24037;&#20316;&#31807;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 forceAA="0"/>
          <a:lstStyle/>
          <a:p>
            <a:pPr>
              <a:defRPr lang="zh-CN" sz="168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680" b="1"/>
              <a:t>你骑电动车会佩戴头盔吗？</a:t>
            </a:r>
            <a:endParaRPr sz="168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400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[工作簿1]Sheet1!$A$2:$A$5</c:f>
              <c:strCache>
                <c:ptCount val="4"/>
                <c:pt idx="0">
                  <c:v>A.一直都会</c:v>
                </c:pt>
                <c:pt idx="1">
                  <c:v>B.经常会戴，偶尔不戴</c:v>
                </c:pt>
                <c:pt idx="2">
                  <c:v>C.偶尔会戴</c:v>
                </c:pt>
                <c:pt idx="3">
                  <c:v>D.基本不戴</c:v>
                </c:pt>
              </c:strCache>
            </c:strRef>
          </c:cat>
          <c:val>
            <c:numRef>
              <c:f>[工作簿1]Sheet1!$B$2:$B$5</c:f>
              <c:numCache>
                <c:formatCode>General</c:formatCode>
                <c:ptCount val="4"/>
                <c:pt idx="0">
                  <c:v>39</c:v>
                </c:pt>
                <c:pt idx="1">
                  <c:v>8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2"/>
          <c:order val="1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[工作簿1]Sheet1!$A$2:$A$5</c:f>
              <c:strCache>
                <c:ptCount val="4"/>
                <c:pt idx="0">
                  <c:v>A.一直都会</c:v>
                </c:pt>
                <c:pt idx="1">
                  <c:v>B.经常会戴，偶尔不戴</c:v>
                </c:pt>
                <c:pt idx="2">
                  <c:v>C.偶尔会戴</c:v>
                </c:pt>
                <c:pt idx="3">
                  <c:v>D.基本不戴</c:v>
                </c:pt>
              </c:strCache>
            </c:strRef>
          </c:cat>
          <c:val>
            <c:numRef>
              <c:f>[工作簿1]Sheet1!$C$2:$C$5</c:f>
              <c:numCache>
                <c:formatCode>0.00%</c:formatCode>
                <c:ptCount val="4"/>
                <c:pt idx="0">
                  <c:v>0.7959</c:v>
                </c:pt>
                <c:pt idx="1">
                  <c:v>0.1633</c:v>
                </c:pt>
                <c:pt idx="2">
                  <c:v>0.0204</c:v>
                </c:pt>
                <c:pt idx="3">
                  <c:v>0.0204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5eeb54a-625f-4750-8923-614b14518274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400" b="1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 forceAA="0"/>
          <a:lstStyle/>
          <a:p>
            <a:pPr>
              <a:defRPr lang="zh-CN" sz="168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680" b="1"/>
              <a:t>您对</a:t>
            </a:r>
            <a:r>
              <a:rPr lang="en-US" altLang="zh-CN" sz="1680" b="1"/>
              <a:t>“</a:t>
            </a:r>
            <a:r>
              <a:rPr sz="1680" b="1"/>
              <a:t>一盔一带</a:t>
            </a:r>
            <a:r>
              <a:rPr lang="en-US" altLang="zh-CN" sz="1680" b="1"/>
              <a:t>”</a:t>
            </a:r>
            <a:r>
              <a:rPr sz="1680" b="1"/>
              <a:t>安全守护行动了解吗?</a:t>
            </a:r>
            <a:endParaRPr sz="168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400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[工作簿1]Sheet1!$A$2:$A$4</c:f>
              <c:strCache>
                <c:ptCount val="3"/>
                <c:pt idx="0">
                  <c:v>A.非常了解</c:v>
                </c:pt>
                <c:pt idx="1">
                  <c:v>B.听说过，但不太了解</c:v>
                </c:pt>
                <c:pt idx="2">
                  <c:v>C.完全不了解</c:v>
                </c:pt>
              </c:strCache>
            </c:strRef>
          </c:cat>
          <c:val>
            <c:numRef>
              <c:f>[工作簿1]Sheet1!$B$2:$B$4</c:f>
              <c:numCache>
                <c:formatCode>0.00%</c:formatCode>
                <c:ptCount val="3"/>
                <c:pt idx="0">
                  <c:v>0.898</c:v>
                </c:pt>
                <c:pt idx="1">
                  <c:v>0.102</c:v>
                </c:pt>
                <c:pt idx="2" c:formatCode="0%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ayout>
        <c:manualLayout>
          <c:xMode val="edge"/>
          <c:yMode val="edge"/>
          <c:x val="0.651234137498257"/>
          <c:y val="0.26208829712684"/>
          <c:w val="0.332031794728769"/>
          <c:h val="0.614809623919645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7a3ce2f8-4854-4d11-8224-283de49767ca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400" b="1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 forceAA="0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rPr sz="1400" b="1"/>
              <a:t>你上下学乘坐电动车后座会佩戴头盔吗？</a:t>
            </a:r>
            <a:endParaRPr sz="140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400" b="1" i="0" u="none" strike="noStrike" kern="1200" baseline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微软雅黑" panose="020B0503020204020204" pitchFamily="34" charset="-122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[工作簿1]Sheet2!$A$2:$A$4</c:f>
              <c:strCache>
                <c:ptCount val="3"/>
                <c:pt idx="0">
                  <c:v>A.会</c:v>
                </c:pt>
                <c:pt idx="1">
                  <c:v>B.偶尔会</c:v>
                </c:pt>
                <c:pt idx="2">
                  <c:v>C.不会</c:v>
                </c:pt>
              </c:strCache>
            </c:strRef>
          </c:cat>
          <c:val>
            <c:numRef>
              <c:f>[工作簿1]Sheet2!$B$2:$B$4</c:f>
              <c:numCache>
                <c:formatCode>0.00%</c:formatCode>
                <c:ptCount val="3"/>
                <c:pt idx="0">
                  <c:v>0.598</c:v>
                </c:pt>
                <c:pt idx="1">
                  <c:v>0.2612</c:v>
                </c:pt>
                <c:pt idx="2">
                  <c:v>0.1408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</a:p>
        </c:txPr>
      </c:legendEntry>
      <c:layout>
        <c:manualLayout>
          <c:xMode val="edge"/>
          <c:yMode val="edge"/>
          <c:x val="0.760421174094908"/>
          <c:y val="0.383287920072661"/>
          <c:w val="0.222270301456801"/>
          <c:h val="0.40304268846503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7c2fe2af-782a-4b4b-8120-52c001fe91a3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400" b="1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 forceAA="0"/>
          <a:lstStyle/>
          <a:p>
            <a:pPr defTabSz="914400">
              <a:defRPr lang="zh-CN"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sz="1680" b="1"/>
              <a:t>你会提醒爸爸妈妈骑乘电动车佩戴头盔吗？</a:t>
            </a:r>
            <a:endParaRPr sz="1680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gradFill>
                <a:gsLst>
                  <a:gs pos="70000">
                    <a:schemeClr val="accent1"/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5400000"/>
              </a:gra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1"/>
            <c:bubble3D val="0"/>
            <c:spPr>
              <a:gradFill>
                <a:gsLst>
                  <a:gs pos="70000">
                    <a:schemeClr val="accent2"/>
                  </a:gs>
                  <a:gs pos="0">
                    <a:schemeClr val="accent2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25000"/>
                  </a:prstClr>
                </a:outerShdw>
              </a:effectLst>
            </c:spPr>
          </c:dPt>
          <c:dPt>
            <c:idx val="2"/>
            <c:bubble3D val="0"/>
            <c:spPr>
              <a:gradFill>
                <a:gsLst>
                  <a:gs pos="70000">
                    <a:schemeClr val="accent3"/>
                  </a:gs>
                  <a:gs pos="0">
                    <a:schemeClr val="accent3">
                      <a:lumMod val="60000"/>
                      <a:lumOff val="4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 forceAA="0"/>
              <a:lstStyle/>
              <a:p>
                <a:pPr>
                  <a:defRPr lang="zh-CN"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[工作簿1]Sheet3!$A$2:$A$4</c:f>
              <c:strCache>
                <c:ptCount val="3"/>
                <c:pt idx="0">
                  <c:v>A.一般不会</c:v>
                </c:pt>
                <c:pt idx="1">
                  <c:v>B.偶尔会</c:v>
                </c:pt>
                <c:pt idx="2">
                  <c:v>C.不会</c:v>
                </c:pt>
              </c:strCache>
            </c:strRef>
          </c:cat>
          <c:val>
            <c:numRef>
              <c:f>[工作簿1]Sheet3!$B$2:$B$4</c:f>
              <c:numCache>
                <c:formatCode>0.00%</c:formatCode>
                <c:ptCount val="3"/>
                <c:pt idx="0">
                  <c:v>0.202</c:v>
                </c:pt>
                <c:pt idx="1">
                  <c:v>0.6776</c:v>
                </c:pt>
                <c:pt idx="2">
                  <c:v>0.1204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>
        <c:manualLayout>
          <c:xMode val="edge"/>
          <c:yMode val="edge"/>
          <c:x val="0.738260405549626"/>
          <c:y val="0.391462306993642"/>
          <c:w val="0.245731056563501"/>
          <c:h val="0.391008174386921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 forceAA="0"/>
        <a:lstStyle/>
        <a:p>
          <a:pPr>
            <a:defRPr lang="zh-CN"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6411da16-1ff0-495b-a7c7-5bf6edec4135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>
      <a:outerShdw blurRad="63500" dist="37357" dir="2700000" sx="0" sy="0" rotWithShape="0">
        <a:scrgbClr r="0" g="0" b="0"/>
      </a:outerShdw>
    </a:effectLst>
  </c:spPr>
  <c:txPr>
    <a:bodyPr/>
    <a:lstStyle/>
    <a:p>
      <a:pPr>
        <a:defRPr lang="zh-CN" sz="1400" b="1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/>
          <c:explosion val="0"/>
          <c:dPt>
            <c:idx val="0"/>
            <c:bubble3D val="0"/>
            <c:explosion val="1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000" b="1" i="0" u="none" strike="noStrike" kern="1200" spc="0" baseline="0">
                        <a:solidFill>
                          <a:schemeClr val="accent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C.无处安放24%</a:t>
                    </a:r>
                    <a:endParaRPr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000" b="1" i="0" u="none" strike="noStrike" kern="1200" spc="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F.其他.6%</a:t>
                    </a: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numFmt formatCode="General" sourceLinked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[工作簿1]Sheet4!$A$2:$A$7</c:f>
              <c:strCache>
                <c:ptCount val="6"/>
                <c:pt idx="0">
                  <c:v>A.不记得</c:v>
                </c:pt>
                <c:pt idx="1">
                  <c:v>B.头盔贵，难买</c:v>
                </c:pt>
                <c:pt idx="2">
                  <c:v>C.无处安放</c:v>
                </c:pt>
                <c:pt idx="3">
                  <c:v>D.头盔易被盗</c:v>
                </c:pt>
                <c:pt idx="4">
                  <c:v>E.麻烦，没有必要</c:v>
                </c:pt>
                <c:pt idx="5">
                  <c:v>F.其他.，原因是</c:v>
                </c:pt>
              </c:strCache>
            </c:strRef>
          </c:cat>
          <c:val>
            <c:numRef>
              <c:f>[工作簿1]Sheet4!$B$2:$B$7</c:f>
              <c:numCache>
                <c:formatCode>0.00%</c:formatCode>
                <c:ptCount val="6"/>
                <c:pt idx="0">
                  <c:v>0.5918</c:v>
                </c:pt>
                <c:pt idx="1">
                  <c:v>0.0816</c:v>
                </c:pt>
                <c:pt idx="2">
                  <c:v>0.5306</c:v>
                </c:pt>
                <c:pt idx="3">
                  <c:v>0.3469</c:v>
                </c:pt>
                <c:pt idx="4">
                  <c:v>0.5102</c:v>
                </c:pt>
                <c:pt idx="5">
                  <c:v>0.1429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ce008e7b-5342-4ec3-9958-df74642f9b57}"/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008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FE6DA-65F7-4281-AECD-1FF102AC39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617C1-4ED2-48B9-8AE8-9E2B7059F5D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6C5DF-5F85-4885-8BEF-994FA69916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90-8776666"/>
          <p:cNvPicPr>
            <a:picLocks noChangeAspect="1"/>
          </p:cNvPicPr>
          <p:nvPr userDrawn="1"/>
        </p:nvPicPr>
        <p:blipFill>
          <a:blip r:embed="rId13"/>
          <a:srcRect b="788"/>
          <a:stretch>
            <a:fillRect/>
          </a:stretch>
        </p:blipFill>
        <p:spPr>
          <a:xfrm>
            <a:off x="-53340" y="-35560"/>
            <a:ext cx="12403455" cy="6955155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58115" y="181610"/>
            <a:ext cx="11997690" cy="6575425"/>
          </a:xfrm>
          <a:prstGeom prst="rect">
            <a:avLst/>
          </a:prstGeom>
          <a:solidFill>
            <a:schemeClr val="bg1"/>
          </a:solidFill>
          <a:ln>
            <a:solidFill>
              <a:srgbClr val="23A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C476-8B79-4D93-B04D-E82851D27B8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F1FCF-6FD8-4344-9C93-B85EBDB953F0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90-8776666"/>
          <p:cNvPicPr>
            <a:picLocks noChangeAspect="1"/>
          </p:cNvPicPr>
          <p:nvPr userDrawn="1"/>
        </p:nvPicPr>
        <p:blipFill>
          <a:blip r:embed="rId13"/>
          <a:srcRect b="788"/>
          <a:stretch>
            <a:fillRect/>
          </a:stretch>
        </p:blipFill>
        <p:spPr>
          <a:xfrm>
            <a:off x="-53340" y="-35560"/>
            <a:ext cx="12403455" cy="6955155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58115" y="181610"/>
            <a:ext cx="11997690" cy="6575425"/>
          </a:xfrm>
          <a:prstGeom prst="rect">
            <a:avLst/>
          </a:prstGeom>
          <a:solidFill>
            <a:schemeClr val="bg1"/>
          </a:solidFill>
          <a:ln>
            <a:solidFill>
              <a:srgbClr val="23A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27"/>
          <p:cNvSpPr txBox="1"/>
          <p:nvPr/>
        </p:nvSpPr>
        <p:spPr>
          <a:xfrm>
            <a:off x="3743325" y="489585"/>
            <a:ext cx="4705350" cy="584200"/>
          </a:xfrm>
          <a:prstGeom prst="rect">
            <a:avLst/>
          </a:prstGeom>
          <a:noFill/>
        </p:spPr>
        <p:txBody>
          <a:bodyPr wrap="square" lIns="68575" tIns="0" rIns="68575" bIns="0" rtlCol="0" anchor="t">
            <a:spAutoFit/>
          </a:bodyPr>
          <a:p>
            <a:pPr algn="ctr">
              <a:buFontTx/>
              <a:buNone/>
            </a:pPr>
            <a:r>
              <a:rPr lang="zh-CN" altLang="en-US" sz="3800" spc="200" dirty="0">
                <a:solidFill>
                  <a:srgbClr val="FF0000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Source Han Sans K Medium" panose="020B0600000000000000" pitchFamily="34" charset="-128"/>
              </a:rPr>
              <a:t>知识小问答</a:t>
            </a:r>
            <a:endParaRPr lang="zh-CN" altLang="en-US" sz="3800" spc="200" dirty="0">
              <a:solidFill>
                <a:srgbClr val="FF0000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Source Han Sans K Medium" panose="020B0600000000000000" pitchFamily="34" charset="-128"/>
            </a:endParaRPr>
          </a:p>
        </p:txBody>
      </p:sp>
      <p:pic>
        <p:nvPicPr>
          <p:cNvPr id="12" name="图片 11" descr="571eb2e56227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489585"/>
            <a:ext cx="2545080" cy="2545080"/>
          </a:xfrm>
          <a:prstGeom prst="rect">
            <a:avLst/>
          </a:prstGeom>
        </p:spPr>
      </p:pic>
      <p:pic>
        <p:nvPicPr>
          <p:cNvPr id="3" name="图片 2" descr="摄图网_401274303"/>
          <p:cNvPicPr>
            <a:picLocks noChangeAspect="1"/>
          </p:cNvPicPr>
          <p:nvPr/>
        </p:nvPicPr>
        <p:blipFill>
          <a:blip r:embed="rId3">
            <a:lum bright="12000" contrast="6000"/>
          </a:blip>
          <a:srcRect t="57051" b="18470"/>
          <a:stretch>
            <a:fillRect/>
          </a:stretch>
        </p:blipFill>
        <p:spPr>
          <a:xfrm>
            <a:off x="0" y="5894070"/>
            <a:ext cx="12192000" cy="963930"/>
          </a:xfrm>
          <a:prstGeom prst="rect">
            <a:avLst/>
          </a:prstGeom>
        </p:spPr>
      </p:pic>
      <p:pic>
        <p:nvPicPr>
          <p:cNvPr id="7" name="图片 6" descr="e6dc1952ab2174688fd4a1657f54cf4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535" y="3162935"/>
            <a:ext cx="2219325" cy="3409950"/>
          </a:xfrm>
          <a:prstGeom prst="rect">
            <a:avLst/>
          </a:prstGeom>
        </p:spPr>
      </p:pic>
      <p:pic>
        <p:nvPicPr>
          <p:cNvPr id="14" name="图片 13" descr="02639c4acaf37f0dc2709f3a13c98ba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7805" y="489585"/>
            <a:ext cx="1471295" cy="936625"/>
          </a:xfrm>
          <a:prstGeom prst="rect">
            <a:avLst/>
          </a:prstGeom>
        </p:spPr>
      </p:pic>
      <p:pic>
        <p:nvPicPr>
          <p:cNvPr id="15" name="图片 14" descr="2c4bf0afb0f349b3ca6ccdc2b112409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15" y="215900"/>
            <a:ext cx="1466850" cy="14846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32050" y="2609850"/>
            <a:ext cx="7945755" cy="5530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000" spc="200" dirty="0"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②驾驶电动车低速行使需要佩戴安全头盔吗？</a:t>
            </a:r>
            <a:endParaRPr lang="zh-CN" altLang="en-US" sz="3000" spc="200" dirty="0"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32050" y="3450590"/>
            <a:ext cx="7841615" cy="5530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000" spc="200" dirty="0"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③电动车的乘客需要佩戴安全头盔吗？</a:t>
            </a:r>
            <a:endParaRPr lang="zh-CN" altLang="en-US" sz="3000" spc="200" dirty="0"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 descr="7b0a2020202022776f7264617274223a2022220a7d0a"/>
          <p:cNvSpPr txBox="1"/>
          <p:nvPr/>
        </p:nvSpPr>
        <p:spPr>
          <a:xfrm>
            <a:off x="10159365" y="2191385"/>
            <a:ext cx="1188720" cy="139954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8000" b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zh-CN" altLang="en-US" sz="8000" b="1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20" descr="7b0a2020202022776f7264617274223a2022220a7d0a"/>
          <p:cNvSpPr txBox="1"/>
          <p:nvPr/>
        </p:nvSpPr>
        <p:spPr>
          <a:xfrm>
            <a:off x="9145905" y="3162935"/>
            <a:ext cx="1188720" cy="139954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8000" b="1">
                <a:ln w="22225">
                  <a:solidFill>
                    <a:schemeClr val="accent2"/>
                  </a:solidFill>
                  <a:prstDash val="solid"/>
                </a:ln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√</a:t>
            </a:r>
            <a:endParaRPr lang="zh-CN" altLang="en-US" sz="8000" b="1">
              <a:ln w="22225">
                <a:solidFill>
                  <a:schemeClr val="accent2"/>
                </a:solidFill>
                <a:prstDash val="solid"/>
              </a:ln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21" descr="7b0a2020202022776f7264617274223a2022220a7d0a"/>
          <p:cNvSpPr txBox="1"/>
          <p:nvPr/>
        </p:nvSpPr>
        <p:spPr>
          <a:xfrm>
            <a:off x="2600960" y="2001520"/>
            <a:ext cx="712152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“一盔”是指安全头盔，“一带”是指安全带</a:t>
            </a:r>
            <a:endParaRPr lang="zh-CN" altLang="en-US" sz="24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TextBox 127"/>
          <p:cNvSpPr txBox="1"/>
          <p:nvPr/>
        </p:nvSpPr>
        <p:spPr>
          <a:xfrm>
            <a:off x="2316480" y="1306830"/>
            <a:ext cx="7084695" cy="461645"/>
          </a:xfrm>
          <a:prstGeom prst="rect">
            <a:avLst/>
          </a:prstGeom>
          <a:noFill/>
        </p:spPr>
        <p:txBody>
          <a:bodyPr wrap="square" lIns="68575" tIns="0" rIns="68575" bIns="0" rtlCol="0" anchor="t">
            <a:spAutoFit/>
          </a:bodyPr>
          <a:p>
            <a:pPr algn="ctr">
              <a:buFontTx/>
              <a:buNone/>
            </a:pPr>
            <a:r>
              <a:rPr lang="zh-CN" altLang="en-US" sz="3000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ource Han Sans K Medium" panose="020B0600000000000000" pitchFamily="34" charset="-128"/>
              </a:rPr>
              <a:t>①你知道“一盔一带”是指什么吗？</a:t>
            </a:r>
            <a:endParaRPr lang="zh-CN" altLang="en-US" sz="3000" spc="20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Source Han Sans K Medium" panose="020B0600000000000000" pitchFamily="34" charset="-128"/>
            </a:endParaRPr>
          </a:p>
        </p:txBody>
      </p:sp>
      <p:sp>
        <p:nvSpPr>
          <p:cNvPr id="25" name="文本框 24" descr="7b0a2020202022776f7264617274223a2022220a7d0a"/>
          <p:cNvSpPr txBox="1"/>
          <p:nvPr/>
        </p:nvSpPr>
        <p:spPr>
          <a:xfrm>
            <a:off x="2018665" y="4535170"/>
            <a:ext cx="784987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《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关于骑乘电动车佩戴安全头盔问题的调查研究</a:t>
            </a: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》</a:t>
            </a:r>
            <a:endParaRPr lang="en-US" altLang="zh-CN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2" grpId="0"/>
      <p:bldP spid="22" grpId="1"/>
      <p:bldP spid="9" grpId="0"/>
      <p:bldP spid="9" grpId="1"/>
      <p:bldP spid="18" grpId="0"/>
      <p:bldP spid="18" grpId="1"/>
      <p:bldP spid="10" grpId="0"/>
      <p:bldP spid="10" grpId="1"/>
      <p:bldP spid="21" grpId="0"/>
      <p:bldP spid="21" grpId="1"/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议题一：“头”等大事，安全隐患为何忽视？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d1d3d27ab7ef63e6352dda0cdd0d0a8f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95855" y="1772920"/>
            <a:ext cx="6483985" cy="28378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65040" y="101536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同学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采访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68120" y="4904105"/>
            <a:ext cx="8436610" cy="5340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797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你如何看待这些同学的说法？并分析不戴头盔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的心理原因。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6080" y="5438140"/>
            <a:ext cx="782828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怕麻烦、佩戴不舒服、</a:t>
            </a:r>
            <a:r>
              <a:rPr lang="zh-CN" altLang="en-US" sz="20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不方便、</a:t>
            </a:r>
            <a:r>
              <a:rPr lang="zh-CN" altLang="en-US" sz="20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侥幸心理、盲目自信、不想被约束、影响形象、缺乏风险意识等。</a:t>
            </a:r>
            <a:endParaRPr lang="zh-CN" altLang="en-US" sz="200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议题一：“头”等大事，安全隐患为何忽视？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13910" y="115379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调查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结论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e6dc1952ab2174688fd4a1657f54cf4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6660" y="4208780"/>
            <a:ext cx="1362075" cy="2092325"/>
          </a:xfrm>
          <a:prstGeom prst="rect">
            <a:avLst/>
          </a:prstGeom>
        </p:spPr>
      </p:pic>
      <p:grpSp>
        <p:nvGrpSpPr>
          <p:cNvPr id="6" name="组合 5" descr="7b0a202020202274657874626f78223a20227b5c2269645c223a32303334313236352c5c227469645c223a5c225c227d220a7d0a"/>
          <p:cNvGrpSpPr/>
          <p:nvPr/>
        </p:nvGrpSpPr>
        <p:grpSpPr>
          <a:xfrm>
            <a:off x="1634490" y="1737360"/>
            <a:ext cx="7905750" cy="4558665"/>
            <a:chOff x="4437" y="2831"/>
            <a:chExt cx="9176" cy="4361"/>
          </a:xfrm>
        </p:grpSpPr>
        <p:pic>
          <p:nvPicPr>
            <p:cNvPr id="27" name="图片 26" descr="画板 7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37" y="2831"/>
              <a:ext cx="9176" cy="4361"/>
            </a:xfrm>
            <a:prstGeom prst="rect">
              <a:avLst/>
            </a:prstGeom>
          </p:spPr>
        </p:pic>
        <p:sp>
          <p:nvSpPr>
            <p:cNvPr id="10" name="文本框 2"/>
            <p:cNvSpPr txBox="1"/>
            <p:nvPr/>
          </p:nvSpPr>
          <p:spPr>
            <a:xfrm>
              <a:off x="5985" y="3477"/>
              <a:ext cx="6079" cy="2776"/>
            </a:xfrm>
            <a:prstGeom prst="rect">
              <a:avLst/>
            </a:prstGeom>
            <a:noFill/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zh-CN" sz="2400" b="1" kern="100">
                  <a:solidFill>
                    <a:srgbClr val="2EA7E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晴空体简" panose="00020600040101010101" charset="-122"/>
                  <a:sym typeface="Times New Roman" panose="02020603050405020304"/>
                </a:rPr>
                <a:t>    </a:t>
              </a:r>
              <a:r>
                <a:rPr lang="en-US" altLang="zh-CN" sz="2400" b="1" kern="1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汉仪晴空体简" panose="00020600040101010101" charset="-122"/>
                  <a:sym typeface="Times New Roman" panose="02020603050405020304"/>
                </a:rPr>
                <a:t>我们可以看出：</a:t>
              </a:r>
              <a:endParaRPr lang="en-US" altLang="zh-CN" sz="2400" b="1" kern="100">
                <a:solidFill>
                  <a:srgbClr val="2EA7E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晴空体简" panose="00020600040101010101" charset="-122"/>
                <a:sym typeface="Times New Roman" panose="02020603050405020304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1900" kern="10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    </a:t>
              </a:r>
              <a:r>
                <a:rPr lang="en-US" altLang="zh-CN" sz="2000" kern="10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人们的安全意识在不断增强，但依然存在一些人忽视安全隐患。</a:t>
              </a:r>
              <a:endParaRPr lang="en-US" altLang="zh-CN" sz="2000" kern="1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2000" kern="10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     这些人因为</a:t>
              </a:r>
              <a:r>
                <a:rPr lang="en-US" altLang="zh-CN" sz="2000" kern="1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没有意识到是隐患、或者知道隐患但觉得不可能发生、或者感觉这些规定太麻烦等原因，忽视身边的安全隐患</a:t>
              </a:r>
              <a:r>
                <a:rPr lang="en-US" altLang="zh-CN" sz="2000" kern="10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/>
                  <a:sym typeface="Times New Roman" panose="02020603050405020304"/>
                </a:rPr>
                <a:t>。</a:t>
              </a:r>
              <a:endParaRPr lang="en-US" altLang="zh-CN" sz="2000" kern="10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908-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0330" y="-81915"/>
            <a:ext cx="12526645" cy="7042785"/>
          </a:xfrm>
          <a:prstGeom prst="rect">
            <a:avLst/>
          </a:prstGeom>
        </p:spPr>
      </p:pic>
      <p:sp>
        <p:nvSpPr>
          <p:cNvPr id="17" name="任意多边形: 形状 16"/>
          <p:cNvSpPr/>
          <p:nvPr/>
        </p:nvSpPr>
        <p:spPr>
          <a:xfrm rot="2467581">
            <a:off x="10340010" y="6163242"/>
            <a:ext cx="1591356" cy="1389518"/>
          </a:xfrm>
          <a:custGeom>
            <a:avLst/>
            <a:gdLst>
              <a:gd name="connsiteX0" fmla="*/ 395895 w 2204368"/>
              <a:gd name="connsiteY0" fmla="*/ 248424 h 1924779"/>
              <a:gd name="connsiteX1" fmla="*/ 1087900 w 2204368"/>
              <a:gd name="connsiteY1" fmla="*/ 1 h 1924779"/>
              <a:gd name="connsiteX2" fmla="*/ 2204368 w 2204368"/>
              <a:gd name="connsiteY2" fmla="*/ 0 h 1924779"/>
              <a:gd name="connsiteX3" fmla="*/ 0 w 2204368"/>
              <a:gd name="connsiteY3" fmla="*/ 1924779 h 1924779"/>
              <a:gd name="connsiteX4" fmla="*/ 0 w 2204368"/>
              <a:gd name="connsiteY4" fmla="*/ 1087901 h 1924779"/>
              <a:gd name="connsiteX5" fmla="*/ 395895 w 2204368"/>
              <a:gd name="connsiteY5" fmla="*/ 248424 h 19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4368" h="1924779">
                <a:moveTo>
                  <a:pt x="395895" y="248424"/>
                </a:moveTo>
                <a:cubicBezTo>
                  <a:pt x="583948" y="93228"/>
                  <a:pt x="825037" y="1"/>
                  <a:pt x="1087900" y="1"/>
                </a:cubicBezTo>
                <a:lnTo>
                  <a:pt x="2204368" y="0"/>
                </a:lnTo>
                <a:lnTo>
                  <a:pt x="0" y="1924779"/>
                </a:lnTo>
                <a:lnTo>
                  <a:pt x="0" y="1087901"/>
                </a:lnTo>
                <a:cubicBezTo>
                  <a:pt x="0" y="749933"/>
                  <a:pt x="154112" y="447961"/>
                  <a:pt x="395895" y="24842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8400" y="2286000"/>
            <a:ext cx="99885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议题二：从“头”做起，安全意识如何入心？</a:t>
            </a:r>
            <a:endParaRPr lang="zh-CN" altLang="en-US" sz="40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议题二：从“头”做起，安全意识如何入心？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13910" y="115379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资料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搜集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6020" y="2120900"/>
            <a:ext cx="3437890" cy="267652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p>
            <a:pPr marL="76200" indent="26670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人民公安报道：据统计，摩托车、电动自行车、汽车是导致交通事故死亡人数最多的车辆。</a:t>
            </a:r>
            <a:r>
              <a:rPr lang="zh-CN" altLang="en-US" sz="2000" i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摩托车、电动自行车驾乘人员死亡事故中，约</a:t>
            </a:r>
            <a:r>
              <a:rPr lang="en-US" altLang="zh-CN" sz="2000" i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80%</a:t>
            </a:r>
            <a:r>
              <a:rPr lang="zh-CN" altLang="en-US" sz="2000" i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为颅脑损伤致死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佩戴安全头盔的重要性[高清版]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31130" y="2120900"/>
            <a:ext cx="5434965" cy="290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议题二：从“头”做起，安全意识如何入心？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13910" y="115379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安全实验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 descr="7b0a2020202022776f7264617274223a2022220a7d0a"/>
          <p:cNvSpPr txBox="1"/>
          <p:nvPr/>
        </p:nvSpPr>
        <p:spPr>
          <a:xfrm>
            <a:off x="1662430" y="4326255"/>
            <a:ext cx="4116070" cy="16414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flat" dir="t"/>
            </a:scene3d>
            <a:sp3d prstMaterial="matte">
              <a:extrusionClr>
                <a:schemeClr val="tx2">
                  <a:lumMod val="90000"/>
                  <a:lumOff val="10000"/>
                </a:schemeClr>
              </a:extrusionClr>
              <a:contourClr>
                <a:schemeClr val="bg1"/>
              </a:contourClr>
            </a:sp3d>
          </a:bodyPr>
          <a:p>
            <a:pPr algn="ctr">
              <a:lnSpc>
                <a:spcPct val="120000"/>
              </a:lnSpc>
            </a:pPr>
            <a:r>
              <a:rPr lang="zh-CN" altLang="en-US" sz="28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  <a:sym typeface="汉仪超粗宋简" panose="02010600000101010101" charset="-122"/>
              </a:rPr>
              <a:t>佩戴安全</a:t>
            </a:r>
            <a:r>
              <a:rPr lang="zh-CN" altLang="en-US" sz="28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  <a:sym typeface="汉仪超粗宋简" panose="02010600000101010101" charset="-122"/>
              </a:rPr>
              <a:t>头</a:t>
            </a:r>
            <a:r>
              <a:rPr lang="zh-CN" altLang="en-US" sz="28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  <a:sym typeface="汉仪超粗宋简" panose="02010600000101010101" charset="-122"/>
              </a:rPr>
              <a:t>盔</a:t>
            </a:r>
            <a:endParaRPr lang="zh-CN" altLang="en-US" sz="2800">
              <a:ln w="4438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5462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cs typeface="微软雅黑" panose="020B0503020204020204" pitchFamily="34" charset="-122"/>
              <a:sym typeface="汉仪超粗宋简" panose="02010600000101010101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  <a:sym typeface="汉仪超粗宋简" panose="02010600000101010101" charset="-122"/>
              </a:rPr>
              <a:t>可以有效避免</a:t>
            </a:r>
            <a:endParaRPr lang="zh-CN" altLang="en-US" sz="2800">
              <a:ln w="4438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5462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cs typeface="微软雅黑" panose="020B0503020204020204" pitchFamily="34" charset="-122"/>
              <a:sym typeface="汉仪超粗宋简" panose="02010600000101010101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8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  <a:sym typeface="汉仪超粗宋简" panose="02010600000101010101" charset="-122"/>
              </a:rPr>
              <a:t>或者减轻头部伤害</a:t>
            </a:r>
            <a:endParaRPr lang="zh-CN" altLang="en-US" sz="2800">
              <a:ln w="4438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5462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cs typeface="微软雅黑" panose="020B0503020204020204" pitchFamily="34" charset="-122"/>
              <a:sym typeface="汉仪超粗宋简" panose="02010600000101010101" charset="-122"/>
            </a:endParaRPr>
          </a:p>
        </p:txBody>
      </p:sp>
      <p:pic>
        <p:nvPicPr>
          <p:cNvPr id="2" name="格式工厂混流 1 00_00_00-00_00_26+2 00_00_01-00_00_0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37985" y="2022475"/>
            <a:ext cx="2802255" cy="41198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84350" y="2022475"/>
            <a:ext cx="3437890" cy="215836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p>
            <a:pPr marL="76200" indent="26670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实验组做头盔安全小实验，用西瓜放在头盔中，用高处抛出，观察头盔的保护作用。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5" grpId="1"/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议题二：从“头”做起，安全意识如何入心？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13910" y="125158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小组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讨论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4730" y="2071370"/>
            <a:ext cx="6253480" cy="1124585"/>
          </a:xfrm>
          <a:prstGeom prst="rect">
            <a:avLst/>
          </a:prstGeom>
        </p:spPr>
        <p:txBody>
          <a:bodyPr wrap="square">
            <a:spAutoFit/>
          </a:bodyPr>
          <a:p>
            <a:pPr marL="76200" indent="26797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不佩戴头盔，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如果一旦发生交通事故可能给自己、家庭、社会带来怎样的影响？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34155" y="3832225"/>
            <a:ext cx="296672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8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</a:rPr>
              <a:t>给自己带来伤害</a:t>
            </a:r>
            <a:endParaRPr lang="zh-CN" altLang="en-US" sz="2800">
              <a:ln w="4438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5462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</a:rPr>
              <a:t>给家庭带来悲</a:t>
            </a:r>
            <a:r>
              <a:rPr lang="zh-CN" altLang="en-US" sz="28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</a:rPr>
              <a:t>伤</a:t>
            </a:r>
            <a:endParaRPr lang="zh-CN" altLang="en-US" sz="2800">
              <a:ln w="4438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5462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cs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</a:rPr>
              <a:t>给社会带来影响</a:t>
            </a:r>
            <a:endParaRPr lang="zh-CN" altLang="en-US" sz="2800">
              <a:ln w="4438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5462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rcRect t="29537" b="14565"/>
          <a:stretch>
            <a:fillRect/>
          </a:stretch>
        </p:blipFill>
        <p:spPr>
          <a:xfrm>
            <a:off x="8234680" y="3545840"/>
            <a:ext cx="2752090" cy="221488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议题二：从“头”做起，安全意识如何入心？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13910" y="113347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研究结论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0112375" y="3732530"/>
            <a:ext cx="1826895" cy="2665730"/>
          </a:xfrm>
          <a:prstGeom prst="rect">
            <a:avLst/>
          </a:prstGeom>
        </p:spPr>
      </p:pic>
      <p:grpSp>
        <p:nvGrpSpPr>
          <p:cNvPr id="10" name="花开花落" descr="7b0a202020202274657874626f78223a20227b5c2269645c223a32303334313237322c5c227469645c223a5c225c227d220a7d0a"/>
          <p:cNvGrpSpPr/>
          <p:nvPr/>
        </p:nvGrpSpPr>
        <p:grpSpPr>
          <a:xfrm>
            <a:off x="2088515" y="1717090"/>
            <a:ext cx="7726535" cy="5055185"/>
            <a:chOff x="5041" y="2867"/>
            <a:chExt cx="11684" cy="5546"/>
          </a:xfrm>
        </p:grpSpPr>
        <p:pic>
          <p:nvPicPr>
            <p:cNvPr id="7" name="图片 6" descr="画板 2 副本 1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41" y="2867"/>
              <a:ext cx="11684" cy="5546"/>
            </a:xfrm>
            <a:prstGeom prst="rect">
              <a:avLst/>
            </a:prstGeom>
          </p:spPr>
        </p:pic>
        <p:sp>
          <p:nvSpPr>
            <p:cNvPr id="8" name="文本框 1"/>
            <p:cNvSpPr txBox="1"/>
            <p:nvPr/>
          </p:nvSpPr>
          <p:spPr>
            <a:xfrm>
              <a:off x="6316" y="3734"/>
              <a:ext cx="8673" cy="2468"/>
            </a:xfrm>
            <a:prstGeom prst="rect">
              <a:avLst/>
            </a:prstGeom>
            <a:noFill/>
            <a:ln w="63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zh-CN" b="1" kern="1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我们应该懂得增强生命安全的意义：</a:t>
              </a:r>
              <a:endParaRPr lang="en-US" altLang="zh-CN" b="1" kern="1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kern="1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1.</a:t>
              </a:r>
              <a:r>
                <a:rPr lang="en-US" altLang="zh-CN" kern="1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生命安全是维系人的生命存在的条件和保障</a:t>
              </a:r>
              <a:r>
                <a:rPr lang="en-US" altLang="zh-CN" kern="1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，突如其来的灾难和事故可能会危害人的生存和健康。</a:t>
              </a:r>
              <a:endParaRPr lang="en-US" altLang="zh-CN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kern="1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2.</a:t>
              </a:r>
              <a:r>
                <a:rPr lang="en-US" altLang="zh-CN" kern="1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安全与每个人息息相关</a:t>
              </a:r>
              <a:r>
                <a:rPr lang="en-US" altLang="zh-CN" kern="1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，用心对待事关安全的每件事，既是对自己生命安全负责，也是对家庭和社会负责。</a:t>
              </a:r>
              <a:endParaRPr lang="en-US" altLang="zh-CN" kern="1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091180" y="4852035"/>
            <a:ext cx="541655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</a:rPr>
              <a:t>自觉佩戴</a:t>
            </a:r>
            <a:r>
              <a:rPr lang="zh-CN" altLang="en-US" sz="2400">
                <a:ln w="4438" cap="rnd" cmpd="sng">
                  <a:solidFill>
                    <a:srgbClr val="F6DE00"/>
                  </a:solidFill>
                  <a:prstDash val="solid"/>
                </a:ln>
                <a:solidFill>
                  <a:srgbClr val="ED6145"/>
                </a:solidFill>
                <a:effectLst>
                  <a:reflection blurRad="5462" stA="30000" endA="900" endPos="60000" dist="88900" dir="5400000" sy="-100000" algn="bl" rotWithShape="0"/>
                </a:effectLst>
                <a:latin typeface="汉仪超粗宋简" panose="02010600000101010101" charset="-122"/>
                <a:ea typeface="汉仪超粗宋简" panose="02010600000101010101" charset="-122"/>
                <a:cs typeface="微软雅黑" panose="020B0503020204020204" pitchFamily="34" charset="-122"/>
              </a:rPr>
              <a:t>头盔，牢固树立生命安全意识</a:t>
            </a:r>
            <a:endParaRPr lang="zh-CN" altLang="en-US" sz="2400">
              <a:ln w="4438" cap="rnd" cmpd="sng">
                <a:solidFill>
                  <a:srgbClr val="F6DE00"/>
                </a:solidFill>
                <a:prstDash val="solid"/>
              </a:ln>
              <a:solidFill>
                <a:srgbClr val="ED6145"/>
              </a:solidFill>
              <a:effectLst>
                <a:reflection blurRad="5462" stA="30000" endA="900" endPos="60000" dist="88900" dir="5400000" sy="-100000" algn="bl" rotWithShape="0"/>
              </a:effectLst>
              <a:latin typeface="汉仪超粗宋简" panose="02010600000101010101" charset="-122"/>
              <a:ea typeface="汉仪超粗宋简" panose="02010600000101010101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908-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0330" y="-81915"/>
            <a:ext cx="12526645" cy="7042785"/>
          </a:xfrm>
          <a:prstGeom prst="rect">
            <a:avLst/>
          </a:prstGeom>
        </p:spPr>
      </p:pic>
      <p:sp>
        <p:nvSpPr>
          <p:cNvPr id="17" name="任意多边形: 形状 16"/>
          <p:cNvSpPr/>
          <p:nvPr/>
        </p:nvSpPr>
        <p:spPr>
          <a:xfrm rot="2467581">
            <a:off x="10340010" y="6163242"/>
            <a:ext cx="1591356" cy="1389518"/>
          </a:xfrm>
          <a:custGeom>
            <a:avLst/>
            <a:gdLst>
              <a:gd name="connsiteX0" fmla="*/ 395895 w 2204368"/>
              <a:gd name="connsiteY0" fmla="*/ 248424 h 1924779"/>
              <a:gd name="connsiteX1" fmla="*/ 1087900 w 2204368"/>
              <a:gd name="connsiteY1" fmla="*/ 1 h 1924779"/>
              <a:gd name="connsiteX2" fmla="*/ 2204368 w 2204368"/>
              <a:gd name="connsiteY2" fmla="*/ 0 h 1924779"/>
              <a:gd name="connsiteX3" fmla="*/ 0 w 2204368"/>
              <a:gd name="connsiteY3" fmla="*/ 1924779 h 1924779"/>
              <a:gd name="connsiteX4" fmla="*/ 0 w 2204368"/>
              <a:gd name="connsiteY4" fmla="*/ 1087901 h 1924779"/>
              <a:gd name="connsiteX5" fmla="*/ 395895 w 2204368"/>
              <a:gd name="connsiteY5" fmla="*/ 248424 h 19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4368" h="1924779">
                <a:moveTo>
                  <a:pt x="395895" y="248424"/>
                </a:moveTo>
                <a:cubicBezTo>
                  <a:pt x="583948" y="93228"/>
                  <a:pt x="825037" y="1"/>
                  <a:pt x="1087900" y="1"/>
                </a:cubicBezTo>
                <a:lnTo>
                  <a:pt x="2204368" y="0"/>
                </a:lnTo>
                <a:lnTo>
                  <a:pt x="0" y="1924779"/>
                </a:lnTo>
                <a:lnTo>
                  <a:pt x="0" y="1087901"/>
                </a:lnTo>
                <a:cubicBezTo>
                  <a:pt x="0" y="749933"/>
                  <a:pt x="154112" y="447961"/>
                  <a:pt x="395895" y="24842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8400" y="2286000"/>
            <a:ext cx="99885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议题三：“戴”来</a:t>
            </a:r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争论，安全规则是否遵守？</a:t>
            </a:r>
            <a:endParaRPr lang="zh-CN" altLang="en-US" sz="40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议题三：“戴”来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争论，安全规则是否遵守？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3005" y="158432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现场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采访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78990" y="2543810"/>
            <a:ext cx="4329430" cy="1641475"/>
          </a:xfrm>
          <a:prstGeom prst="rect">
            <a:avLst/>
          </a:prstGeom>
        </p:spPr>
        <p:txBody>
          <a:bodyPr wrap="square">
            <a:spAutoFit/>
          </a:bodyPr>
          <a:p>
            <a:pPr marL="76200" indent="26797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同学们对骑乘电动车的交通法规不是太了解，现场采访我们的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交警。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6908165" y="2015490"/>
            <a:ext cx="3810000" cy="3185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议题三：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“戴”来争论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，安全规则是否遵守？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13460" y="1839595"/>
            <a:ext cx="5166360" cy="415417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p>
            <a:pPr marL="0" indent="0" algn="ctr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江苏省道路交通安全条例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第三十一条机动车驾驶人、乘车人应当按照规定使用安全带。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驾驶、</a:t>
            </a:r>
            <a:r>
              <a:rPr lang="zh-CN" altLang="en-US" sz="2000" i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乘坐摩托车、电动自行车</a:t>
            </a:r>
            <a:r>
              <a:rPr lang="zh-CN" altLang="en-US" sz="2000" i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，驾驶残疾人机动（道路型电动）轮椅车，</a:t>
            </a:r>
            <a:r>
              <a:rPr lang="zh-CN" altLang="en-US" sz="2000" i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应当按照规定佩戴安全头盔</a:t>
            </a:r>
            <a:r>
              <a:rPr lang="zh-CN" altLang="en-US" sz="2000" i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。使用安全带、佩戴安全头盔，应当符合使用规范。</a:t>
            </a:r>
            <a:endParaRPr lang="zh-CN" altLang="en-US" sz="2000" i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66700" algn="l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第八十二条</a:t>
            </a:r>
            <a:r>
              <a:rPr lang="en-US" altLang="zh-CN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非机动车驾驶人违反道路交通安全法律、法规其他道路通行规定的，由公安机关交通管理部门</a:t>
            </a:r>
            <a:r>
              <a:rPr lang="zh-CN" altLang="en-US" sz="2000" i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处警告或者二十元罚款</a:t>
            </a:r>
            <a:r>
              <a:rPr lang="zh-CN" altLang="en-US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000" i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66700" algn="l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第三十二条 </a:t>
            </a:r>
            <a:r>
              <a:rPr lang="zh-CN" altLang="en-US" sz="2000" i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驾驶电动自行车应当年满十六周岁。</a:t>
            </a:r>
            <a:endParaRPr lang="zh-CN" altLang="en-US" sz="2000" i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61480" y="1988185"/>
            <a:ext cx="5080000" cy="1568450"/>
          </a:xfrm>
          <a:prstGeom prst="rect">
            <a:avLst/>
          </a:prstGeom>
        </p:spPr>
        <p:txBody>
          <a:bodyPr>
            <a:spAutoFit/>
          </a:bodyPr>
          <a:p>
            <a:pPr marL="0" indent="266700" algn="l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有人说：戴不戴头盔是我的事情，不戴头盔不应该处罚。</a:t>
            </a:r>
            <a:endParaRPr lang="zh-CN" altLang="en-US" sz="2000" i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66700" algn="l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也有的人说：不戴头盔只是罚款</a:t>
            </a:r>
            <a:r>
              <a:rPr lang="en-US" altLang="zh-CN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元，没什么大不了，被查到给钱就是了。</a:t>
            </a:r>
            <a:endParaRPr lang="zh-CN" altLang="en-US" sz="2000" i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35495" y="3717290"/>
            <a:ext cx="414528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你赞成他们的观点吗？为什么？</a:t>
            </a:r>
            <a:endParaRPr lang="zh-CN" altLang="en-US" sz="2000" b="1" i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42740" y="1069340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观点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碰撞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43823" y="1630680"/>
            <a:ext cx="690435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9.1</a:t>
            </a:r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增强安全意识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33725" y="641985"/>
            <a:ext cx="5713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统编版道德与法治七年级上册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44140" y="3260725"/>
            <a:ext cx="680720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总议题：安全守护  幸“盔”有你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01060" y="4622800"/>
            <a:ext cx="5715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常州经济开发区教师发展中心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裘高飞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议题三：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“戴”来争论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，安全规则是否遵守？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42740" y="135191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观点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碰撞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60930" y="2152650"/>
            <a:ext cx="5969000" cy="82994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p>
            <a:pPr marL="0" indent="0" algn="ctr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</a:t>
            </a:r>
            <a:r>
              <a:rPr lang="zh-CN" altLang="en-US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江苏省道路交通安全条例</a:t>
            </a:r>
            <a:r>
              <a:rPr lang="en-US" altLang="zh-CN" sz="2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》</a:t>
            </a:r>
            <a:endParaRPr lang="en-US" altLang="zh-CN" sz="2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266700" algn="l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第三十二条 </a:t>
            </a:r>
            <a:r>
              <a:rPr lang="zh-CN" altLang="en-US" sz="2000" i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驾驶电动自行车应当年满十六周岁。</a:t>
            </a:r>
            <a:endParaRPr lang="zh-CN" altLang="en-US" sz="2000" i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60930" y="3195955"/>
            <a:ext cx="616458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i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有的同学说：这是对我们未成年的限制，太不公平了。我骑电动车上下学多方便，还不要麻烦爸爸送我。</a:t>
            </a:r>
            <a:endParaRPr lang="zh-CN" altLang="en-US" sz="2000" i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15335" y="4907280"/>
            <a:ext cx="1261110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限制</a:t>
            </a: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43600" y="4906645"/>
            <a:ext cx="1261110" cy="10071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保护</a:t>
            </a:r>
            <a:endParaRPr lang="zh-CN" altLang="en-US" sz="2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60930" y="4267200"/>
            <a:ext cx="582930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这些</a:t>
            </a:r>
            <a:r>
              <a:rPr lang="zh-CN" altLang="en-US" sz="2000" b="1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规则是对未成年的限制还是保护？请说明</a:t>
            </a:r>
            <a:r>
              <a:rPr lang="zh-CN" altLang="en-US" sz="2000" b="1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理由。</a:t>
            </a:r>
            <a:endParaRPr lang="zh-CN" altLang="en-US" sz="2000" b="1" i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4274185" y="4665980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议题三：“戴”来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争论，安全规则是否遵守？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39590" y="101536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达成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共识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夏天你好" descr="7b0a202020202274657874626f78223a20227b5c2269645c223a32303334313236332c5c227469645c223a5c225c227d220a7d0a"/>
          <p:cNvGrpSpPr/>
          <p:nvPr/>
        </p:nvGrpSpPr>
        <p:grpSpPr>
          <a:xfrm>
            <a:off x="1660833" y="1474470"/>
            <a:ext cx="7482840" cy="5219065"/>
            <a:chOff x="5900" y="3300"/>
            <a:chExt cx="9107" cy="4640"/>
          </a:xfrm>
        </p:grpSpPr>
        <p:pic>
          <p:nvPicPr>
            <p:cNvPr id="19" name="图片 18" descr="画板 2 副本 9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900" y="3300"/>
              <a:ext cx="9107" cy="4640"/>
            </a:xfrm>
            <a:prstGeom prst="rect">
              <a:avLst/>
            </a:prstGeom>
          </p:spPr>
        </p:pic>
        <p:sp>
          <p:nvSpPr>
            <p:cNvPr id="4" name="文本框 2"/>
            <p:cNvSpPr txBox="1"/>
            <p:nvPr/>
          </p:nvSpPr>
          <p:spPr>
            <a:xfrm>
              <a:off x="7319" y="4180"/>
              <a:ext cx="6268" cy="3112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rmAutofit fontScale="2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altLang="zh-CN" sz="3600" b="1" kern="100">
                  <a:solidFill>
                    <a:srgbClr val="FFE4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        </a:t>
              </a:r>
              <a:r>
                <a:rPr lang="en-US" altLang="zh-CN" sz="7200" b="1" kern="100">
                  <a:solidFill>
                    <a:srgbClr val="FFE4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  </a:t>
              </a:r>
              <a:r>
                <a:rPr lang="en-US" altLang="zh-CN" sz="7200" b="1" kern="1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我们应该树立规则意识。</a:t>
              </a:r>
              <a:r>
                <a:rPr lang="en-US" altLang="zh-CN" sz="7200" b="1" kern="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生活中的诸多“禁令”看似对我们的限制，其实是对我们自由和生命安全的保障。</a:t>
              </a:r>
              <a:endParaRPr lang="en-US" altLang="zh-CN" sz="7200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7200" b="1" kern="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     </a:t>
              </a:r>
              <a:r>
                <a:rPr lang="en-US" altLang="zh-CN" sz="7200" b="1" kern="1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我们要自觉遵守规则，</a:t>
              </a:r>
              <a:r>
                <a:rPr lang="en-US" altLang="zh-CN" sz="7200" b="1" kern="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对自身行为是否安全作出恰当评估，并及时纠正自己的不当行为，从而有效地保护我们的生命。</a:t>
              </a:r>
              <a:endParaRPr lang="en-US" altLang="zh-CN" sz="7200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altLang="zh-CN" sz="7200" b="1" kern="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     </a:t>
              </a:r>
              <a:r>
                <a:rPr lang="zh-CN" altLang="en-US" sz="7200" b="1" kern="10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我们要增强风险意识，</a:t>
              </a:r>
              <a:r>
                <a:rPr lang="zh-CN" altLang="en-US" sz="7200" b="1" kern="1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Times New Roman" panose="02020603050405020304"/>
                </a:rPr>
                <a:t>觉察潜在的威胁生命的因素，不盲目触碰一些危险的领域。</a:t>
              </a:r>
              <a:endParaRPr lang="en-US" altLang="zh-CN" sz="7200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  <a:p>
              <a:pPr algn="just">
                <a:lnSpc>
                  <a:spcPct val="150000"/>
                </a:lnSpc>
              </a:pPr>
              <a:endParaRPr lang="en-US" altLang="zh-CN" sz="7200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908-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0330" y="-81915"/>
            <a:ext cx="12526645" cy="7042785"/>
          </a:xfrm>
          <a:prstGeom prst="rect">
            <a:avLst/>
          </a:prstGeom>
        </p:spPr>
      </p:pic>
      <p:sp>
        <p:nvSpPr>
          <p:cNvPr id="17" name="任意多边形: 形状 16"/>
          <p:cNvSpPr/>
          <p:nvPr/>
        </p:nvSpPr>
        <p:spPr>
          <a:xfrm rot="2467581">
            <a:off x="10340010" y="6163242"/>
            <a:ext cx="1591356" cy="1389518"/>
          </a:xfrm>
          <a:custGeom>
            <a:avLst/>
            <a:gdLst>
              <a:gd name="connsiteX0" fmla="*/ 395895 w 2204368"/>
              <a:gd name="connsiteY0" fmla="*/ 248424 h 1924779"/>
              <a:gd name="connsiteX1" fmla="*/ 1087900 w 2204368"/>
              <a:gd name="connsiteY1" fmla="*/ 1 h 1924779"/>
              <a:gd name="connsiteX2" fmla="*/ 2204368 w 2204368"/>
              <a:gd name="connsiteY2" fmla="*/ 0 h 1924779"/>
              <a:gd name="connsiteX3" fmla="*/ 0 w 2204368"/>
              <a:gd name="connsiteY3" fmla="*/ 1924779 h 1924779"/>
              <a:gd name="connsiteX4" fmla="*/ 0 w 2204368"/>
              <a:gd name="connsiteY4" fmla="*/ 1087901 h 1924779"/>
              <a:gd name="connsiteX5" fmla="*/ 395895 w 2204368"/>
              <a:gd name="connsiteY5" fmla="*/ 248424 h 19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4368" h="1924779">
                <a:moveTo>
                  <a:pt x="395895" y="248424"/>
                </a:moveTo>
                <a:cubicBezTo>
                  <a:pt x="583948" y="93228"/>
                  <a:pt x="825037" y="1"/>
                  <a:pt x="1087900" y="1"/>
                </a:cubicBezTo>
                <a:lnTo>
                  <a:pt x="2204368" y="0"/>
                </a:lnTo>
                <a:lnTo>
                  <a:pt x="0" y="1924779"/>
                </a:lnTo>
                <a:lnTo>
                  <a:pt x="0" y="1087901"/>
                </a:lnTo>
                <a:cubicBezTo>
                  <a:pt x="0" y="749933"/>
                  <a:pt x="154112" y="447961"/>
                  <a:pt x="395895" y="24842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8400" y="2286000"/>
            <a:ext cx="99885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议题四：幸“盔”有你，安全风险何以远离？</a:t>
            </a:r>
            <a:endParaRPr lang="zh-CN" altLang="en-US" sz="40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议题四：幸“盔”有你，安全风险何以远离？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23005" y="158432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现场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采访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78990" y="2435225"/>
            <a:ext cx="5644515" cy="1641475"/>
          </a:xfrm>
          <a:prstGeom prst="rect">
            <a:avLst/>
          </a:prstGeom>
        </p:spPr>
        <p:txBody>
          <a:bodyPr wrap="square">
            <a:spAutoFit/>
          </a:bodyPr>
          <a:p>
            <a:pPr marL="76200" indent="26797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为了守护人们的安全，增强人们的风险意识，我们交警对佩戴安全头盔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问题有什么举措？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/>
          <p:nvPr/>
        </p:nvPicPr>
        <p:blipFill>
          <a:blip r:embed="rId1"/>
          <a:stretch>
            <a:fillRect/>
          </a:stretch>
        </p:blipFill>
        <p:spPr>
          <a:xfrm>
            <a:off x="7875270" y="2080895"/>
            <a:ext cx="3810000" cy="31851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204085" y="4344035"/>
            <a:ext cx="551942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76200" indent="26797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请给我们同学与家长骑乘电动车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的一些建议？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议题四：幸“盔”有你，安全风险何以远离？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40810" y="1280160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提出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建议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63420" y="2128520"/>
            <a:ext cx="7045325" cy="3192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797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请同学们对如何增强人们自觉佩戴头盔的意识，远离</a:t>
            </a:r>
            <a:r>
              <a:rPr lang="zh-CN" altLang="en-US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风险，提出合理</a:t>
            </a:r>
            <a:r>
              <a:rPr lang="zh-CN" altLang="en-US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的建议。</a:t>
            </a:r>
            <a:endParaRPr lang="zh-CN" altLang="en-US" sz="2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26797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要求：</a:t>
            </a:r>
            <a:endParaRPr lang="zh-CN" altLang="en-US" sz="2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26797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针对</a:t>
            </a:r>
            <a:r>
              <a:rPr lang="zh-CN" altLang="en-US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问题，分小组交流；</a:t>
            </a:r>
            <a:endParaRPr lang="zh-CN" altLang="en-US" sz="2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26797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各小组安排主持人、记录人、</a:t>
            </a:r>
            <a:r>
              <a:rPr lang="zh-CN" altLang="en-US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发言人；</a:t>
            </a:r>
            <a:endParaRPr lang="zh-CN" altLang="en-US" sz="24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26797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每人都要参与发言，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献言献策；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26797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完成任务单，并进行学习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评价。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议题四：幸“盔”有你，安全风险何以远离？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75790" y="1193800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海报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宣传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l="19484" t="21285" r="16625" b="13345"/>
          <a:stretch>
            <a:fillRect/>
          </a:stretch>
        </p:blipFill>
        <p:spPr>
          <a:xfrm>
            <a:off x="1297305" y="2129155"/>
            <a:ext cx="3281045" cy="3966210"/>
          </a:xfrm>
          <a:prstGeom prst="rect">
            <a:avLst/>
          </a:prstGeom>
        </p:spPr>
      </p:pic>
      <p:grpSp>
        <p:nvGrpSpPr>
          <p:cNvPr id="92" name="组合 91" descr="7b0a202020202274657874626f78223a20227b5c2269645c223a32303334303634372c5c227469645c223a5c225c227d220a7d0a"/>
          <p:cNvGrpSpPr/>
          <p:nvPr/>
        </p:nvGrpSpPr>
        <p:grpSpPr>
          <a:xfrm>
            <a:off x="5166360" y="2506980"/>
            <a:ext cx="6211570" cy="3164840"/>
            <a:chOff x="4635" y="3016"/>
            <a:chExt cx="9782" cy="4984"/>
          </a:xfrm>
        </p:grpSpPr>
        <p:pic>
          <p:nvPicPr>
            <p:cNvPr id="93" name="图片 92" descr="画板 8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35" y="3016"/>
              <a:ext cx="9782" cy="4984"/>
            </a:xfrm>
            <a:prstGeom prst="rect">
              <a:avLst/>
            </a:prstGeom>
          </p:spPr>
        </p:pic>
        <p:sp>
          <p:nvSpPr>
            <p:cNvPr id="94" name="文本框 93"/>
            <p:cNvSpPr txBox="1"/>
            <p:nvPr/>
          </p:nvSpPr>
          <p:spPr>
            <a:xfrm>
              <a:off x="6277" y="3644"/>
              <a:ext cx="7320" cy="3727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25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zh-CN" altLang="en-US" sz="6000" b="1">
                  <a:solidFill>
                    <a:srgbClr val="F6A5B2"/>
                  </a:solidFill>
                  <a:latin typeface="+mn-ea"/>
                  <a:cs typeface="+mn-ea"/>
                </a:rPr>
                <a:t>     </a:t>
              </a:r>
              <a:r>
                <a:rPr lang="zh-CN" altLang="en-US" sz="8000" b="1">
                  <a:solidFill>
                    <a:srgbClr val="F6A5B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r>
                <a:rPr lang="zh-CN" altLang="en-US" sz="8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每个人的生命只有一次，突入起来的灾难、事故可能会危害人的生存、健康和幸福，甚至会毁灭鲜活的生命。</a:t>
              </a:r>
              <a:endParaRPr lang="zh-CN" altLang="en-US" sz="8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8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我们因增强安全意识，</a:t>
              </a:r>
              <a:r>
                <a:rPr lang="zh-CN" altLang="en-US" sz="8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用心对待和做好事关安全的每一件事，既是对自己生命安全负责，也是对家庭社会负责。</a:t>
              </a:r>
              <a:endParaRPr lang="zh-CN" altLang="en-US" sz="8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endParaRPr lang="zh-CN" altLang="en-US" sz="8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板书设计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5745" y="1971675"/>
            <a:ext cx="6261100" cy="355346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46033" y="522605"/>
            <a:ext cx="690435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9.1</a:t>
            </a:r>
            <a:r>
              <a: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增强安全意识</a:t>
            </a:r>
            <a:endParaRPr lang="zh-CN" alt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494530" y="87820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课后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51760" y="1912620"/>
            <a:ext cx="6551295" cy="189928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2400"/>
              <a:t>      </a:t>
            </a:r>
            <a:r>
              <a:rPr lang="zh-CN" altLang="en-US" sz="2800" b="1"/>
              <a:t>请汇总好今天同学们的想法，向同学、家长发出倡议，学校、交警、政府等提出建议？</a:t>
            </a:r>
            <a:endParaRPr lang="zh-CN" altLang="en-US" sz="2800" b="1"/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9378315" y="4026535"/>
            <a:ext cx="2073275" cy="2347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90-87766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340" y="-35560"/>
            <a:ext cx="12403455" cy="7027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43810" y="1591310"/>
            <a:ext cx="70110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b="1" dirty="0">
                <a:solidFill>
                  <a:srgbClr val="23A393"/>
                </a:solidFill>
                <a:latin typeface="+mn-ea"/>
              </a:rPr>
              <a:t>谢谢同学们的</a:t>
            </a:r>
            <a:r>
              <a:rPr lang="zh-CN" altLang="en-US" sz="6600" b="1" dirty="0">
                <a:solidFill>
                  <a:srgbClr val="23A393"/>
                </a:solidFill>
                <a:latin typeface="+mn-ea"/>
              </a:rPr>
              <a:t>参与！</a:t>
            </a:r>
            <a:endParaRPr lang="zh-CN" altLang="en-US" sz="6600" b="1" dirty="0">
              <a:solidFill>
                <a:srgbClr val="23A393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18640" y="1768475"/>
            <a:ext cx="8375650" cy="36360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议题一：“头”等大事，安全隐患为何忽视？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议题二：从“头”做起，安全意识如何入心？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议题三：“戴”来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争论，安全规则是否遵守？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议题四：幸“盔”有你，安全风险何以远离？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64410" y="890905"/>
            <a:ext cx="7154545" cy="64516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汉仪铸字美心体简" panose="00020600040101010101" charset="-122"/>
                <a:ea typeface="汉仪铸字美心体简" panose="00020600040101010101" charset="-122"/>
              </a:rPr>
              <a:t>总议题：安全守护  幸“盔”有你</a:t>
            </a:r>
            <a:endParaRPr lang="zh-CN" altLang="en-US" sz="3600" b="1">
              <a:ln w="6600">
                <a:solidFill>
                  <a:srgbClr val="C0000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汉仪铸字美心体简" panose="00020600040101010101" charset="-122"/>
              <a:ea typeface="汉仪铸字美心体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8908-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0330" y="-81915"/>
            <a:ext cx="12526645" cy="7042785"/>
          </a:xfrm>
          <a:prstGeom prst="rect">
            <a:avLst/>
          </a:prstGeom>
        </p:spPr>
      </p:pic>
      <p:sp>
        <p:nvSpPr>
          <p:cNvPr id="17" name="任意多边形: 形状 16"/>
          <p:cNvSpPr/>
          <p:nvPr/>
        </p:nvSpPr>
        <p:spPr>
          <a:xfrm rot="2467581">
            <a:off x="10340010" y="6163242"/>
            <a:ext cx="1591356" cy="1389518"/>
          </a:xfrm>
          <a:custGeom>
            <a:avLst/>
            <a:gdLst>
              <a:gd name="connsiteX0" fmla="*/ 395895 w 2204368"/>
              <a:gd name="connsiteY0" fmla="*/ 248424 h 1924779"/>
              <a:gd name="connsiteX1" fmla="*/ 1087900 w 2204368"/>
              <a:gd name="connsiteY1" fmla="*/ 1 h 1924779"/>
              <a:gd name="connsiteX2" fmla="*/ 2204368 w 2204368"/>
              <a:gd name="connsiteY2" fmla="*/ 0 h 1924779"/>
              <a:gd name="connsiteX3" fmla="*/ 0 w 2204368"/>
              <a:gd name="connsiteY3" fmla="*/ 1924779 h 1924779"/>
              <a:gd name="connsiteX4" fmla="*/ 0 w 2204368"/>
              <a:gd name="connsiteY4" fmla="*/ 1087901 h 1924779"/>
              <a:gd name="connsiteX5" fmla="*/ 395895 w 2204368"/>
              <a:gd name="connsiteY5" fmla="*/ 248424 h 192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4368" h="1924779">
                <a:moveTo>
                  <a:pt x="395895" y="248424"/>
                </a:moveTo>
                <a:cubicBezTo>
                  <a:pt x="583948" y="93228"/>
                  <a:pt x="825037" y="1"/>
                  <a:pt x="1087900" y="1"/>
                </a:cubicBezTo>
                <a:lnTo>
                  <a:pt x="2204368" y="0"/>
                </a:lnTo>
                <a:lnTo>
                  <a:pt x="0" y="1924779"/>
                </a:lnTo>
                <a:lnTo>
                  <a:pt x="0" y="1087901"/>
                </a:lnTo>
                <a:cubicBezTo>
                  <a:pt x="0" y="749933"/>
                  <a:pt x="154112" y="447961"/>
                  <a:pt x="395895" y="248424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8400" y="2286000"/>
            <a:ext cx="99885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议题一：“头”等大事，安全隐患为何忽视？</a:t>
            </a:r>
            <a:endParaRPr lang="en-US" altLang="en-US" sz="1420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  <a:cs typeface="思源黑体 CN Light" panose="020B0300000000000000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议题一：“头”等大事，安全隐患为何忽视？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7600" y="1659255"/>
            <a:ext cx="9773285" cy="9772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通过对马路边与校门口的实地观察，我们发现大部分人骑电动车都能自觉佩戴安全头盔，但也发现部分人没有佩戴头盔。</a:t>
            </a:r>
            <a:endParaRPr lang="zh-CN" altLang="en-US" sz="24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8570" y="2795905"/>
            <a:ext cx="2759710" cy="207010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8582025" y="3280410"/>
            <a:ext cx="944880" cy="8585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2"/>
          <p:cNvPicPr>
            <a:picLocks noChangeAspect="1"/>
          </p:cNvPicPr>
          <p:nvPr/>
        </p:nvPicPr>
        <p:blipFill>
          <a:blip r:embed="rId2"/>
          <a:srcRect l="37139" t="22056" r="3854" b="29620"/>
          <a:stretch>
            <a:fillRect/>
          </a:stretch>
        </p:blipFill>
        <p:spPr>
          <a:xfrm>
            <a:off x="3955415" y="2943860"/>
            <a:ext cx="3318510" cy="2038985"/>
          </a:xfrm>
          <a:prstGeom prst="ellipse">
            <a:avLst/>
          </a:prstGeom>
        </p:spPr>
      </p:pic>
      <p:pic>
        <p:nvPicPr>
          <p:cNvPr id="10" name="图片 9" descr="QQ图片20241104081256"/>
          <p:cNvPicPr>
            <a:picLocks noChangeAspect="1"/>
          </p:cNvPicPr>
          <p:nvPr/>
        </p:nvPicPr>
        <p:blipFill>
          <a:blip r:embed="rId3"/>
          <a:srcRect l="27041" t="26745" r="24976" b="6654"/>
          <a:stretch>
            <a:fillRect/>
          </a:stretch>
        </p:blipFill>
        <p:spPr>
          <a:xfrm>
            <a:off x="1510030" y="2795905"/>
            <a:ext cx="2110740" cy="2197735"/>
          </a:xfrm>
          <a:prstGeom prst="snip2Diag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00270" y="101536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实地观察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9955" y="5290185"/>
            <a:ext cx="908939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我们得出：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大部分人能自觉佩戴，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说明人们的安全意识在增强。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还有部分人没有佩戴，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说明还有些人安全意识不强。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议题一：“头”等大事，安全隐患为何忽视？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00270" y="101536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实地观察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17600" y="1659255"/>
            <a:ext cx="9197975" cy="9772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我们还在上学</a:t>
            </a:r>
            <a:r>
              <a:rPr lang="zh-CN" altLang="en-US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与放学时进行观察，发现</a:t>
            </a:r>
            <a:r>
              <a:rPr lang="zh-CN" altLang="en-US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许多坐在电动车后座的学生没有佩戴头盔。</a:t>
            </a:r>
            <a:endParaRPr lang="zh-CN" altLang="en-US" sz="24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QQ图片20241104081207"/>
          <p:cNvPicPr>
            <a:picLocks noChangeAspect="1"/>
          </p:cNvPicPr>
          <p:nvPr/>
        </p:nvPicPr>
        <p:blipFill>
          <a:blip r:embed="rId1"/>
          <a:srcRect t="11120" b="19796"/>
          <a:stretch>
            <a:fillRect/>
          </a:stretch>
        </p:blipFill>
        <p:spPr>
          <a:xfrm>
            <a:off x="1196340" y="3022600"/>
            <a:ext cx="2742565" cy="2178685"/>
          </a:xfrm>
          <a:prstGeom prst="parallelogram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/>
        </p:nvPicPr>
        <p:blipFill>
          <a:blip r:embed="rId2"/>
          <a:srcRect l="33965" t="29815" r="26111" b="36111"/>
          <a:stretch>
            <a:fillRect/>
          </a:stretch>
        </p:blipFill>
        <p:spPr>
          <a:xfrm>
            <a:off x="7813675" y="3022600"/>
            <a:ext cx="3048000" cy="2105660"/>
          </a:xfrm>
          <a:prstGeom prst="ellipse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3"/>
          <a:srcRect l="10664" t="12382" r="5248" b="19448"/>
          <a:stretch>
            <a:fillRect/>
          </a:stretch>
        </p:blipFill>
        <p:spPr>
          <a:xfrm>
            <a:off x="4199890" y="3146425"/>
            <a:ext cx="3258820" cy="1981835"/>
          </a:xfrm>
          <a:prstGeom prst="hexagon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13840" y="5290185"/>
            <a:ext cx="926338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我们认为：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学生乘坐电动车不佩戴头盔是存在安全隐患的，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需要我们特别关注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议题一：“头”等大事，安全隐患为何忽视？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00270" y="101536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问卷调查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8500" y="1659255"/>
            <a:ext cx="5047615" cy="5340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我们对居民的问卷调查</a:t>
            </a:r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如下：</a:t>
            </a:r>
            <a:endParaRPr sz="24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图表 5" descr="7b0a202020202263686172745265734964223a20223230343732313936220a7d0a"/>
          <p:cNvGraphicFramePr/>
          <p:nvPr/>
        </p:nvGraphicFramePr>
        <p:xfrm>
          <a:off x="6694170" y="2665730"/>
          <a:ext cx="3859530" cy="2710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7" name="图表 6" descr="7b0a202020202263686172745265734964223a20223230343732313936220a7d0a"/>
          <p:cNvGraphicFramePr/>
          <p:nvPr/>
        </p:nvGraphicFramePr>
        <p:xfrm>
          <a:off x="1348105" y="2665730"/>
          <a:ext cx="4747260" cy="2718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议题一：“头”等大事，安全隐患为何忽视？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00270" y="1015365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问卷调查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图表 7" descr="7b0a202020202263686172745265734964223a20223230343732313936220a7d0a"/>
          <p:cNvGraphicFramePr/>
          <p:nvPr/>
        </p:nvGraphicFramePr>
        <p:xfrm>
          <a:off x="824865" y="2394585"/>
          <a:ext cx="4576445" cy="2796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5" name="图表 4" descr="7b0a202020202263686172745265734964223a20223230343736313236220a7d0a"/>
          <p:cNvGraphicFramePr/>
          <p:nvPr/>
        </p:nvGraphicFramePr>
        <p:xfrm>
          <a:off x="5954395" y="2394585"/>
          <a:ext cx="4988560" cy="2796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3032125" y="1598930"/>
            <a:ext cx="5688330" cy="5340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我们对</a:t>
            </a:r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同学</a:t>
            </a:r>
            <a:r>
              <a:rPr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的问卷调查</a:t>
            </a:r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</a:t>
            </a:r>
            <a:r>
              <a:rPr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如下：</a:t>
            </a:r>
            <a:endParaRPr sz="24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23085" y="5398135"/>
            <a:ext cx="9119870" cy="143129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我们发现</a:t>
            </a:r>
            <a:r>
              <a:rPr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大部分人都知道骑乘电动车</a:t>
            </a:r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要佩戴头盔的</a:t>
            </a:r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规定，</a:t>
            </a:r>
            <a:endParaRPr lang="zh-CN" sz="24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</a:t>
            </a:r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但在实际中却</a:t>
            </a:r>
            <a:r>
              <a:rPr lang="zh-CN" sz="24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由于种种原因不佩戴</a:t>
            </a:r>
            <a:r>
              <a:rPr lang="zh-CN" sz="24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sz="24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14350" y="160020"/>
            <a:ext cx="7625715" cy="855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议题一：“头”等大事，安全隐患为何忽视？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13910" y="1283970"/>
            <a:ext cx="2124075" cy="5835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原因</a:t>
            </a:r>
            <a:r>
              <a:rPr lang="zh-CN" altLang="en-US" sz="3200" b="1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分析</a:t>
            </a:r>
            <a:endParaRPr lang="zh-CN" altLang="en-US" sz="3200" b="1">
              <a:ln w="6600">
                <a:solidFill>
                  <a:srgbClr val="C00000"/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53235" y="2033270"/>
            <a:ext cx="8142605" cy="6076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为什么有些人明明</a:t>
            </a:r>
            <a:r>
              <a:rPr lang="zh-CN" sz="280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知道规定，却不愿意佩戴头盔？</a:t>
            </a:r>
            <a:endParaRPr lang="zh-CN" sz="280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e6dc1952ab2174688fd4a1657f54cf4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945" y="3658235"/>
            <a:ext cx="1720215" cy="2642870"/>
          </a:xfrm>
          <a:prstGeom prst="rect">
            <a:avLst/>
          </a:prstGeom>
        </p:spPr>
      </p:pic>
      <p:graphicFrame>
        <p:nvGraphicFramePr>
          <p:cNvPr id="14" name="图表 13" descr="7b0a202020202263686172745265734964223a20223230343736343536220a7d0a"/>
          <p:cNvGraphicFramePr/>
          <p:nvPr/>
        </p:nvGraphicFramePr>
        <p:xfrm>
          <a:off x="2623820" y="3160395"/>
          <a:ext cx="6104890" cy="3140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KSO_WM_SPECIAL_SOURCE" val="bdnull"/>
  <p:tag name="resource_record_key" val="{&quot;12&quot;:[20242353,25002104],&quot;13&quot;:[20481688],&quot;65&quot;:[20187308]}"/>
</p:tagLst>
</file>

<file path=ppt/tags/tag2.xml><?xml version="1.0" encoding="utf-8"?>
<p:tagLst xmlns:p="http://schemas.openxmlformats.org/presentationml/2006/main">
  <p:tag name="resource_record_key" val="{&quot;12&quot;:[20242353,25002104,25002166],&quot;13&quot;:[20481688],&quot;65&quot;:[20187308]}"/>
  <p:tag name="commondata" val="eyJjb3VudCI6MjAsImhkaWQiOiIyMGE2NmRhNWI2YjQ1NTc1Y2JjOWM5ZGI0NjQ0NzNkOSIsInVzZXJDb3VudCI6MTd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WPS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PS">
    <a:fillStyleLst>
      <a:solidFill>
        <a:schemeClr val="phClr"/>
      </a:solidFill>
      <a:gradFill>
        <a:gsLst>
          <a:gs pos="0">
            <a:schemeClr val="phClr">
              <a:lumOff val="17500"/>
            </a:schemeClr>
          </a:gs>
          <a:gs pos="100000">
            <a:schemeClr val="phClr"/>
          </a:gs>
        </a:gsLst>
        <a:lin ang="2700000" scaled="0"/>
      </a:gradFill>
      <a:gradFill>
        <a:gsLst>
          <a:gs pos="0">
            <a:schemeClr val="phClr">
              <a:hueOff val="-2520000"/>
            </a:schemeClr>
          </a:gs>
          <a:gs pos="100000">
            <a:schemeClr val="phClr"/>
          </a:gs>
        </a:gsLst>
        <a:lin ang="27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gradFill>
          <a:gsLst>
            <a:gs pos="0">
              <a:schemeClr val="phClr">
                <a:hueOff val="-4200000"/>
              </a:schemeClr>
            </a:gs>
            <a:gs pos="100000">
              <a:schemeClr val="phClr"/>
            </a:gs>
          </a:gsLst>
          <a:lin ang="2700000" scaled="1"/>
        </a:gradFill>
        <a:prstDash val="solid"/>
        <a:miter lim="800000"/>
      </a:ln>
    </a:lnStyleLst>
    <a:effectStyleLst>
      <a:effectStyle>
        <a:effectLst>
          <a:outerShdw blurRad="101600" dist="50800" dir="5400000" algn="ctr" rotWithShape="0">
            <a:schemeClr val="phClr">
              <a:alpha val="60000"/>
            </a:schemeClr>
          </a:outerShdw>
        </a:effectLst>
      </a:effectStyle>
      <a:effectStyle>
        <a:effectLst>
          <a:reflection stA="50000" endA="300" endPos="40000" dist="25400" dir="5400000" sy="-100000" algn="bl" rotWithShape="0"/>
        </a:effectLst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WPS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PS">
    <a:fillStyleLst>
      <a:solidFill>
        <a:schemeClr val="phClr"/>
      </a:solidFill>
      <a:gradFill>
        <a:gsLst>
          <a:gs pos="0">
            <a:schemeClr val="phClr">
              <a:lumOff val="17500"/>
            </a:schemeClr>
          </a:gs>
          <a:gs pos="100000">
            <a:schemeClr val="phClr"/>
          </a:gs>
        </a:gsLst>
        <a:lin ang="2700000" scaled="0"/>
      </a:gradFill>
      <a:gradFill>
        <a:gsLst>
          <a:gs pos="0">
            <a:schemeClr val="phClr">
              <a:hueOff val="-2520000"/>
            </a:schemeClr>
          </a:gs>
          <a:gs pos="100000">
            <a:schemeClr val="phClr"/>
          </a:gs>
        </a:gsLst>
        <a:lin ang="27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gradFill>
          <a:gsLst>
            <a:gs pos="0">
              <a:schemeClr val="phClr">
                <a:hueOff val="-4200000"/>
              </a:schemeClr>
            </a:gs>
            <a:gs pos="100000">
              <a:schemeClr val="phClr"/>
            </a:gs>
          </a:gsLst>
          <a:lin ang="2700000" scaled="1"/>
        </a:gradFill>
        <a:prstDash val="solid"/>
        <a:miter lim="800000"/>
      </a:ln>
    </a:lnStyleLst>
    <a:effectStyleLst>
      <a:effectStyle>
        <a:effectLst>
          <a:outerShdw blurRad="101600" dist="50800" dir="5400000" algn="ctr" rotWithShape="0">
            <a:schemeClr val="phClr">
              <a:alpha val="60000"/>
            </a:schemeClr>
          </a:outerShdw>
        </a:effectLst>
      </a:effectStyle>
      <a:effectStyle>
        <a:effectLst>
          <a:reflection stA="50000" endA="300" endPos="40000" dist="25400" dir="5400000" sy="-100000" algn="bl" rotWithShape="0"/>
        </a:effectLst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WPS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WPS">
    <a:fillStyleLst>
      <a:solidFill>
        <a:schemeClr val="phClr"/>
      </a:solidFill>
      <a:gradFill>
        <a:gsLst>
          <a:gs pos="0">
            <a:schemeClr val="phClr">
              <a:lumOff val="17500"/>
            </a:schemeClr>
          </a:gs>
          <a:gs pos="100000">
            <a:schemeClr val="phClr"/>
          </a:gs>
        </a:gsLst>
        <a:lin ang="2700000" scaled="0"/>
      </a:gradFill>
      <a:gradFill>
        <a:gsLst>
          <a:gs pos="0">
            <a:schemeClr val="phClr">
              <a:hueOff val="-2520000"/>
            </a:schemeClr>
          </a:gs>
          <a:gs pos="100000">
            <a:schemeClr val="phClr"/>
          </a:gs>
        </a:gsLst>
        <a:lin ang="27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2700" cap="flat" cmpd="sng" algn="ctr">
        <a:gradFill>
          <a:gsLst>
            <a:gs pos="0">
              <a:schemeClr val="phClr">
                <a:hueOff val="-4200000"/>
              </a:schemeClr>
            </a:gs>
            <a:gs pos="100000">
              <a:schemeClr val="phClr"/>
            </a:gs>
          </a:gsLst>
          <a:lin ang="2700000" scaled="1"/>
        </a:gradFill>
        <a:prstDash val="solid"/>
        <a:miter lim="800000"/>
      </a:ln>
    </a:lnStyleLst>
    <a:effectStyleLst>
      <a:effectStyle>
        <a:effectLst>
          <a:outerShdw blurRad="101600" dist="50800" dir="5400000" algn="ctr" rotWithShape="0">
            <a:schemeClr val="phClr">
              <a:alpha val="60000"/>
            </a:schemeClr>
          </a:outerShdw>
        </a:effectLst>
      </a:effectStyle>
      <a:effectStyle>
        <a:effectLst>
          <a:reflection stA="50000" endA="300" endPos="40000" dist="25400" dir="5400000" sy="-100000" algn="bl" rotWithShape="0"/>
        </a:effectLst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自定义 201">
    <a:dk1>
      <a:srgbClr val="000000"/>
    </a:dk1>
    <a:lt1>
      <a:srgbClr val="FFFFFF"/>
    </a:lt1>
    <a:dk2>
      <a:srgbClr val="0C0E1F"/>
    </a:dk2>
    <a:lt2>
      <a:srgbClr val="FEFFFF"/>
    </a:lt2>
    <a:accent1>
      <a:srgbClr val="646BFE"/>
    </a:accent1>
    <a:accent2>
      <a:srgbClr val="F64699"/>
    </a:accent2>
    <a:accent3>
      <a:srgbClr val="FFC619"/>
    </a:accent3>
    <a:accent4>
      <a:srgbClr val="16CC8A"/>
    </a:accent4>
    <a:accent5>
      <a:srgbClr val="3CAAF7"/>
    </a:accent5>
    <a:accent6>
      <a:srgbClr val="83D8FF"/>
    </a:accent6>
    <a:hlink>
      <a:srgbClr val="304FFE"/>
    </a:hlink>
    <a:folHlink>
      <a:srgbClr val="492067"/>
    </a:folHlink>
  </a:clrScheme>
  <a:fontScheme name="自定义 2">
    <a:majorFont>
      <a:latin typeface="微软雅黑"/>
      <a:ea typeface="微软雅黑"/>
      <a:cs typeface=""/>
    </a:majorFont>
    <a:minorFont>
      <a:latin typeface="微软雅黑"/>
      <a:ea typeface="微软雅黑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2471</Words>
  <Application>WPS 演示</Application>
  <PresentationFormat>宽屏</PresentationFormat>
  <Paragraphs>209</Paragraphs>
  <Slides>28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6" baseType="lpstr">
      <vt:lpstr>Arial</vt:lpstr>
      <vt:lpstr>宋体</vt:lpstr>
      <vt:lpstr>Wingdings</vt:lpstr>
      <vt:lpstr>等线</vt:lpstr>
      <vt:lpstr>思源黑体 CN Medium</vt:lpstr>
      <vt:lpstr>黑体</vt:lpstr>
      <vt:lpstr>Source Han Sans K Medium</vt:lpstr>
      <vt:lpstr>微软雅黑</vt:lpstr>
      <vt:lpstr>汉仪铸字美心体简</vt:lpstr>
      <vt:lpstr>思源黑体 CN Light</vt:lpstr>
      <vt:lpstr>Arial Unicode MS</vt:lpstr>
      <vt:lpstr>汉仪晴空体简</vt:lpstr>
      <vt:lpstr>Times New Roman</vt:lpstr>
      <vt:lpstr>汉仪超粗宋简</vt:lpstr>
      <vt:lpstr>Calibri</vt:lpstr>
      <vt:lpstr>MS UI Gothic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40733</dc:creator>
  <cp:lastModifiedBy>阿球</cp:lastModifiedBy>
  <cp:revision>28</cp:revision>
  <dcterms:created xsi:type="dcterms:W3CDTF">2020-09-25T12:11:00Z</dcterms:created>
  <dcterms:modified xsi:type="dcterms:W3CDTF">2024-11-08T11:03:41Z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KSOTemplateUUID">
    <vt:lpwstr>v1.0_mb_quS685EJKtygiGdpRahGIQ==</vt:lpwstr>
  </property>
  <property fmtid="{D5CDD505-2E9C-101B-9397-08002B2CF9AE}" pid="4" name="ICV">
    <vt:lpwstr>5D444DE0C3F644C5915C1A927E0CC5F7_11</vt:lpwstr>
  </property>
</Properties>
</file>