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0"/>
  </p:handoutMasterIdLst>
  <p:sldIdLst>
    <p:sldId id="353" r:id="rId4"/>
    <p:sldId id="394" r:id="rId6"/>
    <p:sldId id="395" r:id="rId7"/>
    <p:sldId id="397" r:id="rId8"/>
    <p:sldId id="396" r:id="rId9"/>
    <p:sldId id="405" r:id="rId10"/>
    <p:sldId id="411" r:id="rId11"/>
    <p:sldId id="399" r:id="rId12"/>
    <p:sldId id="380" r:id="rId13"/>
    <p:sldId id="423" r:id="rId14"/>
    <p:sldId id="424" r:id="rId15"/>
    <p:sldId id="422" r:id="rId16"/>
    <p:sldId id="412" r:id="rId17"/>
    <p:sldId id="426" r:id="rId18"/>
    <p:sldId id="421" r:id="rId19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3200" b="1" i="0" u="none" kern="1200">
        <a:solidFill>
          <a:srgbClr val="0066FF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3200" b="1" i="0" u="none" kern="1200">
        <a:solidFill>
          <a:srgbClr val="0066FF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3200" b="1" i="0" u="none" kern="1200">
        <a:solidFill>
          <a:srgbClr val="0066FF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3200" b="1" i="0" u="none" kern="1200">
        <a:solidFill>
          <a:srgbClr val="0066FF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3200" b="1" i="0" u="none" kern="1200">
        <a:solidFill>
          <a:srgbClr val="0066FF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3200" b="1" i="0" u="none" kern="1200">
        <a:solidFill>
          <a:srgbClr val="0066FF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3200" b="1" i="0" u="none" kern="1200">
        <a:solidFill>
          <a:srgbClr val="0066FF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3200" b="1" i="0" u="none" kern="1200">
        <a:solidFill>
          <a:srgbClr val="0066FF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3200" b="1" i="0" u="none" kern="1200">
        <a:solidFill>
          <a:srgbClr val="0066FF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702"/>
    <a:srgbClr val="FEBC28"/>
    <a:srgbClr val="FB2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02" y="-26"/>
      </p:cViewPr>
      <p:guideLst>
        <p:guide orient="horz" pos="2256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3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1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eaLnBrk="1" hangingPunct="1">
              <a:buFont typeface="Arial" panose="020B0604020202020204" pitchFamily="34" charset="0"/>
            </a:pPr>
            <a:endParaRPr lang="zh-CN" altLang="en-US" sz="12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123" name="日期占位符 2"/>
          <p:cNvSpPr/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algn="r" eaLnBrk="1" hangingPunct="1">
              <a:buFont typeface="Arial" panose="020B0604020202020204" pitchFamily="34" charset="0"/>
            </a:pPr>
            <a:endParaRPr lang="zh-CN" altLang="en-US" sz="12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124" name="页脚占位符 3"/>
          <p:cNvSpPr/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eaLnBrk="1" hangingPunct="1">
              <a:buFont typeface="Arial" panose="020B0604020202020204" pitchFamily="34" charset="0"/>
            </a:pPr>
            <a:endParaRPr lang="zh-CN" altLang="en-US" sz="12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125" name="灯片编号占位符 4"/>
          <p:cNvSpPr/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zh-CN" altLang="en-US" sz="12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eaLnBrk="1" hangingPunct="1">
              <a:buFont typeface="Arial" panose="020B0604020202020204" pitchFamily="34" charset="0"/>
            </a:pPr>
            <a:endParaRPr lang="zh-CN" altLang="en-US" sz="12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099" name="日期占位符 2"/>
          <p:cNvSpPr/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algn="r" eaLnBrk="1" hangingPunct="1">
              <a:buFont typeface="Arial" panose="020B0604020202020204" pitchFamily="34" charset="0"/>
            </a:pPr>
            <a:endParaRPr lang="zh-CN" altLang="en-US" sz="12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100" name="幻灯片图像占位符 3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p>
            <a:pPr marL="0" lv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 sz="1200" u="none">
              <a:solidFill>
                <a:schemeClr val="tx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01" name="备注占位符 4"/>
          <p:cNvSpPr/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2" name="页脚占位符 5"/>
          <p:cNvSpPr/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eaLnBrk="1" hangingPunct="1">
              <a:buFont typeface="Arial" panose="020B0604020202020204" pitchFamily="34" charset="0"/>
            </a:pPr>
            <a:endParaRPr lang="zh-CN" altLang="en-US" sz="12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103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zh-CN" altLang="en-US" sz="12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None/>
      <a:defRPr sz="1200" b="0" i="0" u="none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Tx/>
      <a:buNone/>
      <a:defRPr sz="1200" b="0" i="0" u="none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Tx/>
      <a:buNone/>
      <a:defRPr sz="1200" b="0" i="0" u="none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Tx/>
      <a:buNone/>
      <a:defRPr sz="1200" b="0" i="0" u="none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Tx/>
      <a:buNone/>
      <a:defRPr sz="1200" b="0" i="0" u="none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Tx/>
      <a:buNone/>
      <a:defRPr sz="1200" b="0" i="0" u="none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Tx/>
      <a:buNone/>
      <a:defRPr sz="1200" b="0" i="0" u="none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Tx/>
      <a:buNone/>
      <a:defRPr sz="1200" b="0" i="0" u="none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Tx/>
      <a:buNone/>
      <a:defRPr sz="1200" b="0" i="0" u="none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6" name="幻灯片图像占位符 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7" name="备注占位符 2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z="1200" u="none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08" name="灯片编号占位符 3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b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rPr>
            </a:fld>
            <a:endParaRPr lang="zh-CN" altLang="en-US" sz="1200" b="0">
              <a:solidFill>
                <a:schemeClr val="tx1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marL="0" lvl="0" indent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zh-CN" altLang="en-US" sz="12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29803"/>
            </a:srgbClr>
          </a:solidFill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l" fontAlgn="base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1029" name="Rectangle 5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fontAlgn="base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0" name="Rectangle 6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r" fontAlgn="base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marL="0" lv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SzPct val="100000"/>
        <a:buNone/>
        <a:defRPr sz="3200" b="1" i="0" u="none" kern="1200">
          <a:solidFill>
            <a:srgbClr val="FF0066"/>
          </a:solidFill>
          <a:latin typeface="+mj-lt"/>
          <a:ea typeface="+mj-ea"/>
          <a:cs typeface="+mj-cs"/>
        </a:defRPr>
      </a:lvl1pPr>
      <a:lvl2pPr marL="0" lvl="1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1" i="0" u="none" kern="1200">
          <a:solidFill>
            <a:srgbClr val="FF0066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2pPr>
      <a:lvl3pPr marL="0" lvl="2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1" i="0" u="none" kern="1200">
          <a:solidFill>
            <a:srgbClr val="FF0066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3pPr>
      <a:lvl4pPr marL="0" lvl="3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1" i="0" u="none" kern="1200">
          <a:solidFill>
            <a:srgbClr val="FF0066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4pPr>
      <a:lvl5pPr marL="0" lvl="4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1" i="0" u="none" kern="1200">
          <a:solidFill>
            <a:srgbClr val="FF0066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5pPr>
    </p:titleStyle>
    <p:bodyStyle>
      <a:lvl1pPr marL="342900" lvl="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0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2pPr>
      <a:lvl3pPr marL="1143000" lvl="2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3pPr>
      <a:lvl4pPr marL="1600200" lvl="3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16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4pPr>
      <a:lvl5pPr marL="2057400" lvl="4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16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5pPr>
      <a:lvl6pPr marL="2514600" lvl="5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16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6pPr>
      <a:lvl7pPr marL="2971800" lvl="6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16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7pPr>
      <a:lvl8pPr marL="3429000" lvl="7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16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8pPr>
      <a:lvl9pPr marL="3886200" lvl="8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16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9pPr>
    </p:bodyStyle>
    <p:otherStyle>
      <a:lvl1pPr marL="0" lv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None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2pPr>
      <a:lvl3pPr marL="1143000" lvl="2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3pPr>
      <a:lvl4pPr marL="1600200" lvl="3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4pPr>
      <a:lvl5pPr marL="2057400" lvl="4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5pPr>
      <a:lvl6pPr marL="2286000" lvl="5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6pPr>
      <a:lvl7pPr marL="2743200" lvl="6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7pPr>
      <a:lvl8pPr marL="3200400" lvl="7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8pPr>
      <a:lvl9pPr marL="3657600" lvl="8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29803"/>
            </a:srgbClr>
          </a:solidFill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l" fontAlgn="base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zh-CN"/>
          </a:p>
        </p:txBody>
      </p:sp>
      <p:sp>
        <p:nvSpPr>
          <p:cNvPr id="1029" name="Rectangle 5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fontAlgn="base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zh-CN"/>
              <a:t>A</a:t>
            </a:r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0" name="Rectangle 6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r" fontAlgn="base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defTabSz="91440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zh-CN"/>
            </a:fld>
            <a:endParaRPr lang="zh-CN" altLang="zh-CN" sz="1400" u="none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marL="0" lv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SzPct val="100000"/>
        <a:buNone/>
        <a:defRPr sz="3200" b="1" i="0" u="none" kern="1200">
          <a:solidFill>
            <a:srgbClr val="FF0066"/>
          </a:solidFill>
          <a:latin typeface="+mj-lt"/>
          <a:ea typeface="+mj-ea"/>
          <a:cs typeface="+mj-cs"/>
        </a:defRPr>
      </a:lvl1pPr>
      <a:lvl2pPr marL="0" lvl="1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1" i="0" u="none" kern="1200">
          <a:solidFill>
            <a:srgbClr val="FF0066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2pPr>
      <a:lvl3pPr marL="0" lvl="2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1" i="0" u="none" kern="1200">
          <a:solidFill>
            <a:srgbClr val="FF0066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3pPr>
      <a:lvl4pPr marL="0" lvl="3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1" i="0" u="none" kern="1200">
          <a:solidFill>
            <a:srgbClr val="FF0066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4pPr>
      <a:lvl5pPr marL="0" lvl="4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200" b="1" i="0" u="none" kern="1200">
          <a:solidFill>
            <a:srgbClr val="FF0066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5pPr>
    </p:titleStyle>
    <p:bodyStyle>
      <a:lvl1pPr marL="342900" lvl="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0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2pPr>
      <a:lvl3pPr marL="1143000" lvl="2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3pPr>
      <a:lvl4pPr marL="1600200" lvl="3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16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4pPr>
      <a:lvl5pPr marL="2057400" lvl="4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16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5pPr>
      <a:lvl6pPr marL="2514600" lvl="5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16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6pPr>
      <a:lvl7pPr marL="2971800" lvl="6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16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7pPr>
      <a:lvl8pPr marL="3429000" lvl="7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16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8pPr>
      <a:lvl9pPr marL="3886200" lvl="8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16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9pPr>
    </p:bodyStyle>
    <p:otherStyle>
      <a:lvl1pPr marL="0" lv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None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2pPr>
      <a:lvl3pPr marL="1143000" lvl="2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3pPr>
      <a:lvl4pPr marL="1600200" lvl="3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4pPr>
      <a:lvl5pPr marL="2057400" lvl="4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5pPr>
      <a:lvl6pPr marL="2286000" lvl="5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6pPr>
      <a:lvl7pPr marL="2743200" lvl="6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7pPr>
      <a:lvl8pPr marL="3200400" lvl="7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8pPr>
      <a:lvl9pPr marL="3657600" lvl="8" indent="-22860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1800" b="0" i="0" u="none" kern="1200">
          <a:solidFill>
            <a:schemeClr val="tx1"/>
          </a:solidFill>
          <a:latin typeface="Arial" panose="020B0604020202020204"/>
          <a:ea typeface="微软雅黑" panose="020B0503020204020204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4.jpeg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5.jpe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WordArt 2"/>
          <p:cNvSpPr/>
          <p:nvPr/>
        </p:nvSpPr>
        <p:spPr>
          <a:xfrm>
            <a:off x="611188" y="2565400"/>
            <a:ext cx="80645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lvl="0" algn="ctr"/>
            <a:r>
              <a:rPr sz="3600" b="1">
                <a:solidFill>
                  <a:srgbClr val="FF66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走进安徒生的童话世界</a:t>
            </a:r>
            <a:endParaRPr sz="3600" b="1">
              <a:solidFill>
                <a:srgbClr val="FF66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1" name="矩形 2"/>
          <p:cNvSpPr/>
          <p:nvPr/>
        </p:nvSpPr>
        <p:spPr>
          <a:xfrm>
            <a:off x="3712210" y="5229225"/>
            <a:ext cx="5030470" cy="64135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algn="r" defTabSz="914400" eaLnBrk="0" hangingPunct="0">
              <a:buClrTx/>
              <a:buSzPct val="100000"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新北区罗溪中心小学 宗湛蓝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899920" y="949325"/>
            <a:ext cx="6428105" cy="450215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     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b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他受了那么多苦难，遭到那么多的不幸，如今他觉得非常快活。</a:t>
            </a:r>
            <a:r>
              <a:rPr lang="zh-CN" altLang="en-US" b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因为他更能领悟出自己苦尽甘来的幸福和喜悦。</a:t>
            </a:r>
            <a:r>
              <a:rPr lang="zh-CN" altLang="en-US" b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他太幸福了，可是一点儿也不骄傲，</a:t>
            </a:r>
            <a:r>
              <a:rPr lang="zh-CN" altLang="en-US" b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因为善良的好心是永远不会骄傲的。</a:t>
            </a:r>
            <a:r>
              <a:rPr lang="zh-CN" altLang="en-US" b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于是，他抖抖自己的羽毛，仰起细长的脖子，发出高亢的鸣啭，</a:t>
            </a:r>
            <a:r>
              <a:rPr lang="zh-CN" altLang="en-US" b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这是从内心发出的快乐的声音：</a:t>
            </a:r>
            <a:r>
              <a:rPr lang="en-US" altLang="zh-CN" b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b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当我还是一只丑小鸭的时候，我做梦也不曾想到会有这样的幸福。</a:t>
            </a:r>
            <a:r>
              <a:rPr lang="en-US" altLang="zh-CN" b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endParaRPr lang="en-US" altLang="zh-CN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3510" y="344170"/>
            <a:ext cx="640016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en-US" altLang="zh-CN" b="1" spc="4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b="1" spc="4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《丑小鸭》</a:t>
            </a:r>
            <a:endParaRPr lang="zh-CN" altLang="en-US" b="1" spc="4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7145" y="343865"/>
            <a:ext cx="6096000" cy="58356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zh-CN" altLang="en-US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《卖火柴的小女孩》</a:t>
            </a:r>
            <a:endParaRPr lang="zh-CN" altLang="en-US" b="1" spc="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99920" y="1173480"/>
            <a:ext cx="6577965" cy="507746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b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第二天清晨寒气袭人的时刻，小女孩儿倚坐在那两栋房子的墙角里，双颊红彤彤的，嘴角上挂着微笑。</a:t>
            </a:r>
            <a:r>
              <a:rPr lang="zh-CN" altLang="en-US" b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她死了，是在旧年的最后一个夜晚冻死的。</a:t>
            </a:r>
            <a:r>
              <a:rPr lang="zh-CN" altLang="en-US" b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新年的太阳升起来，照到的只是一具小小的尸体。</a:t>
            </a:r>
            <a:r>
              <a:rPr lang="zh-CN" altLang="en-US" b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小女孩儿坐在那里，身子已经冻得僵硬了，手里依然拿着火柴</a:t>
            </a:r>
            <a:r>
              <a:rPr lang="en-US" altLang="zh-CN" b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b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一束快要烧尽的火柴梗。</a:t>
            </a:r>
            <a:endParaRPr lang="zh-CN" altLang="en-US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 descr="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777875"/>
            <a:ext cx="4142740" cy="2571750"/>
          </a:xfrm>
          <a:prstGeom prst="rect">
            <a:avLst/>
          </a:prstGeom>
        </p:spPr>
      </p:pic>
      <p:pic>
        <p:nvPicPr>
          <p:cNvPr id="11" name="图片 10" descr="C:/Users/zhoup/Desktop/1.png1"/>
          <p:cNvPicPr>
            <a:picLocks noChangeAspect="1"/>
          </p:cNvPicPr>
          <p:nvPr/>
        </p:nvPicPr>
        <p:blipFill>
          <a:blip r:embed="rId2"/>
          <a:srcRect l="4836" r="4836"/>
          <a:stretch>
            <a:fillRect/>
          </a:stretch>
        </p:blipFill>
        <p:spPr>
          <a:xfrm>
            <a:off x="4500245" y="777875"/>
            <a:ext cx="4432300" cy="2560320"/>
          </a:xfrm>
          <a:prstGeom prst="rect">
            <a:avLst/>
          </a:prstGeom>
        </p:spPr>
      </p:pic>
      <p:pic>
        <p:nvPicPr>
          <p:cNvPr id="12" name="图片 11" descr="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3781425"/>
            <a:ext cx="4244340" cy="2660015"/>
          </a:xfrm>
          <a:prstGeom prst="rect">
            <a:avLst/>
          </a:prstGeom>
        </p:spPr>
      </p:pic>
      <p:pic>
        <p:nvPicPr>
          <p:cNvPr id="13" name="图片 12" descr="冬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930" y="3716655"/>
            <a:ext cx="4411980" cy="25571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89865" y="777875"/>
            <a:ext cx="553085" cy="5873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bg1"/>
                </a:solidFill>
              </a:rPr>
              <a:t>春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20565" y="777875"/>
            <a:ext cx="561340" cy="6089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bg1"/>
                </a:solidFill>
              </a:rPr>
              <a:t>夏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76650" y="3805555"/>
            <a:ext cx="625475" cy="5835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秋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27390" y="3713480"/>
            <a:ext cx="561340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冬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75" y="139065"/>
            <a:ext cx="3048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+mj-ea"/>
                <a:ea typeface="+mj-ea"/>
              </a:rPr>
              <a:t>编一编：</a:t>
            </a:r>
            <a:endParaRPr lang="zh-CN" altLang="en-US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/>
              <a:t>任务三：编一编</a:t>
            </a:r>
            <a:br>
              <a:rPr lang="zh-CN" altLang="en-US"/>
            </a:br>
            <a:r>
              <a:rPr lang="zh-CN" altLang="en-US"/>
              <a:t>创设情境，试编童话故事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17585" cy="4526280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创编小贴士：</a:t>
            </a:r>
            <a:endParaRPr lang="zh-CN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每组仔细观察一幅图，合作创编故事。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注意用上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童话小妙招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，设计情节。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要把故事说完整，有趣味性。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buNone/>
            </a:pP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3" grpId="1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/>
              <a:t>任务三：编一编</a:t>
            </a:r>
            <a:br>
              <a:rPr lang="zh-CN" altLang="en-US"/>
            </a:br>
            <a:r>
              <a:rPr lang="zh-CN" altLang="en-US"/>
              <a:t>创设情境，试编童话故事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17585" cy="4526280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创编小贴士：</a:t>
            </a:r>
            <a:endParaRPr lang="zh-CN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每组仔细观察一幅图，合作创编故事。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注意用上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童话小妙招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，设计情节。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要把故事说完整，有趣味性。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buNone/>
            </a:pP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心形 3"/>
          <p:cNvSpPr/>
          <p:nvPr/>
        </p:nvSpPr>
        <p:spPr>
          <a:xfrm>
            <a:off x="614680" y="5373370"/>
            <a:ext cx="706755" cy="699770"/>
          </a:xfrm>
          <a:prstGeom prst="hear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心形 4"/>
          <p:cNvSpPr/>
          <p:nvPr>
            <p:custDataLst>
              <p:tags r:id="rId1"/>
            </p:custDataLst>
          </p:nvPr>
        </p:nvSpPr>
        <p:spPr>
          <a:xfrm>
            <a:off x="3109595" y="5500370"/>
            <a:ext cx="706755" cy="699770"/>
          </a:xfrm>
          <a:prstGeom prst="hear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心形 5"/>
          <p:cNvSpPr/>
          <p:nvPr>
            <p:custDataLst>
              <p:tags r:id="rId2"/>
            </p:custDataLst>
          </p:nvPr>
        </p:nvSpPr>
        <p:spPr>
          <a:xfrm>
            <a:off x="3667125" y="5125085"/>
            <a:ext cx="706755" cy="699770"/>
          </a:xfrm>
          <a:prstGeom prst="hear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2370" y="5613400"/>
            <a:ext cx="2032635" cy="59245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创编能手</a:t>
            </a:r>
            <a:endParaRPr lang="zh-CN" altLang="en-US" sz="36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677285" y="5740400"/>
            <a:ext cx="2032635" cy="59245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创编达人</a:t>
            </a:r>
            <a:endParaRPr lang="zh-CN" altLang="en-US" sz="36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心形 8"/>
          <p:cNvSpPr/>
          <p:nvPr>
            <p:custDataLst>
              <p:tags r:id="rId4"/>
            </p:custDataLst>
          </p:nvPr>
        </p:nvSpPr>
        <p:spPr>
          <a:xfrm>
            <a:off x="6482080" y="5428615"/>
            <a:ext cx="706755" cy="699770"/>
          </a:xfrm>
          <a:prstGeom prst="hear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心形 9"/>
          <p:cNvSpPr/>
          <p:nvPr>
            <p:custDataLst>
              <p:tags r:id="rId5"/>
            </p:custDataLst>
          </p:nvPr>
        </p:nvSpPr>
        <p:spPr>
          <a:xfrm>
            <a:off x="5963285" y="5125085"/>
            <a:ext cx="706755" cy="699770"/>
          </a:xfrm>
          <a:prstGeom prst="hear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心形 10"/>
          <p:cNvSpPr/>
          <p:nvPr>
            <p:custDataLst>
              <p:tags r:id="rId6"/>
            </p:custDataLst>
          </p:nvPr>
        </p:nvSpPr>
        <p:spPr>
          <a:xfrm>
            <a:off x="5875020" y="5754370"/>
            <a:ext cx="706755" cy="699770"/>
          </a:xfrm>
          <a:prstGeom prst="hear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6961505" y="5723890"/>
            <a:ext cx="2032635" cy="59245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创编之星</a:t>
            </a:r>
            <a:endParaRPr lang="zh-CN" altLang="en-US" sz="36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 animBg="1" build="p"/>
      <p:bldP spid="3" grpId="1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endParaRPr lang="zh-CN" altLang="en-US" dirty="0"/>
          </a:p>
        </p:txBody>
      </p:sp>
      <p:pic>
        <p:nvPicPr>
          <p:cNvPr id="34819" name="内容占位符 5" descr="Img357490331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33680" y="0"/>
            <a:ext cx="9377680" cy="6993890"/>
          </a:xfrm>
        </p:spPr>
      </p:pic>
      <p:sp>
        <p:nvSpPr>
          <p:cNvPr id="34820" name="TextBox 7"/>
          <p:cNvSpPr txBox="1"/>
          <p:nvPr/>
        </p:nvSpPr>
        <p:spPr>
          <a:xfrm>
            <a:off x="1905000" y="3581400"/>
            <a:ext cx="51816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美妙的</a:t>
            </a:r>
            <a:endParaRPr lang="en-US" altLang="zh-CN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8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童话世界</a:t>
            </a:r>
            <a:endParaRPr lang="zh-CN" altLang="en-US" sz="80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7" name="内容占位符 6" descr="e76fcde868753d7c91586034a151fa4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5080"/>
            <a:ext cx="9174480" cy="6896100"/>
          </a:xfrm>
          <a:prstGeom prst="rect">
            <a:avLst/>
          </a:prstGeom>
        </p:spPr>
      </p:pic>
      <p:sp>
        <p:nvSpPr>
          <p:cNvPr id="36868" name="TextBox 5"/>
          <p:cNvSpPr txBox="1"/>
          <p:nvPr>
            <p:custDataLst>
              <p:tags r:id="rId2"/>
            </p:custDataLst>
          </p:nvPr>
        </p:nvSpPr>
        <p:spPr>
          <a:xfrm rot="720000">
            <a:off x="6047105" y="2308860"/>
            <a:ext cx="1530350" cy="267589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noAutofit/>
          </a:bodyPr>
          <a:p>
            <a:r>
              <a:rPr lang="zh-CN" altLang="en-US" sz="8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童话</a:t>
            </a:r>
            <a:endParaRPr lang="zh-CN" altLang="en-US" sz="88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69" name="TextBox 6"/>
          <p:cNvSpPr txBox="1"/>
          <p:nvPr>
            <p:custDataLst>
              <p:tags r:id="rId3"/>
            </p:custDataLst>
          </p:nvPr>
        </p:nvSpPr>
        <p:spPr>
          <a:xfrm rot="2799078">
            <a:off x="4750118" y="4146233"/>
            <a:ext cx="1662112" cy="2970212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96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世界</a:t>
            </a:r>
            <a:endParaRPr lang="zh-CN" altLang="en-US" sz="96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/>
              <a:t>任务一：说一说</a:t>
            </a:r>
            <a:br>
              <a:rPr lang="zh-CN" altLang="en-US"/>
            </a:br>
            <a:r>
              <a:rPr lang="zh-CN" altLang="en-US"/>
              <a:t>复述情节，重返童话王国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en-US" altLang="zh-CN" sz="3600"/>
              <a:t>    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你最喜欢哪个故事或者人物？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955" y="-160020"/>
            <a:ext cx="8284845" cy="1577975"/>
          </a:xfrm>
        </p:spPr>
        <p:txBody>
          <a:bodyPr/>
          <a:p>
            <a:pPr algn="ctr"/>
            <a:r>
              <a:rPr lang="zh-CN" altLang="en-US">
                <a:solidFill>
                  <a:srgbClr val="FB2003"/>
                </a:solidFill>
                <a:effectLst>
                  <a:reflection blurRad="6350" stA="53000" endA="300" endPos="35500" dir="5400000" sy="-90000" algn="bl" rotWithShape="0"/>
                </a:effectLst>
              </a:rPr>
              <a:t>邀</a:t>
            </a:r>
            <a:r>
              <a:rPr lang="en-US" altLang="zh-CN">
                <a:solidFill>
                  <a:srgbClr val="FB2003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zh-CN" altLang="en-US">
                <a:solidFill>
                  <a:srgbClr val="FB2003"/>
                </a:solidFill>
                <a:effectLst>
                  <a:reflection blurRad="6350" stA="53000" endA="300" endPos="35500" dir="5400000" sy="-90000" algn="bl" rotWithShape="0"/>
                </a:effectLst>
              </a:rPr>
              <a:t>请</a:t>
            </a:r>
            <a:r>
              <a:rPr lang="en-US" altLang="zh-CN">
                <a:solidFill>
                  <a:srgbClr val="FB2003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zh-CN" altLang="en-US">
                <a:solidFill>
                  <a:srgbClr val="FB2003"/>
                </a:solidFill>
                <a:effectLst>
                  <a:reflection blurRad="6350" stA="53000" endA="300" endPos="35500" dir="5400000" sy="-90000" algn="bl" rotWithShape="0"/>
                </a:effectLst>
              </a:rPr>
              <a:t>函</a:t>
            </a:r>
            <a:endParaRPr lang="zh-CN" altLang="en-US">
              <a:solidFill>
                <a:srgbClr val="FB2003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2920" y="895985"/>
            <a:ext cx="8331200" cy="2543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孩子们：</a:t>
            </a:r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很高兴你们能喜欢我的童话故事！我郑重地邀请你们成为童话王国的永久居民，搭建一间属于自己的童话小屋。大家行动起来，一起去探寻搭建小屋的妙招吧！</a:t>
            </a:r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/>
              <a:t>任务二：</a:t>
            </a:r>
            <a:r>
              <a:rPr lang="zh-CN" altLang="en-US"/>
              <a:t>找一找</a:t>
            </a:r>
            <a:br>
              <a:rPr lang="zh-CN" altLang="en-US"/>
            </a:br>
            <a:r>
              <a:rPr lang="zh-CN" altLang="en-US"/>
              <a:t>探寻“妙招”，搭建童话小屋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20620"/>
            <a:ext cx="7868920" cy="3235960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讲一讲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《拇指姑娘》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178243" y="3185954"/>
            <a:ext cx="6620828" cy="1811655"/>
          </a:xfrm>
          <a:custGeom>
            <a:avLst/>
            <a:gdLst>
              <a:gd name="connisteX0" fmla="*/ 0 w 7188835"/>
              <a:gd name="connsiteY0" fmla="*/ 29228 h 2415571"/>
              <a:gd name="connisteX1" fmla="*/ 1341755 w 7188835"/>
              <a:gd name="connsiteY1" fmla="*/ 2338723 h 2415571"/>
              <a:gd name="connisteX2" fmla="*/ 2511425 w 7188835"/>
              <a:gd name="connsiteY2" fmla="*/ 18 h 2415571"/>
              <a:gd name="connisteX3" fmla="*/ 3738245 w 7188835"/>
              <a:gd name="connsiteY3" fmla="*/ 2377458 h 2415571"/>
              <a:gd name="connisteX4" fmla="*/ 4735195 w 7188835"/>
              <a:gd name="connsiteY4" fmla="*/ 9543 h 2415571"/>
              <a:gd name="connisteX5" fmla="*/ 5770245 w 7188835"/>
              <a:gd name="connsiteY5" fmla="*/ 2415558 h 2415571"/>
              <a:gd name="connisteX6" fmla="*/ 7188835 w 7188835"/>
              <a:gd name="connsiteY6" fmla="*/ 38753 h 2415571"/>
              <a:gd name="connisteX7" fmla="*/ 7505065 w 7188835"/>
              <a:gd name="connsiteY7" fmla="*/ -47606 h 241557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7188835" h="2415571">
                <a:moveTo>
                  <a:pt x="0" y="29229"/>
                </a:moveTo>
                <a:cubicBezTo>
                  <a:pt x="245110" y="537864"/>
                  <a:pt x="839470" y="2344439"/>
                  <a:pt x="1341755" y="2338724"/>
                </a:cubicBezTo>
                <a:cubicBezTo>
                  <a:pt x="1844040" y="2333009"/>
                  <a:pt x="2032000" y="-7601"/>
                  <a:pt x="2511425" y="19"/>
                </a:cubicBezTo>
                <a:cubicBezTo>
                  <a:pt x="2990850" y="7639"/>
                  <a:pt x="3293745" y="2375554"/>
                  <a:pt x="3738245" y="2377459"/>
                </a:cubicBezTo>
                <a:cubicBezTo>
                  <a:pt x="4182745" y="2379364"/>
                  <a:pt x="4328795" y="1924"/>
                  <a:pt x="4735195" y="9544"/>
                </a:cubicBezTo>
                <a:cubicBezTo>
                  <a:pt x="5141595" y="17164"/>
                  <a:pt x="5279390" y="2409844"/>
                  <a:pt x="5770245" y="2415559"/>
                </a:cubicBezTo>
                <a:cubicBezTo>
                  <a:pt x="6261100" y="2421274"/>
                  <a:pt x="6842125" y="531514"/>
                  <a:pt x="7188835" y="38754"/>
                </a:cubicBezTo>
              </a:path>
            </a:pathLst>
          </a:custGeom>
          <a:noFill/>
          <a:ln w="107950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420370" y="481965"/>
            <a:ext cx="4572000" cy="583565"/>
          </a:xfrm>
          <a:prstGeom prst="rect">
            <a:avLst/>
          </a:prstGeom>
          <a:noFill/>
          <a:ln>
            <a:solidFill>
              <a:srgbClr val="FB2003"/>
            </a:solidFill>
          </a:ln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讲一讲</a:t>
            </a:r>
            <a:r>
              <a:rPr lang="en-US" altLang="zh-CN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《拇指姑娘》</a:t>
            </a:r>
            <a:endParaRPr lang="zh-CN" altLang="en-US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6570" y="2337435"/>
            <a:ext cx="2364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妇人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给她做了个温馨舒服的家。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1425" y="5167630"/>
            <a:ext cx="21583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</a:t>
            </a:r>
            <a:r>
              <a:rPr lang="zh-CN" altLang="en-US" sz="240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癞蛤蟆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偷偷带走当媳妇儿。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18765" y="2409190"/>
            <a:ext cx="2173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小鱼们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帮助她逃离了困境。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39795" y="5066030"/>
            <a:ext cx="22263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金龟子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把她抓到河岸边的大树上，又留她在树林里。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90465" y="2512060"/>
            <a:ext cx="2271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田鼠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大婶收留了她。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47890" y="2420620"/>
            <a:ext cx="16548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嫁给</a:t>
            </a:r>
            <a:r>
              <a:rPr lang="zh-CN" altLang="en-US" sz="240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花朵中的国王。</a:t>
            </a:r>
            <a:endParaRPr lang="zh-CN" altLang="en-US" sz="2400">
              <a:solidFill>
                <a:schemeClr val="accent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2445" y="5024120"/>
            <a:ext cx="22637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鼹鼠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先生要娶她当新娘。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0370" y="481965"/>
            <a:ext cx="4572000" cy="583565"/>
          </a:xfrm>
          <a:prstGeom prst="rect">
            <a:avLst/>
          </a:prstGeom>
          <a:noFill/>
          <a:ln>
            <a:solidFill>
              <a:srgbClr val="FB2003"/>
            </a:solidFill>
          </a:ln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讲一讲</a:t>
            </a:r>
            <a:r>
              <a:rPr lang="en-US" altLang="zh-CN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《拇指姑娘》</a:t>
            </a:r>
            <a:endParaRPr lang="zh-CN" altLang="en-US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6570" y="2337435"/>
            <a:ext cx="2364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妇人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给她做了个温馨舒服的家。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1425" y="5167630"/>
            <a:ext cx="21583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</a:t>
            </a:r>
            <a:r>
              <a:rPr lang="zh-CN" altLang="en-US" sz="240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癞蛤蟆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偷偷带走当媳妇儿。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05785" y="2409190"/>
            <a:ext cx="2173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小鱼们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帮助她逃离了困境。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433830" y="3200400"/>
            <a:ext cx="2980055" cy="1882140"/>
          </a:xfrm>
          <a:custGeom>
            <a:avLst/>
            <a:gdLst>
              <a:gd name="connisteX0" fmla="*/ 0 w 2979882"/>
              <a:gd name="connsiteY0" fmla="*/ 64818 h 1882223"/>
              <a:gd name="connisteX1" fmla="*/ 638810 w 2979882"/>
              <a:gd name="connsiteY1" fmla="*/ 1882188 h 1882223"/>
              <a:gd name="connisteX2" fmla="*/ 2271395 w 2979882"/>
              <a:gd name="connsiteY2" fmla="*/ 22273 h 1882223"/>
              <a:gd name="connisteX3" fmla="*/ 2910205 w 2979882"/>
              <a:gd name="connsiteY3" fmla="*/ 987473 h 1882223"/>
              <a:gd name="connisteX4" fmla="*/ 2938780 w 2979882"/>
              <a:gd name="connsiteY4" fmla="*/ 973503 h 188222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979882" h="1882224">
                <a:moveTo>
                  <a:pt x="0" y="64818"/>
                </a:moveTo>
                <a:cubicBezTo>
                  <a:pt x="95250" y="465503"/>
                  <a:pt x="184785" y="1890443"/>
                  <a:pt x="638810" y="1882188"/>
                </a:cubicBezTo>
                <a:cubicBezTo>
                  <a:pt x="1092835" y="1873933"/>
                  <a:pt x="1817370" y="201343"/>
                  <a:pt x="2271395" y="22273"/>
                </a:cubicBezTo>
                <a:cubicBezTo>
                  <a:pt x="2725420" y="-156797"/>
                  <a:pt x="2776855" y="796973"/>
                  <a:pt x="2910205" y="987473"/>
                </a:cubicBezTo>
                <a:cubicBezTo>
                  <a:pt x="3043555" y="1177973"/>
                  <a:pt x="2945765" y="995728"/>
                  <a:pt x="2938780" y="973503"/>
                </a:cubicBezTo>
              </a:path>
            </a:pathLst>
          </a:custGeom>
          <a:noFill/>
          <a:ln w="889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9396" name="图片 59395" descr="坚定的锡兵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5405" y="-27940"/>
            <a:ext cx="9209405" cy="7500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37490" y="56515"/>
            <a:ext cx="8924290" cy="1361440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/>
              <a:t>《</a:t>
            </a:r>
            <a:r>
              <a:rPr lang="zh-CN" altLang="en-US"/>
              <a:t>坚定的锡兵》</a:t>
            </a:r>
            <a:br>
              <a:rPr lang="zh-CN" altLang="en-US"/>
            </a:br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104140" y="4428490"/>
            <a:ext cx="508000" cy="82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直接连接符 3"/>
          <p:cNvCxnSpPr/>
          <p:nvPr/>
        </p:nvCxnSpPr>
        <p:spPr>
          <a:xfrm flipV="1">
            <a:off x="612140" y="3932555"/>
            <a:ext cx="0" cy="5041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直接连接符 4"/>
          <p:cNvCxnSpPr/>
          <p:nvPr/>
        </p:nvCxnSpPr>
        <p:spPr>
          <a:xfrm>
            <a:off x="612140" y="3932555"/>
            <a:ext cx="79184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矩形 5"/>
          <p:cNvSpPr/>
          <p:nvPr/>
        </p:nvSpPr>
        <p:spPr>
          <a:xfrm>
            <a:off x="683895" y="4220845"/>
            <a:ext cx="575945" cy="2882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1990" y="4005580"/>
            <a:ext cx="680085" cy="28829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2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困难一</a:t>
            </a: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403985" y="3429000"/>
            <a:ext cx="0" cy="5035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>
            <a:off x="1403985" y="3429000"/>
            <a:ext cx="79184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矩形 9"/>
          <p:cNvSpPr/>
          <p:nvPr/>
        </p:nvSpPr>
        <p:spPr>
          <a:xfrm>
            <a:off x="1475740" y="4004945"/>
            <a:ext cx="720090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1454785" y="3500755"/>
            <a:ext cx="680085" cy="28765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2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困难</a:t>
            </a:r>
            <a:r>
              <a:rPr kumimoji="0" lang="zh-CN" altLang="en-US" sz="12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二</a:t>
            </a: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 flipV="1">
            <a:off x="2195830" y="2708910"/>
            <a:ext cx="0" cy="7200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2195830" y="2708910"/>
            <a:ext cx="79184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2299335" y="2896235"/>
            <a:ext cx="680085" cy="28829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2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困难</a:t>
            </a:r>
            <a:r>
              <a:rPr kumimoji="0" lang="zh-CN" altLang="en-US" sz="12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三</a:t>
            </a: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7"/>
            </p:custDataLst>
          </p:nvPr>
        </p:nvCxnSpPr>
        <p:spPr>
          <a:xfrm flipV="1">
            <a:off x="2987675" y="1916430"/>
            <a:ext cx="0" cy="7924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直接连接符 17"/>
          <p:cNvCxnSpPr/>
          <p:nvPr>
            <p:custDataLst>
              <p:tags r:id="rId8"/>
            </p:custDataLst>
          </p:nvPr>
        </p:nvCxnSpPr>
        <p:spPr>
          <a:xfrm>
            <a:off x="2987675" y="1916430"/>
            <a:ext cx="7924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矩形 18"/>
          <p:cNvSpPr/>
          <p:nvPr>
            <p:custDataLst>
              <p:tags r:id="rId9"/>
            </p:custDataLst>
          </p:nvPr>
        </p:nvSpPr>
        <p:spPr>
          <a:xfrm>
            <a:off x="3044825" y="2112010"/>
            <a:ext cx="707390" cy="31242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2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困难</a:t>
            </a:r>
            <a:r>
              <a:rPr kumimoji="0" lang="zh-CN" altLang="en-US" sz="12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四</a:t>
            </a: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10"/>
            </p:custDataLst>
          </p:nvPr>
        </p:nvCxnSpPr>
        <p:spPr>
          <a:xfrm flipV="1">
            <a:off x="3780155" y="1268730"/>
            <a:ext cx="0" cy="6477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直接连接符 20"/>
          <p:cNvCxnSpPr/>
          <p:nvPr>
            <p:custDataLst>
              <p:tags r:id="rId11"/>
            </p:custDataLst>
          </p:nvPr>
        </p:nvCxnSpPr>
        <p:spPr>
          <a:xfrm>
            <a:off x="3780155" y="1268730"/>
            <a:ext cx="79184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矩形 22"/>
          <p:cNvSpPr/>
          <p:nvPr>
            <p:custDataLst>
              <p:tags r:id="rId12"/>
            </p:custDataLst>
          </p:nvPr>
        </p:nvSpPr>
        <p:spPr>
          <a:xfrm>
            <a:off x="3865880" y="1425575"/>
            <a:ext cx="692150" cy="35115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2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困难</a:t>
            </a:r>
            <a:r>
              <a:rPr kumimoji="0" lang="zh-CN" altLang="en-US" sz="12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五</a:t>
            </a: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13"/>
            </p:custDataLst>
          </p:nvPr>
        </p:nvCxnSpPr>
        <p:spPr>
          <a:xfrm flipV="1">
            <a:off x="4572000" y="620395"/>
            <a:ext cx="0" cy="6483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直接连接符 24"/>
          <p:cNvCxnSpPr/>
          <p:nvPr>
            <p:custDataLst>
              <p:tags r:id="rId14"/>
            </p:custDataLst>
          </p:nvPr>
        </p:nvCxnSpPr>
        <p:spPr>
          <a:xfrm>
            <a:off x="4572000" y="620395"/>
            <a:ext cx="115189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文本框 25"/>
          <p:cNvSpPr txBox="1"/>
          <p:nvPr/>
        </p:nvSpPr>
        <p:spPr>
          <a:xfrm>
            <a:off x="-635" y="3397885"/>
            <a:ext cx="1069340" cy="1152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8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从炉子里铸造出来</a:t>
            </a:r>
            <a:endParaRPr lang="zh-CN" altLang="en-US" sz="180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22420" y="45720"/>
            <a:ext cx="1939290" cy="615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8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回到厨房，却被扔进火炉熔化了</a:t>
            </a:r>
            <a:r>
              <a:rPr lang="en-US" altLang="zh-CN" sz="1800">
                <a:solidFill>
                  <a:srgbClr val="00B050"/>
                </a:solidFill>
              </a:rPr>
              <a:t>.</a:t>
            </a:r>
            <a:endParaRPr lang="en-US" altLang="zh-CN" sz="1800">
              <a:solidFill>
                <a:srgbClr val="00B05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4220" y="3322320"/>
            <a:ext cx="720090" cy="65786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吹到楼下</a:t>
            </a:r>
            <a:endParaRPr lang="zh-CN" altLang="en-US" sz="1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78355" y="2025650"/>
            <a:ext cx="982980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受到老鼠威胁</a:t>
            </a:r>
            <a:endParaRPr lang="zh-CN" altLang="en-US" sz="1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48000" y="1164590"/>
            <a:ext cx="833120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沉入水底</a:t>
            </a:r>
            <a:endParaRPr lang="zh-CN" altLang="en-US" sz="1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82370" y="2814955"/>
            <a:ext cx="1179830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放到纸船飘走了</a:t>
            </a:r>
            <a:endParaRPr lang="zh-CN" altLang="en-US" sz="1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533775" y="662305"/>
            <a:ext cx="1171575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被大鱼吞到肚子里</a:t>
            </a:r>
            <a:endParaRPr lang="zh-CN" altLang="en-US" sz="1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8" grpId="0"/>
      <p:bldP spid="28" grpId="1"/>
      <p:bldP spid="15" grpId="0"/>
      <p:bldP spid="15" grpId="1"/>
      <p:bldP spid="22" grpId="0"/>
      <p:bldP spid="22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03900" y="3429000"/>
            <a:ext cx="33401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48615" y="410210"/>
            <a:ext cx="457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《卖火柴的</a:t>
            </a:r>
            <a:r>
              <a:rPr lang="zh-CN" altLang="en-US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小女孩》</a:t>
            </a:r>
            <a:endParaRPr lang="zh-CN" altLang="en-US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755650" y="4292600"/>
            <a:ext cx="504190" cy="12242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椭圆 8"/>
          <p:cNvSpPr/>
          <p:nvPr/>
        </p:nvSpPr>
        <p:spPr>
          <a:xfrm>
            <a:off x="971550" y="3448685"/>
            <a:ext cx="890270" cy="916305"/>
          </a:xfrm>
          <a:prstGeom prst="ellipse">
            <a:avLst/>
          </a:prstGeom>
          <a:solidFill>
            <a:srgbClr val="FEB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0" name="直接连接符 9"/>
          <p:cNvCxnSpPr>
            <a:stCxn id="9" idx="7"/>
          </p:cNvCxnSpPr>
          <p:nvPr/>
        </p:nvCxnSpPr>
        <p:spPr>
          <a:xfrm flipV="1">
            <a:off x="1731645" y="3429000"/>
            <a:ext cx="895985" cy="15367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2677160" y="2929890"/>
            <a:ext cx="890270" cy="916305"/>
          </a:xfrm>
          <a:prstGeom prst="ellipse">
            <a:avLst/>
          </a:prstGeom>
          <a:solidFill>
            <a:srgbClr val="FEB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>
          <a:xfrm flipV="1">
            <a:off x="3580765" y="3125470"/>
            <a:ext cx="895985" cy="15367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>
            <p:custDataLst>
              <p:tags r:id="rId5"/>
            </p:custDataLst>
          </p:nvPr>
        </p:nvCxnSpPr>
        <p:spPr>
          <a:xfrm flipV="1">
            <a:off x="7168515" y="2276475"/>
            <a:ext cx="788035" cy="5721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>
            <p:custDataLst>
              <p:tags r:id="rId6"/>
            </p:custDataLst>
          </p:nvPr>
        </p:nvCxnSpPr>
        <p:spPr>
          <a:xfrm flipV="1">
            <a:off x="5358130" y="2924810"/>
            <a:ext cx="942340" cy="5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椭圆 14"/>
          <p:cNvSpPr/>
          <p:nvPr>
            <p:custDataLst>
              <p:tags r:id="rId7"/>
            </p:custDataLst>
          </p:nvPr>
        </p:nvSpPr>
        <p:spPr>
          <a:xfrm>
            <a:off x="6320155" y="2482850"/>
            <a:ext cx="890270" cy="916305"/>
          </a:xfrm>
          <a:prstGeom prst="ellipse">
            <a:avLst/>
          </a:prstGeom>
          <a:solidFill>
            <a:srgbClr val="FEB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>
            <p:custDataLst>
              <p:tags r:id="rId8"/>
            </p:custDataLst>
          </p:nvPr>
        </p:nvSpPr>
        <p:spPr>
          <a:xfrm>
            <a:off x="4509770" y="2609850"/>
            <a:ext cx="890270" cy="916305"/>
          </a:xfrm>
          <a:prstGeom prst="ellipse">
            <a:avLst/>
          </a:prstGeom>
          <a:solidFill>
            <a:srgbClr val="FEBC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948170" y="1124585"/>
            <a:ext cx="2016125" cy="108013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09855" y="5516880"/>
            <a:ext cx="2358390" cy="1202690"/>
          </a:xfrm>
          <a:prstGeom prst="roundRect">
            <a:avLst/>
          </a:prstGeom>
          <a:noFill/>
          <a:ln w="9525" cap="flat" cmpd="sng" algn="ctr">
            <a:solidFill>
              <a:srgbClr val="FB200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165" y="5563235"/>
            <a:ext cx="24504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她独自一人，光着脚，没有卖掉一根火柴。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2190" y="3676015"/>
            <a:ext cx="91059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火炉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7965" y="3121025"/>
            <a:ext cx="890270" cy="81089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烤鹅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79595" y="2886710"/>
            <a:ext cx="1859915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圣诞树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0790" y="2671445"/>
            <a:ext cx="94488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奶奶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49110" y="1308100"/>
            <a:ext cx="229425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没有寒冷饥饿痛苦的地方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19" grpId="0"/>
      <p:bldP spid="19" grpId="1"/>
      <p:bldP spid="20" grpId="0"/>
      <p:bldP spid="20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commondata" val="eyJoZGlkIjoiNDc2YWFlM2Y0YjQzYmFiZDJiMjgyNWYxMDI2Njk5MT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粉色炫彩弧线模板">
  <a:themeElements>
    <a:clrScheme name="粉色炫彩弧线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粉色炫彩弧线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炫彩弧线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炫彩弧线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炫彩弧线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炫彩弧线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炫彩弧线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粉色炫彩弧线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粉色炫彩弧线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粉色炫彩弧线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粉色炫彩弧线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粉色炫彩弧线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粉色炫彩弧线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粉色炫彩弧线模板">
  <a:themeElements>
    <a:clrScheme name="粉色炫彩弧线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粉色炫彩弧线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炫彩弧线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炫彩弧线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炫彩弧线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炫彩弧线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粉色炫彩弧线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粉色炫彩弧线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粉色炫彩弧线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粉色炫彩弧线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粉色炫彩弧线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粉色炫彩弧线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粉色炫彩弧线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0</TotalTime>
  <Words>947</Words>
  <Application>WPS 演示</Application>
  <PresentationFormat>Экран</PresentationFormat>
  <Paragraphs>129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黑体</vt:lpstr>
      <vt:lpstr>Times New Roman</vt:lpstr>
      <vt:lpstr>微软雅黑</vt:lpstr>
      <vt:lpstr>Arial</vt:lpstr>
      <vt:lpstr>Calibri</vt:lpstr>
      <vt:lpstr>华文楷体</vt:lpstr>
      <vt:lpstr>楷体</vt:lpstr>
      <vt:lpstr>Arial Unicode MS</vt:lpstr>
      <vt:lpstr>粉色炫彩弧线模板</vt:lpstr>
      <vt:lpstr>1_粉色炫彩弧线模板</vt:lpstr>
      <vt:lpstr>PowerPoint 演示文稿</vt:lpstr>
      <vt:lpstr>PowerPoint 演示文稿</vt:lpstr>
      <vt:lpstr>任务一：说一说 复述情节，重返童话王国</vt:lpstr>
      <vt:lpstr>邀 请 函</vt:lpstr>
      <vt:lpstr>任务二：找一找 探寻“妙招”，搭建童话小屋</vt:lpstr>
      <vt:lpstr>PowerPoint 演示文稿</vt:lpstr>
      <vt:lpstr>PowerPoint 演示文稿</vt:lpstr>
      <vt:lpstr>《坚定的锡兵》 </vt:lpstr>
      <vt:lpstr>PowerPoint 演示文稿</vt:lpstr>
      <vt:lpstr>PowerPoint 演示文稿</vt:lpstr>
      <vt:lpstr>PowerPoint 演示文稿</vt:lpstr>
      <vt:lpstr>PowerPoint 演示文稿</vt:lpstr>
      <vt:lpstr>任务三：编一编 创设情境，试编童话故事</vt:lpstr>
      <vt:lpstr>任务三：编一编 创设情境，试编童话故事</vt:lpstr>
      <vt:lpstr>PowerPoint 演示文稿</vt:lpstr>
    </vt:vector>
  </TitlesOfParts>
  <Company>xy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* 三峡之秋</dc:title>
  <dc:creator>cy</dc:creator>
  <cp:lastModifiedBy>摩西摩西</cp:lastModifiedBy>
  <cp:revision>229</cp:revision>
  <dcterms:created xsi:type="dcterms:W3CDTF">2005-11-03T11:37:00Z</dcterms:created>
  <dcterms:modified xsi:type="dcterms:W3CDTF">2023-12-26T11:59:28Z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2E5B39FE3D334C139A7D669E8A792BF2_12</vt:lpwstr>
  </property>
</Properties>
</file>