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4" r:id="rId15"/>
    <p:sldId id="275" r:id="rId16"/>
    <p:sldId id="276" r:id="rId17"/>
    <p:sldId id="270" r:id="rId18"/>
    <p:sldId id="261" r:id="rId19"/>
    <p:sldId id="262" r:id="rId20"/>
    <p:sldId id="272" r:id="rId21"/>
    <p:sldId id="271" r:id="rId22"/>
    <p:sldId id="277" r:id="rId23"/>
  </p:sldIdLst>
  <p:sldSz cx="18288000" cy="10287000"/>
  <p:notesSz cx="6858000" cy="9144000"/>
  <p:embeddedFontLst>
    <p:embeddedFont>
      <p:font typeface="モトヤ古印体 Bold" panose="02010600030101010101" charset="-128"/>
      <p:regular r:id="rId24"/>
    </p:embeddedFont>
    <p:embeddedFont>
      <p:font typeface="思源宋体-超粗体" panose="02010600030101010101" charset="-122"/>
      <p:regular r:id="rId25"/>
    </p:embeddedFont>
    <p:embeddedFont>
      <p:font typeface="思源宋体-粗体" panose="02010600030101010101" charset="-122"/>
      <p:regular r:id="rId26"/>
    </p:embeddedFont>
    <p:embeddedFont>
      <p:font typeface="思源宋体-粗体 Bold" panose="02010600030101010101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417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9F830-17C2-42FD-9B2B-1CF5939C10D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8E0643C-977C-4200-9E36-D9F8F994DC2F}">
      <dgm:prSet phldrT="[文本]"/>
      <dgm:spPr/>
      <dgm:t>
        <a:bodyPr/>
        <a:lstStyle/>
        <a:p>
          <a:r>
            <a:rPr lang="zh-CN" altLang="en-US" dirty="0"/>
            <a:t>阅读前目标和计划制定的先行组织</a:t>
          </a:r>
        </a:p>
      </dgm:t>
    </dgm:pt>
    <dgm:pt modelId="{84AB12DE-9AE3-48CD-BD8E-EEECB09A4BF1}" type="parTrans" cxnId="{F792C764-8C2A-449A-8DB6-7C7235ABD015}">
      <dgm:prSet/>
      <dgm:spPr/>
      <dgm:t>
        <a:bodyPr/>
        <a:lstStyle/>
        <a:p>
          <a:endParaRPr lang="zh-CN" altLang="en-US"/>
        </a:p>
      </dgm:t>
    </dgm:pt>
    <dgm:pt modelId="{93686A33-0B0C-4179-B5F7-1C9F4E643702}" type="sibTrans" cxnId="{F792C764-8C2A-449A-8DB6-7C7235ABD015}">
      <dgm:prSet/>
      <dgm:spPr/>
      <dgm:t>
        <a:bodyPr/>
        <a:lstStyle/>
        <a:p>
          <a:endParaRPr lang="zh-CN" altLang="en-US"/>
        </a:p>
      </dgm:t>
    </dgm:pt>
    <dgm:pt modelId="{A1B9F932-D803-464F-91D5-F927230CD3EF}">
      <dgm:prSet phldrT="[文本]"/>
      <dgm:spPr/>
      <dgm:t>
        <a:bodyPr/>
        <a:lstStyle/>
        <a:p>
          <a:r>
            <a:rPr lang="zh-CN" altLang="en-US" dirty="0"/>
            <a:t>阅读时各种阅读任务的完成</a:t>
          </a:r>
        </a:p>
      </dgm:t>
    </dgm:pt>
    <dgm:pt modelId="{93799449-A227-4F8F-B730-F1CE9CE18B6E}" type="parTrans" cxnId="{F0D0A3D3-1676-469E-A839-8C58D33F83EF}">
      <dgm:prSet/>
      <dgm:spPr/>
      <dgm:t>
        <a:bodyPr/>
        <a:lstStyle/>
        <a:p>
          <a:endParaRPr lang="zh-CN" altLang="en-US"/>
        </a:p>
      </dgm:t>
    </dgm:pt>
    <dgm:pt modelId="{4C3160EC-8E52-4DC6-A075-4FDB50D74F36}" type="sibTrans" cxnId="{F0D0A3D3-1676-469E-A839-8C58D33F83EF}">
      <dgm:prSet/>
      <dgm:spPr/>
      <dgm:t>
        <a:bodyPr/>
        <a:lstStyle/>
        <a:p>
          <a:endParaRPr lang="zh-CN" altLang="en-US"/>
        </a:p>
      </dgm:t>
    </dgm:pt>
    <dgm:pt modelId="{9B7EBBA2-3C03-4324-AF5C-8F7498510946}">
      <dgm:prSet phldrT="[文本]"/>
      <dgm:spPr/>
      <dgm:t>
        <a:bodyPr/>
        <a:lstStyle/>
        <a:p>
          <a:r>
            <a:rPr lang="zh-CN" altLang="en-US" dirty="0"/>
            <a:t>阅读后的延伸探究</a:t>
          </a:r>
        </a:p>
      </dgm:t>
    </dgm:pt>
    <dgm:pt modelId="{89E7B35B-0B91-4B8F-9119-DCCA38C4462A}" type="parTrans" cxnId="{2CA206EE-73B0-4B45-9C74-125BFEBC972A}">
      <dgm:prSet/>
      <dgm:spPr/>
      <dgm:t>
        <a:bodyPr/>
        <a:lstStyle/>
        <a:p>
          <a:endParaRPr lang="zh-CN" altLang="en-US"/>
        </a:p>
      </dgm:t>
    </dgm:pt>
    <dgm:pt modelId="{3088631F-89F2-42F5-9E29-004A16F891CE}" type="sibTrans" cxnId="{2CA206EE-73B0-4B45-9C74-125BFEBC972A}">
      <dgm:prSet/>
      <dgm:spPr/>
      <dgm:t>
        <a:bodyPr/>
        <a:lstStyle/>
        <a:p>
          <a:endParaRPr lang="zh-CN" altLang="en-US"/>
        </a:p>
      </dgm:t>
    </dgm:pt>
    <dgm:pt modelId="{A3801078-428C-4148-BE07-C715D1289A75}" type="pres">
      <dgm:prSet presAssocID="{14D9F830-17C2-42FD-9B2B-1CF5939C10DE}" presName="linearFlow" presStyleCnt="0">
        <dgm:presLayoutVars>
          <dgm:dir/>
          <dgm:resizeHandles val="exact"/>
        </dgm:presLayoutVars>
      </dgm:prSet>
      <dgm:spPr/>
    </dgm:pt>
    <dgm:pt modelId="{CD18FE70-D2A2-412C-81BA-703D96F340E3}" type="pres">
      <dgm:prSet presAssocID="{08E0643C-977C-4200-9E36-D9F8F994DC2F}" presName="composite" presStyleCnt="0"/>
      <dgm:spPr/>
    </dgm:pt>
    <dgm:pt modelId="{3F3BBDA8-1622-4669-BEF5-C07506B82AA0}" type="pres">
      <dgm:prSet presAssocID="{08E0643C-977C-4200-9E36-D9F8F994DC2F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装有血液的试管"/>
        </a:ext>
      </dgm:extLst>
    </dgm:pt>
    <dgm:pt modelId="{D49D38E6-EA7A-4121-989B-77A3C77536E7}" type="pres">
      <dgm:prSet presAssocID="{08E0643C-977C-4200-9E36-D9F8F994DC2F}" presName="txShp" presStyleLbl="node1" presStyleIdx="0" presStyleCnt="3">
        <dgm:presLayoutVars>
          <dgm:bulletEnabled val="1"/>
        </dgm:presLayoutVars>
      </dgm:prSet>
      <dgm:spPr/>
    </dgm:pt>
    <dgm:pt modelId="{6D024E48-E167-4523-AF36-4F837769F3FB}" type="pres">
      <dgm:prSet presAssocID="{93686A33-0B0C-4179-B5F7-1C9F4E643702}" presName="spacing" presStyleCnt="0"/>
      <dgm:spPr/>
    </dgm:pt>
    <dgm:pt modelId="{C86FE79A-003C-49DD-914E-6331B7BA3713}" type="pres">
      <dgm:prSet presAssocID="{A1B9F932-D803-464F-91D5-F927230CD3EF}" presName="composite" presStyleCnt="0"/>
      <dgm:spPr/>
    </dgm:pt>
    <dgm:pt modelId="{D73FE246-FC36-4094-8558-DE42FDF9915E}" type="pres">
      <dgm:prSet presAssocID="{A1B9F932-D803-464F-91D5-F927230CD3EF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动态模糊的带时间的秒表"/>
        </a:ext>
      </dgm:extLst>
    </dgm:pt>
    <dgm:pt modelId="{73C21C0F-FBAC-4B9C-9DB0-0615BD92BDC4}" type="pres">
      <dgm:prSet presAssocID="{A1B9F932-D803-464F-91D5-F927230CD3EF}" presName="txShp" presStyleLbl="node1" presStyleIdx="1" presStyleCnt="3">
        <dgm:presLayoutVars>
          <dgm:bulletEnabled val="1"/>
        </dgm:presLayoutVars>
      </dgm:prSet>
      <dgm:spPr/>
    </dgm:pt>
    <dgm:pt modelId="{25F7D1FF-3ACB-42B4-B388-2F7F54BF30C4}" type="pres">
      <dgm:prSet presAssocID="{4C3160EC-8E52-4DC6-A075-4FDB50D74F36}" presName="spacing" presStyleCnt="0"/>
      <dgm:spPr/>
    </dgm:pt>
    <dgm:pt modelId="{9C845480-0EBE-4B6E-B440-A9C4E8C59F6A}" type="pres">
      <dgm:prSet presAssocID="{9B7EBBA2-3C03-4324-AF5C-8F7498510946}" presName="composite" presStyleCnt="0"/>
      <dgm:spPr/>
    </dgm:pt>
    <dgm:pt modelId="{667B758A-A6A0-490B-A56A-421D645AC1D7}" type="pres">
      <dgm:prSet presAssocID="{9B7EBBA2-3C03-4324-AF5C-8F7498510946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纸箱"/>
        </a:ext>
      </dgm:extLst>
    </dgm:pt>
    <dgm:pt modelId="{04107B18-DADD-417E-88AF-789178874EE5}" type="pres">
      <dgm:prSet presAssocID="{9B7EBBA2-3C03-4324-AF5C-8F7498510946}" presName="txShp" presStyleLbl="node1" presStyleIdx="2" presStyleCnt="3">
        <dgm:presLayoutVars>
          <dgm:bulletEnabled val="1"/>
        </dgm:presLayoutVars>
      </dgm:prSet>
      <dgm:spPr/>
    </dgm:pt>
  </dgm:ptLst>
  <dgm:cxnLst>
    <dgm:cxn modelId="{089C7925-54A9-4C20-A1BE-F649917D9DCE}" type="presOf" srcId="{9B7EBBA2-3C03-4324-AF5C-8F7498510946}" destId="{04107B18-DADD-417E-88AF-789178874EE5}" srcOrd="0" destOrd="0" presId="urn:microsoft.com/office/officeart/2005/8/layout/vList3"/>
    <dgm:cxn modelId="{A0C5A035-8DCF-4FA3-A9CF-6DDF1FD15D68}" type="presOf" srcId="{14D9F830-17C2-42FD-9B2B-1CF5939C10DE}" destId="{A3801078-428C-4148-BE07-C715D1289A75}" srcOrd="0" destOrd="0" presId="urn:microsoft.com/office/officeart/2005/8/layout/vList3"/>
    <dgm:cxn modelId="{6CC4D43E-6F56-4AEB-8BF4-5E8140EC7763}" type="presOf" srcId="{A1B9F932-D803-464F-91D5-F927230CD3EF}" destId="{73C21C0F-FBAC-4B9C-9DB0-0615BD92BDC4}" srcOrd="0" destOrd="0" presId="urn:microsoft.com/office/officeart/2005/8/layout/vList3"/>
    <dgm:cxn modelId="{F792C764-8C2A-449A-8DB6-7C7235ABD015}" srcId="{14D9F830-17C2-42FD-9B2B-1CF5939C10DE}" destId="{08E0643C-977C-4200-9E36-D9F8F994DC2F}" srcOrd="0" destOrd="0" parTransId="{84AB12DE-9AE3-48CD-BD8E-EEECB09A4BF1}" sibTransId="{93686A33-0B0C-4179-B5F7-1C9F4E643702}"/>
    <dgm:cxn modelId="{AD4F38BD-1C48-44F4-A4D1-68662A1B7129}" type="presOf" srcId="{08E0643C-977C-4200-9E36-D9F8F994DC2F}" destId="{D49D38E6-EA7A-4121-989B-77A3C77536E7}" srcOrd="0" destOrd="0" presId="urn:microsoft.com/office/officeart/2005/8/layout/vList3"/>
    <dgm:cxn modelId="{F0D0A3D3-1676-469E-A839-8C58D33F83EF}" srcId="{14D9F830-17C2-42FD-9B2B-1CF5939C10DE}" destId="{A1B9F932-D803-464F-91D5-F927230CD3EF}" srcOrd="1" destOrd="0" parTransId="{93799449-A227-4F8F-B730-F1CE9CE18B6E}" sibTransId="{4C3160EC-8E52-4DC6-A075-4FDB50D74F36}"/>
    <dgm:cxn modelId="{2CA206EE-73B0-4B45-9C74-125BFEBC972A}" srcId="{14D9F830-17C2-42FD-9B2B-1CF5939C10DE}" destId="{9B7EBBA2-3C03-4324-AF5C-8F7498510946}" srcOrd="2" destOrd="0" parTransId="{89E7B35B-0B91-4B8F-9119-DCCA38C4462A}" sibTransId="{3088631F-89F2-42F5-9E29-004A16F891CE}"/>
    <dgm:cxn modelId="{1980B72B-3B18-4040-92D9-853CA4A6CDE2}" type="presParOf" srcId="{A3801078-428C-4148-BE07-C715D1289A75}" destId="{CD18FE70-D2A2-412C-81BA-703D96F340E3}" srcOrd="0" destOrd="0" presId="urn:microsoft.com/office/officeart/2005/8/layout/vList3"/>
    <dgm:cxn modelId="{8C3E6ADB-9463-4E53-896E-BE3D472818B6}" type="presParOf" srcId="{CD18FE70-D2A2-412C-81BA-703D96F340E3}" destId="{3F3BBDA8-1622-4669-BEF5-C07506B82AA0}" srcOrd="0" destOrd="0" presId="urn:microsoft.com/office/officeart/2005/8/layout/vList3"/>
    <dgm:cxn modelId="{36409567-878C-4309-9971-D4C616B1ADD8}" type="presParOf" srcId="{CD18FE70-D2A2-412C-81BA-703D96F340E3}" destId="{D49D38E6-EA7A-4121-989B-77A3C77536E7}" srcOrd="1" destOrd="0" presId="urn:microsoft.com/office/officeart/2005/8/layout/vList3"/>
    <dgm:cxn modelId="{F325E76E-B0C3-4338-9566-BDF84F83F97B}" type="presParOf" srcId="{A3801078-428C-4148-BE07-C715D1289A75}" destId="{6D024E48-E167-4523-AF36-4F837769F3FB}" srcOrd="1" destOrd="0" presId="urn:microsoft.com/office/officeart/2005/8/layout/vList3"/>
    <dgm:cxn modelId="{43F1C518-E179-40B5-9427-513B3FAE5896}" type="presParOf" srcId="{A3801078-428C-4148-BE07-C715D1289A75}" destId="{C86FE79A-003C-49DD-914E-6331B7BA3713}" srcOrd="2" destOrd="0" presId="urn:microsoft.com/office/officeart/2005/8/layout/vList3"/>
    <dgm:cxn modelId="{CA1EB5B0-0BDD-40E2-8846-C462B95E60C2}" type="presParOf" srcId="{C86FE79A-003C-49DD-914E-6331B7BA3713}" destId="{D73FE246-FC36-4094-8558-DE42FDF9915E}" srcOrd="0" destOrd="0" presId="urn:microsoft.com/office/officeart/2005/8/layout/vList3"/>
    <dgm:cxn modelId="{87AE1C78-D705-42C1-992D-BC5A636CA73A}" type="presParOf" srcId="{C86FE79A-003C-49DD-914E-6331B7BA3713}" destId="{73C21C0F-FBAC-4B9C-9DB0-0615BD92BDC4}" srcOrd="1" destOrd="0" presId="urn:microsoft.com/office/officeart/2005/8/layout/vList3"/>
    <dgm:cxn modelId="{62AC8801-1D23-40C1-BCEB-9DDCAE832FB2}" type="presParOf" srcId="{A3801078-428C-4148-BE07-C715D1289A75}" destId="{25F7D1FF-3ACB-42B4-B388-2F7F54BF30C4}" srcOrd="3" destOrd="0" presId="urn:microsoft.com/office/officeart/2005/8/layout/vList3"/>
    <dgm:cxn modelId="{91CB4E5C-F962-4260-8778-82F874279714}" type="presParOf" srcId="{A3801078-428C-4148-BE07-C715D1289A75}" destId="{9C845480-0EBE-4B6E-B440-A9C4E8C59F6A}" srcOrd="4" destOrd="0" presId="urn:microsoft.com/office/officeart/2005/8/layout/vList3"/>
    <dgm:cxn modelId="{20B31F0D-FE1A-40ED-B63B-CC9A647A2687}" type="presParOf" srcId="{9C845480-0EBE-4B6E-B440-A9C4E8C59F6A}" destId="{667B758A-A6A0-490B-A56A-421D645AC1D7}" srcOrd="0" destOrd="0" presId="urn:microsoft.com/office/officeart/2005/8/layout/vList3"/>
    <dgm:cxn modelId="{D462E8B1-86AD-4C3A-BD90-55C51C86F8BF}" type="presParOf" srcId="{9C845480-0EBE-4B6E-B440-A9C4E8C59F6A}" destId="{04107B18-DADD-417E-88AF-789178874EE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D38E6-EA7A-4121-989B-77A3C77536E7}">
      <dsp:nvSpPr>
        <dsp:cNvPr id="0" name=""/>
        <dsp:cNvSpPr/>
      </dsp:nvSpPr>
      <dsp:spPr>
        <a:xfrm rot="10800000">
          <a:off x="2524854" y="2428"/>
          <a:ext cx="8057007" cy="19818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933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阅读前目标和计划制定的先行组织</a:t>
          </a:r>
        </a:p>
      </dsp:txBody>
      <dsp:txXfrm rot="10800000">
        <a:off x="3020312" y="2428"/>
        <a:ext cx="7561549" cy="1981832"/>
      </dsp:txXfrm>
    </dsp:sp>
    <dsp:sp modelId="{3F3BBDA8-1622-4669-BEF5-C07506B82AA0}">
      <dsp:nvSpPr>
        <dsp:cNvPr id="0" name=""/>
        <dsp:cNvSpPr/>
      </dsp:nvSpPr>
      <dsp:spPr>
        <a:xfrm>
          <a:off x="1533938" y="2428"/>
          <a:ext cx="1981832" cy="19818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21C0F-FBAC-4B9C-9DB0-0615BD92BDC4}">
      <dsp:nvSpPr>
        <dsp:cNvPr id="0" name=""/>
        <dsp:cNvSpPr/>
      </dsp:nvSpPr>
      <dsp:spPr>
        <a:xfrm rot="10800000">
          <a:off x="2524854" y="2575853"/>
          <a:ext cx="8057007" cy="19818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933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阅读时各种阅读任务的完成</a:t>
          </a:r>
        </a:p>
      </dsp:txBody>
      <dsp:txXfrm rot="10800000">
        <a:off x="3020312" y="2575853"/>
        <a:ext cx="7561549" cy="1981832"/>
      </dsp:txXfrm>
    </dsp:sp>
    <dsp:sp modelId="{D73FE246-FC36-4094-8558-DE42FDF9915E}">
      <dsp:nvSpPr>
        <dsp:cNvPr id="0" name=""/>
        <dsp:cNvSpPr/>
      </dsp:nvSpPr>
      <dsp:spPr>
        <a:xfrm>
          <a:off x="1533938" y="2575853"/>
          <a:ext cx="1981832" cy="198183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07B18-DADD-417E-88AF-789178874EE5}">
      <dsp:nvSpPr>
        <dsp:cNvPr id="0" name=""/>
        <dsp:cNvSpPr/>
      </dsp:nvSpPr>
      <dsp:spPr>
        <a:xfrm rot="10800000">
          <a:off x="2524854" y="5149277"/>
          <a:ext cx="8057007" cy="19818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933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阅读后的延伸探究</a:t>
          </a:r>
        </a:p>
      </dsp:txBody>
      <dsp:txXfrm rot="10800000">
        <a:off x="3020312" y="5149277"/>
        <a:ext cx="7561549" cy="1981832"/>
      </dsp:txXfrm>
    </dsp:sp>
    <dsp:sp modelId="{667B758A-A6A0-490B-A56A-421D645AC1D7}">
      <dsp:nvSpPr>
        <dsp:cNvPr id="0" name=""/>
        <dsp:cNvSpPr/>
      </dsp:nvSpPr>
      <dsp:spPr>
        <a:xfrm>
          <a:off x="1533938" y="5149277"/>
          <a:ext cx="1981832" cy="198183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sv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48044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8862" y="2968160"/>
            <a:ext cx="17259300" cy="205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5"/>
              </a:lnSpc>
            </a:pPr>
            <a:r>
              <a:rPr lang="zh-CN" altLang="en-US" sz="11500" spc="1043" dirty="0">
                <a:solidFill>
                  <a:srgbClr val="534048"/>
                </a:solidFill>
                <a:ea typeface="思源宋体-粗体"/>
              </a:rPr>
              <a:t>文献</a:t>
            </a:r>
            <a:r>
              <a:rPr lang="en-US" sz="11500" spc="1043" dirty="0" err="1">
                <a:solidFill>
                  <a:srgbClr val="534048"/>
                </a:solidFill>
                <a:ea typeface="思源宋体-粗体"/>
              </a:rPr>
              <a:t>阅读</a:t>
            </a:r>
            <a:r>
              <a:rPr lang="zh-CN" altLang="en-US" sz="11500" spc="1043" dirty="0">
                <a:solidFill>
                  <a:srgbClr val="534048"/>
                </a:solidFill>
                <a:ea typeface="思源宋体-粗体"/>
              </a:rPr>
              <a:t>分享</a:t>
            </a:r>
            <a:endParaRPr lang="en-US" sz="11500" spc="1043" dirty="0">
              <a:solidFill>
                <a:srgbClr val="534048"/>
              </a:solidFill>
              <a:ea typeface="思源宋体-粗体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67257" y="-271850"/>
            <a:ext cx="5083054" cy="38816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15797" y="5624980"/>
            <a:ext cx="1302165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4400" spc="262" dirty="0">
                <a:solidFill>
                  <a:srgbClr val="534048"/>
                </a:solidFill>
                <a:latin typeface="思源宋体-超粗体"/>
              </a:rPr>
              <a:t>—— </a:t>
            </a:r>
            <a:r>
              <a:rPr lang="zh-CN" altLang="en-US" sz="4400" spc="262" dirty="0">
                <a:solidFill>
                  <a:srgbClr val="534048"/>
                </a:solidFill>
                <a:latin typeface="思源宋体-超粗体"/>
              </a:rPr>
              <a:t>指向初中生英语学习能力发展的整本书阅读教学实践</a:t>
            </a:r>
            <a:endParaRPr lang="en-US" sz="4400" spc="262" dirty="0">
              <a:solidFill>
                <a:srgbClr val="534048"/>
              </a:solidFill>
              <a:latin typeface="思源宋体-超粗体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6551" y="5143500"/>
            <a:ext cx="3681587" cy="2958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05132" y="4115334"/>
            <a:ext cx="882921" cy="8283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98928" y="-806620"/>
            <a:ext cx="3237663" cy="3671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30032" y="-1251086"/>
            <a:ext cx="4035263" cy="3066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49429" y="-1815714"/>
            <a:ext cx="3539637" cy="33787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288000" y="8287661"/>
            <a:ext cx="3602057" cy="4117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2"/>
              </a:lnSpc>
            </a:pPr>
            <a:r>
              <a:rPr lang="en-US" sz="16531" spc="1272">
                <a:solidFill>
                  <a:srgbClr val="FFFFFF">
                    <a:alpha val="34902"/>
                  </a:srgbClr>
                </a:solidFill>
                <a:ea typeface="モトヤ古印体 Bold"/>
              </a:rPr>
              <a:t>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33571" y="8052624"/>
            <a:ext cx="3663300" cy="4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0"/>
              </a:lnSpc>
            </a:pPr>
            <a:r>
              <a:rPr lang="en-US" sz="2891" spc="127" dirty="0" err="1">
                <a:solidFill>
                  <a:srgbClr val="534048"/>
                </a:solidFill>
                <a:ea typeface="字由点字典黑 55J Bold"/>
              </a:rPr>
              <a:t>汇报人</a:t>
            </a:r>
            <a:r>
              <a:rPr lang="en-US" sz="2891" spc="127" dirty="0">
                <a:solidFill>
                  <a:srgbClr val="534048"/>
                </a:solidFill>
                <a:ea typeface="字由点字典黑 55J Bold"/>
              </a:rPr>
              <a:t>：</a:t>
            </a:r>
            <a:r>
              <a:rPr lang="zh-CN" altLang="en-US" sz="2891" spc="127" dirty="0">
                <a:solidFill>
                  <a:srgbClr val="534048"/>
                </a:solidFill>
                <a:ea typeface="字由点字典黑 55J Bold"/>
              </a:rPr>
              <a:t>刘慧</a:t>
            </a:r>
            <a:endParaRPr lang="en-US" sz="2891" spc="127" dirty="0">
              <a:solidFill>
                <a:srgbClr val="534048"/>
              </a:solidFill>
              <a:ea typeface="字由点字典黑 55J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35628" y="8073582"/>
            <a:ext cx="3663300" cy="4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0"/>
              </a:lnSpc>
            </a:pPr>
            <a:r>
              <a:rPr lang="en-US" sz="2891" spc="127" dirty="0">
                <a:solidFill>
                  <a:srgbClr val="534048"/>
                </a:solidFill>
                <a:ea typeface="字由点字典黑 55J Bold"/>
              </a:rPr>
              <a:t>日期：2024.6.13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67000" y="190500"/>
            <a:ext cx="12344399" cy="169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一、以始为终，培养规划意识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  1.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逆向思维，确定学习目标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08A556-5BD3-CE67-078C-E5FF20A0B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908238"/>
            <a:ext cx="7334987" cy="81915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327E8C6F-032E-9FEB-A5B5-43FEB35DE681}"/>
              </a:ext>
            </a:extLst>
          </p:cNvPr>
          <p:cNvSpPr/>
          <p:nvPr/>
        </p:nvSpPr>
        <p:spPr>
          <a:xfrm>
            <a:off x="3154680" y="4610100"/>
            <a:ext cx="1371600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449D38C-210C-E76A-A1D9-6038001C8D39}"/>
              </a:ext>
            </a:extLst>
          </p:cNvPr>
          <p:cNvSpPr/>
          <p:nvPr/>
        </p:nvSpPr>
        <p:spPr>
          <a:xfrm>
            <a:off x="3345494" y="8226362"/>
            <a:ext cx="1371600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67000" y="190500"/>
            <a:ext cx="12344399" cy="169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一、以始为终，培养规划意识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  2.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三维规划，制定具体计划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9DFF6E-F20B-6D48-3519-143D5C2CB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78583" y="-1155714"/>
            <a:ext cx="5791200" cy="13071566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ABEED592-9FD0-BC4E-204A-F84D1153374B}"/>
              </a:ext>
            </a:extLst>
          </p:cNvPr>
          <p:cNvSpPr/>
          <p:nvPr/>
        </p:nvSpPr>
        <p:spPr>
          <a:xfrm>
            <a:off x="3962400" y="2171700"/>
            <a:ext cx="1905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B540A18-8A28-BE12-EE8D-43A2B63569A9}"/>
              </a:ext>
            </a:extLst>
          </p:cNvPr>
          <p:cNvSpPr/>
          <p:nvPr/>
        </p:nvSpPr>
        <p:spPr>
          <a:xfrm>
            <a:off x="9979686" y="6697241"/>
            <a:ext cx="1905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7166ACD-C432-994A-8385-B2B8D4662640}"/>
              </a:ext>
            </a:extLst>
          </p:cNvPr>
          <p:cNvSpPr/>
          <p:nvPr/>
        </p:nvSpPr>
        <p:spPr>
          <a:xfrm>
            <a:off x="9372600" y="2473960"/>
            <a:ext cx="1905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38600" y="1943100"/>
            <a:ext cx="12344399" cy="3540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一、以始为终，培养规划意识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  3.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过程监控，调整优化实施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1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）鼓励学生自我监控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2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）实施教师辅助监控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219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52800" y="146623"/>
            <a:ext cx="12344399" cy="169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二、以导促学，发展认知策略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1.</a:t>
            </a:r>
            <a:r>
              <a:rPr lang="zh-CN" altLang="en-US" sz="3600" b="1" spc="583" dirty="0">
                <a:latin typeface="+mn-ea"/>
              </a:rPr>
              <a:t>封面书名导读，培养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预测</a:t>
            </a:r>
            <a:r>
              <a:rPr lang="zh-CN" altLang="en-US" sz="3600" b="1" spc="583" dirty="0">
                <a:latin typeface="+mn-ea"/>
              </a:rPr>
              <a:t>策略</a:t>
            </a:r>
            <a:endParaRPr lang="en-US" altLang="zh-CN" sz="3600" b="1" spc="583" dirty="0"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9F2C09-177A-AF3E-BF54-D712DA8CA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397921"/>
            <a:ext cx="4814235" cy="549115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C0F28DE-BDA4-92DB-21E9-8E0EC36DE0D3}"/>
              </a:ext>
            </a:extLst>
          </p:cNvPr>
          <p:cNvSpPr txBox="1"/>
          <p:nvPr/>
        </p:nvSpPr>
        <p:spPr>
          <a:xfrm>
            <a:off x="7530167" y="3086100"/>
            <a:ext cx="7315200" cy="35394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How many characters can you see on the cover of the book? What are they doing?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What's the relationship between them?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Do you know the meaning of the word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"web"?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Who is Charlotte? Can you guess? Why?</a:t>
            </a:r>
          </a:p>
        </p:txBody>
      </p:sp>
    </p:spTree>
    <p:extLst>
      <p:ext uri="{BB962C8B-B14F-4D97-AF65-F5344CB8AC3E}">
        <p14:creationId xmlns:p14="http://schemas.microsoft.com/office/powerpoint/2010/main" val="452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95600" y="800100"/>
            <a:ext cx="12344399" cy="169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二、以导促学，发展认知策略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 2.</a:t>
            </a:r>
            <a:r>
              <a:rPr lang="zh-CN" altLang="en-US" sz="3600" b="1" spc="583" dirty="0">
                <a:latin typeface="+mn-ea"/>
              </a:rPr>
              <a:t>关注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细节</a:t>
            </a:r>
            <a:r>
              <a:rPr lang="zh-CN" altLang="en-US" sz="3600" b="1" spc="583" dirty="0">
                <a:latin typeface="+mn-ea"/>
              </a:rPr>
              <a:t>理解，培养寻读策略</a:t>
            </a:r>
            <a:endParaRPr lang="en-US" altLang="zh-CN" sz="3600" b="1" spc="583" dirty="0">
              <a:latin typeface="+mn-ea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9949312-8CA7-3D8F-D3FF-EC4CB60B4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00018"/>
              </p:ext>
            </p:extLst>
          </p:nvPr>
        </p:nvGraphicFramePr>
        <p:xfrm>
          <a:off x="2895600" y="3153540"/>
          <a:ext cx="10439400" cy="3894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5797026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101640587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4083434521"/>
                    </a:ext>
                  </a:extLst>
                </a:gridCol>
              </a:tblGrid>
              <a:tr h="1093659"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 </a:t>
                      </a:r>
                      <a:endParaRPr lang="zh-CN" alt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 </a:t>
                      </a:r>
                      <a:endParaRPr lang="zh-CN" alt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Supporting details</a:t>
                      </a:r>
                      <a:endParaRPr lang="zh-CN" alt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769384"/>
                  </a:ext>
                </a:extLst>
              </a:tr>
              <a:tr h="700325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spider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11769"/>
                  </a:ext>
                </a:extLst>
              </a:tr>
              <a:tr h="700325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pig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270808"/>
                  </a:ext>
                </a:extLst>
              </a:tr>
              <a:tr h="700325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rat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89509"/>
                  </a:ext>
                </a:extLst>
              </a:tr>
              <a:tr h="700325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lamp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80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1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43200" y="468647"/>
            <a:ext cx="12344399" cy="2617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二、以导促学，发展认知策略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3.</a:t>
            </a:r>
            <a:r>
              <a:rPr lang="zh-CN" altLang="en-US" sz="3600" b="1" spc="583" dirty="0">
                <a:latin typeface="+mn-ea"/>
              </a:rPr>
              <a:t>设计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推理</a:t>
            </a:r>
            <a:r>
              <a:rPr lang="zh-CN" altLang="en-US" sz="3600" b="1" spc="583" dirty="0">
                <a:latin typeface="+mn-ea"/>
              </a:rPr>
              <a:t>活动，发展隐含意义和理解策略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4.</a:t>
            </a:r>
            <a:r>
              <a:rPr lang="zh-CN" altLang="en-US" sz="3600" b="1" spc="583" dirty="0">
                <a:latin typeface="+mn-ea"/>
              </a:rPr>
              <a:t>记录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读后感悟</a:t>
            </a:r>
            <a:r>
              <a:rPr lang="zh-CN" altLang="en-US" sz="3600" b="1" spc="583" dirty="0">
                <a:latin typeface="+mn-ea"/>
              </a:rPr>
              <a:t>，发展移情策略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9FF512-8199-DAB2-43B9-2CD465C09258}"/>
              </a:ext>
            </a:extLst>
          </p:cNvPr>
          <p:cNvSpPr txBox="1"/>
          <p:nvPr/>
        </p:nvSpPr>
        <p:spPr>
          <a:xfrm>
            <a:off x="3505200" y="3567057"/>
            <a:ext cx="10241304" cy="45243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Quote: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not often that someone comes along who is a true friend and a good writer. Charlotte was both.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quote inspire me: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sentence is the conclusion of this book. It makes me think a lot. Human nature is complex. People sometimes leave animals, even old friends around them for various reasons, but this will seldom happen between animals.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the purest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friendship.</a:t>
            </a:r>
          </a:p>
        </p:txBody>
      </p:sp>
    </p:spTree>
    <p:extLst>
      <p:ext uri="{BB962C8B-B14F-4D97-AF65-F5344CB8AC3E}">
        <p14:creationId xmlns:p14="http://schemas.microsoft.com/office/powerpoint/2010/main" val="7616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29000" y="1847278"/>
            <a:ext cx="12344399" cy="4463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二、以导促学，发展认知策略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1.</a:t>
            </a:r>
            <a:r>
              <a:rPr lang="zh-CN" altLang="en-US" sz="3600" b="1" spc="583" dirty="0">
                <a:latin typeface="+mn-ea"/>
              </a:rPr>
              <a:t>封面书名导读，培养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预测策略</a:t>
            </a:r>
            <a:endParaRPr lang="en-US" altLang="zh-CN" sz="3600" b="1" spc="583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2.</a:t>
            </a:r>
            <a:r>
              <a:rPr lang="zh-CN" altLang="en-US" sz="3600" b="1" spc="583" dirty="0">
                <a:latin typeface="+mn-ea"/>
              </a:rPr>
              <a:t>关注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细节</a:t>
            </a:r>
            <a:r>
              <a:rPr lang="zh-CN" altLang="en-US" sz="3600" b="1" spc="583" dirty="0">
                <a:latin typeface="+mn-ea"/>
              </a:rPr>
              <a:t>理解，培养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寻读策略</a:t>
            </a:r>
            <a:endParaRPr lang="en-US" altLang="zh-CN" sz="3600" b="1" spc="583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3.</a:t>
            </a:r>
            <a:r>
              <a:rPr lang="zh-CN" altLang="en-US" sz="3600" b="1" spc="583" dirty="0">
                <a:latin typeface="+mn-ea"/>
              </a:rPr>
              <a:t>设计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推理</a:t>
            </a:r>
            <a:r>
              <a:rPr lang="zh-CN" altLang="en-US" sz="3600" b="1" spc="583" dirty="0">
                <a:latin typeface="+mn-ea"/>
              </a:rPr>
              <a:t>活动，发展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隐含意义和理解策略</a:t>
            </a:r>
            <a:endParaRPr lang="en-US" altLang="zh-CN" sz="3600" b="1" spc="583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4.</a:t>
            </a:r>
            <a:r>
              <a:rPr lang="zh-CN" altLang="en-US" sz="3600" b="1" spc="583" dirty="0">
                <a:latin typeface="+mn-ea"/>
              </a:rPr>
              <a:t>记录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读后感悟</a:t>
            </a:r>
            <a:r>
              <a:rPr lang="zh-CN" altLang="en-US" sz="3600" b="1" spc="583" dirty="0">
                <a:latin typeface="+mn-ea"/>
              </a:rPr>
              <a:t>，发展</a:t>
            </a:r>
            <a:r>
              <a:rPr lang="zh-CN" altLang="en-US" sz="3600" b="1" spc="583" dirty="0">
                <a:solidFill>
                  <a:srgbClr val="FF0000"/>
                </a:solidFill>
                <a:latin typeface="+mn-ea"/>
              </a:rPr>
              <a:t>移情策略</a:t>
            </a:r>
          </a:p>
        </p:txBody>
      </p:sp>
    </p:spTree>
    <p:extLst>
      <p:ext uri="{BB962C8B-B14F-4D97-AF65-F5344CB8AC3E}">
        <p14:creationId xmlns:p14="http://schemas.microsoft.com/office/powerpoint/2010/main" val="391339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4572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05200" y="1107005"/>
            <a:ext cx="12344399" cy="169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三、以问推究，提升探究能力</a:t>
            </a:r>
            <a:endParaRPr lang="en-US" altLang="zh-CN" sz="3600" b="1" spc="583" dirty="0"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latin typeface="+mn-ea"/>
              </a:rPr>
              <a:t>   </a:t>
            </a:r>
            <a:r>
              <a:rPr lang="zh-CN" altLang="en-US" sz="3600" b="1" spc="583" dirty="0">
                <a:latin typeface="+mn-ea"/>
              </a:rPr>
              <a:t>自主提问</a:t>
            </a:r>
            <a:r>
              <a:rPr lang="en-US" altLang="zh-CN" sz="3600" b="1" spc="583" dirty="0">
                <a:latin typeface="+mn-ea"/>
              </a:rPr>
              <a:t>&amp;</a:t>
            </a:r>
            <a:r>
              <a:rPr lang="zh-CN" altLang="en-US" sz="3600" b="1" spc="583" dirty="0">
                <a:latin typeface="+mn-ea"/>
              </a:rPr>
              <a:t>自主回答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39A23F-FB43-A9D4-6C79-87C9509B4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45241" y="-568955"/>
            <a:ext cx="4283117" cy="129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03234" y="554165"/>
            <a:ext cx="5225317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>
                <a:solidFill>
                  <a:srgbClr val="534048"/>
                </a:solidFill>
                <a:ea typeface="思源宋体-超粗体"/>
              </a:rPr>
              <a:t>三 文献研究意义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1031367"/>
            <a:ext cx="5707802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123983" y="1031367"/>
            <a:ext cx="7164017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2743200" y="1612202"/>
            <a:ext cx="13030200" cy="4790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读前确定了详细的阅读学习目标，给接下来的教学设计指明了方向。</a:t>
            </a:r>
            <a:endParaRPr lang="en-US" altLang="zh-CN" sz="3600" spc="627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整个实践把整本书阅读形成了一个完整的学习过程，引导学生经历设定目标、制定计划、导读学习、自主阅读、互动讨论、自主探究、反思总结的学习过程。</a:t>
            </a:r>
            <a:endParaRPr lang="en-US" sz="3600" spc="627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06472" y="6524496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24400" y="612041"/>
            <a:ext cx="8339315" cy="81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 dirty="0">
                <a:solidFill>
                  <a:srgbClr val="534048"/>
                </a:solidFill>
                <a:ea typeface="思源宋体-超粗体"/>
              </a:rPr>
              <a:t>四 对</a:t>
            </a: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小组</a:t>
            </a:r>
            <a:r>
              <a:rPr lang="en-US" sz="4500" spc="337" dirty="0" err="1">
                <a:solidFill>
                  <a:srgbClr val="534048"/>
                </a:solidFill>
                <a:ea typeface="思源宋体-超粗体"/>
              </a:rPr>
              <a:t>课题</a:t>
            </a: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教学实践</a:t>
            </a:r>
            <a:r>
              <a:rPr lang="en-US" sz="4500" spc="337" dirty="0" err="1">
                <a:solidFill>
                  <a:srgbClr val="534048"/>
                </a:solidFill>
                <a:ea typeface="思源宋体-超粗体"/>
              </a:rPr>
              <a:t>的启发</a:t>
            </a:r>
            <a:endParaRPr lang="en-US" sz="4500" spc="337" dirty="0">
              <a:solidFill>
                <a:srgbClr val="534048"/>
              </a:solidFill>
              <a:ea typeface="思源宋体-超粗体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1031367"/>
            <a:ext cx="4605515" cy="6196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4172" flipV="1">
            <a:off x="13182602" y="1028269"/>
            <a:ext cx="5105396" cy="6196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C560E-CEAD-41CA-75E7-FA0B929D6D2F}"/>
              </a:ext>
            </a:extLst>
          </p:cNvPr>
          <p:cNvSpPr txBox="1"/>
          <p:nvPr/>
        </p:nvSpPr>
        <p:spPr>
          <a:xfrm>
            <a:off x="2743200" y="1612202"/>
            <a:ext cx="13030200" cy="3803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根据不同的学生</a:t>
            </a:r>
            <a:r>
              <a:rPr lang="en-US" altLang="zh-CN" sz="3600" spc="627" dirty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教师提前制定详细的学习目标，把目标和阅读材料的选择相结合。</a:t>
            </a:r>
            <a:endParaRPr lang="en-US" altLang="zh-CN" sz="3600" spc="627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确定阅读材料，让学生自己制定本次整本书阅读的目标。</a:t>
            </a:r>
            <a:endParaRPr lang="en-US" sz="3600" spc="627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9CC156-AF1E-760A-CC2F-50AA9F1D9EDF}"/>
              </a:ext>
            </a:extLst>
          </p:cNvPr>
          <p:cNvSpPr txBox="1"/>
          <p:nvPr/>
        </p:nvSpPr>
        <p:spPr>
          <a:xfrm>
            <a:off x="4038600" y="5600700"/>
            <a:ext cx="9296400" cy="35394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+mn-ea"/>
              </a:rPr>
              <a:t>The Little Prince </a:t>
            </a:r>
            <a:r>
              <a:rPr lang="zh-CN" altLang="en-US" sz="3200" dirty="0">
                <a:latin typeface="+mn-ea"/>
              </a:rPr>
              <a:t>阅读目标：</a:t>
            </a:r>
            <a:endParaRPr lang="en-US" altLang="zh-CN" sz="3200" dirty="0">
              <a:latin typeface="+mn-ea"/>
            </a:endParaRPr>
          </a:p>
          <a:p>
            <a:r>
              <a:rPr lang="en-US" altLang="zh-CN" sz="3200" dirty="0">
                <a:latin typeface="+mn-ea"/>
              </a:rPr>
              <a:t>1.</a:t>
            </a:r>
            <a:r>
              <a:rPr lang="zh-CN" altLang="en-US" sz="3200" dirty="0">
                <a:latin typeface="+mn-ea"/>
              </a:rPr>
              <a:t>在本学期完成阅读本书。</a:t>
            </a:r>
            <a:endParaRPr lang="en-US" altLang="zh-CN" sz="3200" dirty="0">
              <a:latin typeface="+mn-ea"/>
            </a:endParaRPr>
          </a:p>
          <a:p>
            <a:r>
              <a:rPr lang="en-US" altLang="zh-CN" sz="3200" dirty="0">
                <a:latin typeface="+mn-ea"/>
              </a:rPr>
              <a:t>2.</a:t>
            </a:r>
            <a:r>
              <a:rPr lang="zh-CN" altLang="en-US" sz="3200" dirty="0">
                <a:latin typeface="+mn-ea"/>
              </a:rPr>
              <a:t>利用查工具书、识别词根、上下文猜词等方法积累词汇。</a:t>
            </a:r>
            <a:endParaRPr lang="en-US" altLang="zh-CN" sz="3200" dirty="0">
              <a:latin typeface="+mn-ea"/>
            </a:endParaRPr>
          </a:p>
          <a:p>
            <a:r>
              <a:rPr lang="en-US" altLang="zh-CN" sz="3200" dirty="0">
                <a:latin typeface="+mn-ea"/>
              </a:rPr>
              <a:t>3.</a:t>
            </a:r>
            <a:r>
              <a:rPr lang="zh-CN" altLang="en-US" sz="3200" dirty="0">
                <a:latin typeface="+mn-ea"/>
              </a:rPr>
              <a:t>摘抄书中语言优美，体现主旨的句子并记录感想。</a:t>
            </a:r>
            <a:endParaRPr lang="en-US" altLang="zh-CN" sz="3200" dirty="0">
              <a:latin typeface="+mn-ea"/>
            </a:endParaRPr>
          </a:p>
          <a:p>
            <a:r>
              <a:rPr lang="en-US" altLang="zh-CN" sz="3200" dirty="0">
                <a:latin typeface="+mn-ea"/>
              </a:rPr>
              <a:t>4.</a:t>
            </a:r>
            <a:r>
              <a:rPr lang="zh-CN" altLang="en-US" sz="3200" dirty="0">
                <a:latin typeface="+mn-ea"/>
              </a:rPr>
              <a:t>选择一位人物进行细致的分析。</a:t>
            </a:r>
            <a:endParaRPr lang="en-US" altLang="zh-CN" sz="3200" dirty="0">
              <a:latin typeface="+mn-ea"/>
            </a:endParaRPr>
          </a:p>
          <a:p>
            <a:r>
              <a:rPr lang="en-US" altLang="zh-CN" sz="3200" dirty="0">
                <a:latin typeface="+mn-ea"/>
              </a:rPr>
              <a:t>5.</a:t>
            </a:r>
            <a:r>
              <a:rPr lang="zh-CN" altLang="en-US" sz="3200" dirty="0">
                <a:latin typeface="+mn-ea"/>
              </a:rPr>
              <a:t>完成一份读书报告。</a:t>
            </a:r>
            <a:endParaRPr lang="en-US" altLang="zh-CN" sz="32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79413" y="2936286"/>
            <a:ext cx="2064587" cy="331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</a:pPr>
            <a:r>
              <a:rPr lang="en-US" sz="10862" spc="836">
                <a:solidFill>
                  <a:srgbClr val="534048"/>
                </a:solidFill>
                <a:ea typeface="思源宋体-粗体 Bold"/>
              </a:rPr>
              <a:t>目录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13957" y="1587495"/>
            <a:ext cx="1297097" cy="1348790"/>
            <a:chOff x="0" y="0"/>
            <a:chExt cx="1729462" cy="179838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5" y="0"/>
              <a:ext cx="1726452" cy="1798387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0" y="285149"/>
              <a:ext cx="1729462" cy="1117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4"/>
                </a:lnSpc>
              </a:pPr>
              <a:r>
                <a:rPr lang="en-US" sz="5499" spc="423" dirty="0">
                  <a:solidFill>
                    <a:srgbClr val="962315"/>
                  </a:solidFill>
                  <a:ea typeface="思源宋体-粗体 Bold"/>
                </a:rPr>
                <a:t>壹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97677" y="3197579"/>
            <a:ext cx="929656" cy="480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</a:pPr>
            <a:r>
              <a:rPr lang="en-US" sz="4200" spc="79">
                <a:solidFill>
                  <a:srgbClr val="534048"/>
                </a:solidFill>
                <a:ea typeface="思源宋体-粗体 Bold"/>
              </a:rPr>
              <a:t>文献基本信息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63396" y="1587495"/>
            <a:ext cx="1297097" cy="1348790"/>
            <a:chOff x="0" y="0"/>
            <a:chExt cx="1729462" cy="179838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5" y="0"/>
              <a:ext cx="1726452" cy="179838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0" y="285149"/>
              <a:ext cx="1729462" cy="1117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4"/>
                </a:lnSpc>
              </a:pPr>
              <a:r>
                <a:rPr lang="en-US" sz="5499" spc="423">
                  <a:solidFill>
                    <a:srgbClr val="962315"/>
                  </a:solidFill>
                  <a:ea typeface="思源宋体-粗体 Bold"/>
                </a:rPr>
                <a:t>贰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47117" y="3197579"/>
            <a:ext cx="929656" cy="480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</a:pPr>
            <a:r>
              <a:rPr lang="en-US" sz="4200" spc="79" dirty="0" err="1">
                <a:solidFill>
                  <a:srgbClr val="534048"/>
                </a:solidFill>
                <a:ea typeface="思源宋体-粗体 Bold"/>
              </a:rPr>
              <a:t>文献基本内容</a:t>
            </a:r>
            <a:endParaRPr lang="en-US" sz="4200" spc="79" dirty="0">
              <a:solidFill>
                <a:srgbClr val="534048"/>
              </a:solidFill>
              <a:ea typeface="思源宋体-粗体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058400" y="1436177"/>
            <a:ext cx="1297097" cy="1348790"/>
            <a:chOff x="0" y="0"/>
            <a:chExt cx="1729462" cy="179838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5" y="0"/>
              <a:ext cx="1726452" cy="179838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0" y="285149"/>
              <a:ext cx="1729462" cy="1117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4"/>
                </a:lnSpc>
              </a:pPr>
              <a:r>
                <a:rPr lang="en-US" sz="5499" spc="423">
                  <a:solidFill>
                    <a:srgbClr val="962315"/>
                  </a:solidFill>
                  <a:ea typeface="思源宋体-粗体 Bold"/>
                </a:rPr>
                <a:t>叁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42120" y="3046261"/>
            <a:ext cx="929656" cy="480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</a:pPr>
            <a:r>
              <a:rPr lang="en-US" sz="4200" spc="79">
                <a:solidFill>
                  <a:srgbClr val="534048"/>
                </a:solidFill>
                <a:ea typeface="思源宋体-粗体 Bold"/>
              </a:rPr>
              <a:t>文献研究意义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305582" y="1436177"/>
            <a:ext cx="1297097" cy="1348790"/>
            <a:chOff x="0" y="0"/>
            <a:chExt cx="1729462" cy="179838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5" y="0"/>
              <a:ext cx="1726452" cy="1798387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0" y="285149"/>
              <a:ext cx="1729462" cy="1117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4"/>
                </a:lnSpc>
              </a:pPr>
              <a:r>
                <a:rPr lang="en-US" sz="5499" spc="423" dirty="0">
                  <a:solidFill>
                    <a:srgbClr val="962315"/>
                  </a:solidFill>
                  <a:ea typeface="思源宋体-粗体"/>
                </a:rPr>
                <a:t>肆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8648010"/>
            <a:ext cx="18288000" cy="2194759"/>
            <a:chOff x="0" y="0"/>
            <a:chExt cx="24384000" cy="292634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4384000" cy="2283728"/>
              <a:chOff x="0" y="0"/>
              <a:chExt cx="4816593" cy="45110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816592" cy="45110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45110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451107"/>
                    </a:lnTo>
                    <a:lnTo>
                      <a:pt x="0" y="451107"/>
                    </a:lnTo>
                    <a:close/>
                  </a:path>
                </a:pathLst>
              </a:custGeom>
              <a:solidFill>
                <a:srgbClr val="D8CBB6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4"/>
                  </a:lnSpc>
                </a:pPr>
                <a:endParaRPr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3857"/>
            <a:stretch>
              <a:fillRect/>
            </a:stretch>
          </p:blipFill>
          <p:spPr>
            <a:xfrm>
              <a:off x="304518" y="0"/>
              <a:ext cx="4324938" cy="251475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26632"/>
            <a:stretch>
              <a:fillRect/>
            </a:stretch>
          </p:blipFill>
          <p:spPr>
            <a:xfrm>
              <a:off x="21169873" y="0"/>
              <a:ext cx="2912363" cy="242309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27468"/>
            <a:stretch>
              <a:fillRect/>
            </a:stretch>
          </p:blipFill>
          <p:spPr>
            <a:xfrm>
              <a:off x="13888959" y="0"/>
              <a:ext cx="4410715" cy="257094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28375"/>
            <a:stretch>
              <a:fillRect/>
            </a:stretch>
          </p:blipFill>
          <p:spPr>
            <a:xfrm>
              <a:off x="7499656" y="13964"/>
              <a:ext cx="3519102" cy="2912381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13489302" y="3046261"/>
            <a:ext cx="929656" cy="649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</a:pPr>
            <a:r>
              <a:rPr lang="en-US" sz="4200" spc="79" dirty="0">
                <a:solidFill>
                  <a:srgbClr val="534048"/>
                </a:solidFill>
                <a:ea typeface="思源宋体-粗体 Bold"/>
              </a:rPr>
              <a:t>对</a:t>
            </a:r>
            <a:r>
              <a:rPr lang="zh-CN" altLang="en-US" sz="4200" spc="79" dirty="0">
                <a:solidFill>
                  <a:srgbClr val="534048"/>
                </a:solidFill>
                <a:ea typeface="思源宋体-粗体 Bold"/>
              </a:rPr>
              <a:t>小组</a:t>
            </a:r>
            <a:r>
              <a:rPr lang="en-US" sz="4200" spc="79" dirty="0" err="1">
                <a:solidFill>
                  <a:srgbClr val="534048"/>
                </a:solidFill>
                <a:ea typeface="思源宋体-粗体 Bold"/>
              </a:rPr>
              <a:t>课题的启发</a:t>
            </a:r>
            <a:endParaRPr lang="en-US" sz="4200" spc="79" dirty="0">
              <a:solidFill>
                <a:srgbClr val="534048"/>
              </a:solidFill>
              <a:ea typeface="思源宋体-粗体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06472" y="6524496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24400" y="612041"/>
            <a:ext cx="8339315" cy="81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 dirty="0">
                <a:solidFill>
                  <a:srgbClr val="534048"/>
                </a:solidFill>
                <a:ea typeface="思源宋体-超粗体"/>
              </a:rPr>
              <a:t>四 对</a:t>
            </a: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小组</a:t>
            </a:r>
            <a:r>
              <a:rPr lang="en-US" sz="4500" spc="337" dirty="0" err="1">
                <a:solidFill>
                  <a:srgbClr val="534048"/>
                </a:solidFill>
                <a:ea typeface="思源宋体-超粗体"/>
              </a:rPr>
              <a:t>课题</a:t>
            </a: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教学实践</a:t>
            </a:r>
            <a:r>
              <a:rPr lang="en-US" sz="4500" spc="337" dirty="0" err="1">
                <a:solidFill>
                  <a:srgbClr val="534048"/>
                </a:solidFill>
                <a:ea typeface="思源宋体-超粗体"/>
              </a:rPr>
              <a:t>的启发</a:t>
            </a:r>
            <a:endParaRPr lang="en-US" sz="4500" spc="337" dirty="0">
              <a:solidFill>
                <a:srgbClr val="534048"/>
              </a:solidFill>
              <a:ea typeface="思源宋体-超粗体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1031367"/>
            <a:ext cx="4605515" cy="6196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4172" flipV="1">
            <a:off x="13182602" y="1028269"/>
            <a:ext cx="5105396" cy="6196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C560E-CEAD-41CA-75E7-FA0B929D6D2F}"/>
              </a:ext>
            </a:extLst>
          </p:cNvPr>
          <p:cNvSpPr txBox="1"/>
          <p:nvPr/>
        </p:nvSpPr>
        <p:spPr>
          <a:xfrm>
            <a:off x="2743200" y="1612202"/>
            <a:ext cx="13030200" cy="6765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鼓励学生制定以内容、时间及学习行为为导向的三维计划。</a:t>
            </a:r>
            <a:endParaRPr lang="en-US" altLang="zh-CN" sz="3600" spc="627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4.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设计的问题不仅要根据培养学生的不同能力，设计预测类、细节类、推理类、情感体会类等题目，还要问题提出者多元化：教师提问、同学互问以及学生自主提问，自主回答，从而提升学生的探究能力，也为后期的知识产出打下更坚实的基础。</a:t>
            </a:r>
            <a:endParaRPr lang="en-US" sz="3600" spc="627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5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06472" y="6524496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10085" y="546735"/>
            <a:ext cx="6255974" cy="81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 dirty="0">
                <a:solidFill>
                  <a:srgbClr val="534048"/>
                </a:solidFill>
                <a:ea typeface="思源宋体-超粗体"/>
              </a:rPr>
              <a:t>四 对</a:t>
            </a: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小组</a:t>
            </a:r>
            <a:r>
              <a:rPr lang="en-US" sz="4500" spc="337" dirty="0" err="1">
                <a:solidFill>
                  <a:srgbClr val="534048"/>
                </a:solidFill>
                <a:ea typeface="思源宋体-超粗体"/>
              </a:rPr>
              <a:t>课题的启发</a:t>
            </a:r>
            <a:endParaRPr lang="en-US" sz="4500" spc="337" dirty="0">
              <a:solidFill>
                <a:srgbClr val="534048"/>
              </a:solidFill>
              <a:ea typeface="思源宋体-超粗体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1031367"/>
            <a:ext cx="5910085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4172">
            <a:off x="12166057" y="1027652"/>
            <a:ext cx="6121945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C560E-CEAD-41CA-75E7-FA0B929D6D2F}"/>
              </a:ext>
            </a:extLst>
          </p:cNvPr>
          <p:cNvSpPr txBox="1"/>
          <p:nvPr/>
        </p:nvSpPr>
        <p:spPr>
          <a:xfrm>
            <a:off x="2743200" y="1612202"/>
            <a:ext cx="13030200" cy="3780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9"/>
              </a:lnSpc>
            </a:pPr>
            <a:r>
              <a:rPr lang="en-US" sz="3600" spc="627" dirty="0">
                <a:solidFill>
                  <a:srgbClr val="000000"/>
                </a:solidFill>
                <a:latin typeface="+mn-ea"/>
              </a:rPr>
              <a:t>5.</a:t>
            </a:r>
            <a:r>
              <a:rPr lang="zh-CN" altLang="en-US" sz="3600" spc="627" dirty="0">
                <a:solidFill>
                  <a:srgbClr val="000000"/>
                </a:solidFill>
                <a:latin typeface="+mn-ea"/>
              </a:rPr>
              <a:t>教师指导学生在不同阶段对学习时间、学习内容以及学习行为做具体计划并展开学习，尤其强调学习行为的提前计划。在学生制定初步计划后，教师再予以反馈和指导，使其计划更为合理和具体。</a:t>
            </a:r>
          </a:p>
        </p:txBody>
      </p:sp>
    </p:spTree>
    <p:extLst>
      <p:ext uri="{BB962C8B-B14F-4D97-AF65-F5344CB8AC3E}">
        <p14:creationId xmlns:p14="http://schemas.microsoft.com/office/powerpoint/2010/main" val="3155030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06472" y="6524496"/>
            <a:ext cx="1965309" cy="227084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EDC69ED-2078-A35D-30DE-894CD1B43877}"/>
              </a:ext>
            </a:extLst>
          </p:cNvPr>
          <p:cNvSpPr/>
          <p:nvPr/>
        </p:nvSpPr>
        <p:spPr>
          <a:xfrm>
            <a:off x="5638800" y="2857500"/>
            <a:ext cx="6364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ea"/>
                <a:ea typeface="+mj-ea"/>
              </a:rPr>
              <a:t>感谢聆听！</a:t>
            </a:r>
            <a:endParaRPr lang="zh-CN" alt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232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1474" y="6221860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56211" y="630555"/>
            <a:ext cx="537690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>
                <a:solidFill>
                  <a:srgbClr val="534048"/>
                </a:solidFill>
                <a:ea typeface="思源宋体-超粗体 Bold"/>
              </a:rPr>
              <a:t>一 文献基本信息</a:t>
            </a:r>
          </a:p>
        </p:txBody>
      </p:sp>
      <p:sp>
        <p:nvSpPr>
          <p:cNvPr id="5" name="AutoShape 5"/>
          <p:cNvSpPr/>
          <p:nvPr/>
        </p:nvSpPr>
        <p:spPr>
          <a:xfrm rot="47261">
            <a:off x="-263" y="1069562"/>
            <a:ext cx="5556736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123983" y="1031367"/>
            <a:ext cx="7164017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343900" y="2487313"/>
            <a:ext cx="7799036" cy="66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3199" spc="467">
                <a:solidFill>
                  <a:srgbClr val="000000"/>
                </a:solidFill>
                <a:ea typeface="思源宋体-粗体"/>
              </a:rPr>
              <a:t>文献名称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43900" y="4604831"/>
            <a:ext cx="7799036" cy="66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3199" spc="467">
                <a:solidFill>
                  <a:srgbClr val="000000"/>
                </a:solidFill>
                <a:ea typeface="思源宋体-粗体 Bold"/>
              </a:rPr>
              <a:t>来源期刊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43900" y="6300691"/>
            <a:ext cx="7799036" cy="66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3199" spc="467" dirty="0" err="1">
                <a:solidFill>
                  <a:srgbClr val="000000"/>
                </a:solidFill>
                <a:ea typeface="思源宋体-粗体"/>
              </a:rPr>
              <a:t>作者及机构</a:t>
            </a:r>
            <a:endParaRPr lang="en-US" sz="3199" spc="467" dirty="0">
              <a:solidFill>
                <a:srgbClr val="000000"/>
              </a:solidFill>
              <a:ea typeface="思源宋体-粗体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2E589C6-6D8A-C36E-F5A9-47B7D65F3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7" y="1508570"/>
            <a:ext cx="6583823" cy="8778430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F63D384-DFD7-E57E-2F5F-0BA81570327B}"/>
              </a:ext>
            </a:extLst>
          </p:cNvPr>
          <p:cNvSpPr txBox="1"/>
          <p:nvPr/>
        </p:nvSpPr>
        <p:spPr>
          <a:xfrm>
            <a:off x="7123119" y="3235635"/>
            <a:ext cx="7620000" cy="106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zh-CN" altLang="en-US" sz="2800" spc="262" dirty="0">
                <a:solidFill>
                  <a:srgbClr val="534048"/>
                </a:solidFill>
                <a:latin typeface="思源宋体-超粗体"/>
              </a:rPr>
              <a:t>指向初中生英语学习能力发展的</a:t>
            </a:r>
            <a:endParaRPr lang="en-US" altLang="zh-CN" sz="2800" spc="262" dirty="0">
              <a:solidFill>
                <a:srgbClr val="534048"/>
              </a:solidFill>
              <a:latin typeface="思源宋体-超粗体"/>
            </a:endParaRPr>
          </a:p>
          <a:p>
            <a:pPr algn="ctr">
              <a:lnSpc>
                <a:spcPts val="4393"/>
              </a:lnSpc>
            </a:pPr>
            <a:r>
              <a:rPr lang="zh-CN" altLang="en-US" sz="2800" spc="262" dirty="0">
                <a:solidFill>
                  <a:srgbClr val="534048"/>
                </a:solidFill>
                <a:latin typeface="思源宋体-超粗体"/>
              </a:rPr>
              <a:t>整本书阅读教学实践</a:t>
            </a:r>
            <a:endParaRPr lang="en-US" sz="4400" spc="262" dirty="0">
              <a:solidFill>
                <a:srgbClr val="534048"/>
              </a:solidFill>
              <a:latin typeface="思源宋体-超粗体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D9E92BE-D51C-BF45-9D94-D0094FAF0D09}"/>
              </a:ext>
            </a:extLst>
          </p:cNvPr>
          <p:cNvSpPr txBox="1"/>
          <p:nvPr/>
        </p:nvSpPr>
        <p:spPr>
          <a:xfrm>
            <a:off x="6545876" y="5331066"/>
            <a:ext cx="7620000" cy="508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zh-CN" altLang="en-US" sz="2800" spc="262" dirty="0">
                <a:solidFill>
                  <a:srgbClr val="534048"/>
                </a:solidFill>
                <a:latin typeface="思源宋体-超粗体"/>
              </a:rPr>
              <a:t>中小学英语教学与研究</a:t>
            </a:r>
            <a:endParaRPr lang="en-US" sz="4400" spc="262" dirty="0">
              <a:solidFill>
                <a:srgbClr val="534048"/>
              </a:solidFill>
              <a:latin typeface="思源宋体-超粗体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1A2A4DB-D02E-B74B-1D76-9A4EED6DA484}"/>
              </a:ext>
            </a:extLst>
          </p:cNvPr>
          <p:cNvSpPr txBox="1"/>
          <p:nvPr/>
        </p:nvSpPr>
        <p:spPr>
          <a:xfrm>
            <a:off x="6934200" y="7289283"/>
            <a:ext cx="7620000" cy="508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zh-CN" altLang="en-US" sz="2800" spc="262" dirty="0">
                <a:solidFill>
                  <a:srgbClr val="534048"/>
                </a:solidFill>
                <a:latin typeface="思源宋体-超粗体"/>
              </a:rPr>
              <a:t>陆婷晨 上海市第二初级中学</a:t>
            </a:r>
            <a:endParaRPr lang="en-US" sz="4400" spc="262" dirty="0">
              <a:solidFill>
                <a:srgbClr val="534048"/>
              </a:solidFill>
              <a:latin typeface="思源宋体-超粗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96455" y="6221860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10165" y="630555"/>
            <a:ext cx="492295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4500" spc="337">
                <a:solidFill>
                  <a:srgbClr val="534048"/>
                </a:solidFill>
                <a:ea typeface="思源宋体-超粗体"/>
              </a:rPr>
              <a:t>二 文献基本内容</a:t>
            </a:r>
          </a:p>
        </p:txBody>
      </p:sp>
      <p:sp>
        <p:nvSpPr>
          <p:cNvPr id="5" name="AutoShape 5"/>
          <p:cNvSpPr/>
          <p:nvPr/>
        </p:nvSpPr>
        <p:spPr>
          <a:xfrm rot="43692">
            <a:off x="-243" y="1069562"/>
            <a:ext cx="6010651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123983" y="1031367"/>
            <a:ext cx="7164017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1093424" y="2161151"/>
            <a:ext cx="7799036" cy="82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200" spc="583" dirty="0">
                <a:solidFill>
                  <a:srgbClr val="000000"/>
                </a:solidFill>
                <a:ea typeface="思源宋体-粗体 Bold"/>
              </a:rPr>
              <a:t>（一）问题的提出</a:t>
            </a:r>
            <a:endParaRPr lang="en-US" sz="3200" spc="583" dirty="0">
              <a:solidFill>
                <a:srgbClr val="000000"/>
              </a:solidFill>
              <a:ea typeface="思源宋体-粗体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093424" y="3568008"/>
            <a:ext cx="4527575" cy="267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200" spc="583" dirty="0">
                <a:solidFill>
                  <a:srgbClr val="000000"/>
                </a:solidFill>
                <a:ea typeface="思源宋体-粗体 Bold"/>
              </a:rPr>
              <a:t>（二）指向英语学习能力发展的整本书阅读教学</a:t>
            </a:r>
            <a:endParaRPr lang="en-US" sz="3200" spc="583" dirty="0">
              <a:solidFill>
                <a:srgbClr val="000000"/>
              </a:solidFill>
              <a:ea typeface="思源宋体-粗体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093424" y="6727339"/>
            <a:ext cx="4679975" cy="267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200" spc="583" dirty="0">
                <a:solidFill>
                  <a:srgbClr val="962315"/>
                </a:solidFill>
                <a:ea typeface="思源宋体-粗体 Bold"/>
              </a:rPr>
              <a:t>（三）通过整本书阅读发展初中学生英语学习能力的实践</a:t>
            </a:r>
            <a:endParaRPr lang="en-US" sz="3200" spc="583" dirty="0">
              <a:solidFill>
                <a:srgbClr val="962315"/>
              </a:solidFill>
              <a:ea typeface="思源宋体-粗体 Bold"/>
            </a:endParaRPr>
          </a:p>
        </p:txBody>
      </p:sp>
      <p:sp>
        <p:nvSpPr>
          <p:cNvPr id="13" name="AutoShape 13"/>
          <p:cNvSpPr/>
          <p:nvPr/>
        </p:nvSpPr>
        <p:spPr>
          <a:xfrm rot="-5400000">
            <a:off x="6869910" y="6006770"/>
            <a:ext cx="7262614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72606" y="1713476"/>
            <a:ext cx="779903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5000" spc="730">
                <a:solidFill>
                  <a:srgbClr val="000000"/>
                </a:solidFill>
                <a:ea typeface="思源宋体-粗体 Bold"/>
              </a:rPr>
              <a:t>摘要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674" y="2912875"/>
            <a:ext cx="9843871" cy="436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720000" algn="just">
              <a:lnSpc>
                <a:spcPts val="4320"/>
              </a:lnSpc>
            </a:pPr>
            <a:r>
              <a:rPr lang="zh-CN" altLang="en-US" sz="2800" spc="105" dirty="0">
                <a:solidFill>
                  <a:srgbClr val="534048"/>
                </a:solidFill>
                <a:latin typeface="字由点字典黑 55J Bold"/>
              </a:rPr>
              <a:t>学习能力是英语课程要培养的核心素养之一，也是学生终身学习的必备品格。整本书阅读提供了完整性的学习过程，学生要经历阅读前目标计划制定的先行组织、问读时阅读任务的完成和阅读后的延神探究三个阶段。本文根据三阶段的学习重点，从“以终为始，培养规划意识”“以导促学</a:t>
            </a:r>
            <a:r>
              <a:rPr lang="en-US" altLang="zh-CN" sz="2800" spc="105" dirty="0">
                <a:solidFill>
                  <a:srgbClr val="534048"/>
                </a:solidFill>
                <a:latin typeface="字由点字典黑 55J Bold"/>
              </a:rPr>
              <a:t>,</a:t>
            </a:r>
            <a:r>
              <a:rPr lang="zh-CN" altLang="en-US" sz="2800" spc="105" dirty="0">
                <a:solidFill>
                  <a:srgbClr val="534048"/>
                </a:solidFill>
                <a:latin typeface="字由点字典黑 55J Bold"/>
              </a:rPr>
              <a:t>发展认知策咯”“以问推究，提升探究能力”三方面用阐述教师如何通过整本书阅读发展学生的学习能力。教师应转变视角，从学生学习视角出发帮助学生在学可各阶段提高学习能力。</a:t>
            </a:r>
            <a:endParaRPr lang="en-US" sz="2800" spc="105" dirty="0">
              <a:solidFill>
                <a:srgbClr val="534048"/>
              </a:solidFill>
              <a:latin typeface="字由点字典黑 55J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58847" y="630555"/>
            <a:ext cx="5074272" cy="81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（一）问题的提出</a:t>
            </a:r>
          </a:p>
        </p:txBody>
      </p:sp>
      <p:sp>
        <p:nvSpPr>
          <p:cNvPr id="5" name="AutoShape 5"/>
          <p:cNvSpPr/>
          <p:nvPr/>
        </p:nvSpPr>
        <p:spPr>
          <a:xfrm rot="44820">
            <a:off x="-249" y="1069562"/>
            <a:ext cx="5859345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123983" y="1031367"/>
            <a:ext cx="7164017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2929423" y="1649674"/>
            <a:ext cx="11658600" cy="2639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学习能力：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积极运用和主动调适英语学习策略、拓展英语学习渠道、努力提升英语学习效率的意识和能力。</a:t>
            </a:r>
            <a:endParaRPr lang="en-US" sz="3600" spc="583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1316AFD-6A54-4E47-B205-B8F4765970AD}"/>
              </a:ext>
            </a:extLst>
          </p:cNvPr>
          <p:cNvSpPr txBox="1"/>
          <p:nvPr/>
        </p:nvSpPr>
        <p:spPr>
          <a:xfrm>
            <a:off x="3124200" y="5142732"/>
            <a:ext cx="12344400" cy="792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三学：会学、乐学、善学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。</a:t>
            </a:r>
            <a:endParaRPr lang="en-US" sz="3600" spc="583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58847" y="630555"/>
            <a:ext cx="5074272" cy="81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（一）问题的提出</a:t>
            </a:r>
          </a:p>
        </p:txBody>
      </p:sp>
      <p:sp>
        <p:nvSpPr>
          <p:cNvPr id="5" name="AutoShape 5"/>
          <p:cNvSpPr/>
          <p:nvPr/>
        </p:nvSpPr>
        <p:spPr>
          <a:xfrm rot="44820">
            <a:off x="-249" y="1069562"/>
            <a:ext cx="5859345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123983" y="1031367"/>
            <a:ext cx="7164017" cy="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01E28E4-FFAE-2BFF-BE24-49D59456DD21}"/>
              </a:ext>
            </a:extLst>
          </p:cNvPr>
          <p:cNvSpPr txBox="1"/>
          <p:nvPr/>
        </p:nvSpPr>
        <p:spPr>
          <a:xfrm>
            <a:off x="3421692" y="1714500"/>
            <a:ext cx="12351708" cy="725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目前存在的问题：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1.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学生在学习前缺乏目标与计划，表现为被动地学习，以完成任务为目的</a:t>
            </a: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;</a:t>
            </a: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2.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在学习过程中，</a:t>
            </a: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策略使用意识薄弱，不会选择恰当的策略优化学习，导致学习效率不高；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3.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少有主动思考的行为</a:t>
            </a:r>
            <a:r>
              <a:rPr lang="zh-CN" altLang="en-US" sz="3600" b="1" spc="583">
                <a:solidFill>
                  <a:srgbClr val="000000"/>
                </a:solidFill>
                <a:latin typeface="+mn-ea"/>
              </a:rPr>
              <a:t>，缺乏探究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的习惯。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en-US" altLang="zh-CN" sz="3600" b="1" spc="583" dirty="0">
                <a:solidFill>
                  <a:srgbClr val="000000"/>
                </a:solidFill>
                <a:latin typeface="+mn-ea"/>
              </a:rPr>
              <a:t>  </a:t>
            </a: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这些说明学生缺乏学习规划的意识、策略的运用和探究的能力。</a:t>
            </a:r>
            <a:endParaRPr lang="en-US" sz="3600" spc="583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53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05000" y="630555"/>
            <a:ext cx="13411199" cy="81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（二）指向英语学习能力发展的整本书阅读教学</a:t>
            </a:r>
          </a:p>
        </p:txBody>
      </p:sp>
      <p:sp>
        <p:nvSpPr>
          <p:cNvPr id="5" name="AutoShape 5"/>
          <p:cNvSpPr/>
          <p:nvPr/>
        </p:nvSpPr>
        <p:spPr>
          <a:xfrm rot="44820" flipV="1">
            <a:off x="104" y="1015472"/>
            <a:ext cx="2438193" cy="3179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5697200" y="999579"/>
            <a:ext cx="2590800" cy="31788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3429000" y="2476500"/>
            <a:ext cx="11277600" cy="4485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整本书阅读：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相对于短小篇章阅读的完整书册阅读。根据学生语言能力以及认知能力的不同，英语整本书阅读可以是</a:t>
            </a:r>
            <a:r>
              <a:rPr lang="en-US" altLang="zh-CN" sz="3600" spc="583" dirty="0">
                <a:solidFill>
                  <a:srgbClr val="000000"/>
                </a:solidFill>
                <a:latin typeface="+mn-ea"/>
              </a:rPr>
              <a:t>10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页以内、</a:t>
            </a:r>
            <a:r>
              <a:rPr lang="en-US" altLang="zh-CN" sz="3600" spc="583" dirty="0">
                <a:solidFill>
                  <a:srgbClr val="000000"/>
                </a:solidFill>
                <a:latin typeface="+mn-ea"/>
              </a:rPr>
              <a:t>50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词左右的绘本阅读，也可以是上百页、长达</a:t>
            </a:r>
            <a:r>
              <a:rPr lang="en-US" altLang="zh-CN" sz="3600" spc="583" dirty="0">
                <a:solidFill>
                  <a:srgbClr val="000000"/>
                </a:solidFill>
                <a:latin typeface="+mn-ea"/>
              </a:rPr>
              <a:t>3</a:t>
            </a:r>
            <a:r>
              <a:rPr lang="zh-CN" altLang="en-US" sz="3600" spc="583" dirty="0">
                <a:solidFill>
                  <a:srgbClr val="000000"/>
                </a:solidFill>
                <a:latin typeface="+mn-ea"/>
              </a:rPr>
              <a:t>万词左右的英文文学名著阅读。</a:t>
            </a:r>
            <a:endParaRPr lang="en-US" sz="3600" spc="583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86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05000" y="630555"/>
            <a:ext cx="13411199" cy="81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（二）指向英语学习能力发展的整本书阅读教学</a:t>
            </a:r>
          </a:p>
        </p:txBody>
      </p:sp>
      <p:sp>
        <p:nvSpPr>
          <p:cNvPr id="5" name="AutoShape 5"/>
          <p:cNvSpPr/>
          <p:nvPr/>
        </p:nvSpPr>
        <p:spPr>
          <a:xfrm rot="44820" flipV="1">
            <a:off x="104" y="1015472"/>
            <a:ext cx="2438193" cy="31790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5697200" y="999579"/>
            <a:ext cx="2590800" cy="31788"/>
          </a:xfrm>
          <a:prstGeom prst="line">
            <a:avLst/>
          </a:prstGeom>
          <a:ln w="9525" cap="flat">
            <a:solidFill>
              <a:srgbClr val="534048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49601140-BE6C-BCC3-7318-CE782FA86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0006977"/>
              </p:ext>
            </p:extLst>
          </p:nvPr>
        </p:nvGraphicFramePr>
        <p:xfrm>
          <a:off x="3048000" y="2073960"/>
          <a:ext cx="12115800" cy="7133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839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8846" t="21737" r="-18846" b="22012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09987" y="6171421"/>
            <a:ext cx="1965309" cy="227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5160" y="394516"/>
            <a:ext cx="15773400" cy="81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zh-CN" altLang="en-US" sz="4500" spc="337" dirty="0">
                <a:solidFill>
                  <a:srgbClr val="534048"/>
                </a:solidFill>
                <a:ea typeface="思源宋体-超粗体"/>
              </a:rPr>
              <a:t>（三）通过整本书阅读发展初中学生英语学习能力的实践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0401" y="2393562"/>
            <a:ext cx="8610600" cy="2617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一、以始为终，培养规划意识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zh-CN" altLang="en-US" sz="3600" b="1" spc="583" dirty="0">
                <a:solidFill>
                  <a:srgbClr val="000000"/>
                </a:solidFill>
                <a:latin typeface="+mn-ea"/>
              </a:rPr>
              <a:t>二、以导促学，发展认知策略</a:t>
            </a:r>
            <a:endParaRPr lang="en-US" altLang="zh-CN" sz="3600" b="1" spc="583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99"/>
              </a:lnSpc>
            </a:pPr>
            <a:r>
              <a:rPr lang="zh-CN" altLang="en-US" sz="3600" b="1" spc="583" dirty="0">
                <a:latin typeface="+mn-ea"/>
              </a:rPr>
              <a:t>三、以问推究，提升探究能力</a:t>
            </a:r>
            <a:endParaRPr lang="en-US" altLang="zh-CN" sz="3600" b="1" spc="583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919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1220</Words>
  <Application>Microsoft Office PowerPoint</Application>
  <PresentationFormat>自定义</PresentationFormat>
  <Paragraphs>104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字由点字典黑 55J Bold</vt:lpstr>
      <vt:lpstr>思源宋体-超粗体 Bold</vt:lpstr>
      <vt:lpstr>思源宋体-超粗体</vt:lpstr>
      <vt:lpstr>Times New Roman</vt:lpstr>
      <vt:lpstr>思源宋体-粗体 Bold</vt:lpstr>
      <vt:lpstr>思源宋体-粗体</vt:lpstr>
      <vt:lpstr>Calibri</vt:lpstr>
      <vt:lpstr>Arial</vt:lpstr>
      <vt:lpstr>モトヤ古印体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褐白色文科类中国风毕业答辩中期汇报中式校园分享中文演示文稿 副本</dc:title>
  <dc:creator>LH</dc:creator>
  <cp:lastModifiedBy>慧 六</cp:lastModifiedBy>
  <cp:revision>9</cp:revision>
  <dcterms:created xsi:type="dcterms:W3CDTF">2006-08-16T00:00:00Z</dcterms:created>
  <dcterms:modified xsi:type="dcterms:W3CDTF">2024-06-12T08:29:15Z</dcterms:modified>
  <dc:identifier>DAFP84PzZjA</dc:identifier>
</cp:coreProperties>
</file>