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58" r:id="rId6"/>
    <p:sldId id="303" r:id="rId7"/>
    <p:sldId id="304" r:id="rId8"/>
    <p:sldId id="305" r:id="rId9"/>
    <p:sldId id="307" r:id="rId10"/>
    <p:sldId id="308" r:id="rId11"/>
    <p:sldId id="334" r:id="rId12"/>
    <p:sldId id="309" r:id="rId13"/>
    <p:sldId id="310" r:id="rId14"/>
    <p:sldId id="313" r:id="rId15"/>
    <p:sldId id="335" r:id="rId16"/>
    <p:sldId id="315" r:id="rId17"/>
    <p:sldId id="316" r:id="rId18"/>
    <p:sldId id="354" r:id="rId19"/>
    <p:sldId id="356" r:id="rId20"/>
    <p:sldId id="319" r:id="rId21"/>
    <p:sldId id="323" r:id="rId22"/>
    <p:sldId id="324" r:id="rId23"/>
    <p:sldId id="325" r:id="rId24"/>
    <p:sldId id="326" r:id="rId25"/>
    <p:sldId id="328" r:id="rId26"/>
    <p:sldId id="330" r:id="rId27"/>
    <p:sldId id="331" r:id="rId28"/>
    <p:sldId id="282" r:id="rId29"/>
    <p:sldId id="333" r:id="rId30"/>
    <p:sldId id="332" r:id="rId31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52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D6E5DE"/>
    <a:srgbClr val="ADD1A3"/>
    <a:srgbClr val="8FA45E"/>
    <a:srgbClr val="8ABE7C"/>
    <a:srgbClr val="78853E"/>
    <a:srgbClr val="838559"/>
    <a:srgbClr val="818440"/>
    <a:srgbClr val="EEF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29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-72" y="-1536"/>
      </p:cViewPr>
      <p:guideLst>
        <p:guide orient="horz" pos="1552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5" Type="http://schemas.openxmlformats.org/officeDocument/2006/relationships/tags" Target="tags/tag110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85438-E81C-4259-91AA-530ACEBB1C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F4488-D25F-41A1-927D-89634636E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D6E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/>
          <a:srcRect t="56970"/>
          <a:stretch>
            <a:fillRect/>
          </a:stretch>
        </p:blipFill>
        <p:spPr>
          <a:xfrm>
            <a:off x="0" y="3906982"/>
            <a:ext cx="12192000" cy="2951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D6E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/>
          <a:srcRect t="56970"/>
          <a:stretch>
            <a:fillRect/>
          </a:stretch>
        </p:blipFill>
        <p:spPr>
          <a:xfrm>
            <a:off x="0" y="3906982"/>
            <a:ext cx="12192000" cy="2951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D6E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/>
          <a:srcRect t="56970" b="32626"/>
          <a:stretch>
            <a:fillRect/>
          </a:stretch>
        </p:blipFill>
        <p:spPr>
          <a:xfrm>
            <a:off x="0" y="6144491"/>
            <a:ext cx="12192000" cy="7135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719378" y="641929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</a:t>
            </a:r>
            <a:r>
              <a:rPr lang="en-US" altLang="zh-CN" sz="100" dirty="0" smtClean="0">
                <a:solidFill>
                  <a:prstClr val="white"/>
                </a:solidFill>
                <a:latin typeface="Calibri"/>
                <a:ea typeface="宋体"/>
              </a:rPr>
              <a:t>     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 smtClean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 smtClean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D6E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/>
          <a:srcRect t="56970" b="32626"/>
          <a:stretch>
            <a:fillRect/>
          </a:stretch>
        </p:blipFill>
        <p:spPr>
          <a:xfrm>
            <a:off x="0" y="6144491"/>
            <a:ext cx="12192000" cy="7135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>
            <a:fillRect/>
          </a:stretch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>
              <a:fillRect/>
            </a:stretch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>
              <a:fillRect/>
            </a:stretch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719378" y="641929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</a:t>
            </a:r>
            <a:r>
              <a:rPr lang="en-US" altLang="zh-CN" sz="100" dirty="0" smtClean="0">
                <a:solidFill>
                  <a:prstClr val="white"/>
                </a:solidFill>
                <a:latin typeface="Calibri"/>
                <a:ea typeface="宋体"/>
              </a:rPr>
              <a:t>     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 smtClean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 smtClean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6CE4E-CF72-4E50-80D9-184ACBBA5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35B6C-B628-4DC2-AFA9-82E3D35C085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3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0" Type="http://schemas.openxmlformats.org/officeDocument/2006/relationships/notesSlide" Target="../notesSlides/notesSlide17.xml"/><Relationship Id="rId1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image" Target="../media/image18.jpeg"/><Relationship Id="rId2" Type="http://schemas.openxmlformats.org/officeDocument/2006/relationships/tags" Target="../tags/tag61.xml"/><Relationship Id="rId18" Type="http://schemas.openxmlformats.org/officeDocument/2006/relationships/notesSlide" Target="../notesSlides/notesSlide18.xml"/><Relationship Id="rId17" Type="http://schemas.openxmlformats.org/officeDocument/2006/relationships/slideLayout" Target="../slideLayouts/slideLayout13.xml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tags" Target="../tags/tag71.xml"/><Relationship Id="rId13" Type="http://schemas.openxmlformats.org/officeDocument/2006/relationships/tags" Target="../tags/tag70.xml"/><Relationship Id="rId12" Type="http://schemas.openxmlformats.org/officeDocument/2006/relationships/image" Target="../media/image6.jpeg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tags" Target="../tags/tag6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1" Type="http://schemas.openxmlformats.org/officeDocument/2006/relationships/notesSlide" Target="../notesSlides/notesSlide19.xml"/><Relationship Id="rId20" Type="http://schemas.openxmlformats.org/officeDocument/2006/relationships/slideLayout" Target="../slideLayouts/slideLayout13.xml"/><Relationship Id="rId2" Type="http://schemas.openxmlformats.org/officeDocument/2006/relationships/tags" Target="../tags/tag74.xml"/><Relationship Id="rId19" Type="http://schemas.openxmlformats.org/officeDocument/2006/relationships/tags" Target="../tags/tag90.xml"/><Relationship Id="rId18" Type="http://schemas.openxmlformats.org/officeDocument/2006/relationships/tags" Target="../tags/tag89.xml"/><Relationship Id="rId17" Type="http://schemas.openxmlformats.org/officeDocument/2006/relationships/tags" Target="../tags/tag88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image" Target="../media/image6.jpeg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tags" Target="../tags/tag2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1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6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image" Target="../media/image6.jpeg"/><Relationship Id="rId1" Type="http://schemas.openxmlformats.org/officeDocument/2006/relationships/tags" Target="../tags/tag91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tags" Target="../tags/tag96.xml"/><Relationship Id="rId2" Type="http://schemas.openxmlformats.org/officeDocument/2006/relationships/image" Target="../media/image6.jpeg"/><Relationship Id="rId1" Type="http://schemas.openxmlformats.org/officeDocument/2006/relationships/tags" Target="../tags/tag95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image" Target="../media/image22.jpeg"/><Relationship Id="rId3" Type="http://schemas.openxmlformats.org/officeDocument/2006/relationships/tags" Target="../tags/tag98.xml"/><Relationship Id="rId2" Type="http://schemas.openxmlformats.org/officeDocument/2006/relationships/image" Target="../media/image6.jpeg"/><Relationship Id="rId1" Type="http://schemas.openxmlformats.org/officeDocument/2006/relationships/tags" Target="../tags/tag97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image" Target="../media/image23.jpeg"/><Relationship Id="rId3" Type="http://schemas.openxmlformats.org/officeDocument/2006/relationships/tags" Target="../tags/tag102.xml"/><Relationship Id="rId2" Type="http://schemas.openxmlformats.org/officeDocument/2006/relationships/image" Target="../media/image6.jpeg"/><Relationship Id="rId1" Type="http://schemas.openxmlformats.org/officeDocument/2006/relationships/tags" Target="../tags/tag101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image" Target="../media/image24.jpeg"/><Relationship Id="rId3" Type="http://schemas.openxmlformats.org/officeDocument/2006/relationships/tags" Target="../tags/tag106.xml"/><Relationship Id="rId2" Type="http://schemas.openxmlformats.org/officeDocument/2006/relationships/image" Target="../media/image6.jpeg"/><Relationship Id="rId1" Type="http://schemas.openxmlformats.org/officeDocument/2006/relationships/tags" Target="../tags/tag10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tags" Target="../tags/tag10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7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1.png"/><Relationship Id="rId2" Type="http://schemas.openxmlformats.org/officeDocument/2006/relationships/tags" Target="../tags/tag8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9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3.xml"/><Relationship Id="rId6" Type="http://schemas.openxmlformats.org/officeDocument/2006/relationships/tags" Target="../tags/tag13.xml"/><Relationship Id="rId5" Type="http://schemas.openxmlformats.org/officeDocument/2006/relationships/image" Target="../media/image12.pn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3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screen">
            <a:clrChange>
              <a:clrFrom>
                <a:srgbClr val="D6E5DE">
                  <a:alpha val="100000"/>
                </a:srgbClr>
              </a:clrFrom>
              <a:clrTo>
                <a:srgbClr val="D6E5D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6941" y="1593804"/>
            <a:ext cx="4164689" cy="277164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15886" y="1514289"/>
            <a:ext cx="563562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U8 Natural Disasters</a:t>
            </a:r>
            <a:endParaRPr lang="en-US" altLang="zh-CN" sz="48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</a:endParaRPr>
          </a:p>
          <a:p>
            <a:pPr algn="ctr"/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Grammar</a:t>
            </a:r>
            <a:endParaRPr lang="en-US" altLang="zh-CN" sz="48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5715433" y="3083171"/>
            <a:ext cx="543090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389245" y="3305175"/>
            <a:ext cx="62884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i="1">
                <a:latin typeface="Times New Roman Italic" panose="02020603050405020304" charset="0"/>
                <a:cs typeface="Times New Roman Italic" panose="02020603050405020304" charset="0"/>
              </a:rPr>
              <a:t>Past continuous tense &amp; Using when, while and as</a:t>
            </a:r>
            <a:endParaRPr lang="en-US" altLang="zh-CN" sz="4000" i="1">
              <a:latin typeface="Times New Roman Italic" panose="02020603050405020304" charset="0"/>
              <a:cs typeface="Times New Roman Italic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98895" y="5101590"/>
            <a:ext cx="4064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宗韩颖</a:t>
            </a:r>
            <a:endParaRPr lang="zh-CN" altLang="en-US" sz="2800"/>
          </a:p>
          <a:p>
            <a:pPr algn="ctr"/>
            <a:r>
              <a:rPr lang="en-US" altLang="zh-CN" sz="2800"/>
              <a:t>2024.12.16</a:t>
            </a:r>
            <a:endParaRPr lang="en-US" altLang="zh-CN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959607" y="338010"/>
            <a:ext cx="24180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Have a talk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7008495" y="1207135"/>
          <a:ext cx="5332095" cy="32473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7120"/>
                <a:gridCol w="2225675"/>
                <a:gridCol w="749300"/>
              </a:tblGrid>
              <a:tr h="457200"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  <a:sym typeface="+mn-ea"/>
                        </a:rPr>
                        <a:t>Your yesterday’s timetable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  <a:sym typeface="+mn-ea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457200">
                <a:tc rowSpan="5"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in the morning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8:00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zh-CN" sz="2400"/>
                    </a:p>
                  </a:txBody>
                  <a:tcPr/>
                </a:tc>
              </a:tr>
              <a:tr h="45720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8:30-9:00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zh-CN" sz="2400"/>
                    </a:p>
                  </a:txBody>
                  <a:tcPr/>
                </a:tc>
              </a:tr>
              <a:tr h="45720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9:00-10:00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zh-CN" sz="2400"/>
                    </a:p>
                  </a:txBody>
                  <a:tcPr/>
                </a:tc>
              </a:tr>
              <a:tr h="45720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10:00-11:30 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zh-CN" sz="2400"/>
                    </a:p>
                  </a:txBody>
                  <a:tcPr/>
                </a:tc>
              </a:tr>
              <a:tr h="45720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11:30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zh-CN" sz="2400"/>
                    </a:p>
                  </a:txBody>
                  <a:tcPr/>
                </a:tc>
              </a:tr>
              <a:tr h="5041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in the afternoon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1:00-3:00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zh-CN" sz="2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317500" y="3883660"/>
            <a:ext cx="731774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</a:rPr>
              <a:t>A: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What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were you doing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 ...yesterday?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</a:rPr>
              <a:t>B: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 ...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</a:rPr>
              <a:t>A: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Were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you...?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</a:rPr>
              <a:t>B: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Yes/No,... I... 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   What about you? What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were you doing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...?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</a:rPr>
              <a:t>A: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...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064500" y="4942840"/>
            <a:ext cx="3625215" cy="54737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77690" y="114300"/>
            <a:ext cx="75774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Make up a dialogue to talk about your yesterday’s timetable.</a:t>
            </a:r>
            <a:endParaRPr lang="en-US" altLang="zh-CN" sz="3200" b="1" dirty="0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endParaRPr lang="en-US" altLang="zh-CN" sz="3200" b="1" dirty="0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 rot="420000">
            <a:off x="1642745" y="1684655"/>
            <a:ext cx="4954270" cy="2088515"/>
          </a:xfrm>
          <a:prstGeom prst="wedgeRoundRect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/>
            <a:r>
              <a:rPr lang="en-US" altLang="zh-CN" sz="2800" i="1">
                <a:solidFill>
                  <a:schemeClr val="tx1"/>
                </a:solidFill>
                <a:latin typeface="Times New Roman Italic" panose="02020603050405020304" charset="0"/>
                <a:cs typeface="Times New Roman Italic" panose="02020603050405020304" charset="0"/>
              </a:rPr>
              <a:t>at...</a:t>
            </a:r>
            <a:endParaRPr lang="en-US" altLang="zh-CN" sz="2800" i="1">
              <a:solidFill>
                <a:schemeClr val="tx1"/>
              </a:solidFill>
              <a:latin typeface="Times New Roman Italic" panose="02020603050405020304" charset="0"/>
              <a:cs typeface="Times New Roman Italic" panose="02020603050405020304" charset="0"/>
            </a:endParaRPr>
          </a:p>
          <a:p>
            <a:pPr algn="ctr"/>
            <a:r>
              <a:rPr lang="en-US" altLang="zh-CN" sz="2800" i="1">
                <a:solidFill>
                  <a:schemeClr val="tx1"/>
                </a:solidFill>
                <a:latin typeface="Times New Roman Italic" panose="02020603050405020304" charset="0"/>
                <a:cs typeface="Times New Roman Italic" panose="02020603050405020304" charset="0"/>
              </a:rPr>
              <a:t>from...to...</a:t>
            </a:r>
            <a:endParaRPr lang="en-US" altLang="zh-CN" sz="2800" i="1">
              <a:solidFill>
                <a:schemeClr val="tx1"/>
              </a:solidFill>
              <a:latin typeface="Times New Roman Italic" panose="02020603050405020304" charset="0"/>
              <a:cs typeface="Times New Roman Italic" panose="02020603050405020304" charset="0"/>
            </a:endParaRPr>
          </a:p>
          <a:p>
            <a:pPr algn="ctr"/>
            <a:r>
              <a:rPr lang="en-US" altLang="zh-CN" sz="2800" i="1">
                <a:solidFill>
                  <a:schemeClr val="tx1"/>
                </a:solidFill>
                <a:latin typeface="Times New Roman Italic" panose="02020603050405020304" charset="0"/>
                <a:cs typeface="Times New Roman Italic" panose="02020603050405020304" charset="0"/>
                <a:sym typeface="+mn-ea"/>
              </a:rPr>
              <a:t>all day/night...</a:t>
            </a:r>
            <a:endParaRPr lang="en-US" altLang="zh-CN" sz="2800" i="1">
              <a:solidFill>
                <a:schemeClr val="tx1"/>
              </a:solidFill>
              <a:latin typeface="Times New Roman Italic" panose="02020603050405020304" charset="0"/>
              <a:cs typeface="Times New Roman Italic" panose="02020603050405020304" charset="0"/>
            </a:endParaRPr>
          </a:p>
          <a:p>
            <a:pPr algn="ctr"/>
            <a:r>
              <a:rPr lang="en-US" altLang="zh-CN" sz="2800" i="1">
                <a:solidFill>
                  <a:schemeClr val="tx1"/>
                </a:solidFill>
                <a:latin typeface="Times New Roman Italic" panose="02020603050405020304" charset="0"/>
                <a:cs typeface="Times New Roman Italic" panose="02020603050405020304" charset="0"/>
              </a:rPr>
              <a:t>the whole morning/afternoon...</a:t>
            </a:r>
            <a:endParaRPr lang="en-US" altLang="zh-CN" sz="2800" i="1">
              <a:solidFill>
                <a:schemeClr val="tx1"/>
              </a:solidFill>
              <a:latin typeface="Times New Roman Italic" panose="02020603050405020304" charset="0"/>
              <a:cs typeface="Times New Roman Italic" panose="02020603050405020304" charset="0"/>
            </a:endParaRPr>
          </a:p>
          <a:p>
            <a:pPr algn="ctr"/>
            <a:endParaRPr lang="en-US" altLang="zh-CN" sz="2800" i="1">
              <a:solidFill>
                <a:schemeClr val="tx1"/>
              </a:solidFill>
              <a:latin typeface="Times New Roman Italic" panose="02020603050405020304" charset="0"/>
              <a:cs typeface="Times New Roman Italic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7500" y="1163320"/>
            <a:ext cx="11536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What were </a:t>
            </a:r>
            <a:r>
              <a:rPr lang="en-US" altLang="zh-CN" sz="3200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Sandy’s mum and dad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 doing in the afternoon on that day?</a:t>
            </a: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8995" y="1870710"/>
            <a:ext cx="4674235" cy="74358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noProof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Mum </a:t>
            </a:r>
            <a:r>
              <a:rPr lang="zh-CN" altLang="en-US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was shopping</a:t>
            </a:r>
            <a:r>
              <a:rPr lang="zh-CN" altLang="en-US" sz="3600" noProof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.</a:t>
            </a:r>
            <a:endParaRPr lang="zh-CN" altLang="en-US" sz="3600" noProof="0">
              <a:ln>
                <a:noFill/>
              </a:ln>
              <a:effectLst/>
              <a:uLnTx/>
              <a:uFillTx/>
              <a:latin typeface="Times New Roman" panose="02020603050405020304" charset="0"/>
              <a:ea typeface="宋体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8995" y="4681855"/>
            <a:ext cx="10634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Mum </a:t>
            </a:r>
            <a:r>
              <a:rPr lang="en-US" altLang="zh-CN" sz="36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was shopping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sz="36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while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 Dad </a:t>
            </a:r>
            <a:r>
              <a:rPr lang="en-US" altLang="zh-CN" sz="36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was working 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in his office.</a:t>
            </a:r>
            <a:endParaRPr lang="en-US" altLang="zh-CN" sz="36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1959607" y="338010"/>
            <a:ext cx="81203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Work out the rule 4: When, while and as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11375" y="5465445"/>
            <a:ext cx="264604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 algn="ctr"/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______ action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73855" y="5952490"/>
            <a:ext cx="3024505" cy="680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4000">
                <a:latin typeface="Times New Roman Regular" panose="02020603050405020304" charset="0"/>
                <a:cs typeface="Times New Roman Regular" panose="02020603050405020304" charset="0"/>
              </a:rPr>
              <a:t>short?long?</a:t>
            </a:r>
            <a:endParaRPr lang="en-US" altLang="zh-CN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662295" y="1872615"/>
            <a:ext cx="6191885" cy="11906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Dad </a:t>
            </a:r>
            <a:r>
              <a:rPr lang="zh-CN" altLang="en-US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was working</a:t>
            </a:r>
            <a:r>
              <a:rPr lang="zh-CN" altLang="en-US" sz="36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 in his office.</a:t>
            </a:r>
            <a:endParaRPr lang="zh-CN" altLang="en-US" sz="36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544310" y="5466715"/>
            <a:ext cx="264604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 algn="ctr"/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______ action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28265" y="5465445"/>
            <a:ext cx="1115060" cy="584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long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6880225" y="5465445"/>
            <a:ext cx="1115060" cy="584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long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1805" y="2577465"/>
            <a:ext cx="3015615" cy="2010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360" y="2579370"/>
            <a:ext cx="3143250" cy="199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2" grpId="1"/>
      <p:bldP spid="9" grpId="0"/>
      <p:bldP spid="9" grpId="1"/>
      <p:bldP spid="10" grpId="0" bldLvl="0" animBg="1"/>
      <p:bldP spid="10" grpId="1" animBg="1"/>
      <p:bldP spid="4" grpId="0" bldLvl="0" animBg="1"/>
      <p:bldP spid="4" grpId="1" animBg="1"/>
      <p:bldP spid="12" grpId="0"/>
      <p:bldP spid="12" grpId="1"/>
      <p:bldP spid="5" grpId="0"/>
      <p:bldP spid="5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3505" y="1163320"/>
            <a:ext cx="11948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What were </a:t>
            </a:r>
            <a:r>
              <a:rPr lang="en-US" altLang="zh-CN" sz="3200" u="sng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Sandy and her classmates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doing in the afternoon on that day?</a:t>
            </a: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1475" y="1687195"/>
            <a:ext cx="5629275" cy="74358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noProof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Sandy </a:t>
            </a:r>
            <a:r>
              <a:rPr lang="zh-CN" altLang="en-US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was doing </a:t>
            </a:r>
            <a:r>
              <a:rPr lang="zh-CN" altLang="en-US" sz="3600" noProof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homework.</a:t>
            </a:r>
            <a:endParaRPr lang="zh-CN" altLang="en-US" sz="3600" noProof="0">
              <a:ln>
                <a:noFill/>
              </a:ln>
              <a:effectLst/>
              <a:uLnTx/>
              <a:uFillTx/>
              <a:latin typeface="Times New Roman" panose="02020603050405020304" charset="0"/>
              <a:ea typeface="宋体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8995" y="4299585"/>
            <a:ext cx="10634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Sandy </a:t>
            </a:r>
            <a:r>
              <a:rPr lang="en-US" altLang="zh-CN" sz="36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was doing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homework </a:t>
            </a:r>
            <a:r>
              <a:rPr lang="en-US" altLang="zh-CN" sz="36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while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her classmates </a:t>
            </a:r>
            <a:r>
              <a:rPr lang="en-US" altLang="zh-CN" sz="36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were waiting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for the bus.</a:t>
            </a:r>
            <a:endParaRPr lang="en-US" altLang="zh-CN" sz="36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1959607" y="338010"/>
            <a:ext cx="81203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Work out the rule 4: When, while and as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11375" y="5544820"/>
            <a:ext cx="264604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 algn="ctr"/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______ action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73855" y="5952490"/>
            <a:ext cx="3024505" cy="680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4000">
                <a:latin typeface="Times New Roman Regular" panose="02020603050405020304" charset="0"/>
                <a:cs typeface="Times New Roman Regular" panose="02020603050405020304" charset="0"/>
              </a:rPr>
              <a:t>short?long?</a:t>
            </a:r>
            <a:endParaRPr lang="en-US" altLang="zh-CN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000750" y="1713230"/>
            <a:ext cx="5821680" cy="11906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600" noProof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Her classmates </a:t>
            </a:r>
            <a:r>
              <a:rPr lang="zh-CN" altLang="en-US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were waiting</a:t>
            </a:r>
            <a:r>
              <a:rPr lang="zh-CN" altLang="en-US" sz="3600" noProof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 for the bus.</a:t>
            </a:r>
            <a:endParaRPr lang="zh-CN" altLang="en-US" sz="36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544310" y="5546090"/>
            <a:ext cx="264604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 algn="ctr"/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______ action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28265" y="5527675"/>
            <a:ext cx="1115060" cy="584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long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6880225" y="5544820"/>
            <a:ext cx="1115060" cy="584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long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610" y="2545080"/>
            <a:ext cx="2258695" cy="18459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6135" y="2557145"/>
            <a:ext cx="3096895" cy="1742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2" grpId="1"/>
      <p:bldP spid="9" grpId="0"/>
      <p:bldP spid="9" grpId="1"/>
      <p:bldP spid="10" grpId="0" bldLvl="0" animBg="1"/>
      <p:bldP spid="10" grpId="1" animBg="1"/>
      <p:bldP spid="4" grpId="0" bldLvl="0" animBg="1"/>
      <p:bldP spid="4" grpId="1" animBg="1"/>
      <p:bldP spid="12" grpId="0"/>
      <p:bldP spid="12" grpId="1"/>
      <p:bldP spid="5" grpId="0"/>
      <p:bldP spid="5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9060" y="1959610"/>
            <a:ext cx="9854565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Sandy was doing homework </a:t>
            </a:r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while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her classmates were waiting for the bus.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en-US" altLang="zh-CN"/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369060" y="1424940"/>
            <a:ext cx="9854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Mum was shopping </a:t>
            </a:r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while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 Dad was working in his office.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68400" y="4195445"/>
            <a:ext cx="9854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While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 Dad was working in his office,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Mum was shopping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68400" y="4804410"/>
            <a:ext cx="98545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While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her classmates were waiting for the bus, Sandy was doing homework.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2" name="左弧形箭头 11"/>
          <p:cNvSpPr/>
          <p:nvPr/>
        </p:nvSpPr>
        <p:spPr>
          <a:xfrm>
            <a:off x="741680" y="1613535"/>
            <a:ext cx="544830" cy="2986405"/>
          </a:xfrm>
          <a:prstGeom prst="curved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左弧形箭头 12"/>
          <p:cNvSpPr/>
          <p:nvPr/>
        </p:nvSpPr>
        <p:spPr>
          <a:xfrm>
            <a:off x="868680" y="2011045"/>
            <a:ext cx="299720" cy="2987040"/>
          </a:xfrm>
          <a:prstGeom prst="curved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338320" y="1409700"/>
            <a:ext cx="906780" cy="5219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3"/>
            </p:custDataLst>
          </p:nvPr>
        </p:nvSpPr>
        <p:spPr>
          <a:xfrm>
            <a:off x="5570220" y="1959610"/>
            <a:ext cx="830580" cy="5734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>
            <p:custDataLst>
              <p:tags r:id="rId4"/>
            </p:custDataLst>
          </p:nvPr>
        </p:nvSpPr>
        <p:spPr>
          <a:xfrm>
            <a:off x="1266825" y="4198620"/>
            <a:ext cx="906780" cy="5219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>
            <p:custDataLst>
              <p:tags r:id="rId5"/>
            </p:custDataLst>
          </p:nvPr>
        </p:nvSpPr>
        <p:spPr>
          <a:xfrm>
            <a:off x="1266825" y="4816475"/>
            <a:ext cx="906780" cy="5219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400165" y="4415790"/>
            <a:ext cx="231140" cy="28067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1959607" y="338010"/>
            <a:ext cx="81203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Work out the rule 4: When, while and as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792085" y="4998085"/>
            <a:ext cx="231140" cy="28067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31240" y="2047875"/>
            <a:ext cx="10530205" cy="29743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endParaRPr lang="zh-CN" altLang="en-US" sz="44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603050405020304" charset="0"/>
              <a:ea typeface="宋体" charset="0"/>
              <a:cs typeface="Times New Roman Regular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44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603050405020304" charset="0"/>
                <a:ea typeface="宋体" charset="0"/>
                <a:cs typeface="Times New Roman Bold" panose="02020603050405020304" charset="0"/>
                <a:sym typeface="+mn-ea"/>
              </a:rPr>
              <a:t>Rule 1</a:t>
            </a:r>
            <a:r>
              <a:rPr lang="zh-CN" altLang="en-US" sz="4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: If there are </a:t>
            </a:r>
            <a:r>
              <a:rPr lang="zh-CN" altLang="en-US" sz="44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two </a:t>
            </a:r>
            <a:r>
              <a:rPr lang="zh-CN" altLang="en-US" sz="44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long</a:t>
            </a:r>
            <a:r>
              <a:rPr lang="zh-CN" altLang="en-US" sz="44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</a:t>
            </a:r>
            <a:r>
              <a:rPr lang="zh-CN" altLang="en-US" sz="4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actions, we often use_________ to join them.</a:t>
            </a:r>
            <a:endParaRPr lang="zh-CN" altLang="en-US" sz="44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603050405020304" charset="0"/>
              <a:ea typeface="宋体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85690" y="3477895"/>
            <a:ext cx="21996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rgbClr val="FF0000"/>
                </a:solidFill>
                <a:highlight>
                  <a:srgbClr val="FFFF00"/>
                </a:highlight>
                <a:latin typeface="Times New Roman Bold" panose="02020603050405020304" charset="0"/>
                <a:cs typeface="Times New Roman Bold" panose="02020603050405020304" charset="0"/>
              </a:rPr>
              <a:t>while</a:t>
            </a:r>
            <a:endParaRPr lang="en-US" altLang="zh-CN" sz="4800" b="1">
              <a:solidFill>
                <a:srgbClr val="FF0000"/>
              </a:solidFill>
              <a:highlight>
                <a:srgbClr val="FFFF00"/>
              </a:highligh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37175" y="5338445"/>
            <a:ext cx="6224270" cy="138366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2800" i="1">
                <a:solidFill>
                  <a:srgbClr val="FF0000"/>
                </a:solidFill>
                <a:latin typeface="Times New Roman Italic" panose="02020603050405020304" charset="0"/>
                <a:cs typeface="Times New Roman Italic" panose="02020603050405020304" charset="0"/>
              </a:rPr>
              <a:t>Tips:</a:t>
            </a:r>
            <a:r>
              <a:rPr lang="en-US" altLang="zh-CN" sz="2800" i="1">
                <a:latin typeface="Times New Roman Italic" panose="02020603050405020304" charset="0"/>
                <a:cs typeface="Times New Roman Italic" panose="02020603050405020304" charset="0"/>
              </a:rPr>
              <a:t> If the adverbial clause is in front of the main clause, we use a </a:t>
            </a:r>
            <a:r>
              <a:rPr lang="en-US" altLang="zh-CN" sz="2800" b="1" i="1">
                <a:latin typeface="Times New Roman Bold Italic" panose="02020603050405020304" charset="0"/>
                <a:cs typeface="Times New Roman Bold Italic" panose="02020603050405020304" charset="0"/>
              </a:rPr>
              <a:t>comma”,” </a:t>
            </a:r>
            <a:r>
              <a:rPr lang="en-US" altLang="zh-CN" sz="2800" i="1">
                <a:latin typeface="Times New Roman Italic" panose="02020603050405020304" charset="0"/>
                <a:cs typeface="Times New Roman Italic" panose="02020603050405020304" charset="0"/>
              </a:rPr>
              <a:t>to connect them.</a:t>
            </a:r>
            <a:endParaRPr lang="en-US" altLang="zh-CN" sz="2800" i="1">
              <a:latin typeface="Times New Roman Italic" panose="02020603050405020304" charset="0"/>
              <a:cs typeface="Times New Roman Italic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0" grpId="0"/>
      <p:bldP spid="10" grpId="1"/>
      <p:bldP spid="13" grpId="0" animBg="1"/>
      <p:bldP spid="13" grpId="1" animBg="1"/>
      <p:bldP spid="11" grpId="0"/>
      <p:bldP spid="11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6" grpId="0" animBg="1"/>
      <p:bldP spid="6" grpId="1" animBg="1"/>
      <p:bldP spid="3" grpId="0" bldLvl="0" animBg="1"/>
      <p:bldP spid="3" grpId="1" animBg="1"/>
      <p:bldP spid="4" grpId="0"/>
      <p:bldP spid="4" grpId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3560" y="1128395"/>
            <a:ext cx="11334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Someone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opened the door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and came in </a:t>
            </a:r>
            <a:r>
              <a:rPr lang="en-US" altLang="zh-CN" sz="32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as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I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was ringing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my mother.</a:t>
            </a: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3560" y="3260090"/>
            <a:ext cx="10680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Some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were waiting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for the bus </a:t>
            </a:r>
            <a:r>
              <a:rPr lang="en-US" altLang="zh-CN" sz="32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when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heavy rain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fell down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.</a:t>
            </a:r>
            <a:endParaRPr lang="zh-CN" altLang="en-US" sz="32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12900" y="5896610"/>
            <a:ext cx="9195435" cy="59563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Which tense</a:t>
            </a:r>
            <a:r>
              <a:rPr lang="zh-CN" altLang="en-US" sz="3200">
                <a:latin typeface="Times New Roman Regular" panose="02020603050405020304" charset="0"/>
                <a:cs typeface="Times New Roman Regular" panose="02020603050405020304" charset="0"/>
              </a:rPr>
              <a:t>时态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 do we use for different actions?</a:t>
            </a:r>
            <a:endParaRPr lang="en-US" altLang="zh-CN" sz="36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854190" y="2148205"/>
            <a:ext cx="3701415" cy="92202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/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past continuous tense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r>
              <a:rPr lang="zh-CN" altLang="en-US" sz="2800">
                <a:latin typeface="Times New Roman Regular" panose="02020603050405020304" charset="0"/>
                <a:cs typeface="Times New Roman Regular" panose="02020603050405020304" charset="0"/>
              </a:rPr>
              <a:t>过去进行时</a:t>
            </a:r>
            <a:endParaRPr lang="zh-CN" altLang="en-US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12900" y="2148205"/>
            <a:ext cx="3701415" cy="953135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>
              <a:buClrTx/>
              <a:buSzTx/>
              <a:buNone/>
            </a:pP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simple past tense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>
              <a:buClrTx/>
              <a:buSzTx/>
              <a:buNone/>
            </a:pP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一般过去时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959607" y="338010"/>
            <a:ext cx="81203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Work out the rule 4: When, while and as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2573655" y="1672590"/>
            <a:ext cx="1956435" cy="584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short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action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4"/>
            </p:custDataLst>
          </p:nvPr>
        </p:nvSpPr>
        <p:spPr>
          <a:xfrm>
            <a:off x="7796530" y="1679575"/>
            <a:ext cx="2021840" cy="584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long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action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5"/>
            </p:custDataLst>
          </p:nvPr>
        </p:nvSpPr>
        <p:spPr>
          <a:xfrm>
            <a:off x="8327390" y="3787775"/>
            <a:ext cx="2021840" cy="584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short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action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1959610" y="3784600"/>
            <a:ext cx="1956435" cy="584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long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action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89710" y="4385945"/>
            <a:ext cx="3701415" cy="92202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/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past continuous tense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r>
              <a:rPr lang="zh-CN" altLang="en-US" sz="2800">
                <a:latin typeface="Times New Roman Regular" panose="02020603050405020304" charset="0"/>
                <a:cs typeface="Times New Roman Regular" panose="02020603050405020304" charset="0"/>
              </a:rPr>
              <a:t>过去进行时</a:t>
            </a:r>
            <a:endParaRPr lang="zh-CN" altLang="en-US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54190" y="4393565"/>
            <a:ext cx="3701415" cy="953135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>
              <a:buClrTx/>
              <a:buSzTx/>
              <a:buNone/>
            </a:pP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simple past tense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>
              <a:buClrTx/>
              <a:buSzTx/>
              <a:buNone/>
            </a:pP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一般过去时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43560" y="1216025"/>
            <a:ext cx="10890250" cy="399034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pPr algn="just">
              <a:lnSpc>
                <a:spcPct val="150000"/>
              </a:lnSpc>
            </a:pPr>
            <a:r>
              <a:rPr lang="en-US" altLang="zh-CN" sz="36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Rule 2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: 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When a </a:t>
            </a:r>
            <a:r>
              <a:rPr lang="en-US" altLang="zh-CN" sz="36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shorter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 action happened at the same time as a </a:t>
            </a:r>
            <a:r>
              <a:rPr lang="en-US" altLang="zh-CN" sz="36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longer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 action, we use ________________ tense for the </a:t>
            </a:r>
            <a:r>
              <a:rPr lang="en-US" altLang="zh-CN" sz="36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longer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 action and the ________________ tense for the </a:t>
            </a:r>
            <a:r>
              <a:rPr lang="en-US" altLang="zh-CN" sz="36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shorter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 tense.</a:t>
            </a:r>
            <a:endParaRPr lang="en-US" altLang="zh-CN" sz="36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88860" y="2226945"/>
            <a:ext cx="3701415" cy="92202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/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past continuous tense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r>
              <a:rPr lang="zh-CN" altLang="en-US" sz="2800">
                <a:latin typeface="Times New Roman Regular" panose="02020603050405020304" charset="0"/>
                <a:cs typeface="Times New Roman Regular" panose="02020603050405020304" charset="0"/>
              </a:rPr>
              <a:t>过去进行时</a:t>
            </a:r>
            <a:endParaRPr lang="zh-CN" altLang="en-US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88860" y="3263900"/>
            <a:ext cx="3701415" cy="953135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>
              <a:buClrTx/>
              <a:buSzTx/>
              <a:buNone/>
            </a:pP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simple past tense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>
              <a:buClrTx/>
              <a:buSzTx/>
              <a:buNone/>
            </a:pP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一般过去时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4" grpId="0"/>
      <p:bldP spid="24" grpId="1"/>
      <p:bldP spid="25" grpId="0"/>
      <p:bldP spid="25" grpId="1"/>
      <p:bldP spid="26" grpId="0"/>
      <p:bldP spid="26" grpId="1"/>
      <p:bldP spid="13" grpId="0" animBg="1"/>
      <p:bldP spid="13" grpId="1" animBg="1"/>
      <p:bldP spid="15" grpId="0" animBg="1"/>
      <p:bldP spid="15" grpId="1" animBg="1"/>
      <p:bldP spid="14" grpId="0" animBg="1"/>
      <p:bldP spid="14" grpId="1" animBg="1"/>
      <p:bldP spid="4" grpId="0" animBg="1"/>
      <p:bldP spid="4" grpId="1" animBg="1"/>
      <p:bldP spid="5" grpId="0" animBg="1"/>
      <p:bldP spid="5" grpId="1" animBg="1"/>
      <p:bldP spid="20" grpId="0" bldLvl="0" animBg="1"/>
      <p:bldP spid="20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3560" y="1351915"/>
            <a:ext cx="11334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Someone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opened the door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and came in </a:t>
            </a:r>
            <a:r>
              <a:rPr lang="en-US" altLang="zh-CN" sz="32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as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I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was ringing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my mother.</a:t>
            </a: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959607" y="338010"/>
            <a:ext cx="81203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Work out the rule 4: When, while and as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48230" y="2206625"/>
            <a:ext cx="3145155" cy="645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>
                <a:latin typeface="Times New Roman Regular" panose="02020603050405020304" charset="0"/>
                <a:cs typeface="Times New Roman Regular" panose="02020603050405020304" charset="0"/>
              </a:rPr>
              <a:t>short action</a:t>
            </a:r>
            <a:endParaRPr lang="en-US" altLang="zh-CN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648575" y="2206625"/>
            <a:ext cx="3266440" cy="584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>
                <a:latin typeface="Times New Roman Regular" panose="02020603050405020304" charset="0"/>
                <a:cs typeface="Times New Roman Regular" panose="02020603050405020304" charset="0"/>
              </a:rPr>
              <a:t>long action</a:t>
            </a:r>
            <a:endParaRPr lang="en-US" altLang="zh-CN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43560" y="982980"/>
            <a:ext cx="6433820" cy="3689985"/>
            <a:chOff x="856" y="1548"/>
            <a:chExt cx="10132" cy="5811"/>
          </a:xfrm>
        </p:grpSpPr>
        <p:sp>
          <p:nvSpPr>
            <p:cNvPr id="8" name="圆角矩形 7"/>
            <p:cNvSpPr/>
            <p:nvPr>
              <p:custDataLst>
                <p:tags r:id="rId3"/>
              </p:custDataLst>
            </p:nvPr>
          </p:nvSpPr>
          <p:spPr>
            <a:xfrm>
              <a:off x="856" y="1548"/>
              <a:ext cx="10133" cy="382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4"/>
              </p:custDataLst>
            </p:nvPr>
          </p:nvSpPr>
          <p:spPr>
            <a:xfrm>
              <a:off x="3281" y="5471"/>
              <a:ext cx="4688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600">
                  <a:latin typeface="Times New Roman Regular" panose="02020603050405020304" charset="0"/>
                  <a:cs typeface="Times New Roman Regular" panose="02020603050405020304" charset="0"/>
                </a:rPr>
                <a:t>main clause</a:t>
              </a:r>
              <a:endParaRPr lang="en-US" altLang="zh-CN" sz="3600">
                <a:latin typeface="Times New Roman Regular" panose="02020603050405020304" charset="0"/>
                <a:cs typeface="Times New Roman Regular" panose="02020603050405020304" charset="0"/>
              </a:endParaRPr>
            </a:p>
            <a:p>
              <a:pPr algn="ctr"/>
              <a:r>
                <a:rPr lang="zh-CN" altLang="en-US" sz="3600">
                  <a:latin typeface="Times New Roman Regular" panose="02020603050405020304" charset="0"/>
                  <a:cs typeface="Times New Roman Regular" panose="02020603050405020304" charset="0"/>
                </a:rPr>
                <a:t>主句</a:t>
              </a:r>
              <a:endParaRPr lang="zh-CN" altLang="en-US" sz="36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978015" y="982980"/>
            <a:ext cx="4770755" cy="3816985"/>
            <a:chOff x="10989" y="1548"/>
            <a:chExt cx="7513" cy="6011"/>
          </a:xfrm>
        </p:grpSpPr>
        <p:sp>
          <p:nvSpPr>
            <p:cNvPr id="11" name="圆角矩形 10"/>
            <p:cNvSpPr/>
            <p:nvPr>
              <p:custDataLst>
                <p:tags r:id="rId5"/>
              </p:custDataLst>
            </p:nvPr>
          </p:nvSpPr>
          <p:spPr>
            <a:xfrm>
              <a:off x="10989" y="1548"/>
              <a:ext cx="7513" cy="382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6"/>
              </p:custDataLst>
            </p:nvPr>
          </p:nvSpPr>
          <p:spPr>
            <a:xfrm>
              <a:off x="11811" y="5671"/>
              <a:ext cx="5612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600">
                  <a:latin typeface="Times New Roman Regular" panose="02020603050405020304" charset="0"/>
                  <a:cs typeface="Times New Roman Regular" panose="02020603050405020304" charset="0"/>
                </a:rPr>
                <a:t>adverbial clause</a:t>
              </a:r>
              <a:endParaRPr lang="en-US" altLang="zh-CN" sz="3600">
                <a:latin typeface="Times New Roman Regular" panose="02020603050405020304" charset="0"/>
                <a:cs typeface="Times New Roman Regular" panose="02020603050405020304" charset="0"/>
              </a:endParaRPr>
            </a:p>
            <a:p>
              <a:pPr algn="ctr"/>
              <a:r>
                <a:rPr lang="zh-CN" altLang="en-US" sz="3600">
                  <a:latin typeface="Times New Roman Regular" panose="02020603050405020304" charset="0"/>
                  <a:cs typeface="Times New Roman Regular" panose="02020603050405020304" charset="0"/>
                </a:rPr>
                <a:t>状语</a:t>
              </a:r>
              <a:r>
                <a:rPr lang="zh-CN" altLang="en-US" sz="3600">
                  <a:latin typeface="Times New Roman Regular" panose="02020603050405020304" charset="0"/>
                  <a:cs typeface="Times New Roman Regular" panose="02020603050405020304" charset="0"/>
                </a:rPr>
                <a:t>从句</a:t>
              </a:r>
              <a:endParaRPr lang="zh-CN" altLang="en-US" sz="36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6939915" y="1207135"/>
            <a:ext cx="857250" cy="9525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54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as</a:t>
            </a:r>
            <a:endParaRPr lang="en-US" altLang="zh-CN" sz="540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43560" y="4987925"/>
            <a:ext cx="10935970" cy="13087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6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603050405020304" charset="0"/>
                <a:ea typeface="宋体" charset="0"/>
                <a:cs typeface="Times New Roman Bold" panose="02020603050405020304" charset="0"/>
                <a:sym typeface="+mn-ea"/>
              </a:rPr>
              <a:t>Rule 3:</a:t>
            </a:r>
            <a:r>
              <a:rPr lang="zh-CN" altLang="en-US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If the </a:t>
            </a:r>
            <a:r>
              <a:rPr lang="en-US" altLang="zh-CN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short</a:t>
            </a:r>
            <a:r>
              <a:rPr lang="zh-CN" altLang="en-US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action is in the </a:t>
            </a:r>
            <a:r>
              <a:rPr lang="zh-CN" altLang="en-US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main clause</a:t>
            </a:r>
            <a:r>
              <a:rPr lang="zh-CN" altLang="en-US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, we often use</a:t>
            </a:r>
            <a:r>
              <a:rPr lang="en-US" altLang="zh-CN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</a:t>
            </a:r>
            <a:r>
              <a:rPr lang="en-US" altLang="zh-CN" sz="3600" b="1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 Bold" panose="02020603050405020304" charset="0"/>
                <a:ea typeface="宋体" charset="0"/>
                <a:cs typeface="Times New Roman Bold" panose="02020603050405020304" charset="0"/>
                <a:sym typeface="+mn-ea"/>
              </a:rPr>
              <a:t>when/while/as</a:t>
            </a:r>
            <a:r>
              <a:rPr lang="zh-CN" altLang="en-US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to join them.</a:t>
            </a:r>
            <a:endParaRPr lang="zh-CN" altLang="en-US" sz="36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603050405020304" charset="0"/>
              <a:ea typeface="宋体" charset="0"/>
              <a:cs typeface="Times New Roman Regular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9" grpId="0"/>
      <p:bldP spid="9" grpId="1"/>
      <p:bldP spid="24" grpId="0"/>
      <p:bldP spid="24" grpId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3560" y="1351915"/>
            <a:ext cx="11334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Some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were waiting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for the bus </a:t>
            </a:r>
            <a:r>
              <a:rPr lang="en-US" altLang="zh-CN" sz="32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when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heavy rain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fell down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.</a:t>
            </a: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959607" y="338010"/>
            <a:ext cx="81203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Work out the rule 4: When, while and as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29715" y="2206625"/>
            <a:ext cx="3145155" cy="645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>
                <a:latin typeface="Times New Roman Regular" panose="02020603050405020304" charset="0"/>
                <a:cs typeface="Times New Roman Regular" panose="02020603050405020304" charset="0"/>
              </a:rPr>
              <a:t>long action</a:t>
            </a:r>
            <a:endParaRPr lang="en-US" altLang="zh-CN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029575" y="2270125"/>
            <a:ext cx="3266440" cy="584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>
                <a:latin typeface="Times New Roman Regular" panose="02020603050405020304" charset="0"/>
                <a:cs typeface="Times New Roman Regular" panose="02020603050405020304" charset="0"/>
              </a:rPr>
              <a:t>short action</a:t>
            </a:r>
            <a:endParaRPr lang="en-US" altLang="zh-CN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43560" y="982980"/>
            <a:ext cx="5116700" cy="3689985"/>
            <a:chOff x="856" y="1548"/>
            <a:chExt cx="10133" cy="5811"/>
          </a:xfrm>
        </p:grpSpPr>
        <p:sp>
          <p:nvSpPr>
            <p:cNvPr id="8" name="圆角矩形 7"/>
            <p:cNvSpPr/>
            <p:nvPr>
              <p:custDataLst>
                <p:tags r:id="rId3"/>
              </p:custDataLst>
            </p:nvPr>
          </p:nvSpPr>
          <p:spPr>
            <a:xfrm>
              <a:off x="856" y="1548"/>
              <a:ext cx="10133" cy="382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4"/>
              </p:custDataLst>
            </p:nvPr>
          </p:nvSpPr>
          <p:spPr>
            <a:xfrm>
              <a:off x="3281" y="5471"/>
              <a:ext cx="4688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600">
                  <a:latin typeface="Times New Roman Regular" panose="02020603050405020304" charset="0"/>
                  <a:cs typeface="Times New Roman Regular" panose="02020603050405020304" charset="0"/>
                </a:rPr>
                <a:t>main clause</a:t>
              </a:r>
              <a:endParaRPr lang="en-US" altLang="zh-CN" sz="3600">
                <a:latin typeface="Times New Roman Regular" panose="02020603050405020304" charset="0"/>
                <a:cs typeface="Times New Roman Regular" panose="02020603050405020304" charset="0"/>
              </a:endParaRPr>
            </a:p>
            <a:p>
              <a:pPr algn="ctr"/>
              <a:r>
                <a:rPr lang="zh-CN" altLang="en-US" sz="3600">
                  <a:latin typeface="Times New Roman Regular" panose="02020603050405020304" charset="0"/>
                  <a:cs typeface="Times New Roman Regular" panose="02020603050405020304" charset="0"/>
                </a:rPr>
                <a:t>主句</a:t>
              </a:r>
              <a:endParaRPr lang="zh-CN" altLang="en-US" sz="36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659755" y="982980"/>
            <a:ext cx="6089015" cy="3816985"/>
            <a:chOff x="10989" y="1548"/>
            <a:chExt cx="7513" cy="6011"/>
          </a:xfrm>
        </p:grpSpPr>
        <p:sp>
          <p:nvSpPr>
            <p:cNvPr id="11" name="圆角矩形 10"/>
            <p:cNvSpPr/>
            <p:nvPr>
              <p:custDataLst>
                <p:tags r:id="rId5"/>
              </p:custDataLst>
            </p:nvPr>
          </p:nvSpPr>
          <p:spPr>
            <a:xfrm>
              <a:off x="10989" y="1548"/>
              <a:ext cx="7513" cy="382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6"/>
              </p:custDataLst>
            </p:nvPr>
          </p:nvSpPr>
          <p:spPr>
            <a:xfrm>
              <a:off x="11811" y="5671"/>
              <a:ext cx="5612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600">
                  <a:latin typeface="Times New Roman Regular" panose="02020603050405020304" charset="0"/>
                  <a:cs typeface="Times New Roman Regular" panose="02020603050405020304" charset="0"/>
                </a:rPr>
                <a:t>adverbial clause</a:t>
              </a:r>
              <a:endParaRPr lang="en-US" altLang="zh-CN" sz="3600">
                <a:latin typeface="Times New Roman Regular" panose="02020603050405020304" charset="0"/>
                <a:cs typeface="Times New Roman Regular" panose="02020603050405020304" charset="0"/>
              </a:endParaRPr>
            </a:p>
            <a:p>
              <a:pPr algn="ctr"/>
              <a:r>
                <a:rPr lang="zh-CN" altLang="en-US" sz="3600">
                  <a:latin typeface="Times New Roman Regular" panose="02020603050405020304" charset="0"/>
                  <a:cs typeface="Times New Roman Regular" panose="02020603050405020304" charset="0"/>
                </a:rPr>
                <a:t>状语</a:t>
              </a:r>
              <a:r>
                <a:rPr lang="zh-CN" altLang="en-US" sz="3600">
                  <a:latin typeface="Times New Roman Regular" panose="02020603050405020304" charset="0"/>
                  <a:cs typeface="Times New Roman Regular" panose="02020603050405020304" charset="0"/>
                </a:rPr>
                <a:t>从句</a:t>
              </a:r>
              <a:endParaRPr lang="zh-CN" altLang="en-US" sz="3600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5137785" y="1167130"/>
            <a:ext cx="1915795" cy="9525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54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when</a:t>
            </a:r>
            <a:endParaRPr lang="en-US" altLang="zh-CN" sz="540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43560" y="4987925"/>
            <a:ext cx="10935970" cy="13087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6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603050405020304" charset="0"/>
                <a:ea typeface="宋体" charset="0"/>
                <a:cs typeface="Times New Roman Bold" panose="02020603050405020304" charset="0"/>
                <a:sym typeface="+mn-ea"/>
              </a:rPr>
              <a:t>Rule </a:t>
            </a:r>
            <a:r>
              <a:rPr lang="en-US" altLang="zh-CN" sz="36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603050405020304" charset="0"/>
                <a:ea typeface="宋体" charset="0"/>
                <a:cs typeface="Times New Roman Bold" panose="02020603050405020304" charset="0"/>
                <a:sym typeface="+mn-ea"/>
              </a:rPr>
              <a:t>4</a:t>
            </a:r>
            <a:r>
              <a:rPr lang="zh-CN" altLang="en-US" sz="36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603050405020304" charset="0"/>
                <a:ea typeface="宋体" charset="0"/>
                <a:cs typeface="Times New Roman Bold" panose="02020603050405020304" charset="0"/>
                <a:sym typeface="+mn-ea"/>
              </a:rPr>
              <a:t>:</a:t>
            </a:r>
            <a:r>
              <a:rPr lang="zh-CN" altLang="en-US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If the </a:t>
            </a:r>
            <a:r>
              <a:rPr lang="en-US" altLang="zh-CN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long</a:t>
            </a:r>
            <a:r>
              <a:rPr lang="zh-CN" altLang="en-US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action is in the </a:t>
            </a:r>
            <a:r>
              <a:rPr lang="zh-CN" altLang="en-US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main clause</a:t>
            </a:r>
            <a:r>
              <a:rPr lang="zh-CN" altLang="en-US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, we often use</a:t>
            </a:r>
            <a:r>
              <a:rPr lang="en-US" altLang="zh-CN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</a:t>
            </a:r>
            <a:r>
              <a:rPr lang="en-US" altLang="zh-CN" sz="3600" b="1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 Bold" panose="02020603050405020304" charset="0"/>
                <a:ea typeface="宋体" charset="0"/>
                <a:cs typeface="Times New Roman Bold" panose="02020603050405020304" charset="0"/>
                <a:sym typeface="+mn-ea"/>
              </a:rPr>
              <a:t>when</a:t>
            </a:r>
            <a:r>
              <a:rPr lang="zh-CN" altLang="en-US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to join them.</a:t>
            </a:r>
            <a:endParaRPr lang="zh-CN" altLang="en-US" sz="36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603050405020304" charset="0"/>
              <a:ea typeface="宋体" charset="0"/>
              <a:cs typeface="Times New Roman Regular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9" grpId="0"/>
      <p:bldP spid="9" grpId="1"/>
      <p:bldP spid="24" grpId="0"/>
      <p:bldP spid="24" grpId="1"/>
      <p:bldP spid="23" grpId="0" bldLvl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34565" y="982980"/>
            <a:ext cx="6431915" cy="58356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"/>
            </a:pP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Think and fill in the blanks</a:t>
            </a: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59610" y="1555115"/>
            <a:ext cx="919416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long action +_______________+long action</a:t>
            </a:r>
            <a:endParaRPr lang="en-US" altLang="zh-CN" sz="36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long action +_______________+short action</a:t>
            </a:r>
            <a:endParaRPr lang="en-US" altLang="zh-CN" sz="36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short action +______________+long action</a:t>
            </a:r>
            <a:endParaRPr lang="en-US" altLang="zh-CN" sz="36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704850" y="4711065"/>
          <a:ext cx="10919460" cy="1334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3670"/>
                <a:gridCol w="5685790"/>
              </a:tblGrid>
              <a:tr h="69405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600" b="0">
                          <a:solidFill>
                            <a:schemeClr val="dk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long action</a:t>
                      </a:r>
                      <a:endParaRPr lang="en-US" altLang="zh-CN" sz="3600" b="0">
                        <a:solidFill>
                          <a:schemeClr val="dk1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600" b="0">
                          <a:solidFill>
                            <a:schemeClr val="dk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simple past tense</a:t>
                      </a:r>
                      <a:r>
                        <a:rPr lang="zh-CN" altLang="en-US" sz="3600" b="0">
                          <a:solidFill>
                            <a:schemeClr val="dk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一般过去</a:t>
                      </a:r>
                      <a:r>
                        <a:rPr lang="zh-CN" altLang="en-US" sz="3600" b="0">
                          <a:solidFill>
                            <a:schemeClr val="dk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时</a:t>
                      </a:r>
                      <a:endParaRPr lang="zh-CN" altLang="en-US" sz="3600" b="0">
                        <a:solidFill>
                          <a:schemeClr val="dk1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6400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6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short action</a:t>
                      </a:r>
                      <a:endParaRPr lang="en-US" altLang="zh-CN" sz="36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6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past continuous tense</a:t>
                      </a:r>
                      <a:endParaRPr lang="en-US" altLang="zh-CN" sz="36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36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过去</a:t>
                      </a:r>
                      <a:r>
                        <a:rPr lang="zh-CN" altLang="en-US" sz="36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进行时</a:t>
                      </a:r>
                      <a:endParaRPr lang="zh-CN" altLang="en-US" sz="36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959607" y="338010"/>
            <a:ext cx="81203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Work out the rule 4: When, while and as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234565" y="4127500"/>
            <a:ext cx="6432550" cy="58356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"/>
            </a:pP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Think and match</a:t>
            </a: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02250" y="1714500"/>
            <a:ext cx="1968500" cy="584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>
                <a:solidFill>
                  <a:srgbClr val="FF0000"/>
                </a:solidFill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while</a:t>
            </a:r>
            <a:endParaRPr lang="en-US" altLang="zh-CN" sz="4000">
              <a:solidFill>
                <a:srgbClr val="FF0000"/>
              </a:solidFill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302250" y="2555240"/>
            <a:ext cx="1968500" cy="584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>
                <a:solidFill>
                  <a:srgbClr val="FF0000"/>
                </a:solidFill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when</a:t>
            </a:r>
            <a:endParaRPr lang="en-US" altLang="zh-CN" sz="4000">
              <a:solidFill>
                <a:srgbClr val="FF0000"/>
              </a:solidFill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4540250" y="3357245"/>
            <a:ext cx="3143250" cy="584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>
                <a:solidFill>
                  <a:srgbClr val="FF0000"/>
                </a:solidFill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when/while/as</a:t>
            </a:r>
            <a:endParaRPr lang="en-US" altLang="zh-CN" sz="4000">
              <a:solidFill>
                <a:srgbClr val="FF0000"/>
              </a:solidFill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0" y="2482215"/>
            <a:ext cx="19685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main clause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r>
              <a:rPr lang="zh-CN" altLang="en-US" sz="2800">
                <a:latin typeface="Times New Roman Regular" panose="02020603050405020304" charset="0"/>
                <a:cs typeface="Times New Roman Regular" panose="02020603050405020304" charset="0"/>
              </a:rPr>
              <a:t>主句</a:t>
            </a:r>
            <a:endParaRPr lang="zh-CN" altLang="en-US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1" name="圆角矩形 10"/>
          <p:cNvSpPr/>
          <p:nvPr>
            <p:custDataLst>
              <p:tags r:id="rId8"/>
            </p:custDataLst>
          </p:nvPr>
        </p:nvSpPr>
        <p:spPr>
          <a:xfrm>
            <a:off x="0" y="1697355"/>
            <a:ext cx="4275455" cy="24301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3100705" y="5032375"/>
            <a:ext cx="2651125" cy="682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3100705" y="5111750"/>
            <a:ext cx="2762250" cy="5873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4180" y="782955"/>
            <a:ext cx="11341100" cy="11404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en-US" altLang="zh-CN" sz="4000">
              <a:solidFill>
                <a:schemeClr val="tx1"/>
              </a:solidFill>
              <a:latin typeface="Times New Roman" panose="02020603050405020304" charset="0"/>
              <a:ea typeface="宋体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8815" y="2202180"/>
            <a:ext cx="11341100" cy="41452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 marL="342900" indent="-342900">
              <a:lnSpc>
                <a:spcPct val="125000"/>
              </a:lnSpc>
            </a:pPr>
            <a:r>
              <a:rPr lang="en-US" altLang="zh-CN" sz="3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________ Simon ________ (arrive), Amy _______________</a:t>
            </a:r>
            <a:r>
              <a:rPr lang="en-US" altLang="zh-CN" sz="360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(get)  </a:t>
            </a:r>
            <a:r>
              <a:rPr lang="en-US" altLang="zh-CN" sz="360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some </a:t>
            </a:r>
            <a:r>
              <a:rPr lang="en-US" altLang="zh-CN" sz="3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snow from the ground.</a:t>
            </a:r>
            <a:endParaRPr lang="en-US" altLang="zh-CN" sz="36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lnSpc>
                <a:spcPct val="125000"/>
              </a:lnSpc>
            </a:pPr>
            <a:r>
              <a:rPr lang="en-US" altLang="zh-CN" sz="3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altLang="zh-CN" sz="360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________ </a:t>
            </a:r>
            <a:r>
              <a:rPr lang="en-US" altLang="zh-CN" sz="3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Suzy and Kitty _______________ (build) a snowman, Millie _______________ (take) photos</a:t>
            </a:r>
            <a:r>
              <a:rPr lang="en-US" altLang="zh-CN" sz="360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360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 t="19687" b="26491"/>
          <a:stretch>
            <a:fillRect/>
          </a:stretch>
        </p:blipFill>
        <p:spPr bwMode="auto">
          <a:xfrm>
            <a:off x="7228205" y="5195570"/>
            <a:ext cx="4537075" cy="153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424180" y="1051560"/>
            <a:ext cx="11520170" cy="15443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3200" b="1" kern="1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Complete the sentences with the correct forms of the verbs in </a:t>
            </a:r>
            <a:r>
              <a:rPr lang="en-US" altLang="zh-CN" sz="3200" b="1" kern="10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brackets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 Use </a:t>
            </a: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when, while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or </a:t>
            </a: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as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to connect the sentences. (P98)</a:t>
            </a:r>
            <a:endParaRPr lang="en-US" altLang="zh-CN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37500" y="2348256"/>
            <a:ext cx="12750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When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88205" y="2347595"/>
            <a:ext cx="1478280" cy="5727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no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arrived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816933" y="2993605"/>
            <a:ext cx="22783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was getting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37500" y="3730870"/>
            <a:ext cx="13004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While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343015" y="3731260"/>
            <a:ext cx="2887980" cy="552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no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were building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08643" y="4376035"/>
            <a:ext cx="21513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was taking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355590" y="1923415"/>
            <a:ext cx="2151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short action</a:t>
            </a:r>
            <a:endParaRPr lang="en-US" altLang="zh-CN" sz="2800"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3"/>
            </p:custDataLst>
          </p:nvPr>
        </p:nvSpPr>
        <p:spPr>
          <a:xfrm>
            <a:off x="1959607" y="338010"/>
            <a:ext cx="20116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Exercises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4"/>
            </p:custDataLst>
          </p:nvPr>
        </p:nvSpPr>
        <p:spPr>
          <a:xfrm>
            <a:off x="5355590" y="2827020"/>
            <a:ext cx="2151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highlight>
                  <a:srgbClr val="00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long action</a:t>
            </a:r>
            <a:endParaRPr lang="en-US" altLang="zh-CN" sz="2800">
              <a:highlight>
                <a:srgbClr val="00FF00"/>
              </a:highligh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5784215" y="3509645"/>
            <a:ext cx="2151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highlight>
                  <a:srgbClr val="00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long action</a:t>
            </a:r>
            <a:endParaRPr lang="en-US" altLang="zh-CN" sz="2800">
              <a:highlight>
                <a:srgbClr val="00FF00"/>
              </a:highligh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6"/>
            </p:custDataLst>
          </p:nvPr>
        </p:nvSpPr>
        <p:spPr>
          <a:xfrm>
            <a:off x="5076825" y="4945380"/>
            <a:ext cx="2151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highlight>
                  <a:srgbClr val="00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long action</a:t>
            </a:r>
            <a:endParaRPr lang="en-US" altLang="zh-CN" sz="2800">
              <a:highlight>
                <a:srgbClr val="00FF00"/>
              </a:highligh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4" grpId="1"/>
      <p:bldP spid="9" grpId="0"/>
      <p:bldP spid="9" grpId="1"/>
      <p:bldP spid="6" grpId="0"/>
      <p:bldP spid="6" grpId="1"/>
      <p:bldP spid="10" grpId="0"/>
      <p:bldP spid="10" grpId="1"/>
      <p:bldP spid="8" grpId="0"/>
      <p:bldP spid="8" grpId="1"/>
      <p:bldP spid="16" grpId="0"/>
      <p:bldP spid="16" grpId="1"/>
      <p:bldP spid="12" grpId="0"/>
      <p:bldP spid="12" grpId="1"/>
      <p:bldP spid="13" grpId="0"/>
      <p:bldP spid="13" grpId="1"/>
      <p:bldP spid="17" grpId="0"/>
      <p:bldP spid="17" grpId="1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098" y="3297995"/>
            <a:ext cx="2327906" cy="3491861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3390" y="1193800"/>
            <a:ext cx="10417810" cy="5326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>
            <a:defPPr>
              <a:defRPr lang="zh-CN"/>
            </a:defPPr>
            <a:lvl1pPr marL="342900" indent="-342900">
              <a:lnSpc>
                <a:spcPct val="125000"/>
              </a:lnSpc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en-US" altLang="zh-CN" sz="3600">
                <a:solidFill>
                  <a:schemeClr val="tx1"/>
                </a:solidFill>
              </a:rPr>
              <a:t>3. </a:t>
            </a:r>
            <a:r>
              <a:rPr lang="en-US" altLang="zh-CN" sz="3600">
                <a:solidFill>
                  <a:schemeClr val="tx1"/>
                </a:solidFill>
              </a:rPr>
              <a:t>Daniel ________ (fall) over _______________ he _______________ (make) a big snowball.</a:t>
            </a:r>
            <a:endParaRPr lang="en-US" altLang="zh-CN" sz="3600">
              <a:solidFill>
                <a:schemeClr val="tx1"/>
              </a:solidFill>
            </a:endParaRPr>
          </a:p>
          <a:p>
            <a:r>
              <a:rPr lang="en-US" altLang="zh-CN" sz="3600">
                <a:solidFill>
                  <a:schemeClr val="tx1"/>
                </a:solidFill>
              </a:rPr>
              <a:t>4. Peter _______________</a:t>
            </a:r>
            <a:r>
              <a:rPr lang="en-US" altLang="zh-CN" sz="3600" smtClean="0">
                <a:solidFill>
                  <a:schemeClr val="tx1"/>
                </a:solidFill>
              </a:rPr>
              <a:t> </a:t>
            </a:r>
            <a:r>
              <a:rPr lang="en-US" altLang="zh-CN" sz="3600">
                <a:solidFill>
                  <a:schemeClr val="tx1"/>
                </a:solidFill>
              </a:rPr>
              <a:t>(hide) behind a tree ________</a:t>
            </a:r>
            <a:r>
              <a:rPr lang="en-US" altLang="zh-CN" sz="3600" smtClean="0">
                <a:solidFill>
                  <a:schemeClr val="tx1"/>
                </a:solidFill>
              </a:rPr>
              <a:t> </a:t>
            </a:r>
            <a:r>
              <a:rPr lang="en-US" altLang="zh-CN" sz="3600">
                <a:solidFill>
                  <a:schemeClr val="tx1"/>
                </a:solidFill>
              </a:rPr>
              <a:t>a snowball ________</a:t>
            </a:r>
            <a:r>
              <a:rPr lang="en-US" altLang="zh-CN" sz="3600" smtClean="0">
                <a:solidFill>
                  <a:schemeClr val="tx1"/>
                </a:solidFill>
              </a:rPr>
              <a:t> </a:t>
            </a:r>
            <a:r>
              <a:rPr lang="en-US" altLang="zh-CN" sz="3600">
                <a:solidFill>
                  <a:schemeClr val="tx1"/>
                </a:solidFill>
              </a:rPr>
              <a:t>(hit) him.</a:t>
            </a:r>
            <a:endParaRPr lang="en-US" altLang="zh-CN" sz="3600">
              <a:solidFill>
                <a:schemeClr val="tx1"/>
              </a:solidFill>
            </a:endParaRPr>
          </a:p>
          <a:p>
            <a:r>
              <a:rPr lang="en-US" altLang="zh-CN" sz="3600">
                <a:solidFill>
                  <a:schemeClr val="tx1"/>
                </a:solidFill>
              </a:rPr>
              <a:t>5. _______________</a:t>
            </a:r>
            <a:r>
              <a:rPr lang="en-US" altLang="zh-CN" sz="3600" smtClean="0">
                <a:solidFill>
                  <a:schemeClr val="tx1"/>
                </a:solidFill>
              </a:rPr>
              <a:t> </a:t>
            </a:r>
            <a:r>
              <a:rPr lang="en-US" altLang="zh-CN" sz="3600">
                <a:solidFill>
                  <a:schemeClr val="tx1"/>
                </a:solidFill>
              </a:rPr>
              <a:t>Millie and her classmates _______________</a:t>
            </a:r>
            <a:r>
              <a:rPr lang="en-US" altLang="zh-CN" sz="3600" smtClean="0">
                <a:solidFill>
                  <a:schemeClr val="tx1"/>
                </a:solidFill>
              </a:rPr>
              <a:t> </a:t>
            </a:r>
            <a:r>
              <a:rPr lang="en-US" altLang="zh-CN" sz="3600">
                <a:solidFill>
                  <a:schemeClr val="tx1"/>
                </a:solidFill>
              </a:rPr>
              <a:t>(play) in the snow, Andy ________</a:t>
            </a:r>
            <a:r>
              <a:rPr lang="en-US" altLang="zh-CN" sz="3600" smtClean="0">
                <a:solidFill>
                  <a:schemeClr val="tx1"/>
                </a:solidFill>
              </a:rPr>
              <a:t> </a:t>
            </a:r>
            <a:r>
              <a:rPr lang="en-US" altLang="zh-CN" sz="3600">
                <a:solidFill>
                  <a:schemeClr val="tx1"/>
                </a:solidFill>
              </a:rPr>
              <a:t>(run) towards them.</a:t>
            </a:r>
            <a:endParaRPr lang="en-US" altLang="zh-CN" sz="3600">
              <a:solidFill>
                <a:schemeClr val="tx1"/>
              </a:solidFill>
            </a:endParaRPr>
          </a:p>
        </p:txBody>
      </p:sp>
      <p:sp>
        <p:nvSpPr>
          <p:cNvPr id="11" name="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40167" y="1251488"/>
            <a:ext cx="7924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fell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42710" y="1251585"/>
            <a:ext cx="320865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when/while/as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29611" y="1896907"/>
            <a:ext cx="23799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was making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9155" name="Rectangle 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39394" y="2629690"/>
            <a:ext cx="21767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was hiding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9156" name="Rectangle 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80634" y="3283092"/>
            <a:ext cx="11734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when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9159" name="Rectangle 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82353" y="3283001"/>
            <a:ext cx="6654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hit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9157" name="Rectangle 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42232" y="4007563"/>
            <a:ext cx="31546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When/While/As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9158" name="Rectangle 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485434" y="4669299"/>
            <a:ext cx="25577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were playing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9160" name="Rectangle 8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95797" y="5385647"/>
            <a:ext cx="7670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ran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4"/>
            </p:custDataLst>
          </p:nvPr>
        </p:nvSpPr>
        <p:spPr>
          <a:xfrm>
            <a:off x="1959607" y="338010"/>
            <a:ext cx="20116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Exercises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8645" y="2332990"/>
            <a:ext cx="2151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highlight>
                  <a:srgbClr val="00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long action</a:t>
            </a:r>
            <a:endParaRPr lang="en-US" altLang="zh-CN" sz="2800">
              <a:highlight>
                <a:srgbClr val="00FF00"/>
              </a:highligh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5"/>
            </p:custDataLst>
          </p:nvPr>
        </p:nvSpPr>
        <p:spPr>
          <a:xfrm>
            <a:off x="4586605" y="2329180"/>
            <a:ext cx="2151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highlight>
                  <a:srgbClr val="00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long action</a:t>
            </a:r>
            <a:endParaRPr lang="en-US" altLang="zh-CN" sz="2800">
              <a:highlight>
                <a:srgbClr val="00FF00"/>
              </a:highligh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6"/>
            </p:custDataLst>
          </p:nvPr>
        </p:nvSpPr>
        <p:spPr>
          <a:xfrm>
            <a:off x="3896360" y="4359910"/>
            <a:ext cx="2151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highlight>
                  <a:srgbClr val="00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long action</a:t>
            </a:r>
            <a:endParaRPr lang="en-US" altLang="zh-CN" sz="2800">
              <a:highlight>
                <a:srgbClr val="00FF00"/>
              </a:highligh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7"/>
            </p:custDataLst>
          </p:nvPr>
        </p:nvSpPr>
        <p:spPr>
          <a:xfrm>
            <a:off x="3532505" y="939165"/>
            <a:ext cx="2151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short action</a:t>
            </a:r>
            <a:endParaRPr lang="en-US" altLang="zh-CN" sz="2800"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8"/>
            </p:custDataLst>
          </p:nvPr>
        </p:nvSpPr>
        <p:spPr>
          <a:xfrm>
            <a:off x="6163945" y="3082290"/>
            <a:ext cx="2151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short action</a:t>
            </a:r>
            <a:endParaRPr lang="en-US" altLang="zh-CN" sz="2800"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19"/>
            </p:custDataLst>
          </p:nvPr>
        </p:nvSpPr>
        <p:spPr>
          <a:xfrm>
            <a:off x="1180465" y="5892165"/>
            <a:ext cx="2151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short action</a:t>
            </a:r>
            <a:endParaRPr lang="en-US" altLang="zh-CN" sz="2800"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4" grpId="1"/>
      <p:bldP spid="11" grpId="0"/>
      <p:bldP spid="11" grpId="1"/>
      <p:bldP spid="13" grpId="0"/>
      <p:bldP spid="13" grpId="1"/>
      <p:bldP spid="12" grpId="0"/>
      <p:bldP spid="12" grpId="1"/>
      <p:bldP spid="2" grpId="0"/>
      <p:bldP spid="2" grpId="1"/>
      <p:bldP spid="49155" grpId="0"/>
      <p:bldP spid="49155" grpId="1"/>
      <p:bldP spid="7" grpId="0"/>
      <p:bldP spid="7" grpId="1"/>
      <p:bldP spid="49159" grpId="0"/>
      <p:bldP spid="49159" grpId="1"/>
      <p:bldP spid="49156" grpId="0"/>
      <p:bldP spid="49156" grpId="1"/>
      <p:bldP spid="3" grpId="0"/>
      <p:bldP spid="3" grpId="1"/>
      <p:bldP spid="49158" grpId="0"/>
      <p:bldP spid="49158" grpId="1"/>
      <p:bldP spid="8" grpId="0"/>
      <p:bldP spid="8" grpId="1"/>
      <p:bldP spid="49160" grpId="0"/>
      <p:bldP spid="49160" grpId="1"/>
      <p:bldP spid="49157" grpId="0"/>
      <p:bldP spid="49157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959607" y="338010"/>
            <a:ext cx="35229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Natural disasters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3" name="QQ20241215-171732-HD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220585" y="0"/>
            <a:ext cx="3853815" cy="6858000"/>
          </a:xfrm>
          <a:prstGeom prst="rect">
            <a:avLst/>
          </a:prstGeom>
        </p:spPr>
      </p:pic>
      <p:sp>
        <p:nvSpPr>
          <p:cNvPr id="4" name="爆炸形 1 3"/>
          <p:cNvSpPr/>
          <p:nvPr/>
        </p:nvSpPr>
        <p:spPr>
          <a:xfrm>
            <a:off x="477520" y="1594485"/>
            <a:ext cx="3183890" cy="183451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rgbClr val="FFFF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earthquake</a:t>
            </a:r>
            <a:endParaRPr lang="en-US" altLang="zh-CN" sz="2800">
              <a:solidFill>
                <a:srgbClr val="FFFF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5" name="爆炸形 1 4"/>
          <p:cNvSpPr/>
          <p:nvPr>
            <p:custDataLst>
              <p:tags r:id="rId7"/>
            </p:custDataLst>
          </p:nvPr>
        </p:nvSpPr>
        <p:spPr>
          <a:xfrm>
            <a:off x="3765550" y="1094740"/>
            <a:ext cx="3183890" cy="183451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rgbClr val="FFFF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flood</a:t>
            </a:r>
            <a:endParaRPr lang="en-US" altLang="zh-CN" sz="2800">
              <a:solidFill>
                <a:srgbClr val="FFFF00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6" name="爆炸形 1 5"/>
          <p:cNvSpPr/>
          <p:nvPr>
            <p:custDataLst>
              <p:tags r:id="rId8"/>
            </p:custDataLst>
          </p:nvPr>
        </p:nvSpPr>
        <p:spPr>
          <a:xfrm>
            <a:off x="581660" y="3660140"/>
            <a:ext cx="3183890" cy="183451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rgbClr val="FFFF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fire</a:t>
            </a:r>
            <a:endParaRPr lang="en-US" altLang="zh-CN" sz="2800">
              <a:solidFill>
                <a:srgbClr val="FFFF00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7" name="爆炸形 1 6"/>
          <p:cNvSpPr/>
          <p:nvPr>
            <p:custDataLst>
              <p:tags r:id="rId9"/>
            </p:custDataLst>
          </p:nvPr>
        </p:nvSpPr>
        <p:spPr>
          <a:xfrm>
            <a:off x="3486785" y="3041015"/>
            <a:ext cx="3183890" cy="183451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rgbClr val="FFFF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typhoon</a:t>
            </a:r>
            <a:endParaRPr lang="en-US" altLang="zh-CN" sz="2800">
              <a:solidFill>
                <a:srgbClr val="FFFF00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8" name="爆炸形 1 7"/>
          <p:cNvSpPr/>
          <p:nvPr>
            <p:custDataLst>
              <p:tags r:id="rId10"/>
            </p:custDataLst>
          </p:nvPr>
        </p:nvSpPr>
        <p:spPr>
          <a:xfrm>
            <a:off x="3298825" y="4875530"/>
            <a:ext cx="3183890" cy="183451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rgbClr val="FFFF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...</a:t>
            </a:r>
            <a:endParaRPr lang="en-US" altLang="zh-CN" sz="2800">
              <a:solidFill>
                <a:srgbClr val="FFFF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33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" name="图片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06475" y="1682750"/>
            <a:ext cx="4064000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If you were </a:t>
            </a:r>
            <a:r>
              <a:rPr lang="en-US" altLang="zh-CN" sz="3600">
                <a:solidFill>
                  <a:srgbClr val="FFFF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at home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,</a:t>
            </a:r>
            <a:endParaRPr lang="en-US" altLang="zh-CN" sz="36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6786245" y="1683385"/>
            <a:ext cx="4064000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If you were </a:t>
            </a:r>
            <a:r>
              <a:rPr lang="en-US" altLang="zh-CN" sz="3600">
                <a:solidFill>
                  <a:srgbClr val="FFFF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outside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</a:t>
            </a:r>
            <a:endParaRPr lang="en-US" altLang="zh-CN" sz="36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7500" y="2529205"/>
            <a:ext cx="5777865" cy="3343491"/>
          </a:xfrm>
          <a:prstGeom prst="round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Arial" panose="020B0604020202090204" pitchFamily="34" charset="0"/>
              <a:buChar char="•"/>
            </a:pPr>
            <a:r>
              <a:rPr lang="en-US" altLang="zh-CN" sz="3200">
                <a:latin typeface="Times New Roman Regular" panose="02020603050405020304" charset="0"/>
                <a:ea typeface="宋体" charset="0"/>
                <a:cs typeface="Times New Roman Regular" panose="02020603050405020304" charset="0"/>
              </a:rPr>
              <a:t>keep all the doors and windows closed   </a:t>
            </a:r>
            <a:r>
              <a:rPr lang="zh-CN" altLang="en-US" sz="3200">
                <a:latin typeface="Times New Roman Regular" panose="02020603050405020304" charset="0"/>
                <a:ea typeface="宋体" charset="0"/>
                <a:cs typeface="Times New Roman Regular" panose="02020603050405020304" charset="0"/>
              </a:rPr>
              <a:t>关闭门窗</a:t>
            </a:r>
            <a:endParaRPr lang="en-US" altLang="zh-CN" sz="3200">
              <a:latin typeface="Times New Roman Regular" panose="02020603050405020304" charset="0"/>
              <a:ea typeface="宋体" charset="0"/>
              <a:cs typeface="Times New Roman Regular" panose="02020603050405020304" charset="0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r>
              <a:rPr lang="en-US" altLang="zh-CN" sz="3200">
                <a:latin typeface="Times New Roman Regular" panose="02020603050405020304" charset="0"/>
                <a:ea typeface="宋体" charset="0"/>
                <a:cs typeface="Times New Roman Regular" panose="02020603050405020304" charset="0"/>
              </a:rPr>
              <a:t>cut the power </a:t>
            </a:r>
            <a:r>
              <a:rPr lang="zh-CN" altLang="en-US" sz="3200">
                <a:latin typeface="Times New Roman Regular" panose="02020603050405020304" charset="0"/>
                <a:ea typeface="宋体" charset="0"/>
                <a:cs typeface="Times New Roman Regular" panose="02020603050405020304" charset="0"/>
              </a:rPr>
              <a:t>切断电源</a:t>
            </a:r>
            <a:endParaRPr lang="zh-CN" altLang="en-US" sz="3200">
              <a:latin typeface="Times New Roman Regular" panose="02020603050405020304" charset="0"/>
              <a:ea typeface="宋体" charset="0"/>
              <a:cs typeface="Times New Roman Regular" panose="02020603050405020304" charset="0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r>
              <a:rPr lang="en-US" altLang="zh-CN" sz="3200">
                <a:latin typeface="Times New Roman Regular" panose="02020603050405020304" charset="0"/>
                <a:ea typeface="宋体" charset="0"/>
                <a:cs typeface="Times New Roman Regular" panose="02020603050405020304" charset="0"/>
              </a:rPr>
              <a:t>save some food and water </a:t>
            </a:r>
            <a:r>
              <a:rPr lang="zh-CN" altLang="en-US" sz="3200">
                <a:latin typeface="Times New Roman Regular" panose="02020603050405020304" charset="0"/>
                <a:ea typeface="宋体" charset="0"/>
                <a:cs typeface="Times New Roman Regular" panose="02020603050405020304" charset="0"/>
              </a:rPr>
              <a:t>储存食物和水</a:t>
            </a:r>
            <a:endParaRPr lang="zh-CN" altLang="en-US" sz="3200">
              <a:latin typeface="Times New Roman Regular" panose="02020603050405020304" charset="0"/>
              <a:ea typeface="宋体" charset="0"/>
              <a:cs typeface="Times New Roman Regular" panose="02020603050405020304" charset="0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r>
              <a:rPr lang="en-US" altLang="zh-CN" sz="3200">
                <a:latin typeface="Times New Roman Regular" panose="02020603050405020304" charset="0"/>
                <a:ea typeface="宋体" charset="0"/>
                <a:cs typeface="Times New Roman Regular" panose="02020603050405020304" charset="0"/>
              </a:rPr>
              <a:t>......</a:t>
            </a:r>
            <a:endParaRPr lang="en-US" altLang="zh-CN" sz="3200">
              <a:latin typeface="Times New Roman Regular" panose="02020603050405020304" charset="0"/>
              <a:ea typeface="宋体" charset="0"/>
              <a:cs typeface="Times New Roman Regular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 rot="21120000">
            <a:off x="1783080" y="4883785"/>
            <a:ext cx="9017000" cy="1353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54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Calm down and never give up!</a:t>
            </a:r>
            <a:endParaRPr lang="en-US" altLang="zh-CN" sz="54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16370" y="2705100"/>
            <a:ext cx="528637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Arial" panose="020B0604020202090204" pitchFamily="34" charset="0"/>
              <a:buChar char="•"/>
            </a:pP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find a shelter </a:t>
            </a:r>
            <a:r>
              <a:rPr lang="zh-CN" altLang="en-US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找到庇护所</a:t>
            </a:r>
            <a:endParaRPr lang="zh-CN" altLang="en-US" sz="32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Don’t hide under the trees and billboards </a:t>
            </a:r>
            <a:r>
              <a:rPr lang="zh-CN" altLang="en-US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远离大树和广告牌</a:t>
            </a:r>
            <a:endParaRPr lang="zh-CN" altLang="en-US" sz="32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......</a:t>
            </a:r>
            <a:endParaRPr lang="zh-CN" altLang="en-US" sz="32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endParaRPr lang="zh-CN" altLang="en-US" sz="32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959607" y="338010"/>
            <a:ext cx="22402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Discussion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45735" y="5492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4377690" y="114300"/>
            <a:ext cx="75774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What should we do to protect ourselves from the typhoon?</a:t>
            </a:r>
            <a:endParaRPr lang="en-US" altLang="zh-CN" sz="3200" b="1" dirty="0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endParaRPr lang="en-US" altLang="zh-CN" sz="3200" b="1" dirty="0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" name="图片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2038347" y="338010"/>
            <a:ext cx="72186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Protect our home-After the typhoon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34660" y="1356995"/>
            <a:ext cx="5064125" cy="644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>
                <a:latin typeface="Times New Roman Regular" panose="02020603050405020304" charset="0"/>
                <a:cs typeface="Times New Roman Regular" panose="02020603050405020304" charset="0"/>
              </a:rPr>
              <a:t>What were they doing?</a:t>
            </a:r>
            <a:endParaRPr lang="en-US" altLang="zh-CN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3" name="图片 2" descr="IMG_76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85" y="1533525"/>
            <a:ext cx="3890645" cy="2915285"/>
          </a:xfrm>
          <a:prstGeom prst="rect">
            <a:avLst/>
          </a:prstGeom>
        </p:spPr>
      </p:pic>
      <p:pic>
        <p:nvPicPr>
          <p:cNvPr id="4" name="图片 3" descr="IMG_76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180" y="3429000"/>
            <a:ext cx="3499485" cy="26346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88660" y="2882265"/>
            <a:ext cx="5515610" cy="2045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They ______________ (carry) these fallen trees away</a:t>
            </a:r>
            <a:r>
              <a:rPr lang="en-US" altLang="zh-CN" sz="3600"/>
              <a:t>.</a:t>
            </a:r>
            <a:endParaRPr lang="en-US" altLang="zh-CN" sz="3600"/>
          </a:p>
        </p:txBody>
      </p:sp>
      <p:sp>
        <p:nvSpPr>
          <p:cNvPr id="6" name="文本框 5"/>
          <p:cNvSpPr txBox="1"/>
          <p:nvPr/>
        </p:nvSpPr>
        <p:spPr>
          <a:xfrm>
            <a:off x="7009130" y="288226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were carrying</a:t>
            </a:r>
            <a:endParaRPr lang="en-US" altLang="zh-CN" sz="360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" name="图片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2038347" y="338645"/>
            <a:ext cx="72186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Protect our home-After the typhoon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74995" y="2882265"/>
            <a:ext cx="5515610" cy="1093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They ____________(clean) up the rubbish in the sewer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下水道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lang="en-US" altLang="zh-CN" sz="36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6" name="图片 5" descr="IMG_76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05" y="1465580"/>
            <a:ext cx="4358005" cy="34290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5534660" y="1356995"/>
            <a:ext cx="5064125" cy="644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>
                <a:latin typeface="Times New Roman Regular" panose="02020603050405020304" charset="0"/>
                <a:cs typeface="Times New Roman Regular" panose="02020603050405020304" charset="0"/>
              </a:rPr>
              <a:t>What were they doing?</a:t>
            </a:r>
            <a:endParaRPr lang="en-US" altLang="zh-CN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6739255" y="288226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were cleaning</a:t>
            </a:r>
            <a:endParaRPr lang="en-US" altLang="zh-CN" sz="360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" name="图片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2038347" y="338010"/>
            <a:ext cx="72186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Protect our home-After the typhoon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63870" y="3429000"/>
            <a:ext cx="5515610" cy="1093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They _____________（save）injured people.</a:t>
            </a:r>
            <a:endParaRPr lang="en-US" altLang="zh-CN" sz="36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4" name="图片 3" descr="IMG_76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185670"/>
            <a:ext cx="3315335" cy="248666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534660" y="1356995"/>
            <a:ext cx="5064125" cy="644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>
                <a:latin typeface="Times New Roman Regular" panose="02020603050405020304" charset="0"/>
                <a:cs typeface="Times New Roman Regular" panose="02020603050405020304" charset="0"/>
              </a:rPr>
              <a:t>What were they doing?</a:t>
            </a:r>
            <a:endParaRPr lang="en-US" altLang="zh-CN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7009130" y="338137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were saving</a:t>
            </a:r>
            <a:endParaRPr lang="en-US" altLang="zh-CN" sz="360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" name="图片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2038347" y="338010"/>
            <a:ext cx="72186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Protect our home-After the typhoon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87745" y="3077210"/>
            <a:ext cx="5515610" cy="1093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He ____________（repair）damaged wires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损坏的电线</a:t>
            </a:r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lang="en-US" altLang="zh-CN" sz="36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3" name="图片 2" descr="IMG_76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80" y="2001520"/>
            <a:ext cx="4869815" cy="324548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834380" y="1356995"/>
            <a:ext cx="5064125" cy="644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>
                <a:latin typeface="Times New Roman Regular" panose="02020603050405020304" charset="0"/>
                <a:cs typeface="Times New Roman Regular" panose="02020603050405020304" charset="0"/>
              </a:rPr>
              <a:t>What was he doing?</a:t>
            </a:r>
            <a:endParaRPr lang="en-US" altLang="zh-CN" sz="4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834505" y="300926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were repairing</a:t>
            </a:r>
            <a:endParaRPr lang="en-US" altLang="zh-CN" sz="360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4505" y="1256665"/>
            <a:ext cx="666750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latin typeface="Times New Roman Regular" panose="02020603050405020304" charset="0"/>
                <a:ea typeface="宋体" charset="0"/>
                <a:cs typeface="Times New Roman Regular" panose="02020603050405020304" charset="0"/>
              </a:rPr>
              <a:t>Natural disasters are merciless</a:t>
            </a:r>
            <a:r>
              <a:rPr lang="zh-CN" altLang="en-US" sz="3200">
                <a:latin typeface="Times New Roman Regular" panose="02020603050405020304" charset="0"/>
                <a:ea typeface="宋体" charset="0"/>
                <a:cs typeface="Times New Roman Regular" panose="02020603050405020304" charset="0"/>
              </a:rPr>
              <a:t>无情的</a:t>
            </a:r>
            <a:r>
              <a:rPr lang="zh-CN" altLang="en-US" sz="4000">
                <a:latin typeface="Times New Roman Regular" panose="02020603050405020304" charset="0"/>
                <a:ea typeface="宋体" charset="0"/>
                <a:cs typeface="Times New Roman Regular" panose="02020603050405020304" charset="0"/>
              </a:rPr>
              <a:t>, but </a:t>
            </a:r>
            <a:r>
              <a:rPr lang="en-US" altLang="zh-CN" sz="4000">
                <a:latin typeface="Times New Roman Regular" panose="02020603050405020304" charset="0"/>
                <a:ea typeface="宋体" charset="0"/>
                <a:cs typeface="Times New Roman Regular" panose="02020603050405020304" charset="0"/>
              </a:rPr>
              <a:t>we </a:t>
            </a:r>
            <a:r>
              <a:rPr lang="zh-CN" altLang="en-US" sz="4000">
                <a:latin typeface="Times New Roman Regular" panose="02020603050405020304" charset="0"/>
                <a:ea typeface="宋体" charset="0"/>
                <a:cs typeface="Times New Roman Regular" panose="02020603050405020304" charset="0"/>
              </a:rPr>
              <a:t>humans </a:t>
            </a:r>
            <a:r>
              <a:rPr lang="en-US" altLang="zh-CN" sz="4000">
                <a:latin typeface="Times New Roman Regular" panose="02020603050405020304" charset="0"/>
                <a:ea typeface="宋体" charset="0"/>
                <a:cs typeface="Times New Roman Regular" panose="02020603050405020304" charset="0"/>
              </a:rPr>
              <a:t>can protect ourselves and rebuild our home again and again</a:t>
            </a:r>
            <a:r>
              <a:rPr lang="zh-CN" altLang="en-US" sz="4000">
                <a:latin typeface="Times New Roman Regular" panose="02020603050405020304" charset="0"/>
                <a:ea typeface="宋体" charset="0"/>
                <a:cs typeface="Times New Roman Regular" panose="02020603050405020304" charset="0"/>
              </a:rPr>
              <a:t>.</a:t>
            </a:r>
            <a:endParaRPr lang="zh-CN" altLang="en-US" sz="4000">
              <a:latin typeface="Times New Roman Regular" panose="02020603050405020304" charset="0"/>
              <a:ea typeface="宋体" charset="0"/>
              <a:cs typeface="Times New Roman Regular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0475" y="152400"/>
            <a:ext cx="4185920" cy="655383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15620" y="4111625"/>
            <a:ext cx="6636385" cy="1767205"/>
            <a:chOff x="812" y="6475"/>
            <a:chExt cx="10451" cy="2783"/>
          </a:xfrm>
        </p:grpSpPr>
        <p:sp>
          <p:nvSpPr>
            <p:cNvPr id="3" name="波形 2"/>
            <p:cNvSpPr/>
            <p:nvPr/>
          </p:nvSpPr>
          <p:spPr>
            <a:xfrm>
              <a:off x="812" y="6475"/>
              <a:ext cx="10351" cy="2325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3" y="6982"/>
              <a:ext cx="10350" cy="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>
                  <a:solidFill>
                    <a:srgbClr val="FFFF00"/>
                  </a:solidFill>
                  <a:latin typeface="Times New Roman Regular" panose="02020603050405020304" charset="0"/>
                  <a:ea typeface="宋体" charset="0"/>
                  <a:cs typeface="Times New Roman Regular" panose="02020603050405020304" charset="0"/>
                  <a:sym typeface="+mn-ea"/>
                </a:rPr>
                <a:t>Where we are, there is hope.</a:t>
              </a:r>
              <a:endParaRPr lang="zh-CN" altLang="en-US" sz="4400">
                <a:solidFill>
                  <a:srgbClr val="FFFF00"/>
                </a:solidFill>
                <a:latin typeface="Times New Roman Regular" panose="02020603050405020304" charset="0"/>
                <a:ea typeface="宋体" charset="0"/>
                <a:cs typeface="Times New Roman Regular" panose="02020603050405020304" charset="0"/>
              </a:endParaRPr>
            </a:p>
            <a:p>
              <a:endParaRPr lang="zh-CN" altLang="en-US" sz="4400">
                <a:solidFill>
                  <a:srgbClr val="FFFF00"/>
                </a:solidFill>
                <a:latin typeface="Times New Roman Regular" panose="02020603050405020304" charset="0"/>
                <a:ea typeface="宋体" charset="0"/>
                <a:cs typeface="Times New Roman Regular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90245" y="1508125"/>
            <a:ext cx="10699115" cy="3150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Homework:</a:t>
            </a:r>
            <a:endParaRPr lang="en-US" altLang="zh-CN" sz="36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en-US" altLang="zh-CN" sz="36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1. review the usage of past continuous tense and “when, while, as”.</a:t>
            </a:r>
            <a:endParaRPr lang="en-US" altLang="zh-CN" sz="36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3600">
                <a:latin typeface="Times New Roman Regular" panose="02020603050405020304" charset="0"/>
                <a:cs typeface="Times New Roman Regular" panose="02020603050405020304" charset="0"/>
              </a:rPr>
              <a:t>2. try to use past continuous tense to describe an experience of a natural disaster.</a:t>
            </a:r>
            <a:endParaRPr lang="en-US" altLang="zh-CN" sz="36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8027173" y="-46"/>
            <a:ext cx="4164689" cy="2771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977143" y="1186134"/>
            <a:ext cx="4164689" cy="277164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68800" y="4199466"/>
            <a:ext cx="3075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D6E5D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lang="zh-CN" altLang="en-US" sz="3600" b="1" dirty="0">
              <a:solidFill>
                <a:srgbClr val="D6E5D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959607" y="338010"/>
            <a:ext cx="55041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The typhoon in Changzhou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73220" y="1207135"/>
            <a:ext cx="6538595" cy="1199355"/>
          </a:xfrm>
          <a:prstGeom prst="wedgeRoundRectCallout">
            <a:avLst>
              <a:gd name="adj1" fmla="val 39472"/>
              <a:gd name="adj2" fmla="val 79547"/>
              <a:gd name="adj3" fmla="val 16667"/>
            </a:avLst>
          </a:prstGeom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Different typhoons hit Changzhou many times this summer.</a:t>
            </a: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5" name="图片 4" descr="13876584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3726180"/>
            <a:ext cx="4262120" cy="2243455"/>
          </a:xfrm>
          <a:prstGeom prst="rect">
            <a:avLst/>
          </a:prstGeom>
        </p:spPr>
      </p:pic>
      <p:pic>
        <p:nvPicPr>
          <p:cNvPr id="6" name="图片 5" descr="15858668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255" y="2630805"/>
            <a:ext cx="7259320" cy="2040255"/>
          </a:xfrm>
          <a:prstGeom prst="rect">
            <a:avLst/>
          </a:prstGeom>
        </p:spPr>
      </p:pic>
      <p:pic>
        <p:nvPicPr>
          <p:cNvPr id="7" name="图片 6" descr="36426372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815" y="4485005"/>
            <a:ext cx="6220460" cy="2267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1959607" y="338010"/>
            <a:ext cx="83616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The typhoon in Changzhou-Sandy’s diary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3900" y="1238250"/>
            <a:ext cx="10135235" cy="49745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 algn="just" fontAlgn="auto"/>
            <a:r>
              <a:rPr lang="en-US" altLang="zh-CN" sz="2800" u="sng">
                <a:solidFill>
                  <a:srgbClr val="7030A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It was 2 o’clock in the afternoon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, strong wind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were blowing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 outside. </a:t>
            </a:r>
            <a:r>
              <a:rPr lang="en-US" altLang="zh-CN" sz="2800" u="sng">
                <a:solidFill>
                  <a:srgbClr val="7030A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At that time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, black clouds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were making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 the sky very dark. It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was raining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 heavily </a:t>
            </a:r>
            <a:r>
              <a:rPr lang="en-US" altLang="zh-CN" sz="2800" u="sng">
                <a:solidFill>
                  <a:srgbClr val="7030A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from morning till night yesterday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indent="457200" algn="just" fontAlgn="auto"/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I was at home alone and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was doing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 my homework. My mother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was shopping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while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 my father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was working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 in his office. I was so scared. Someone opened the door and came in </a:t>
            </a:r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as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I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was ringing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my mother. It was mum! And soon father was back, too. We closed all the windows and stayed at home for the rest of that day. I talked with my friends about the typhoon online. Some of them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were staying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at home </a:t>
            </a:r>
            <a:r>
              <a:rPr lang="en-US" altLang="zh-CN" sz="2800" u="sng">
                <a:solidFill>
                  <a:srgbClr val="7030A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all day long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, and some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were waiting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for the bus at the bus stop </a:t>
            </a:r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when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heavy rain fell down. Luckily, everyone was fine.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429240" y="5102225"/>
            <a:ext cx="1874520" cy="1633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2038347" y="338010"/>
            <a:ext cx="626618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Work out the rule 1: Definition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6885" y="1207135"/>
            <a:ext cx="11232515" cy="1395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It was 2 o’clock in the afternoon, strong wind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were blowing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 outside. </a:t>
            </a: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At that time, black clouds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were making 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the sky very dark.</a:t>
            </a: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It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was raining 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heavily from morning till night yesterday.</a:t>
            </a: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I was at home alone and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was doing 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my homework.</a:t>
            </a: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5795" y="3429000"/>
            <a:ext cx="10596880" cy="27613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just"/>
            <a:r>
              <a:rPr lang="zh-CN" altLang="en-US" sz="36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603050405020304" charset="0"/>
                <a:ea typeface="宋体" charset="0"/>
                <a:cs typeface="Times New Roman Bold" panose="02020603050405020304" charset="0"/>
                <a:sym typeface="+mn-ea"/>
              </a:rPr>
              <a:t>The past continuous tense</a:t>
            </a:r>
            <a:r>
              <a:rPr lang="zh-CN" altLang="en-US" sz="32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</a:t>
            </a:r>
            <a:r>
              <a:rPr lang="en-US" altLang="zh-CN" sz="32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talks about things</a:t>
            </a:r>
            <a:r>
              <a:rPr lang="zh-CN" altLang="en-US" sz="32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that w</a:t>
            </a:r>
            <a:r>
              <a:rPr lang="en-US" altLang="zh-CN" sz="32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ere</a:t>
            </a:r>
            <a:r>
              <a:rPr lang="zh-CN" altLang="en-US" sz="32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</a:t>
            </a:r>
            <a:r>
              <a:rPr lang="en-US" altLang="zh-CN" sz="32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happening</a:t>
            </a:r>
            <a:r>
              <a:rPr lang="zh-CN" altLang="en-US" sz="32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at a </a:t>
            </a:r>
            <a:r>
              <a:rPr lang="en-US" altLang="zh-CN" sz="32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particular</a:t>
            </a:r>
            <a:r>
              <a:rPr lang="zh-CN" altLang="en-US" sz="32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time in the past</a:t>
            </a:r>
            <a:r>
              <a:rPr lang="zh-CN" altLang="en-US" sz="32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or </a:t>
            </a:r>
            <a:r>
              <a:rPr lang="en-US" altLang="zh-CN" sz="32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during</a:t>
            </a:r>
            <a:r>
              <a:rPr lang="zh-CN" altLang="en-US" sz="32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a certain period of time in the past</a:t>
            </a:r>
            <a:r>
              <a:rPr lang="zh-CN" altLang="en-US" sz="32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.</a:t>
            </a:r>
            <a:endParaRPr lang="zh-CN" altLang="en-US" sz="32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603050405020304" charset="0"/>
              <a:ea typeface="宋体" charset="0"/>
              <a:cs typeface="Times New Roman Regular" panose="02020603050405020304" charset="0"/>
              <a:sym typeface="+mn-ea"/>
            </a:endParaRPr>
          </a:p>
          <a:p>
            <a:pPr algn="just"/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我们用</a:t>
            </a:r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过去进行时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表示过去</a:t>
            </a:r>
            <a:r>
              <a:rPr lang="zh-CN" altLang="en-US" sz="2800">
                <a:solidFill>
                  <a:srgbClr val="FF0000"/>
                </a:solidFill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某一时刻正在进行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的动作或</a:t>
            </a:r>
            <a:r>
              <a:rPr lang="zh-CN" altLang="en-US" sz="2800">
                <a:solidFill>
                  <a:srgbClr val="FF0000"/>
                </a:solidFill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某一时间段内持续进行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的动作。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  <a:latin typeface="Times New Roman Regular" panose="02020603050405020304" charset="0"/>
              <a:ea typeface="宋体" charset="0"/>
              <a:cs typeface="Times New Roman Regular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3560" y="1325880"/>
            <a:ext cx="5189220" cy="15544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It was 2 o’clock in the afternoon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 strong wind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were blowing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outside. 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At that time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 black clouds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were making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the sky very dark.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1585" y="1325880"/>
            <a:ext cx="544893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It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was raining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heavily </a:t>
            </a:r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from morning till night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yesterday.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Some of them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were staying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at home </a:t>
            </a:r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all day long.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3560" y="3222625"/>
            <a:ext cx="5020945" cy="9702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 algn="ctr"/>
            <a:r>
              <a:rPr lang="zh-CN" altLang="en-US" sz="24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a </a:t>
            </a:r>
            <a:r>
              <a:rPr lang="en-US" altLang="zh-CN" sz="24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particular</a:t>
            </a:r>
            <a:r>
              <a:rPr lang="zh-CN" altLang="en-US" sz="24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 time in the past</a:t>
            </a:r>
            <a:endParaRPr lang="zh-CN" altLang="en-US" sz="240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宋体" pitchFamily="2" charset="-122"/>
              <a:cs typeface="Times New Roman" panose="02020603050405020304" charset="0"/>
              <a:sym typeface="+mn-ea"/>
            </a:endParaRPr>
          </a:p>
          <a:p>
            <a:pPr algn="ctr"/>
            <a:r>
              <a:rPr lang="zh-CN" altLang="en-US" sz="2400">
                <a:solidFill>
                  <a:schemeClr val="tx1"/>
                </a:solidFill>
              </a:rPr>
              <a:t>过去某一时刻（正在进行）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48070" y="3222625"/>
            <a:ext cx="5815965" cy="9702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during</a:t>
            </a:r>
            <a:r>
              <a:rPr lang="zh-CN" altLang="en-US" sz="24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 a certain period of time in the past</a:t>
            </a:r>
            <a:endParaRPr lang="zh-CN" altLang="en-US" sz="240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宋体" pitchFamily="2" charset="-122"/>
              <a:cs typeface="Times New Roman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4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过去某一段时间内（一直在</a:t>
            </a:r>
            <a:r>
              <a:rPr lang="zh-CN" altLang="en-US" sz="24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itchFamily="2" charset="-122"/>
                <a:cs typeface="Times New Roman" panose="02020603050405020304" charset="0"/>
                <a:sym typeface="+mn-ea"/>
              </a:rPr>
              <a:t>进行）</a:t>
            </a:r>
            <a:endParaRPr lang="zh-CN" altLang="en-US" sz="24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1959607" y="338645"/>
            <a:ext cx="1042289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Work out the rule 2: Time expressions（时间状语）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3560" y="4385310"/>
            <a:ext cx="4888865" cy="2052955"/>
          </a:xfrm>
          <a:prstGeom prst="round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txBody>
          <a:bodyPr wrap="square" rtlCol="0">
            <a:no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at 2 o’clock in the afternoon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at that time/moment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at 7 on that day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...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16370" y="4385310"/>
            <a:ext cx="4707890" cy="2052320"/>
          </a:xfrm>
          <a:prstGeom prst="round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the whole afternoon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from morning till night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the whole morning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all day long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...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animBg="1"/>
      <p:bldP spid="6" grpId="1" animBg="1"/>
      <p:bldP spid="8" grpId="0" animBg="1"/>
      <p:bldP spid="8" grpId="1" animBg="1"/>
      <p:bldP spid="5" grpId="0"/>
      <p:bldP spid="5" grpId="1"/>
      <p:bldP spid="7" grpId="0" animBg="1"/>
      <p:bldP spid="7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1840227" y="327215"/>
            <a:ext cx="802132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Work out the rule 3: Structure（结构）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1324610" y="876300"/>
          <a:ext cx="9376410" cy="32238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0605"/>
                <a:gridCol w="3026410"/>
                <a:gridCol w="4049395"/>
              </a:tblGrid>
              <a:tr h="461010"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  <a:sym typeface="+mn-ea"/>
                        </a:rPr>
                        <a:t>Sandy's a day at home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  <a:sym typeface="+mn-ea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461010">
                <a:tc rowSpan="5"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in the morning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8:00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have breakfast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46101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8:30-9:00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do some exercise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461645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9:00-10:00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reading books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433705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10:00-11:30 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help mum do some housework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46101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11:30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have lunch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46101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in the afternoon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1:00-3:00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do homework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510540" y="4121150"/>
            <a:ext cx="85344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--What was sandy doing at 8:10?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--At 8:10 on that day, she_________________________.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0540" y="5306060"/>
            <a:ext cx="101904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--What was she doing from 10:00-11:00?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--She___________________________________during that time.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59510" y="2934970"/>
            <a:ext cx="9145270" cy="1092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5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肯定句：</a:t>
            </a:r>
            <a:r>
              <a:rPr lang="zh-CN" altLang="en-US" sz="5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sb+</a:t>
            </a:r>
            <a:r>
              <a:rPr lang="zh-CN" altLang="en-US" sz="54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was/were + doing</a:t>
            </a:r>
            <a:endParaRPr lang="zh-CN" altLang="en-US" sz="54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 Regular" panose="02020603050405020304" charset="0"/>
              <a:ea typeface="宋体" charset="0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825" y="3176905"/>
            <a:ext cx="2543175" cy="21291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81525" y="452183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was having breakfast</a:t>
            </a:r>
            <a:endParaRPr lang="en-US" altLang="zh-CN" sz="280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1442720" y="5754370"/>
            <a:ext cx="6372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was helping her mum do some housework</a:t>
            </a:r>
            <a:endParaRPr lang="en-US" altLang="zh-CN" sz="280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/>
      <p:bldP spid="3" grpId="1"/>
      <p:bldP spid="8" grpId="0"/>
      <p:bldP spid="8" grpId="1"/>
      <p:bldP spid="4" grpId="0"/>
      <p:bldP spid="4" grpId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1840227" y="327215"/>
            <a:ext cx="802132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Work out the rule 3: Structure（结构）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1324610" y="876300"/>
          <a:ext cx="9376410" cy="32238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0605"/>
                <a:gridCol w="3026410"/>
                <a:gridCol w="4049395"/>
              </a:tblGrid>
              <a:tr h="461010"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  <a:sym typeface="+mn-ea"/>
                        </a:rPr>
                        <a:t>Sandy's a day at home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  <a:sym typeface="+mn-ea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461010">
                <a:tc rowSpan="5"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in the morning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8:00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have breakfast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46101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8:30-9:00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do some exercise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461645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9:00-10:00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reading books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433705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10:00-11:30 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help mum do some housework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46101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11:30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have lunch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46101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in the afternoon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1:00-3:00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do homework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510540" y="4121150"/>
            <a:ext cx="85344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W_____ she having breakfast at 8:10?       _______,____________. 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0540" y="5306060"/>
            <a:ext cx="101904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Was she reading books from 10:00-11:00?    _______,____________.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She ______________(not read) books from 10:00-11:00.  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825" y="3176905"/>
            <a:ext cx="2543175" cy="21291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3610" y="4100195"/>
            <a:ext cx="896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as</a:t>
            </a:r>
            <a:endParaRPr lang="en-US" altLang="zh-CN" sz="280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81850" y="5306060"/>
            <a:ext cx="4096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No         she wasn’t     </a:t>
            </a:r>
            <a:endParaRPr lang="en-US" altLang="zh-CN" sz="280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0575" y="4552315"/>
            <a:ext cx="3486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Yes          she was</a:t>
            </a:r>
            <a:endParaRPr lang="en-US" altLang="zh-CN" sz="280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59510" y="5705475"/>
            <a:ext cx="2542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wasn’t reading</a:t>
            </a:r>
            <a:endParaRPr lang="en-US" altLang="zh-CN" sz="280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40915" y="1895475"/>
            <a:ext cx="7620635" cy="30670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否定句：sb+was/were </a:t>
            </a:r>
            <a:r>
              <a:rPr lang="zh-CN" altLang="en-US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not </a:t>
            </a:r>
            <a:r>
              <a:rPr lang="zh-CN" altLang="en-US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doing</a:t>
            </a:r>
            <a:endParaRPr lang="zh-CN" altLang="en-US" sz="36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603050405020304" charset="0"/>
              <a:ea typeface="宋体" charset="0"/>
              <a:cs typeface="Times New Roman Regular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疑问句：</a:t>
            </a:r>
            <a:r>
              <a:rPr lang="en-US" altLang="zh-CN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W</a:t>
            </a:r>
            <a:r>
              <a:rPr lang="zh-CN" altLang="en-US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as/</a:t>
            </a:r>
            <a:r>
              <a:rPr lang="en-US" altLang="zh-CN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W</a:t>
            </a:r>
            <a:r>
              <a:rPr lang="zh-CN" altLang="en-US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ere</a:t>
            </a:r>
            <a:r>
              <a:rPr lang="zh-CN" altLang="en-US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+sb+ doing</a:t>
            </a:r>
            <a:r>
              <a:rPr lang="zh-CN" altLang="en-US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？</a:t>
            </a:r>
            <a:endParaRPr lang="zh-CN" altLang="en-US" sz="36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603050405020304" charset="0"/>
              <a:ea typeface="宋体" charset="0"/>
              <a:cs typeface="Times New Roman Regular" panose="02020603050405020304" charset="0"/>
              <a:sym typeface="+mn-ea"/>
            </a:endParaRPr>
          </a:p>
          <a:p>
            <a:pPr lvl="1" algn="l">
              <a:buClrTx/>
              <a:buSzTx/>
              <a:buFontTx/>
            </a:pPr>
            <a:r>
              <a:rPr lang="zh-CN" altLang="en-US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肯定回答：Yes, sb </a:t>
            </a:r>
            <a:r>
              <a:rPr lang="zh-CN" altLang="en-US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was/were</a:t>
            </a:r>
            <a:r>
              <a:rPr lang="zh-CN" altLang="en-US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.</a:t>
            </a:r>
            <a:endParaRPr lang="zh-CN" altLang="en-US" sz="36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603050405020304" charset="0"/>
              <a:ea typeface="宋体" charset="0"/>
              <a:cs typeface="Times New Roman Regular" panose="02020603050405020304" charset="0"/>
              <a:sym typeface="+mn-ea"/>
            </a:endParaRPr>
          </a:p>
          <a:p>
            <a:pPr lvl="1" algn="l">
              <a:buClrTx/>
              <a:buSzTx/>
              <a:buFontTx/>
            </a:pPr>
            <a:r>
              <a:rPr lang="zh-CN" altLang="en-US" sz="3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否定回答：No, sb </a:t>
            </a:r>
            <a:r>
              <a:rPr lang="zh-CN" altLang="en-US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was/were not</a:t>
            </a:r>
            <a:r>
              <a:rPr lang="en-US" altLang="zh-CN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       </a:t>
            </a:r>
            <a:endParaRPr lang="en-US" altLang="zh-CN" sz="36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 Regular" panose="02020603050405020304" charset="0"/>
              <a:ea typeface="宋体" charset="0"/>
              <a:cs typeface="Times New Roman Regular" panose="02020603050405020304" charset="0"/>
              <a:sym typeface="+mn-ea"/>
            </a:endParaRPr>
          </a:p>
          <a:p>
            <a:pPr lvl="0" algn="r">
              <a:buClrTx/>
              <a:buSzTx/>
              <a:buFontTx/>
            </a:pPr>
            <a:r>
              <a:rPr lang="zh-CN" altLang="en-US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charset="0"/>
                <a:cs typeface="Times New Roman Regular" panose="02020603050405020304" charset="0"/>
                <a:sym typeface="+mn-ea"/>
              </a:rPr>
              <a:t>(wasn’t/weren’t).</a:t>
            </a:r>
            <a:endParaRPr lang="zh-CN" altLang="en-US" sz="36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 Regular" panose="02020603050405020304" charset="0"/>
              <a:ea typeface="宋体" charset="0"/>
              <a:cs typeface="Times New Roman Regular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/>
      <p:bldP spid="3" grpId="1"/>
      <p:bldP spid="5" grpId="0"/>
      <p:bldP spid="5" grpId="1"/>
      <p:bldP spid="8" grpId="0"/>
      <p:bldP spid="8" grpId="1"/>
      <p:bldP spid="4" grpId="0"/>
      <p:bldP spid="4" grpId="1"/>
      <p:bldP spid="10" grpId="0"/>
      <p:bldP spid="10" grpId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7310" y="114477"/>
            <a:ext cx="1642118" cy="1092848"/>
          </a:xfrm>
          <a:prstGeom prst="rect">
            <a:avLst/>
          </a:prstGeom>
        </p:spPr>
      </p:pic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2038347" y="338645"/>
            <a:ext cx="8021320" cy="6451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Work out the rule 3: Structure（结构）</a:t>
            </a:r>
            <a:endParaRPr lang="en-US" altLang="zh-CN" sz="3600" b="1" dirty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aphicFrame>
        <p:nvGraphicFramePr>
          <p:cNvPr id="4" name="Group 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243965" y="1341755"/>
          <a:ext cx="9686925" cy="15621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13965"/>
                <a:gridCol w="1998345"/>
                <a:gridCol w="1630680"/>
                <a:gridCol w="3543935"/>
              </a:tblGrid>
              <a:tr h="520700"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I</a:t>
                      </a: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was (not)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 rowSpan="3"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doing</a:t>
                      </a: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 rowSpan="3"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时间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状语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</a:tr>
              <a:tr h="520700"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You/We/They</a:t>
                      </a:r>
                      <a:endParaRPr kumimoji="1" lang="en-US" altLang="zh-CN" sz="2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28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were (not)</a:t>
                      </a:r>
                      <a:endParaRPr kumimoji="1" lang="en-US" altLang="zh-CN" sz="2800" b="0" i="0" u="none" strike="noStrike" kern="1200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 vMerge="1">
                  <a:tcPr/>
                </a:tc>
                <a:tc vMerge="1">
                  <a:tcPr/>
                </a:tc>
              </a:tr>
              <a:tr h="520700"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He/She/It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was (not)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2" name="Group 4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849755" y="3090545"/>
          <a:ext cx="8855710" cy="15621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63345"/>
                <a:gridCol w="2268855"/>
                <a:gridCol w="1577340"/>
                <a:gridCol w="3646170"/>
              </a:tblGrid>
              <a:tr h="520700"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8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  <a:sym typeface="+mn-ea"/>
                        </a:rPr>
                        <a:t>W</a:t>
                      </a:r>
                      <a:r>
                        <a:rPr lang="zh-CN" altLang="en-US" sz="28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  <a:sym typeface="+mn-ea"/>
                        </a:rPr>
                        <a:t>as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I</a:t>
                      </a: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 rowSpan="3"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doing</a:t>
                      </a: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 rowSpan="3"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80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  <a:sym typeface="+mn-ea"/>
                        </a:rPr>
                        <a:t>时间状语</a:t>
                      </a: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</a:tr>
              <a:tr h="520700"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28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Were</a:t>
                      </a:r>
                      <a:endParaRPr kumimoji="1" lang="en-US" altLang="zh-CN" sz="2800" b="0" i="0" u="none" strike="noStrike" kern="1200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you/we/they</a:t>
                      </a:r>
                      <a:endParaRPr kumimoji="1" lang="en-US" altLang="zh-CN" sz="2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 vMerge="1">
                  <a:tcPr/>
                </a:tc>
                <a:tc vMerge="1">
                  <a:tcPr/>
                </a:tc>
              </a:tr>
              <a:tr h="520700"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8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  <a:sym typeface="+mn-ea"/>
                        </a:rPr>
                        <a:t>W</a:t>
                      </a:r>
                      <a:r>
                        <a:rPr lang="zh-CN" altLang="en-US" sz="28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  <a:sym typeface="+mn-ea"/>
                        </a:rPr>
                        <a:t>as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e/</a:t>
                      </a: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s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he/</a:t>
                      </a: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i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t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20" name="Group 26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43965" y="4838700"/>
          <a:ext cx="4872990" cy="176974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89330"/>
                <a:gridCol w="2316480"/>
                <a:gridCol w="1567180"/>
              </a:tblGrid>
              <a:tr h="589915">
                <a:tc rowSpan="3"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Yes,</a:t>
                      </a: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1920" marR="121920" vert="horz" anchor="ctr" anchorCtr="1" horzOverflow="overflow"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I</a:t>
                      </a: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was</a:t>
                      </a: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.</a:t>
                      </a: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1920" marR="121920" vert="horz" anchor="ctr" anchorCtr="1" horzOverflow="overflow"/>
                </a:tc>
              </a:tr>
              <a:tr h="589915">
                <a:tc vMerge="1">
                  <a:tcPr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you/we/they</a:t>
                      </a:r>
                      <a:endParaRPr kumimoji="1" lang="en-US" altLang="zh-CN" sz="2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were</a:t>
                      </a: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.</a:t>
                      </a: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1920" marR="121920" vert="horz" anchor="ctr" anchorCtr="1" horzOverflow="overflow"/>
                </a:tc>
              </a:tr>
              <a:tr h="589915">
                <a:tc vMerge="1">
                  <a:tcPr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e/</a:t>
                      </a: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s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he/</a:t>
                      </a: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i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t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was</a:t>
                      </a: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.</a:t>
                      </a: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1920" marR="121920" vert="horz" anchor="ctr" anchorCtr="1" horzOverflow="overflow"/>
                </a:tc>
              </a:tr>
            </a:tbl>
          </a:graphicData>
        </a:graphic>
      </p:graphicFrame>
      <p:graphicFrame>
        <p:nvGraphicFramePr>
          <p:cNvPr id="2" name="Group 26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335395" y="4822190"/>
          <a:ext cx="4994275" cy="17684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14095"/>
                <a:gridCol w="2373630"/>
                <a:gridCol w="1606550"/>
              </a:tblGrid>
              <a:tr h="581660">
                <a:tc rowSpan="3"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No,</a:t>
                      </a: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1920" marR="121920" vert="horz" anchor="ctr" anchorCtr="1" horzOverflow="overflow"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I</a:t>
                      </a: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wasn’t</a:t>
                      </a: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.</a:t>
                      </a: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1920" marR="121920" vert="horz" anchor="ctr" anchorCtr="1" horzOverflow="overflow"/>
                </a:tc>
              </a:tr>
              <a:tr h="605155">
                <a:tc vMerge="1">
                  <a:tcPr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you/we/they</a:t>
                      </a:r>
                      <a:endParaRPr kumimoji="1" lang="en-US" altLang="zh-CN" sz="2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weren’t</a:t>
                      </a: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.</a:t>
                      </a: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1920" marR="121920" vert="horz" anchor="ctr" anchorCtr="1" horzOverflow="overflow"/>
                </a:tc>
              </a:tr>
              <a:tr h="581660">
                <a:tc vMerge="1">
                  <a:tcPr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h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e/</a:t>
                      </a: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s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he/</a:t>
                      </a: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i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t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0000" marR="120000" marT="46800" marB="46800" vert="horz" anchor="ctr" anchorCtr="1" horzOverflow="overflow"/>
                </a:tc>
                <a:tc>
                  <a:txBody>
                    <a:bodyPr wrap="square"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wasn’t</a:t>
                      </a: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itchFamily="2" charset="-122"/>
                          <a:cs typeface="Times New Roman" panose="02020603050405020304" charset="0"/>
                        </a:rPr>
                        <a:t>.</a:t>
                      </a: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itchFamily="2" charset="-122"/>
                        <a:cs typeface="Times New Roman" panose="02020603050405020304" charset="0"/>
                      </a:endParaRPr>
                    </a:p>
                  </a:txBody>
                  <a:tcPr marL="121920" marR="121920" vert="horz" anchor="ctr" anchorCtr="1" horzOverflow="overflow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TABLE_ENDDRAG_ORIGIN_RECT" val="738*283"/>
  <p:tag name="TABLE_ENDDRAG_RECT" val="154*76*738*283"/>
</p:tagLst>
</file>

<file path=ppt/tags/tag110.xml><?xml version="1.0" encoding="utf-8"?>
<p:tagLst xmlns:p="http://schemas.openxmlformats.org/presentationml/2006/main">
  <p:tag name="ISPRING_PRESENTATION_TITLE" val="PowerPoint 演示文稿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TABLE_ENDDRAG_ORIGIN_RECT" val="738*283"/>
  <p:tag name="TABLE_ENDDRAG_RECT" val="154*76*738*283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  <p:tag name="KSO_WM_UNIT_TABLE_BEAUTIFY" val="smartTable{bfe16ebd-3bf2-4efb-8061-1d584dd1637f}"/>
</p:tagLst>
</file>

<file path=ppt/tags/tag19.xml><?xml version="1.0" encoding="utf-8"?>
<p:tagLst xmlns:p="http://schemas.openxmlformats.org/presentationml/2006/main">
  <p:tag name="KSO_WM_BEAUTIFY_FLAG" val=""/>
  <p:tag name="KSO_WM_UNIT_TABLE_BEAUTIFY" val="smartTable{a74128ba-b96e-47fe-bfbb-a503ea2fc75b}"/>
  <p:tag name="TABLE_ENDDRAG_ORIGIN_RECT" val="697*123"/>
  <p:tag name="TABLE_ENDDRAG_RECT" val="119*218*697*123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0.xml><?xml version="1.0" encoding="utf-8"?>
<p:tagLst xmlns:p="http://schemas.openxmlformats.org/presentationml/2006/main">
  <p:tag name="KSO_WM_BEAUTIFY_FLAG" val=""/>
  <p:tag name="KSO_WM_UNIT_TABLE_BEAUTIFY" val="smartTable{2af65b2f-9136-4e89-9487-dcc1456dfc44}"/>
  <p:tag name="TABLE_ENDDRAG_ORIGIN_RECT" val="382*123"/>
  <p:tag name="TABLE_ENDDRAG_RECT" val="57*372*382*123"/>
</p:tagLst>
</file>

<file path=ppt/tags/tag21.xml><?xml version="1.0" encoding="utf-8"?>
<p:tagLst xmlns:p="http://schemas.openxmlformats.org/presentationml/2006/main">
  <p:tag name="KSO_WM_BEAUTIFY_FLAG" val=""/>
  <p:tag name="KSO_WM_UNIT_TABLE_BEAUTIFY" val="smartTable{a468e2b6-cbb4-4229-b3ab-c5786dcc5f90}"/>
  <p:tag name="TABLE_ENDDRAG_ORIGIN_RECT" val="393*137"/>
  <p:tag name="TABLE_ENDDRAG_RECT" val="498*379*393*137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  <p:tag name="TABLE_ENDDRAG_ORIGIN_RECT" val="522*210"/>
  <p:tag name="TABLE_ENDDRAG_RECT" val="154*280*522*210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TABLE_ENDDRAG_ORIGIN_RECT" val="859*110"/>
  <p:tag name="TABLE_ENDDRAG_RECT" val="55*370*859*110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8211</Words>
  <Application>WPS 文字</Application>
  <PresentationFormat>自定义</PresentationFormat>
  <Paragraphs>602</Paragraphs>
  <Slides>27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50" baseType="lpstr">
      <vt:lpstr>Arial</vt:lpstr>
      <vt:lpstr>宋体</vt:lpstr>
      <vt:lpstr>Wingdings</vt:lpstr>
      <vt:lpstr>Calibri</vt:lpstr>
      <vt:lpstr>Helvetica Neue</vt:lpstr>
      <vt:lpstr>宋体</vt:lpstr>
      <vt:lpstr>Times New Roman Bold</vt:lpstr>
      <vt:lpstr>微软雅黑</vt:lpstr>
      <vt:lpstr>汉仪旗黑</vt:lpstr>
      <vt:lpstr>Times New Roman Italic</vt:lpstr>
      <vt:lpstr>Times New Roman Regular</vt:lpstr>
      <vt:lpstr>宋体</vt:lpstr>
      <vt:lpstr>汉仪书宋二KW</vt:lpstr>
      <vt:lpstr>Times New Roman</vt:lpstr>
      <vt:lpstr>等线</vt:lpstr>
      <vt:lpstr>汉仪中等线KW</vt:lpstr>
      <vt:lpstr>Arial Unicode MS</vt:lpstr>
      <vt:lpstr>等线 Light</vt:lpstr>
      <vt:lpstr>Times New Roman Bold Italic</vt:lpstr>
      <vt:lpstr>Wingdings</vt:lpstr>
      <vt:lpstr>等线</vt:lpstr>
      <vt:lpstr>第一PPT，www.1ppt.com</vt:lpstr>
      <vt:lpstr>1_第一PPT，www.1ppt.com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清新叶子</dc:title>
  <dc:creator>第一PPT</dc:creator>
  <cp:keywords>www.1ppt.com</cp:keywords>
  <dc:description>www.1ppt.com</dc:description>
  <cp:lastModifiedBy>囡囝囚团</cp:lastModifiedBy>
  <cp:revision>42</cp:revision>
  <dcterms:created xsi:type="dcterms:W3CDTF">2024-12-15T11:49:48Z</dcterms:created>
  <dcterms:modified xsi:type="dcterms:W3CDTF">2024-12-15T11:49:48Z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657B9082254087E82E885E67FA5EFFE8_43</vt:lpwstr>
  </property>
  <property fmtid="{D5CDD505-2E9C-101B-9397-08002B2CF9AE}" pid="3" name="KSOProductBuildVer">
    <vt:lpwstr>2052-6.5.2.8766</vt:lpwstr>
  </property>
</Properties>
</file>