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g" ContentType="image/jpeg"/>
  <Default Extension="png" ContentType="image/png"/>
  <Default Extension="mp3" ContentType="audio/mp3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3702015fbf4479a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c3e1a8bcedf64edf" /><Relationship Type="http://schemas.openxmlformats.org/officeDocument/2006/relationships/custom-properties" Target="/docProps/custom.xml" Id="R7f15f49603fb4e1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jpg" Id="rId2" /><Relationship Type="http://schemas.openxmlformats.org/officeDocument/2006/relationships/image" Target="/ppt/media/image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41.jpg" Id="rId2" /><Relationship Type="http://schemas.openxmlformats.org/officeDocument/2006/relationships/image" Target="/ppt/media/image37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38.png" Id="rId2" /><Relationship Type="http://schemas.openxmlformats.org/officeDocument/2006/relationships/image" Target="/ppt/media/image42.jpg" Id="rId3" /><Relationship Type="http://schemas.openxmlformats.org/officeDocument/2006/relationships/image" Target="/ppt/media/image39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40.png" Id="rId2" /><Relationship Type="http://schemas.openxmlformats.org/officeDocument/2006/relationships/image" Target="/ppt/media/image41.png" Id="rId3" /><Relationship Type="http://schemas.openxmlformats.org/officeDocument/2006/relationships/image" Target="/ppt/media/image42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43.png" Id="rId2" /><Relationship Type="http://schemas.openxmlformats.org/officeDocument/2006/relationships/image" Target="/ppt/media/image44.png" Id="rId3" /><Relationship Type="http://schemas.openxmlformats.org/officeDocument/2006/relationships/image" Target="/ppt/media/image45.png" Id="rId4" /><Relationship Type="http://schemas.openxmlformats.org/officeDocument/2006/relationships/image" Target="/ppt/media/image46.png" Id="rId5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47.png" Id="rId4" /><Relationship Type="http://schemas.openxmlformats.org/officeDocument/2006/relationships/video" Target="/media/mediadata.mp3" Id="rId3" /><Relationship Type="http://schemas.microsoft.com/office/2007/relationships/media" Target="/media/mediadata.mp3" Id="rId2" /><Relationship Type="http://schemas.openxmlformats.org/officeDocument/2006/relationships/image" Target="/ppt/media/image48.png" Id="rId5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43.jpg" Id="rId2" /><Relationship Type="http://schemas.openxmlformats.org/officeDocument/2006/relationships/image" Target="/ppt/media/image44.jpg" Id="rId3" /><Relationship Type="http://schemas.openxmlformats.org/officeDocument/2006/relationships/image" Target="/ppt/media/image49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50.png" Id="rId2" /><Relationship Type="http://schemas.openxmlformats.org/officeDocument/2006/relationships/image" Target="/ppt/media/image51.png" Id="rId3" /><Relationship Type="http://schemas.openxmlformats.org/officeDocument/2006/relationships/image" Target="/ppt/media/image52.pn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53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5.jpg" Id="rId2" /><Relationship Type="http://schemas.openxmlformats.org/officeDocument/2006/relationships/image" Target="/ppt/media/image46.jpg" Id="rId3" /><Relationship Type="http://schemas.openxmlformats.org/officeDocument/2006/relationships/image" Target="/ppt/media/image47.jpg" Id="rId4" /><Relationship Type="http://schemas.openxmlformats.org/officeDocument/2006/relationships/image" Target="/ppt/media/image48.jpg" Id="rId5" /><Relationship Type="http://schemas.openxmlformats.org/officeDocument/2006/relationships/image" Target="/ppt/media/image54.png" Id="rId6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5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Relationship Type="http://schemas.openxmlformats.org/officeDocument/2006/relationships/image" Target="/ppt/media/image3.png" Id="rId3" /><Relationship Type="http://schemas.openxmlformats.org/officeDocument/2006/relationships/image" Target="/ppt/media/image2.jpg" Id="rId4" /><Relationship Type="http://schemas.openxmlformats.org/officeDocument/2006/relationships/image" Target="/ppt/media/image4.png" Id="rId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jpg" Id="rId2" /><Relationship Type="http://schemas.openxmlformats.org/officeDocument/2006/relationships/image" Target="/ppt/media/image4.jpg" Id="rId3" /><Relationship Type="http://schemas.openxmlformats.org/officeDocument/2006/relationships/image" Target="/ppt/media/image5.jpg" Id="rId4" /><Relationship Type="http://schemas.openxmlformats.org/officeDocument/2006/relationships/image" Target="/ppt/media/image6.jpg" Id="rId5" /><Relationship Type="http://schemas.openxmlformats.org/officeDocument/2006/relationships/image" Target="/ppt/media/image7.jpg" Id="rId6" /><Relationship Type="http://schemas.openxmlformats.org/officeDocument/2006/relationships/image" Target="/ppt/media/image8.jpg" Id="rId7" /><Relationship Type="http://schemas.openxmlformats.org/officeDocument/2006/relationships/image" Target="/ppt/media/image9.jpg" Id="rId8" /><Relationship Type="http://schemas.openxmlformats.org/officeDocument/2006/relationships/image" Target="/ppt/media/image10.jpg" Id="rId9" /><Relationship Type="http://schemas.openxmlformats.org/officeDocument/2006/relationships/image" Target="/ppt/media/image11.jpg" Id="rId10" /><Relationship Type="http://schemas.openxmlformats.org/officeDocument/2006/relationships/image" Target="/ppt/media/image12.jpg" Id="rId11" /><Relationship Type="http://schemas.openxmlformats.org/officeDocument/2006/relationships/image" Target="/ppt/media/image13.jpg" Id="rId12" /><Relationship Type="http://schemas.openxmlformats.org/officeDocument/2006/relationships/image" Target="/ppt/media/image14.jpg" Id="rId13" /><Relationship Type="http://schemas.openxmlformats.org/officeDocument/2006/relationships/image" Target="/ppt/media/image15.jpg" Id="rId14" /><Relationship Type="http://schemas.openxmlformats.org/officeDocument/2006/relationships/image" Target="/ppt/media/image16.jpg" Id="rId15" /><Relationship Type="http://schemas.openxmlformats.org/officeDocument/2006/relationships/image" Target="/ppt/media/image17.jpg" Id="rId16" /><Relationship Type="http://schemas.openxmlformats.org/officeDocument/2006/relationships/image" Target="/ppt/media/image18.jpg" Id="rId17" /><Relationship Type="http://schemas.openxmlformats.org/officeDocument/2006/relationships/image" Target="/ppt/media/image19.jpg" Id="rId18" /><Relationship Type="http://schemas.openxmlformats.org/officeDocument/2006/relationships/image" Target="/ppt/media/image20.jpg" Id="rId19" /><Relationship Type="http://schemas.openxmlformats.org/officeDocument/2006/relationships/image" Target="/ppt/media/image21.jpg" Id="rId20" /><Relationship Type="http://schemas.openxmlformats.org/officeDocument/2006/relationships/image" Target="/ppt/media/image22.jpg" Id="rId21" /><Relationship Type="http://schemas.openxmlformats.org/officeDocument/2006/relationships/image" Target="/ppt/media/image23.jpg" Id="rId22" /><Relationship Type="http://schemas.openxmlformats.org/officeDocument/2006/relationships/image" Target="/ppt/media/image24.jpg" Id="rId23" /><Relationship Type="http://schemas.openxmlformats.org/officeDocument/2006/relationships/image" Target="/ppt/media/image25.jpg" Id="rId24" /><Relationship Type="http://schemas.openxmlformats.org/officeDocument/2006/relationships/image" Target="/ppt/media/image26.jpg" Id="rId25" /><Relationship Type="http://schemas.openxmlformats.org/officeDocument/2006/relationships/image" Target="/ppt/media/image27.jpg" Id="rId26" /><Relationship Type="http://schemas.openxmlformats.org/officeDocument/2006/relationships/image" Target="/ppt/media/image28.jpg" Id="rId27" /><Relationship Type="http://schemas.openxmlformats.org/officeDocument/2006/relationships/image" Target="/ppt/media/image29.jpg" Id="rId28" /><Relationship Type="http://schemas.openxmlformats.org/officeDocument/2006/relationships/image" Target="/ppt/media/image30.jpg" Id="rId29" /><Relationship Type="http://schemas.openxmlformats.org/officeDocument/2006/relationships/image" Target="/ppt/media/image31.jpg" Id="rId30" /><Relationship Type="http://schemas.openxmlformats.org/officeDocument/2006/relationships/image" Target="/ppt/media/image32.jpg" Id="rId31" /><Relationship Type="http://schemas.openxmlformats.org/officeDocument/2006/relationships/image" Target="/ppt/media/image33.jpg" Id="rId32" /><Relationship Type="http://schemas.openxmlformats.org/officeDocument/2006/relationships/image" Target="/ppt/media/image34.jpg" Id="rId33" /><Relationship Type="http://schemas.openxmlformats.org/officeDocument/2006/relationships/image" Target="/ppt/media/image35.jpg" Id="rId34" /><Relationship Type="http://schemas.openxmlformats.org/officeDocument/2006/relationships/image" Target="/ppt/media/image36.jpg" Id="rId35" /><Relationship Type="http://schemas.openxmlformats.org/officeDocument/2006/relationships/image" Target="/ppt/media/image37.jpg" Id="rId36" /><Relationship Type="http://schemas.openxmlformats.org/officeDocument/2006/relationships/image" Target="/ppt/media/image5.png" Id="rId37" /><Relationship Type="http://schemas.openxmlformats.org/officeDocument/2006/relationships/image" Target="/ppt/media/image6.png" Id="rId38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38.jpg" Id="rId2" /><Relationship Type="http://schemas.openxmlformats.org/officeDocument/2006/relationships/image" Target="/ppt/media/image7.png" Id="rId3" /><Relationship Type="http://schemas.openxmlformats.org/officeDocument/2006/relationships/image" Target="/ppt/media/image8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9.png" Id="rId2" /><Relationship Type="http://schemas.openxmlformats.org/officeDocument/2006/relationships/image" Target="/ppt/media/image10.png" Id="rId3" /><Relationship Type="http://schemas.openxmlformats.org/officeDocument/2006/relationships/image" Target="/ppt/media/image11.png" Id="rId4" /><Relationship Type="http://schemas.openxmlformats.org/officeDocument/2006/relationships/image" Target="/ppt/media/image12.png" Id="rId5" /><Relationship Type="http://schemas.openxmlformats.org/officeDocument/2006/relationships/image" Target="/ppt/media/image13.png" Id="rId6" /><Relationship Type="http://schemas.openxmlformats.org/officeDocument/2006/relationships/image" Target="/ppt/media/image14.png" Id="rId7" /><Relationship Type="http://schemas.openxmlformats.org/officeDocument/2006/relationships/image" Target="/ppt/media/image15.png" Id="rId8" /><Relationship Type="http://schemas.openxmlformats.org/officeDocument/2006/relationships/image" Target="/ppt/media/image16.png" Id="rId9" /><Relationship Type="http://schemas.openxmlformats.org/officeDocument/2006/relationships/image" Target="/ppt/media/image17.png" Id="rId10" /><Relationship Type="http://schemas.openxmlformats.org/officeDocument/2006/relationships/image" Target="/ppt/media/image18.png" Id="rId11" /><Relationship Type="http://schemas.openxmlformats.org/officeDocument/2006/relationships/image" Target="/ppt/media/image39.jpg" Id="rId1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3" /><Relationship Type="http://schemas.openxmlformats.org/officeDocument/2006/relationships/image" Target="/ppt/media/image21.png" Id="rId4" /><Relationship Type="http://schemas.openxmlformats.org/officeDocument/2006/relationships/image" Target="/ppt/media/image22.png" Id="rId5" /><Relationship Type="http://schemas.openxmlformats.org/officeDocument/2006/relationships/image" Target="/ppt/media/image23.png" Id="rId6" /><Relationship Type="http://schemas.openxmlformats.org/officeDocument/2006/relationships/image" Target="/ppt/media/image24.png" Id="rId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0.jpg" Id="rId2" /><Relationship Type="http://schemas.openxmlformats.org/officeDocument/2006/relationships/image" Target="/ppt/media/image25.png" Id="rId3" /><Relationship Type="http://schemas.openxmlformats.org/officeDocument/2006/relationships/image" Target="/ppt/media/image26.png" Id="rId4" /><Relationship Type="http://schemas.openxmlformats.org/officeDocument/2006/relationships/image" Target="/ppt/media/image27.png" Id="rId5" /><Relationship Type="http://schemas.openxmlformats.org/officeDocument/2006/relationships/image" Target="/ppt/media/image28.png" Id="rId6" /><Relationship Type="http://schemas.openxmlformats.org/officeDocument/2006/relationships/image" Target="/ppt/media/image29.png" Id="rId7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30.png" Id="rId2" /><Relationship Type="http://schemas.openxmlformats.org/officeDocument/2006/relationships/image" Target="/ppt/media/image31.png" Id="rId3" /><Relationship Type="http://schemas.openxmlformats.org/officeDocument/2006/relationships/image" Target="/ppt/media/image32.png" Id="rId4" /><Relationship Type="http://schemas.openxmlformats.org/officeDocument/2006/relationships/image" Target="/ppt/media/image33.png" Id="rId5" /><Relationship Type="http://schemas.openxmlformats.org/officeDocument/2006/relationships/image" Target="/ppt/media/image34.png" Id="rId6" /><Relationship Type="http://schemas.openxmlformats.org/officeDocument/2006/relationships/image" Target="/ppt/media/image35.png" Id="rId7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36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098461" y="1410557"/>
            <a:ext cx="7115175" cy="32223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300"/>
              </a:lnSpc>
            </a:pPr>
            <a:r>
              <a:rPr lang="zh-CN" altLang="en-US" sz="5599" b="0" i="0" dirty="0">
                <a:solidFill>
                  <a:srgbClr val="1A5CB3">
                    <a:alpha val="100000"/>
                  </a:srgbClr>
                </a:solidFill>
                <a:latin typeface="华文新魏"/>
                <a:ea typeface="华文新魏"/>
              </a:rPr>
              <a:t>从</a:t>
            </a:r>
            <a:r>
              <a:rPr lang="zh-CN" altLang="en-US" sz="5599" b="0" i="0" dirty="0">
                <a:solidFill>
                  <a:srgbClr val="FF0000">
                    <a:alpha val="100000"/>
                  </a:srgbClr>
                </a:solidFill>
                <a:latin typeface="方正舒体"/>
                <a:ea typeface="方正舒体"/>
              </a:rPr>
              <a:t>《十万个为什么》</a:t>
            </a:r>
            <a:r>
              <a:rPr lang="zh-CN" altLang="en-US" sz="5599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/>
            </a:r>
          </a:p>
          <a:p>
            <a:pPr marL="0" algn="r">
              <a:lnSpc>
                <a:spcPts val="8700"/>
              </a:lnSpc>
            </a:pPr>
            <a:r>
              <a:rPr lang="zh-CN" altLang="en-US" sz="5899" b="0" i="0" dirty="0">
                <a:solidFill>
                  <a:srgbClr val="1A5CB3">
                    <a:alpha val="100000"/>
                  </a:srgbClr>
                </a:solidFill>
                <a:latin typeface="华文新魏"/>
                <a:ea typeface="华文新魏"/>
              </a:rPr>
              <a:t>到</a:t>
            </a:r>
            <a:r>
              <a:rPr lang="zh-CN" altLang="en-US" sz="5599" b="0" i="0" dirty="0">
                <a:solidFill>
                  <a:srgbClr val="FF7E00">
                    <a:alpha val="100000"/>
                  </a:srgbClr>
                </a:solidFill>
                <a:latin typeface="华文行楷"/>
                <a:ea typeface="华文行楷"/>
              </a:rPr>
              <a:t>十万个为什么</a:t>
            </a:r>
            <a:r>
              <a:rPr lang="zh-CN" altLang="en-US" sz="4599" b="1" i="0" dirty="0">
                <a:solidFill>
                  <a:srgbClr val="FF0000">
                    <a:alpha val="100000"/>
                  </a:srgbClr>
                </a:solidFill>
                <a:effectLst>
                  <a:reflection blurRad="6350" stA="40000" endA="300" endPos="70000" dist="76200" dir="5400000" sy="-100000" algn="bl" rotWithShape="0"/>
                </a:effectLst>
                <a:latin typeface="华文新魏"/>
                <a:ea typeface="华文新魏"/>
              </a:rPr>
              <a:t/>
            </a:r>
          </a:p>
          <a:p>
            <a:pPr marL="0" algn="l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000">
            <a:off x="8158648" y="795166"/>
            <a:ext cx="3730779" cy="5143500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3000442" y="4552950"/>
            <a:ext cx="5162550" cy="97275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2699" b="0" i="0" dirty="0">
                <a:solidFill>
                  <a:srgbClr val="303033">
                    <a:alpha val="100000"/>
                  </a:srgbClr>
                </a:solidFill>
                <a:latin typeface="华文行楷"/>
                <a:ea typeface="华文行楷"/>
              </a:rPr>
              <a:t>新北区飞龙实验小学       丁颖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2642544" y="-2476500"/>
            <a:ext cx="17477088" cy="11811000"/>
            <a:chOff x="0" y="0"/>
            <a:chExt cx="17477088" cy="11811000"/>
          </a:xfrm>
        </p:grpSpPr>
        <p:sp>
          <p:nvSpPr>
            <p:cNvPr id="3" name="形状3"/>
            <p:cNvSpPr txBox="1"/>
            <p:nvPr/>
          </p:nvSpPr>
          <p:spPr>
            <a:xfrm>
              <a:off x="0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0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7184473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17184473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7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8" name="形状2"/>
          <p:cNvSpPr txBox="1"/>
          <p:nvPr/>
        </p:nvSpPr>
        <p:spPr>
          <a:xfrm>
            <a:off x="986076" y="1355007"/>
            <a:ext cx="3483607" cy="3483607"/>
          </a:xfrm>
          <a:prstGeom prst="roundRect"/>
          <a:blipFill>
            <a:blip r:embed="rId2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  <a:effectLst>
            <a:outerShdw blurRad="396240" dist="38100" dir="135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9" name="文本1"/>
          <p:cNvSpPr txBox="1"/>
          <p:nvPr/>
        </p:nvSpPr>
        <p:spPr>
          <a:xfrm>
            <a:off x="5308759" y="2018100"/>
            <a:ext cx="6073140" cy="3036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000"/>
              </a:lnSpc>
            </a:pPr>
            <a:r>
              <a:rPr lang="zh-CN" altLang="en-US" sz="3899" b="1" i="0" dirty="0">
                <a:ln w="7144"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/>
                <a:latin typeface="楷体"/>
                <a:ea typeface="楷体"/>
              </a:rPr>
              <a:t>内容丰富，文字生动，</a:t>
            </a:r>
          </a:p>
          <a:p>
            <a:pPr marL="0" algn="l">
              <a:lnSpc>
                <a:spcPts val="7000"/>
              </a:lnSpc>
            </a:pPr>
            <a:r>
              <a:rPr lang="zh-CN" altLang="en-US" sz="3899" b="1" i="0" dirty="0">
                <a:ln w="7144"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/>
                <a:latin typeface="楷体"/>
                <a:ea typeface="楷体"/>
              </a:rPr>
              <a:t>思想活泼，段落简短。</a:t>
            </a:r>
          </a:p>
          <a:p>
            <a:pPr marL="0" algn="r">
              <a:lnSpc>
                <a:spcPts val="7000"/>
              </a:lnSpc>
            </a:pPr>
            <a:r>
              <a:rPr lang="zh-CN" altLang="en-US" sz="3899" b="1" i="0" dirty="0">
                <a:ln w="7144"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/>
                <a:latin typeface="楷体"/>
                <a:ea typeface="楷体"/>
              </a:rPr>
              <a:t>    ——高士其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600">
    <p:push dir="l"/>
  </p:transition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2642544" y="-2476500"/>
            <a:ext cx="17477088" cy="11811000"/>
            <a:chOff x="0" y="0"/>
            <a:chExt cx="17477088" cy="11811000"/>
          </a:xfrm>
        </p:grpSpPr>
        <p:sp>
          <p:nvSpPr>
            <p:cNvPr id="3" name="形状1"/>
            <p:cNvSpPr txBox="1"/>
            <p:nvPr/>
          </p:nvSpPr>
          <p:spPr>
            <a:xfrm>
              <a:off x="0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0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7184473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17184473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1738630" y="666115"/>
            <a:ext cx="502094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FFFFFF">
                    <a:alpha val="100000"/>
                  </a:srgbClr>
                </a:solidFill>
                <a:latin typeface="楷体"/>
                <a:ea typeface="楷体"/>
              </a:rPr>
              <a:t>走进书本</a:t>
            </a:r>
          </a:p>
        </p:txBody>
      </p:sp>
      <p:pic>
        <p:nvPicPr>
          <p:cNvPr id="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55" y="814807"/>
            <a:ext cx="10772651" cy="4483999"/>
          </a:xfrm>
          <a:prstGeom prst="rect">
            <a:avLst/>
          </a:prstGeom>
        </p:spPr>
      </p:pic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89" y="428139"/>
            <a:ext cx="4259094" cy="6002655"/>
          </a:xfrm>
          <a:prstGeom prst="rect">
            <a:avLst/>
          </a:prstGeom>
        </p:spPr>
      </p:pic>
      <p:sp>
        <p:nvSpPr>
          <p:cNvPr id="10" name="文本2"/>
          <p:cNvSpPr txBox="1"/>
          <p:nvPr/>
        </p:nvSpPr>
        <p:spPr>
          <a:xfrm>
            <a:off x="5178857" y="5402523"/>
            <a:ext cx="6438900" cy="123348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991E1E">
                    <a:alpha val="100000"/>
                  </a:srgbClr>
                </a:solidFill>
                <a:latin typeface="华文新魏"/>
                <a:ea typeface="华文新魏"/>
              </a:rPr>
              <a:t>       这套书内容丰富，涵盖动物、植物、数学、物理、化学、生物、军事、航天等领域。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600">
    <p:push dir="l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95" y="414214"/>
            <a:ext cx="4273296" cy="6030678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991" y="414204"/>
            <a:ext cx="5336972" cy="60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9" y="857660"/>
            <a:ext cx="5143500" cy="51435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454234" y="1581026"/>
            <a:ext cx="1171699" cy="380010"/>
          </a:xfrm>
          <a:custGeom>
            <a:avLst/>
            <a:gdLst>
              <a:gd name="connsiteX0" fmla="*/ 585849 w 1171699"/>
              <a:gd name="connsiteY0" fmla="*/ 0 h 380010"/>
              <a:gd name="connsiteX1" fmla="*/ 909405 w 1171699"/>
              <a:gd name="connsiteY1" fmla="*/ 0 h 380010"/>
              <a:gd name="connsiteX2" fmla="*/ 1171699 w 1171699"/>
              <a:gd name="connsiteY2" fmla="*/ 294942 h 380010"/>
              <a:gd name="connsiteX3" fmla="*/ 262294 w 1171699"/>
              <a:gd name="connsiteY3" fmla="*/ 380010 h 380010"/>
              <a:gd name="connsiteX4" fmla="*/ 0 w 1171699"/>
              <a:gd name="connsiteY4" fmla="*/ 85068 h 3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699" h="380010">
                <a:moveTo>
                  <a:pt x="585849" y="0"/>
                </a:moveTo>
                <a:cubicBezTo>
                  <a:pt x="909405" y="0"/>
                  <a:pt x="1171699" y="85068"/>
                  <a:pt x="1171699" y="190005"/>
                </a:cubicBezTo>
                <a:cubicBezTo>
                  <a:pt x="1171699" y="294942"/>
                  <a:pt x="909405" y="380010"/>
                  <a:pt x="585849" y="380010"/>
                </a:cubicBezTo>
                <a:cubicBezTo>
                  <a:pt x="262294" y="380010"/>
                  <a:pt x="0" y="294942"/>
                  <a:pt x="0" y="190005"/>
                </a:cubicBezTo>
                <a:cubicBezTo>
                  <a:pt x="0" y="85068"/>
                  <a:pt x="262294" y="0"/>
                  <a:pt x="585849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762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64" y="634670"/>
            <a:ext cx="4178141" cy="5589489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493" y="2348227"/>
            <a:ext cx="2435228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693106" y="599332"/>
            <a:ext cx="10920470" cy="583985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</a:t>
            </a:r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我在上初中的时候读了一本很有趣的书，那本书的作者是一位热情的导游，带领着我进行了一次奇特的室内旅行。高中毕业，我考取了北京大学化学系，但我一直热爱文学，喜欢写诗、勤于记日记。很快我就发现把文学和科学结合起来进行创作，最适合我，也受读者的欢迎，于是我开始重读伊林的作品，也开始关注中国的伊林——高士其。19岁我写出了《碳的一家》，这是我平生出版的第一本书，更幸运的是我竟然因此被少年儿童出版社看中，受邀请参加编写《十万个为什么·化学册》。这本书最初的版本收录了175个为什么？其中我写了163个。</a:t>
            </a:r>
          </a:p>
          <a:p>
            <a:pPr marL="0" algn="r">
              <a:lnSpc>
                <a:spcPts val="4400"/>
              </a:lnSpc>
            </a:pPr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——叶永烈《十万个为什么背后的故事》</a:t>
            </a:r>
          </a:p>
        </p:txBody>
      </p:sp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239" y="5985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3" t="6734" r="4104" b="2192"/>
          <a:stretch>
            <a:fillRect/>
          </a:stretch>
        </p:blipFill>
        <p:spPr>
          <a:xfrm>
            <a:off x="1891408" y="887444"/>
            <a:ext cx="3284144" cy="4784007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2" t="0" r="3294" b="0"/>
          <a:stretch>
            <a:fillRect/>
          </a:stretch>
        </p:blipFill>
        <p:spPr>
          <a:xfrm>
            <a:off x="6219434" y="887416"/>
            <a:ext cx="3611844" cy="47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2642544" y="-2476500"/>
            <a:ext cx="17477088" cy="11811000"/>
            <a:chOff x="0" y="0"/>
            <a:chExt cx="17477088" cy="11811000"/>
          </a:xfrm>
        </p:grpSpPr>
        <p:sp>
          <p:nvSpPr>
            <p:cNvPr id="3" name="形状2"/>
            <p:cNvSpPr txBox="1"/>
            <p:nvPr/>
          </p:nvSpPr>
          <p:spPr>
            <a:xfrm>
              <a:off x="0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0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7184473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17184473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7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32" y="540144"/>
            <a:ext cx="5083807" cy="5784218"/>
          </a:xfrm>
          <a:prstGeom prst="rect">
            <a:avLst/>
          </a:prstGeom>
        </p:spPr>
      </p:pic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509" y="540258"/>
            <a:ext cx="4146550" cy="57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600">
    <p:push dir="l"/>
  </p:transition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2642544" y="-2476500"/>
            <a:ext cx="17477088" cy="11811000"/>
            <a:chOff x="0" y="0"/>
            <a:chExt cx="17477088" cy="11811000"/>
          </a:xfrm>
        </p:grpSpPr>
        <p:sp>
          <p:nvSpPr>
            <p:cNvPr id="3" name="形状2"/>
            <p:cNvSpPr txBox="1"/>
            <p:nvPr/>
          </p:nvSpPr>
          <p:spPr>
            <a:xfrm>
              <a:off x="0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0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7184473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17184473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7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8" name="文本1"/>
          <p:cNvSpPr txBox="1"/>
          <p:nvPr/>
        </p:nvSpPr>
        <p:spPr>
          <a:xfrm>
            <a:off x="777202" y="795718"/>
            <a:ext cx="10851515" cy="52679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叶永烈同志：</a:t>
            </a:r>
          </a:p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您好！</a:t>
            </a:r>
          </a:p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看到今天的《光明日报》刊登了您的事迹，很是感动，您的刻苦精神非常值得我学习。我是您的科普作品的</a:t>
            </a:r>
            <a:r>
              <a:rPr lang="zh-CN" altLang="en-US" sz="3600" b="1" i="0" dirty="0">
                <a:solidFill>
                  <a:srgbClr val="991E1E">
                    <a:alpha val="100000"/>
                  </a:srgbClr>
                </a:solidFill>
                <a:latin typeface="楷体"/>
                <a:ea typeface="楷体"/>
              </a:rPr>
              <a:t>热心读者</a:t>
            </a: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，诸如《小灵通漫游未来》《电影的秘密》等书，我都是一口气读完的。掩卷之后，</a:t>
            </a:r>
            <a:r>
              <a:rPr lang="zh-CN" altLang="en-US" sz="3600" b="1" i="0" dirty="0">
                <a:solidFill>
                  <a:srgbClr val="991E1E">
                    <a:alpha val="100000"/>
                  </a:srgbClr>
                </a:solidFill>
                <a:latin typeface="楷体"/>
                <a:ea typeface="楷体"/>
              </a:rPr>
              <a:t>常为您头脑中丰富的科学知识和深厚的文学修养所叹服，并且在偷偷地向您学习</a:t>
            </a: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。请不要见笑，我是一个初学写作的青年工人，今年24岁。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600">
    <p:push dir="l"/>
  </p:transition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2642544" y="-2476500"/>
            <a:ext cx="17477088" cy="11811000"/>
            <a:chOff x="0" y="0"/>
            <a:chExt cx="17477088" cy="11811000"/>
          </a:xfrm>
        </p:grpSpPr>
        <p:sp>
          <p:nvSpPr>
            <p:cNvPr id="3" name="形状9"/>
            <p:cNvSpPr txBox="1"/>
            <p:nvPr/>
          </p:nvSpPr>
          <p:spPr>
            <a:xfrm>
              <a:off x="0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10"/>
            <p:cNvSpPr txBox="1"/>
            <p:nvPr/>
          </p:nvSpPr>
          <p:spPr>
            <a:xfrm>
              <a:off x="0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11"/>
            <p:cNvSpPr txBox="1"/>
            <p:nvPr/>
          </p:nvSpPr>
          <p:spPr>
            <a:xfrm>
              <a:off x="17184473" y="0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12"/>
            <p:cNvSpPr txBox="1"/>
            <p:nvPr/>
          </p:nvSpPr>
          <p:spPr>
            <a:xfrm>
              <a:off x="17184473" y="11518385"/>
              <a:ext cx="292615" cy="292615"/>
            </a:xfrm>
            <a:prstGeom prst="ellipse"/>
            <a:solidFill>
              <a:srgbClr val="E6E6E6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7" name="形状1"/>
          <p:cNvSpPr txBox="1"/>
          <p:nvPr/>
        </p:nvSpPr>
        <p:spPr>
          <a:xfrm>
            <a:off x="224057" y="204549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8" name="形状2"/>
          <p:cNvSpPr txBox="1"/>
          <p:nvPr/>
        </p:nvSpPr>
        <p:spPr>
          <a:xfrm>
            <a:off x="9659620" y="1758315"/>
            <a:ext cx="2263775" cy="2364105"/>
          </a:xfrm>
          <a:prstGeom prst="roundRect"/>
          <a:blipFill>
            <a:blip r:embed="rId2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  <a:effectLst>
            <a:outerShdw blurRad="396240" dist="38100" dir="135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9" name="形状3"/>
          <p:cNvSpPr txBox="1"/>
          <p:nvPr/>
        </p:nvSpPr>
        <p:spPr>
          <a:xfrm>
            <a:off x="502285" y="1758315"/>
            <a:ext cx="2296160" cy="2364105"/>
          </a:xfrm>
          <a:prstGeom prst="roundRect"/>
          <a:blipFill>
            <a:blip r:embed="rId3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  <a:effectLst>
            <a:outerShdw blurRad="396240" dist="38100" dir="135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0" name="形状4"/>
          <p:cNvSpPr txBox="1"/>
          <p:nvPr/>
        </p:nvSpPr>
        <p:spPr>
          <a:xfrm>
            <a:off x="6565265" y="1758315"/>
            <a:ext cx="2363470" cy="2364105"/>
          </a:xfrm>
          <a:prstGeom prst="roundRect"/>
          <a:blipFill>
            <a:blip r:embed="rId4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  <a:effectLst>
            <a:outerShdw blurRad="396240" dist="38100" dir="135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1" name="形状5"/>
          <p:cNvSpPr txBox="1"/>
          <p:nvPr/>
        </p:nvSpPr>
        <p:spPr>
          <a:xfrm>
            <a:off x="3532505" y="1758315"/>
            <a:ext cx="2302510" cy="2364105"/>
          </a:xfrm>
          <a:prstGeom prst="roundRect"/>
          <a:blipFill>
            <a:blip r:embed="rId5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  <a:effectLst>
            <a:outerShdw blurRad="396240" dist="38100" dir="13500000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2" name="文本1"/>
          <p:cNvSpPr txBox="1"/>
          <p:nvPr/>
        </p:nvSpPr>
        <p:spPr>
          <a:xfrm>
            <a:off x="930910" y="4189730"/>
            <a:ext cx="17145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米·伊林</a:t>
            </a:r>
          </a:p>
        </p:txBody>
      </p:sp>
      <p:sp>
        <p:nvSpPr>
          <p:cNvPr id="13" name="文本2"/>
          <p:cNvSpPr txBox="1"/>
          <p:nvPr/>
        </p:nvSpPr>
        <p:spPr>
          <a:xfrm>
            <a:off x="3956050" y="4189730"/>
            <a:ext cx="17145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高士其</a:t>
            </a:r>
          </a:p>
        </p:txBody>
      </p:sp>
      <p:sp>
        <p:nvSpPr>
          <p:cNvPr id="14" name="文本3"/>
          <p:cNvSpPr txBox="1"/>
          <p:nvPr/>
        </p:nvSpPr>
        <p:spPr>
          <a:xfrm>
            <a:off x="6981190" y="4189730"/>
            <a:ext cx="17145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叶永烈</a:t>
            </a:r>
          </a:p>
        </p:txBody>
      </p:sp>
      <p:sp>
        <p:nvSpPr>
          <p:cNvPr id="15" name="文本4"/>
          <p:cNvSpPr txBox="1"/>
          <p:nvPr/>
        </p:nvSpPr>
        <p:spPr>
          <a:xfrm>
            <a:off x="9970770" y="4189730"/>
            <a:ext cx="17145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郑渊洁</a:t>
            </a:r>
          </a:p>
        </p:txBody>
      </p:sp>
      <p:sp>
        <p:nvSpPr>
          <p:cNvPr id="16" name="形状6"/>
          <p:cNvSpPr txBox="1"/>
          <p:nvPr/>
        </p:nvSpPr>
        <p:spPr>
          <a:xfrm>
            <a:off x="2901315" y="2863215"/>
            <a:ext cx="528320" cy="295275"/>
          </a:xfrm>
          <a:prstGeom prst="rightArrow"/>
          <a:solidFill>
            <a:srgbClr val="ED7D31">
              <a:alpha val="100000"/>
            </a:srgbClr>
          </a:solidFill>
          <a:ln w="12700">
            <a:solidFill>
              <a:srgbClr val="AE5A21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7"/>
          <p:cNvSpPr txBox="1"/>
          <p:nvPr/>
        </p:nvSpPr>
        <p:spPr>
          <a:xfrm>
            <a:off x="5965190" y="2792730"/>
            <a:ext cx="528320" cy="295275"/>
          </a:xfrm>
          <a:prstGeom prst="rightArrow"/>
          <a:solidFill>
            <a:srgbClr val="ED7D31">
              <a:alpha val="100000"/>
            </a:srgbClr>
          </a:solidFill>
          <a:ln w="12700">
            <a:solidFill>
              <a:srgbClr val="AE5A21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8"/>
          <p:cNvSpPr txBox="1"/>
          <p:nvPr/>
        </p:nvSpPr>
        <p:spPr>
          <a:xfrm>
            <a:off x="9030335" y="2792730"/>
            <a:ext cx="528320" cy="295275"/>
          </a:xfrm>
          <a:prstGeom prst="rightArrow"/>
          <a:solidFill>
            <a:srgbClr val="ED7D31">
              <a:alpha val="100000"/>
            </a:srgbClr>
          </a:solidFill>
          <a:ln w="12700">
            <a:solidFill>
              <a:srgbClr val="AE5A21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文本5"/>
          <p:cNvSpPr txBox="1"/>
          <p:nvPr/>
        </p:nvSpPr>
        <p:spPr>
          <a:xfrm>
            <a:off x="461010" y="4766945"/>
            <a:ext cx="2486660" cy="1512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从小酷爱大自然和科学实验，是《十万个为什么》的鼻祖。</a:t>
            </a:r>
          </a:p>
        </p:txBody>
      </p:sp>
      <p:sp>
        <p:nvSpPr>
          <p:cNvPr id="20" name="文本6"/>
          <p:cNvSpPr txBox="1"/>
          <p:nvPr/>
        </p:nvSpPr>
        <p:spPr>
          <a:xfrm>
            <a:off x="3348990" y="4766945"/>
            <a:ext cx="2486660" cy="1512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我国著名科普作家，他对米·伊林的书评价很高，也被称作中国的米·伊林。</a:t>
            </a:r>
          </a:p>
        </p:txBody>
      </p:sp>
      <p:sp>
        <p:nvSpPr>
          <p:cNvPr id="21" name="文本7"/>
          <p:cNvSpPr txBox="1"/>
          <p:nvPr/>
        </p:nvSpPr>
        <p:spPr>
          <a:xfrm>
            <a:off x="6561455" y="4766945"/>
            <a:ext cx="2486660" cy="1512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热爱科普作品，为编写中国版《十万个为什么》做出了很大贡献。</a:t>
            </a:r>
          </a:p>
        </p:txBody>
      </p:sp>
      <p:sp>
        <p:nvSpPr>
          <p:cNvPr id="22" name="文本8"/>
          <p:cNvSpPr txBox="1"/>
          <p:nvPr/>
        </p:nvSpPr>
        <p:spPr>
          <a:xfrm>
            <a:off x="9554845" y="4650105"/>
            <a:ext cx="2486660" cy="18205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是叶永烈的粉丝，曾给叶永烈写过信，并创作了许多优秀的科普作品和童话作品。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600">
    <p:push dir="l"/>
  </p:transition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35728" y="204654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560652" y="721113"/>
            <a:ext cx="9545317" cy="11700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991E1E">
                    <a:alpha val="100000"/>
                  </a:srgbClr>
                </a:solidFill>
                <a:latin typeface="楷体"/>
                <a:ea typeface="楷体"/>
              </a:rPr>
              <a:t>科学是永无止境的，它是一个永恒之谜。</a:t>
            </a:r>
          </a:p>
          <a:p>
            <a:pPr marL="0" algn="r">
              <a:lnSpc>
                <a:spcPts val="3800"/>
              </a:lnSpc>
            </a:pPr>
            <a:r>
              <a:rPr lang="zh-CN" altLang="en-US" sz="3200" b="1" i="0" dirty="0">
                <a:solidFill>
                  <a:srgbClr val="991E1E">
                    <a:alpha val="100000"/>
                  </a:srgbClr>
                </a:solidFill>
                <a:latin typeface="楷体"/>
                <a:ea typeface="楷体"/>
              </a:rPr>
              <a:t>——爱因斯坦</a:t>
            </a:r>
          </a:p>
        </p:txBody>
      </p:sp>
      <p:sp>
        <p:nvSpPr>
          <p:cNvPr id="4" name="形状2"/>
          <p:cNvSpPr txBox="1"/>
          <p:nvPr/>
        </p:nvSpPr>
        <p:spPr>
          <a:xfrm>
            <a:off x="434197" y="770036"/>
            <a:ext cx="970912" cy="724538"/>
          </a:xfrm>
          <a:custGeom>
            <a:avLst/>
            <a:gdLst/>
            <a:ahLst/>
            <a:cxnLst/>
            <a:rect l="l" t="t" r="r" b="b"/>
            <a:pathLst>
              <a:path w="937" h="747">
                <a:moveTo>
                  <a:pt x="684" y="30"/>
                </a:moveTo>
                <a:lnTo>
                  <a:pt x="669" y="37"/>
                </a:lnTo>
                <a:lnTo>
                  <a:pt x="596" y="16"/>
                </a:lnTo>
                <a:lnTo>
                  <a:pt x="588" y="0"/>
                </a:lnTo>
                <a:lnTo>
                  <a:pt x="494" y="45"/>
                </a:lnTo>
                <a:lnTo>
                  <a:pt x="487" y="30"/>
                </a:lnTo>
                <a:lnTo>
                  <a:pt x="473" y="37"/>
                </a:lnTo>
                <a:lnTo>
                  <a:pt x="399" y="16"/>
                </a:lnTo>
                <a:lnTo>
                  <a:pt x="392" y="0"/>
                </a:lnTo>
                <a:lnTo>
                  <a:pt x="0" y="187"/>
                </a:lnTo>
                <a:lnTo>
                  <a:pt x="253" y="717"/>
                </a:lnTo>
                <a:lnTo>
                  <a:pt x="348" y="746"/>
                </a:lnTo>
                <a:lnTo>
                  <a:pt x="442" y="702"/>
                </a:lnTo>
                <a:lnTo>
                  <a:pt x="449" y="717"/>
                </a:lnTo>
                <a:lnTo>
                  <a:pt x="545" y="747"/>
                </a:lnTo>
                <a:lnTo>
                  <a:pt x="937" y="559"/>
                </a:lnTo>
                <a:lnTo>
                  <a:pt x="684" y="30"/>
                </a:lnTo>
                <a:moveTo>
                  <a:pt x="456" y="45"/>
                </a:moveTo>
                <a:lnTo>
                  <a:pt x="456" y="45"/>
                </a:lnTo>
                <a:lnTo>
                  <a:pt x="473" y="50"/>
                </a:lnTo>
                <a:lnTo>
                  <a:pt x="473" y="51"/>
                </a:lnTo>
                <a:lnTo>
                  <a:pt x="475" y="54"/>
                </a:lnTo>
                <a:lnTo>
                  <a:pt x="476" y="57"/>
                </a:lnTo>
                <a:lnTo>
                  <a:pt x="478" y="60"/>
                </a:lnTo>
                <a:lnTo>
                  <a:pt x="504" y="116"/>
                </a:lnTo>
                <a:lnTo>
                  <a:pt x="510" y="127"/>
                </a:lnTo>
                <a:lnTo>
                  <a:pt x="549" y="210"/>
                </a:lnTo>
                <a:lnTo>
                  <a:pt x="554" y="219"/>
                </a:lnTo>
                <a:lnTo>
                  <a:pt x="559" y="229"/>
                </a:lnTo>
                <a:lnTo>
                  <a:pt x="711" y="548"/>
                </a:lnTo>
                <a:lnTo>
                  <a:pt x="510" y="644"/>
                </a:lnTo>
                <a:lnTo>
                  <a:pt x="498" y="650"/>
                </a:lnTo>
                <a:lnTo>
                  <a:pt x="489" y="654"/>
                </a:lnTo>
                <a:lnTo>
                  <a:pt x="482" y="658"/>
                </a:lnTo>
                <a:lnTo>
                  <a:pt x="475" y="661"/>
                </a:lnTo>
                <a:lnTo>
                  <a:pt x="438" y="679"/>
                </a:lnTo>
                <a:lnTo>
                  <a:pt x="435" y="680"/>
                </a:lnTo>
                <a:lnTo>
                  <a:pt x="432" y="681"/>
                </a:lnTo>
                <a:lnTo>
                  <a:pt x="350" y="721"/>
                </a:lnTo>
                <a:lnTo>
                  <a:pt x="349" y="721"/>
                </a:lnTo>
                <a:lnTo>
                  <a:pt x="348" y="721"/>
                </a:lnTo>
                <a:lnTo>
                  <a:pt x="334" y="716"/>
                </a:lnTo>
                <a:lnTo>
                  <a:pt x="330" y="715"/>
                </a:lnTo>
                <a:lnTo>
                  <a:pt x="326" y="713"/>
                </a:lnTo>
                <a:lnTo>
                  <a:pt x="296" y="703"/>
                </a:lnTo>
                <a:lnTo>
                  <a:pt x="291" y="702"/>
                </a:lnTo>
                <a:lnTo>
                  <a:pt x="287" y="700"/>
                </a:lnTo>
                <a:lnTo>
                  <a:pt x="319" y="685"/>
                </a:lnTo>
                <a:lnTo>
                  <a:pt x="330" y="680"/>
                </a:lnTo>
                <a:lnTo>
                  <a:pt x="413" y="640"/>
                </a:lnTo>
                <a:lnTo>
                  <a:pt x="416" y="639"/>
                </a:lnTo>
                <a:lnTo>
                  <a:pt x="418" y="637"/>
                </a:lnTo>
                <a:lnTo>
                  <a:pt x="479" y="609"/>
                </a:lnTo>
                <a:lnTo>
                  <a:pt x="484" y="606"/>
                </a:lnTo>
                <a:lnTo>
                  <a:pt x="490" y="603"/>
                </a:lnTo>
                <a:lnTo>
                  <a:pt x="491" y="603"/>
                </a:lnTo>
                <a:lnTo>
                  <a:pt x="498" y="599"/>
                </a:lnTo>
                <a:lnTo>
                  <a:pt x="645" y="529"/>
                </a:lnTo>
                <a:lnTo>
                  <a:pt x="544" y="318"/>
                </a:lnTo>
                <a:lnTo>
                  <a:pt x="539" y="309"/>
                </a:lnTo>
                <a:lnTo>
                  <a:pt x="535" y="299"/>
                </a:lnTo>
                <a:lnTo>
                  <a:pt x="463" y="149"/>
                </a:lnTo>
                <a:lnTo>
                  <a:pt x="458" y="138"/>
                </a:lnTo>
                <a:lnTo>
                  <a:pt x="431" y="82"/>
                </a:lnTo>
                <a:lnTo>
                  <a:pt x="430" y="79"/>
                </a:lnTo>
                <a:lnTo>
                  <a:pt x="428" y="76"/>
                </a:lnTo>
                <a:lnTo>
                  <a:pt x="427" y="73"/>
                </a:lnTo>
                <a:lnTo>
                  <a:pt x="421" y="62"/>
                </a:lnTo>
                <a:lnTo>
                  <a:pt x="407" y="31"/>
                </a:lnTo>
                <a:lnTo>
                  <a:pt x="456" y="45"/>
                </a:lnTo>
                <a:moveTo>
                  <a:pt x="652" y="45"/>
                </a:moveTo>
                <a:lnTo>
                  <a:pt x="652" y="45"/>
                </a:lnTo>
                <a:lnTo>
                  <a:pt x="669" y="50"/>
                </a:lnTo>
                <a:lnTo>
                  <a:pt x="669" y="51"/>
                </a:lnTo>
                <a:lnTo>
                  <a:pt x="907" y="548"/>
                </a:lnTo>
                <a:lnTo>
                  <a:pt x="546" y="721"/>
                </a:lnTo>
                <a:lnTo>
                  <a:pt x="546" y="720"/>
                </a:lnTo>
                <a:lnTo>
                  <a:pt x="544" y="721"/>
                </a:lnTo>
                <a:lnTo>
                  <a:pt x="530" y="716"/>
                </a:lnTo>
                <a:lnTo>
                  <a:pt x="526" y="715"/>
                </a:lnTo>
                <a:lnTo>
                  <a:pt x="522" y="713"/>
                </a:lnTo>
                <a:lnTo>
                  <a:pt x="492" y="703"/>
                </a:lnTo>
                <a:lnTo>
                  <a:pt x="488" y="702"/>
                </a:lnTo>
                <a:lnTo>
                  <a:pt x="484" y="700"/>
                </a:lnTo>
                <a:lnTo>
                  <a:pt x="515" y="685"/>
                </a:lnTo>
                <a:lnTo>
                  <a:pt x="527" y="680"/>
                </a:lnTo>
                <a:lnTo>
                  <a:pt x="841" y="529"/>
                </a:lnTo>
                <a:lnTo>
                  <a:pt x="623" y="73"/>
                </a:lnTo>
                <a:lnTo>
                  <a:pt x="618" y="62"/>
                </a:lnTo>
                <a:lnTo>
                  <a:pt x="603" y="31"/>
                </a:lnTo>
                <a:lnTo>
                  <a:pt x="652" y="45"/>
                </a:lnTo>
              </a:path>
            </a:pathLst>
          </a:custGeom>
          <a:solidFill>
            <a:srgbClr val="11534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2"/>
          <p:cNvSpPr txBox="1"/>
          <p:nvPr/>
        </p:nvSpPr>
        <p:spPr>
          <a:xfrm>
            <a:off x="1404499" y="2073313"/>
            <a:ext cx="9163269" cy="10306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1" i="0" dirty="0">
                <a:solidFill>
                  <a:srgbClr val="19457F">
                    <a:alpha val="100000"/>
                  </a:srgbClr>
                </a:solidFill>
                <a:latin typeface="华文新魏"/>
                <a:ea typeface="华文新魏"/>
              </a:rPr>
              <a:t>周金圻：书名叫《十万个为什么》，为什么书中只写了很少的问题？</a:t>
            </a:r>
          </a:p>
        </p:txBody>
      </p:sp>
      <p:sp>
        <p:nvSpPr>
          <p:cNvPr id="6" name="文本3"/>
          <p:cNvSpPr txBox="1"/>
          <p:nvPr/>
        </p:nvSpPr>
        <p:spPr>
          <a:xfrm>
            <a:off x="2578160" y="3366246"/>
            <a:ext cx="7010619" cy="6105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1" i="0" dirty="0">
                <a:solidFill>
                  <a:srgbClr val="2E7349">
                    <a:alpha val="100000"/>
                  </a:srgbClr>
                </a:solidFill>
                <a:latin typeface="华文新魏"/>
                <a:ea typeface="华文新魏"/>
              </a:rPr>
              <a:t>吴一凡：我们怎样才能发现“为什么”？</a:t>
            </a:r>
          </a:p>
        </p:txBody>
      </p:sp>
      <p:sp>
        <p:nvSpPr>
          <p:cNvPr id="7" name="文本4"/>
          <p:cNvSpPr txBox="1"/>
          <p:nvPr/>
        </p:nvSpPr>
        <p:spPr>
          <a:xfrm>
            <a:off x="1560366" y="4412877"/>
            <a:ext cx="9045988" cy="10306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 dirty="0">
                <a:solidFill>
                  <a:srgbClr val="736D22">
                    <a:alpha val="100000"/>
                  </a:srgbClr>
                </a:solidFill>
                <a:latin typeface="华文新魏"/>
                <a:ea typeface="华文新魏"/>
              </a:rPr>
              <a:t>朱嘉辰：我在和同学交流的时候，发现了我们的书版本都不一样，为什么这本书这么多人都爱读？</a:t>
            </a:r>
          </a:p>
        </p:txBody>
      </p:sp>
      <p:sp>
        <p:nvSpPr>
          <p:cNvPr id="8" name="文本5"/>
          <p:cNvSpPr txBox="1"/>
          <p:nvPr/>
        </p:nvSpPr>
        <p:spPr>
          <a:xfrm>
            <a:off x="3914556" y="5089731"/>
            <a:ext cx="4143594" cy="1233488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7199" b="0" i="0" dirty="0">
                <a:solidFill>
                  <a:srgbClr val="CC7014">
                    <a:alpha val="100000"/>
                  </a:srgbClr>
                </a:solidFill>
                <a:latin typeface="华文新魏"/>
                <a:ea typeface="华文新魏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 animBg="1"/>
      <p:bldP spid="4" grpId="0" animBg="1"/>
    </p:bldLst>
  </p:timing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247837" y="1975266"/>
            <a:ext cx="5272215" cy="3797644"/>
          </a:xfrm>
          <a:prstGeom prst="round2DiagRect"/>
          <a:solidFill>
            <a:srgbClr val="FFFFFF">
              <a:alpha val="0"/>
            </a:srgbClr>
          </a:solidFill>
          <a:ln w="38100">
            <a:solidFill>
              <a:srgbClr val="A9D976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/>
          <p:cNvSpPr txBox="1"/>
          <p:nvPr/>
        </p:nvSpPr>
        <p:spPr>
          <a:xfrm rot="5400000">
            <a:off x="6676450" y="687191"/>
            <a:ext cx="4322717" cy="6104145"/>
          </a:xfrm>
          <a:prstGeom prst="round2DiagRect"/>
          <a:solidFill>
            <a:srgbClr val="FFFFFF">
              <a:alpha val="0"/>
            </a:srgbClr>
          </a:solidFill>
          <a:ln w="38100">
            <a:solidFill>
              <a:srgbClr val="A9D976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403736" y="187766"/>
            <a:ext cx="5272088" cy="1484300"/>
            <a:chOff x="0" y="0"/>
            <a:chExt cx="5272088" cy="1484300"/>
          </a:xfrm>
        </p:grpSpPr>
        <p:pic>
          <p:nvPicPr>
            <p:cNvPr id="6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72088" cy="1484300"/>
            </a:xfrm>
            <a:prstGeom prst="rect">
              <a:avLst/>
            </a:prstGeom>
          </p:spPr>
        </p:pic>
        <p:sp>
          <p:nvSpPr>
            <p:cNvPr id="7" name="文本1"/>
            <p:cNvSpPr txBox="1"/>
            <p:nvPr/>
          </p:nvSpPr>
          <p:spPr>
            <a:xfrm>
              <a:off x="465921" y="339962"/>
              <a:ext cx="713959" cy="7971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700"/>
                </a:lnSpc>
              </a:pPr>
              <a:r>
                <a:rPr lang="zh-CN" altLang="en-US" sz="3600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阅</a:t>
              </a:r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1533727" y="587464"/>
              <a:ext cx="713959" cy="7971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700"/>
                </a:lnSpc>
              </a:pPr>
              <a:r>
                <a:rPr lang="zh-CN" altLang="en-US" sz="3600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读</a:t>
              </a:r>
            </a:p>
          </p:txBody>
        </p:sp>
        <p:sp>
          <p:nvSpPr>
            <p:cNvPr id="9" name="文本3"/>
            <p:cNvSpPr txBox="1"/>
            <p:nvPr/>
          </p:nvSpPr>
          <p:spPr>
            <a:xfrm>
              <a:off x="2823639" y="409863"/>
              <a:ext cx="713959" cy="7971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700"/>
                </a:lnSpc>
              </a:pPr>
              <a:r>
                <a:rPr lang="zh-CN" altLang="en-US" sz="3600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计</a:t>
              </a:r>
            </a:p>
          </p:txBody>
        </p:sp>
        <p:sp>
          <p:nvSpPr>
            <p:cNvPr id="10" name="文本4"/>
            <p:cNvSpPr txBox="1"/>
            <p:nvPr/>
          </p:nvSpPr>
          <p:spPr>
            <a:xfrm>
              <a:off x="4194024" y="587463"/>
              <a:ext cx="713959" cy="7971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700"/>
                </a:lnSpc>
              </a:pPr>
              <a:r>
                <a:rPr lang="zh-CN" altLang="en-US" sz="3600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划</a:t>
              </a:r>
            </a:p>
          </p:txBody>
        </p:sp>
      </p:grpSp>
      <p:pic>
        <p:nvPicPr>
          <p:cNvPr id="1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9" y="2183606"/>
            <a:ext cx="4722495" cy="3314700"/>
          </a:xfrm>
          <a:prstGeom prst="rect">
            <a:avLst/>
          </a:prstGeom>
          <a:ln w="88900">
            <a:solidFill>
              <a:srgbClr val="FFFFFF">
                <a:alpha val="100000"/>
              </a:srgbClr>
            </a:solidFill>
            <a:prstDash val="solid"/>
          </a:ln>
        </p:spPr>
      </p:pic>
      <p:pic>
        <p:nvPicPr>
          <p:cNvPr id="12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39922" y="1047483"/>
            <a:ext cx="3970220" cy="5409743"/>
          </a:xfrm>
          <a:prstGeom prst="rect">
            <a:avLst/>
          </a:prstGeom>
          <a:ln w="88900">
            <a:solidFill>
              <a:srgbClr val="FFFFFF">
                <a:alpha val="100000"/>
              </a:srgbClr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11" grpId="0" animBg="1"/>
      <p:bldP spid="12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6" y="128588"/>
            <a:ext cx="11663357" cy="6340902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470" y="2640330"/>
            <a:ext cx="1519555" cy="859790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788670"/>
            <a:ext cx="1516380" cy="694690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110" y="3906520"/>
            <a:ext cx="1959610" cy="705485"/>
          </a:xfrm>
          <a:prstGeom prst="rect">
            <a:avLst/>
          </a:prstGeom>
        </p:spPr>
      </p:pic>
      <p:pic>
        <p:nvPicPr>
          <p:cNvPr id="6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045" y="1455420"/>
            <a:ext cx="1265555" cy="845820"/>
          </a:xfrm>
          <a:prstGeom prst="rect">
            <a:avLst/>
          </a:prstGeom>
        </p:spPr>
      </p:pic>
      <p:pic>
        <p:nvPicPr>
          <p:cNvPr id="7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915" y="3783965"/>
            <a:ext cx="1641475" cy="865505"/>
          </a:xfrm>
          <a:prstGeom prst="rect">
            <a:avLst/>
          </a:prstGeom>
        </p:spPr>
      </p:pic>
      <p:pic>
        <p:nvPicPr>
          <p:cNvPr id="8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7508" y="1755674"/>
            <a:ext cx="1191768" cy="627888"/>
          </a:xfrm>
          <a:prstGeom prst="rect">
            <a:avLst/>
          </a:prstGeom>
        </p:spPr>
      </p:pic>
      <p:pic>
        <p:nvPicPr>
          <p:cNvPr id="9" name="图片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8930" y="1483360"/>
            <a:ext cx="846455" cy="625475"/>
          </a:xfrm>
          <a:prstGeom prst="rect">
            <a:avLst/>
          </a:prstGeom>
        </p:spPr>
      </p:pic>
      <p:pic>
        <p:nvPicPr>
          <p:cNvPr id="10" name="图片9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920" y="1625600"/>
            <a:ext cx="1422400" cy="563880"/>
          </a:xfrm>
          <a:prstGeom prst="rect">
            <a:avLst/>
          </a:prstGeom>
        </p:spPr>
      </p:pic>
      <p:pic>
        <p:nvPicPr>
          <p:cNvPr id="11" name="图片10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7615" y="2301240"/>
            <a:ext cx="975995" cy="619760"/>
          </a:xfrm>
          <a:prstGeom prst="rect">
            <a:avLst/>
          </a:prstGeom>
        </p:spPr>
      </p:pic>
      <p:pic>
        <p:nvPicPr>
          <p:cNvPr id="12" name="图片1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7925" y="3760470"/>
            <a:ext cx="1082675" cy="1003300"/>
          </a:xfrm>
          <a:prstGeom prst="rect">
            <a:avLst/>
          </a:prstGeom>
        </p:spPr>
      </p:pic>
      <p:pic>
        <p:nvPicPr>
          <p:cNvPr id="13" name="图片1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810" y="2498725"/>
            <a:ext cx="1076325" cy="669290"/>
          </a:xfrm>
          <a:prstGeom prst="rect">
            <a:avLst/>
          </a:prstGeom>
        </p:spPr>
      </p:pic>
      <p:pic>
        <p:nvPicPr>
          <p:cNvPr id="14" name="图片1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0985" y="2312670"/>
            <a:ext cx="1094105" cy="909320"/>
          </a:xfrm>
          <a:prstGeom prst="rect">
            <a:avLst/>
          </a:prstGeom>
        </p:spPr>
      </p:pic>
      <p:pic>
        <p:nvPicPr>
          <p:cNvPr id="15" name="图片1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5700" y="2413000"/>
            <a:ext cx="1367790" cy="808990"/>
          </a:xfrm>
          <a:prstGeom prst="rect">
            <a:avLst/>
          </a:prstGeom>
        </p:spPr>
      </p:pic>
      <p:pic>
        <p:nvPicPr>
          <p:cNvPr id="16" name="图片1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0" t="21001" r="0" b="20809"/>
          <a:stretch>
            <a:fillRect/>
          </a:stretch>
        </p:blipFill>
        <p:spPr>
          <a:xfrm>
            <a:off x="7898130" y="638175"/>
            <a:ext cx="1874520" cy="806450"/>
          </a:xfrm>
          <a:prstGeom prst="rect">
            <a:avLst/>
          </a:prstGeom>
        </p:spPr>
      </p:pic>
      <p:pic>
        <p:nvPicPr>
          <p:cNvPr id="17" name="图片1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0800" y="2301240"/>
            <a:ext cx="1222375" cy="622935"/>
          </a:xfrm>
          <a:prstGeom prst="rect">
            <a:avLst/>
          </a:prstGeom>
        </p:spPr>
      </p:pic>
      <p:pic>
        <p:nvPicPr>
          <p:cNvPr id="18" name="图片1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43175" y="2130425"/>
            <a:ext cx="1710055" cy="628015"/>
          </a:xfrm>
          <a:prstGeom prst="rect">
            <a:avLst/>
          </a:prstGeom>
        </p:spPr>
      </p:pic>
      <p:pic>
        <p:nvPicPr>
          <p:cNvPr id="19" name="图片1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4775" y="788035"/>
            <a:ext cx="1309370" cy="725805"/>
          </a:xfrm>
          <a:prstGeom prst="rect">
            <a:avLst/>
          </a:prstGeom>
        </p:spPr>
      </p:pic>
      <p:pic>
        <p:nvPicPr>
          <p:cNvPr id="20" name="图片19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391" y="3918145"/>
            <a:ext cx="1313688" cy="673608"/>
          </a:xfrm>
          <a:prstGeom prst="rect">
            <a:avLst/>
          </a:prstGeom>
        </p:spPr>
      </p:pic>
      <p:pic>
        <p:nvPicPr>
          <p:cNvPr id="21" name="图片20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03795" y="3174365"/>
            <a:ext cx="1666240" cy="622300"/>
          </a:xfrm>
          <a:prstGeom prst="rect">
            <a:avLst/>
          </a:prstGeom>
        </p:spPr>
      </p:pic>
      <p:pic>
        <p:nvPicPr>
          <p:cNvPr id="22" name="图片2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55715" y="3190875"/>
            <a:ext cx="1201420" cy="666750"/>
          </a:xfrm>
          <a:prstGeom prst="rect">
            <a:avLst/>
          </a:prstGeom>
        </p:spPr>
      </p:pic>
      <p:pic>
        <p:nvPicPr>
          <p:cNvPr id="23" name="图片2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531" t="0" r="1621" b="0"/>
          <a:stretch>
            <a:fillRect/>
          </a:stretch>
        </p:blipFill>
        <p:spPr>
          <a:xfrm>
            <a:off x="2771140" y="3653790"/>
            <a:ext cx="2819400" cy="859790"/>
          </a:xfrm>
          <a:prstGeom prst="rect">
            <a:avLst/>
          </a:prstGeom>
        </p:spPr>
      </p:pic>
      <p:pic>
        <p:nvPicPr>
          <p:cNvPr id="24" name="图片2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64285" y="3756660"/>
            <a:ext cx="1525270" cy="826135"/>
          </a:xfrm>
          <a:prstGeom prst="rect">
            <a:avLst/>
          </a:prstGeom>
        </p:spPr>
      </p:pic>
      <p:pic>
        <p:nvPicPr>
          <p:cNvPr id="25" name="图片2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30780" y="2764790"/>
            <a:ext cx="1557020" cy="826770"/>
          </a:xfrm>
          <a:prstGeom prst="rect">
            <a:avLst/>
          </a:prstGeom>
        </p:spPr>
      </p:pic>
      <p:pic>
        <p:nvPicPr>
          <p:cNvPr id="26" name="图片2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30655" y="3035935"/>
            <a:ext cx="1112520" cy="619760"/>
          </a:xfrm>
          <a:prstGeom prst="rect">
            <a:avLst/>
          </a:prstGeom>
        </p:spPr>
      </p:pic>
      <p:pic>
        <p:nvPicPr>
          <p:cNvPr id="27" name="图片2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0" t="0" r="10999" b="0"/>
          <a:stretch>
            <a:fillRect/>
          </a:stretch>
        </p:blipFill>
        <p:spPr>
          <a:xfrm>
            <a:off x="6316980" y="1491615"/>
            <a:ext cx="1720215" cy="960120"/>
          </a:xfrm>
          <a:prstGeom prst="rect">
            <a:avLst/>
          </a:prstGeom>
        </p:spPr>
      </p:pic>
      <p:pic>
        <p:nvPicPr>
          <p:cNvPr id="28" name="图片2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62705" y="728980"/>
            <a:ext cx="1047115" cy="792480"/>
          </a:xfrm>
          <a:prstGeom prst="rect">
            <a:avLst/>
          </a:prstGeom>
        </p:spPr>
      </p:pic>
      <p:pic>
        <p:nvPicPr>
          <p:cNvPr id="29" name="图片2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22880" y="938530"/>
            <a:ext cx="1187450" cy="544830"/>
          </a:xfrm>
          <a:prstGeom prst="rect">
            <a:avLst/>
          </a:prstGeom>
        </p:spPr>
      </p:pic>
      <p:pic>
        <p:nvPicPr>
          <p:cNvPr id="30" name="图片29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06010" y="844550"/>
            <a:ext cx="1557020" cy="754380"/>
          </a:xfrm>
          <a:prstGeom prst="rect">
            <a:avLst/>
          </a:prstGeom>
        </p:spPr>
      </p:pic>
      <p:pic>
        <p:nvPicPr>
          <p:cNvPr id="31" name="图片30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82125" y="1305560"/>
            <a:ext cx="1658620" cy="952500"/>
          </a:xfrm>
          <a:prstGeom prst="rect">
            <a:avLst/>
          </a:prstGeom>
        </p:spPr>
      </p:pic>
      <p:pic>
        <p:nvPicPr>
          <p:cNvPr id="32" name="图片3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03740" y="657860"/>
            <a:ext cx="1568450" cy="694055"/>
          </a:xfrm>
          <a:prstGeom prst="rect">
            <a:avLst/>
          </a:prstGeom>
        </p:spPr>
      </p:pic>
      <p:pic>
        <p:nvPicPr>
          <p:cNvPr id="33" name="图片3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62705" y="1523365"/>
            <a:ext cx="1330960" cy="860425"/>
          </a:xfrm>
          <a:prstGeom prst="rect">
            <a:avLst/>
          </a:prstGeom>
        </p:spPr>
      </p:pic>
      <p:pic>
        <p:nvPicPr>
          <p:cNvPr id="34" name="图片3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30920" y="2311400"/>
            <a:ext cx="1601470" cy="704850"/>
          </a:xfrm>
          <a:prstGeom prst="rect">
            <a:avLst/>
          </a:prstGeom>
        </p:spPr>
      </p:pic>
      <p:pic>
        <p:nvPicPr>
          <p:cNvPr id="35" name="图片3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3515" y="3108960"/>
            <a:ext cx="2140585" cy="539750"/>
          </a:xfrm>
          <a:prstGeom prst="rect">
            <a:avLst/>
          </a:prstGeom>
        </p:spPr>
      </p:pic>
      <p:pic>
        <p:nvPicPr>
          <p:cNvPr id="36" name="图片3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80965" y="3138805"/>
            <a:ext cx="1282065" cy="755015"/>
          </a:xfrm>
          <a:prstGeom prst="rect">
            <a:avLst/>
          </a:prstGeom>
        </p:spPr>
      </p:pic>
      <p:pic>
        <p:nvPicPr>
          <p:cNvPr id="37" name="图片3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27897" y="129140"/>
            <a:ext cx="10374449" cy="64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3" grpId="0" animBg="1"/>
      <p:bldP spid="32" grpId="0" animBg="1"/>
      <p:bldP spid="4" grpId="0" animBg="1"/>
      <p:bldP spid="5" grpId="0" animBg="1"/>
      <p:bldP spid="31" grpId="0" animBg="1"/>
      <p:bldP spid="30" grpId="0" animBg="1"/>
      <p:bldP spid="6" grpId="0" animBg="1"/>
      <p:bldP spid="7" grpId="0" animBg="1"/>
      <p:bldP spid="34" grpId="0" animBg="1"/>
      <p:bldP spid="8" grpId="0" animBg="1"/>
      <p:bldP spid="36" grpId="0" animBg="1"/>
      <p:bldP spid="3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0" r="0" b="5850"/>
          <a:stretch>
            <a:fillRect/>
          </a:stretch>
        </p:blipFill>
        <p:spPr>
          <a:xfrm>
            <a:off x="-533" y="105"/>
            <a:ext cx="12191848" cy="685838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3" name="组合1"/>
          <p:cNvGrpSpPr/>
          <p:nvPr/>
        </p:nvGrpSpPr>
        <p:grpSpPr>
          <a:xfrm>
            <a:off x="948418" y="375066"/>
            <a:ext cx="2532574" cy="469440"/>
            <a:chOff x="0" y="0"/>
            <a:chExt cx="2532574" cy="469440"/>
          </a:xfrm>
        </p:grpSpPr>
        <p:sp>
          <p:nvSpPr>
            <p:cNvPr id="4" name="形状2"/>
            <p:cNvSpPr txBox="1"/>
            <p:nvPr/>
          </p:nvSpPr>
          <p:spPr>
            <a:xfrm rot="10800000">
              <a:off x="0" y="450390"/>
              <a:ext cx="2504180" cy="19050"/>
            </a:xfrm>
            <a:custGeom>
              <a:avLst/>
              <a:gdLst>
                <a:gd name="connsiteX0" fmla="*/ 1252090 w 2504180"/>
                <a:gd name="connsiteY0" fmla="*/ 0 h 19050"/>
                <a:gd name="connsiteX1" fmla="*/ 1943600 w 2504180"/>
                <a:gd name="connsiteY1" fmla="*/ 0 h 19050"/>
                <a:gd name="connsiteX2" fmla="*/ 2504180 w 2504180"/>
                <a:gd name="connsiteY2" fmla="*/ 14786 h 19050"/>
                <a:gd name="connsiteX3" fmla="*/ 560580 w 2504180"/>
                <a:gd name="connsiteY3" fmla="*/ 19050 h 19050"/>
                <a:gd name="connsiteX4" fmla="*/ 0 w 2504180"/>
                <a:gd name="connsiteY4" fmla="*/ 4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4180" h="19050">
                  <a:moveTo>
                    <a:pt x="1252090" y="0"/>
                  </a:moveTo>
                  <a:cubicBezTo>
                    <a:pt x="1943600" y="0"/>
                    <a:pt x="2504180" y="4264"/>
                    <a:pt x="2504180" y="9525"/>
                  </a:cubicBezTo>
                  <a:cubicBezTo>
                    <a:pt x="2504180" y="14786"/>
                    <a:pt x="1943600" y="19050"/>
                    <a:pt x="1252090" y="19050"/>
                  </a:cubicBezTo>
                  <a:cubicBezTo>
                    <a:pt x="560580" y="19050"/>
                    <a:pt x="0" y="14786"/>
                    <a:pt x="0" y="9525"/>
                  </a:cubicBezTo>
                  <a:cubicBezTo>
                    <a:pt x="0" y="4264"/>
                    <a:pt x="560580" y="0"/>
                    <a:pt x="1252090" y="0"/>
                  </a:cubicBezTo>
                  <a:close/>
                </a:path>
              </a:pathLst>
            </a:custGeom>
            <a:solidFill>
              <a:srgbClr val="87A949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9344" y="0"/>
              <a:ext cx="2523230" cy="19050"/>
            </a:xfrm>
            <a:custGeom>
              <a:avLst/>
              <a:gdLst>
                <a:gd name="connsiteX0" fmla="*/ 1261615 w 2523230"/>
                <a:gd name="connsiteY0" fmla="*/ 0 h 19050"/>
                <a:gd name="connsiteX1" fmla="*/ 1958386 w 2523230"/>
                <a:gd name="connsiteY1" fmla="*/ 0 h 19050"/>
                <a:gd name="connsiteX2" fmla="*/ 2523230 w 2523230"/>
                <a:gd name="connsiteY2" fmla="*/ 14786 h 19050"/>
                <a:gd name="connsiteX3" fmla="*/ 564844 w 2523230"/>
                <a:gd name="connsiteY3" fmla="*/ 19050 h 19050"/>
                <a:gd name="connsiteX4" fmla="*/ 0 w 2523230"/>
                <a:gd name="connsiteY4" fmla="*/ 4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3230" h="19050">
                  <a:moveTo>
                    <a:pt x="1261615" y="0"/>
                  </a:moveTo>
                  <a:cubicBezTo>
                    <a:pt x="1958386" y="0"/>
                    <a:pt x="2523230" y="4264"/>
                    <a:pt x="2523230" y="9525"/>
                  </a:cubicBezTo>
                  <a:cubicBezTo>
                    <a:pt x="2523230" y="14786"/>
                    <a:pt x="1958386" y="19050"/>
                    <a:pt x="1261615" y="19050"/>
                  </a:cubicBezTo>
                  <a:cubicBezTo>
                    <a:pt x="564844" y="19050"/>
                    <a:pt x="0" y="14786"/>
                    <a:pt x="0" y="9525"/>
                  </a:cubicBezTo>
                  <a:cubicBezTo>
                    <a:pt x="0" y="4264"/>
                    <a:pt x="564844" y="0"/>
                    <a:pt x="1261615" y="0"/>
                  </a:cubicBezTo>
                  <a:close/>
                </a:path>
              </a:pathLst>
            </a:custGeom>
            <a:solidFill>
              <a:srgbClr val="87A949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 rot="18774000">
            <a:off x="-277955" y="1559479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FFEE00">
                    <a:alpha val="100000"/>
                  </a:srgbClr>
                </a:solidFill>
                <a:latin typeface="华文新魏"/>
                <a:ea typeface="华文新魏"/>
              </a:rPr>
              <a:t>44人√</a:t>
            </a:r>
          </a:p>
        </p:txBody>
      </p:sp>
      <p:sp>
        <p:nvSpPr>
          <p:cNvPr id="7" name="文本2"/>
          <p:cNvSpPr txBox="1"/>
          <p:nvPr/>
        </p:nvSpPr>
        <p:spPr>
          <a:xfrm>
            <a:off x="6821891" y="116272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FF7E00">
                    <a:alpha val="100000"/>
                  </a:srgbClr>
                </a:solidFill>
                <a:latin typeface="华文新魏"/>
                <a:ea typeface="华文新魏"/>
              </a:rPr>
              <a:t>44人√</a:t>
            </a:r>
          </a:p>
        </p:txBody>
      </p:sp>
      <p:sp>
        <p:nvSpPr>
          <p:cNvPr id="8" name="文本3"/>
          <p:cNvSpPr txBox="1"/>
          <p:nvPr/>
        </p:nvSpPr>
        <p:spPr>
          <a:xfrm>
            <a:off x="1280751" y="3853663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2E7349">
                    <a:alpha val="100000"/>
                  </a:srgbClr>
                </a:solidFill>
                <a:latin typeface="华文新魏"/>
                <a:ea typeface="华文新魏"/>
              </a:rPr>
              <a:t>44人√</a:t>
            </a:r>
          </a:p>
        </p:txBody>
      </p:sp>
      <p:sp>
        <p:nvSpPr>
          <p:cNvPr id="9" name="文本4"/>
          <p:cNvSpPr txBox="1"/>
          <p:nvPr/>
        </p:nvSpPr>
        <p:spPr>
          <a:xfrm>
            <a:off x="1376677" y="525456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006EFF">
                    <a:alpha val="100000"/>
                  </a:srgbClr>
                </a:solidFill>
                <a:latin typeface="华文新魏"/>
                <a:ea typeface="华文新魏"/>
              </a:rPr>
              <a:t>32人√</a:t>
            </a:r>
          </a:p>
        </p:txBody>
      </p:sp>
      <p:sp>
        <p:nvSpPr>
          <p:cNvPr id="10" name="文本5"/>
          <p:cNvSpPr txBox="1"/>
          <p:nvPr/>
        </p:nvSpPr>
        <p:spPr>
          <a:xfrm rot="2658000">
            <a:off x="4602747" y="202759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D92B93">
                    <a:alpha val="100000"/>
                  </a:srgbClr>
                </a:solidFill>
                <a:latin typeface="华文新魏"/>
                <a:ea typeface="华文新魏"/>
              </a:rPr>
              <a:t>21人√</a:t>
            </a:r>
          </a:p>
        </p:txBody>
      </p:sp>
      <p:sp>
        <p:nvSpPr>
          <p:cNvPr id="11" name="文本6"/>
          <p:cNvSpPr txBox="1"/>
          <p:nvPr/>
        </p:nvSpPr>
        <p:spPr>
          <a:xfrm rot="1350000">
            <a:off x="9882248" y="2624680"/>
            <a:ext cx="1868434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399" b="1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15人</a:t>
            </a:r>
          </a:p>
        </p:txBody>
      </p:sp>
      <p:sp>
        <p:nvSpPr>
          <p:cNvPr id="12" name="形状1"/>
          <p:cNvSpPr txBox="1"/>
          <p:nvPr/>
        </p:nvSpPr>
        <p:spPr>
          <a:xfrm rot="1590000">
            <a:off x="11622906" y="3157734"/>
            <a:ext cx="412261" cy="377971"/>
          </a:xfrm>
          <a:custGeom>
            <a:avLst/>
            <a:gdLst>
              <a:gd name="connsiteX0" fmla="*/ 206131 w 412261"/>
              <a:gd name="connsiteY0" fmla="*/ 0 h 377971"/>
              <a:gd name="connsiteX1" fmla="*/ 264523 w 412261"/>
              <a:gd name="connsiteY1" fmla="*/ 131459 h 377971"/>
              <a:gd name="connsiteX2" fmla="*/ 412261 w 412261"/>
              <a:gd name="connsiteY2" fmla="*/ 144372 h 377971"/>
              <a:gd name="connsiteX3" fmla="*/ 300612 w 412261"/>
              <a:gd name="connsiteY3" fmla="*/ 238531 h 377971"/>
              <a:gd name="connsiteX4" fmla="*/ 333526 w 412261"/>
              <a:gd name="connsiteY4" fmla="*/ 377971 h 377971"/>
              <a:gd name="connsiteX5" fmla="*/ 206131 w 412261"/>
              <a:gd name="connsiteY5" fmla="*/ 304706 h 377971"/>
              <a:gd name="connsiteX6" fmla="*/ 78735 w 412261"/>
              <a:gd name="connsiteY6" fmla="*/ 377971 h 377971"/>
              <a:gd name="connsiteX7" fmla="*/ 111649 w 412261"/>
              <a:gd name="connsiteY7" fmla="*/ 238531 h 377971"/>
              <a:gd name="connsiteX8" fmla="*/ 0 w 412261"/>
              <a:gd name="connsiteY8" fmla="*/ 144372 h 377971"/>
              <a:gd name="connsiteX9" fmla="*/ 147738 w 412261"/>
              <a:gd name="connsiteY9" fmla="*/ 131459 h 377971"/>
              <a:gd name="connsiteX10" fmla="*/ 206131 w 412261"/>
              <a:gd name="connsiteY10" fmla="*/ 0 h 37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261" h="377971">
                <a:moveTo>
                  <a:pt x="206131" y="0"/>
                </a:moveTo>
                <a:lnTo>
                  <a:pt x="264523" y="131459"/>
                </a:lnTo>
                <a:lnTo>
                  <a:pt x="412261" y="144372"/>
                </a:lnTo>
                <a:lnTo>
                  <a:pt x="300612" y="238531"/>
                </a:lnTo>
                <a:lnTo>
                  <a:pt x="333526" y="377971"/>
                </a:lnTo>
                <a:lnTo>
                  <a:pt x="206131" y="304706"/>
                </a:lnTo>
                <a:lnTo>
                  <a:pt x="78735" y="377971"/>
                </a:lnTo>
                <a:lnTo>
                  <a:pt x="111649" y="238531"/>
                </a:lnTo>
                <a:lnTo>
                  <a:pt x="0" y="144372"/>
                </a:lnTo>
                <a:lnTo>
                  <a:pt x="147738" y="131459"/>
                </a:lnTo>
                <a:lnTo>
                  <a:pt x="206131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3" name="组合2"/>
          <p:cNvGrpSpPr/>
          <p:nvPr/>
        </p:nvGrpSpPr>
        <p:grpSpPr>
          <a:xfrm>
            <a:off x="8663911" y="102518"/>
            <a:ext cx="3404292" cy="969430"/>
            <a:chOff x="0" y="0"/>
            <a:chExt cx="3404292" cy="969430"/>
          </a:xfrm>
        </p:grpSpPr>
        <p:pic>
          <p:nvPicPr>
            <p:cNvPr id="14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04292" cy="958444"/>
            </a:xfrm>
            <a:prstGeom prst="rect">
              <a:avLst/>
            </a:prstGeom>
          </p:spPr>
        </p:pic>
        <p:sp>
          <p:nvSpPr>
            <p:cNvPr id="15" name="文本7"/>
            <p:cNvSpPr txBox="1"/>
            <p:nvPr/>
          </p:nvSpPr>
          <p:spPr>
            <a:xfrm>
              <a:off x="179794" y="72523"/>
              <a:ext cx="656844" cy="6791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2899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阅</a:t>
              </a:r>
            </a:p>
          </p:txBody>
        </p:sp>
        <p:sp>
          <p:nvSpPr>
            <p:cNvPr id="16" name="文本8"/>
            <p:cNvSpPr txBox="1"/>
            <p:nvPr/>
          </p:nvSpPr>
          <p:spPr>
            <a:xfrm>
              <a:off x="886597" y="128578"/>
              <a:ext cx="656844" cy="7466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299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读</a:t>
              </a:r>
            </a:p>
          </p:txBody>
        </p:sp>
        <p:sp>
          <p:nvSpPr>
            <p:cNvPr id="17" name="文本9"/>
            <p:cNvSpPr txBox="1"/>
            <p:nvPr/>
          </p:nvSpPr>
          <p:spPr>
            <a:xfrm>
              <a:off x="1702223" y="83077"/>
              <a:ext cx="656844" cy="76344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500"/>
                </a:lnSpc>
              </a:pPr>
              <a:r>
                <a:rPr lang="zh-CN" altLang="en-US" sz="3399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进</a:t>
              </a:r>
            </a:p>
          </p:txBody>
        </p:sp>
        <p:sp>
          <p:nvSpPr>
            <p:cNvPr id="18" name="文本10"/>
            <p:cNvSpPr txBox="1"/>
            <p:nvPr/>
          </p:nvSpPr>
          <p:spPr>
            <a:xfrm>
              <a:off x="2569817" y="189109"/>
              <a:ext cx="656844" cy="78032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600"/>
                </a:lnSpc>
              </a:pPr>
              <a:r>
                <a:rPr lang="zh-CN" altLang="en-US" sz="3499" b="1" i="0" dirty="0">
                  <a:solidFill>
                    <a:srgbClr val="EA6F45">
                      <a:alpha val="100000"/>
                    </a:srgbClr>
                  </a:solidFill>
                  <a:latin typeface="华文彩云"/>
                  <a:ea typeface="华文彩云"/>
                </a:rPr>
                <a:t>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1711890" y="500472"/>
            <a:ext cx="2540000" cy="635000"/>
          </a:xfrm>
          <a:prstGeom prst="rect">
            <a:avLst/>
          </a:prstGeom>
        </p:spPr>
      </p:pic>
      <p:pic>
        <p:nvPicPr>
          <p:cNvPr id="3" name="容器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8154076" y="500243"/>
            <a:ext cx="2540000" cy="635000"/>
          </a:xfrm>
          <a:prstGeom prst="rect">
            <a:avLst/>
          </a:prstGeom>
        </p:spPr>
      </p:pic>
      <p:pic>
        <p:nvPicPr>
          <p:cNvPr id="4" name="素材1"/>
          <p:cNvPicPr>
            <a:picLocks noChangeAspect="1"/>
          </p:cNvPicPr>
          <p:nvPr/>
        </p:nvPicPr>
        <p:blipFill>
          <a:fillRect/>
          <a:blip r:embed="rId4"/>
          <a:stretch/>
        </p:blipFill>
        <p:spPr>
          <a:xfrm>
            <a:off x="6472761" y="1561367"/>
            <a:ext cx="5270497" cy="695325"/>
          </a:xfrm>
          <a:prstGeom prst="rect">
            <a:avLst/>
          </a:prstGeom>
        </p:spPr>
      </p:pic>
      <p:pic>
        <p:nvPicPr>
          <p:cNvPr id="5" name="素材2"/>
          <p:cNvPicPr>
            <a:picLocks noChangeAspect="1"/>
          </p:cNvPicPr>
          <p:nvPr/>
        </p:nvPicPr>
        <p:blipFill>
          <a:fillRect/>
          <a:blip r:embed="rId5"/>
          <a:stretch/>
        </p:blipFill>
        <p:spPr>
          <a:xfrm>
            <a:off x="407299" y="1561357"/>
            <a:ext cx="5270497" cy="695325"/>
          </a:xfrm>
          <a:prstGeom prst="rect">
            <a:avLst/>
          </a:prstGeom>
        </p:spPr>
      </p:pic>
      <p:pic>
        <p:nvPicPr>
          <p:cNvPr id="6" name="素材3"/>
          <p:cNvPicPr>
            <a:picLocks noChangeAspect="1"/>
          </p:cNvPicPr>
          <p:nvPr/>
        </p:nvPicPr>
        <p:blipFill>
          <a:fillRect/>
          <a:blip r:embed="rId6"/>
          <a:stretch/>
        </p:blipFill>
        <p:spPr>
          <a:xfrm>
            <a:off x="407556" y="2783605"/>
            <a:ext cx="5319312" cy="571500"/>
          </a:xfrm>
          <a:prstGeom prst="rect">
            <a:avLst/>
          </a:prstGeom>
        </p:spPr>
      </p:pic>
      <p:pic>
        <p:nvPicPr>
          <p:cNvPr id="7" name="素材4"/>
          <p:cNvPicPr>
            <a:picLocks noChangeAspect="1"/>
          </p:cNvPicPr>
          <p:nvPr/>
        </p:nvPicPr>
        <p:blipFill>
          <a:fillRect/>
          <a:blip r:embed="rId7"/>
          <a:stretch/>
        </p:blipFill>
        <p:spPr>
          <a:xfrm>
            <a:off x="6472761" y="2779471"/>
            <a:ext cx="5269897" cy="785222"/>
          </a:xfrm>
          <a:prstGeom prst="rect">
            <a:avLst/>
          </a:prstGeom>
        </p:spPr>
      </p:pic>
      <p:pic>
        <p:nvPicPr>
          <p:cNvPr id="8" name="素材5"/>
          <p:cNvPicPr>
            <a:picLocks noChangeAspect="1"/>
          </p:cNvPicPr>
          <p:nvPr/>
        </p:nvPicPr>
        <p:blipFill>
          <a:fillRect/>
          <a:blip r:embed="rId8"/>
          <a:stretch/>
        </p:blipFill>
        <p:spPr>
          <a:xfrm>
            <a:off x="407556" y="4135526"/>
            <a:ext cx="5428259" cy="571500"/>
          </a:xfrm>
          <a:prstGeom prst="rect">
            <a:avLst/>
          </a:prstGeom>
        </p:spPr>
      </p:pic>
      <p:pic>
        <p:nvPicPr>
          <p:cNvPr id="9" name="素材6"/>
          <p:cNvPicPr>
            <a:picLocks noChangeAspect="1"/>
          </p:cNvPicPr>
          <p:nvPr/>
        </p:nvPicPr>
        <p:blipFill>
          <a:fillRect/>
          <a:blip r:embed="rId9"/>
          <a:stretch/>
        </p:blipFill>
        <p:spPr>
          <a:xfrm>
            <a:off x="6801412" y="4135298"/>
            <a:ext cx="4757337" cy="571500"/>
          </a:xfrm>
          <a:prstGeom prst="rect">
            <a:avLst/>
          </a:prstGeom>
        </p:spPr>
      </p:pic>
      <p:pic>
        <p:nvPicPr>
          <p:cNvPr id="10" name="素材7"/>
          <p:cNvPicPr>
            <a:picLocks noChangeAspect="1"/>
          </p:cNvPicPr>
          <p:nvPr/>
        </p:nvPicPr>
        <p:blipFill>
          <a:fillRect/>
          <a:blip r:embed="rId10"/>
          <a:stretch/>
        </p:blipFill>
        <p:spPr>
          <a:xfrm>
            <a:off x="376885" y="5256628"/>
            <a:ext cx="5488972" cy="785222"/>
          </a:xfrm>
          <a:prstGeom prst="rect">
            <a:avLst/>
          </a:prstGeom>
        </p:spPr>
      </p:pic>
      <p:pic>
        <p:nvPicPr>
          <p:cNvPr id="11" name="素材8"/>
          <p:cNvPicPr>
            <a:picLocks noChangeAspect="1"/>
          </p:cNvPicPr>
          <p:nvPr/>
        </p:nvPicPr>
        <p:blipFill>
          <a:fillRect/>
          <a:blip r:embed="rId11"/>
          <a:stretch/>
        </p:blipFill>
        <p:spPr>
          <a:xfrm>
            <a:off x="6758635" y="5470846"/>
            <a:ext cx="484306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4" grpId="0" animBg="1"/>
      <p:bldP spid="7" grpId="0" animBg="1"/>
      <p:bldP spid="9" grpId="0" animBg="1"/>
      <p:bldP spid="11" grpId="0" animBg="1"/>
      <p:bldP spid="2" grpId="0" animBg="1"/>
      <p:bldP spid="3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3" t="0" r="0" b="0"/>
          <a:stretch>
            <a:fillRect/>
          </a:stretch>
        </p:blipFill>
        <p:spPr>
          <a:xfrm>
            <a:off x="1005926" y="955681"/>
            <a:ext cx="10105787" cy="4744831"/>
          </a:xfrm>
          <a:prstGeom prst="rect">
            <a:avLst/>
          </a:prstGeom>
        </p:spPr>
      </p:pic>
      <p:sp>
        <p:nvSpPr>
          <p:cNvPr id="4" name="形状2"/>
          <p:cNvSpPr txBox="1"/>
          <p:nvPr/>
        </p:nvSpPr>
        <p:spPr>
          <a:xfrm>
            <a:off x="6146854" y="499396"/>
            <a:ext cx="5376767" cy="5227339"/>
          </a:xfrm>
          <a:custGeom>
            <a:avLst/>
            <a:gdLst>
              <a:gd name="connsiteX0" fmla="*/ 871223 w 5376767"/>
              <a:gd name="connsiteY0" fmla="*/ 0 h 5227339"/>
              <a:gd name="connsiteX1" fmla="*/ 4505544 w 5376767"/>
              <a:gd name="connsiteY1" fmla="*/ 0 h 5227339"/>
              <a:gd name="connsiteX2" fmla="*/ 4986707 w 5376767"/>
              <a:gd name="connsiteY2" fmla="*/ 0 h 5227339"/>
              <a:gd name="connsiteX3" fmla="*/ 5376767 w 5376767"/>
              <a:gd name="connsiteY3" fmla="*/ 4356116 h 5227339"/>
              <a:gd name="connsiteX4" fmla="*/ 5376767 w 5376767"/>
              <a:gd name="connsiteY4" fmla="*/ 4837279 h 5227339"/>
              <a:gd name="connsiteX5" fmla="*/ 871223 w 5376767"/>
              <a:gd name="connsiteY5" fmla="*/ 5227339 h 5227339"/>
              <a:gd name="connsiteX6" fmla="*/ 640160 w 5376767"/>
              <a:gd name="connsiteY6" fmla="*/ 5227339 h 5227339"/>
              <a:gd name="connsiteX7" fmla="*/ 91789 w 5376767"/>
              <a:gd name="connsiteY7" fmla="*/ 4808777 h 5227339"/>
              <a:gd name="connsiteX8" fmla="*/ 0 w 5376767"/>
              <a:gd name="connsiteY8" fmla="*/ 871223 h 5227339"/>
              <a:gd name="connsiteX9" fmla="*/ 0 w 5376767"/>
              <a:gd name="connsiteY9" fmla="*/ 390060 h 52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6767" h="5227339">
                <a:moveTo>
                  <a:pt x="871223" y="0"/>
                </a:moveTo>
                <a:lnTo>
                  <a:pt x="4505544" y="0"/>
                </a:lnTo>
                <a:cubicBezTo>
                  <a:pt x="4986707" y="0"/>
                  <a:pt x="5376767" y="390060"/>
                  <a:pt x="5376767" y="871223"/>
                </a:cubicBezTo>
                <a:lnTo>
                  <a:pt x="5376767" y="4356116"/>
                </a:lnTo>
                <a:cubicBezTo>
                  <a:pt x="5376767" y="4837279"/>
                  <a:pt x="4986707" y="5227339"/>
                  <a:pt x="4505544" y="5227339"/>
                </a:cubicBezTo>
                <a:lnTo>
                  <a:pt x="871223" y="5227339"/>
                </a:lnTo>
                <a:cubicBezTo>
                  <a:pt x="640160" y="5227339"/>
                  <a:pt x="418561" y="5135550"/>
                  <a:pt x="255175" y="4972163"/>
                </a:cubicBezTo>
                <a:cubicBezTo>
                  <a:pt x="91789" y="4808777"/>
                  <a:pt x="0" y="4587178"/>
                  <a:pt x="0" y="4356116"/>
                </a:cubicBezTo>
                <a:lnTo>
                  <a:pt x="0" y="871223"/>
                </a:lnTo>
                <a:cubicBezTo>
                  <a:pt x="0" y="390060"/>
                  <a:pt x="390060" y="0"/>
                  <a:pt x="871223" y="0"/>
                </a:cubicBezTo>
                <a:close/>
              </a:path>
            </a:pathLst>
          </a:custGeom>
          <a:solidFill>
            <a:srgbClr val="FFFFFF">
              <a:alpha val="64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7462552" y="2423112"/>
            <a:ext cx="2983149" cy="198876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9999" b="0" i="0" dirty="0">
                <a:solidFill>
                  <a:srgbClr val="991E1E">
                    <a:alpha val="100000"/>
                  </a:srgbClr>
                </a:solidFill>
                <a:latin typeface="华文新魏"/>
                <a:ea typeface="华文新魏"/>
              </a:rPr>
              <a:t>重读</a:t>
            </a:r>
          </a:p>
        </p:txBody>
      </p:sp>
      <p:pic>
        <p:nvPicPr>
          <p:cNvPr id="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000">
            <a:off x="5197678" y="1888588"/>
            <a:ext cx="732930" cy="1046083"/>
          </a:xfrm>
          <a:prstGeom prst="rect">
            <a:avLst/>
          </a:prstGeom>
        </p:spPr>
      </p:pic>
      <p:pic>
        <p:nvPicPr>
          <p:cNvPr id="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8000">
            <a:off x="5213299" y="2827401"/>
            <a:ext cx="701326" cy="1000982"/>
          </a:xfrm>
          <a:prstGeom prst="rect">
            <a:avLst/>
          </a:prstGeom>
        </p:spPr>
      </p:pic>
      <p:pic>
        <p:nvPicPr>
          <p:cNvPr id="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6000">
            <a:off x="5146605" y="3679288"/>
            <a:ext cx="732930" cy="1046083"/>
          </a:xfrm>
          <a:prstGeom prst="rect">
            <a:avLst/>
          </a:prstGeom>
        </p:spPr>
      </p:pic>
      <p:pic>
        <p:nvPicPr>
          <p:cNvPr id="9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6000">
            <a:off x="5146605" y="4621787"/>
            <a:ext cx="732930" cy="10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69" y="385191"/>
            <a:ext cx="3948789" cy="1842773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104" y="1448752"/>
            <a:ext cx="4972050" cy="4972050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94" y="1169356"/>
            <a:ext cx="6953250" cy="4848225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4639761" y="504330"/>
            <a:ext cx="264423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991E1E">
                    <a:alpha val="100000"/>
                  </a:srgbClr>
                </a:solidFill>
                <a:latin typeface="华文新魏"/>
                <a:ea typeface="华文新魏"/>
              </a:rPr>
              <a:t>人类进化</a:t>
            </a:r>
          </a:p>
        </p:txBody>
      </p:sp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99" y="1145896"/>
            <a:ext cx="6953250" cy="4895850"/>
          </a:xfrm>
          <a:prstGeom prst="rect">
            <a:avLst/>
          </a:prstGeom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294" y="1160183"/>
            <a:ext cx="69532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055" y="203835"/>
            <a:ext cx="11744960" cy="6449695"/>
          </a:xfrm>
          <a:custGeom>
            <a:avLst/>
            <a:gdLst/>
            <a:ahLst/>
            <a:cxnLst/>
            <a:rect l="l" t="t" r="r" b="b"/>
            <a:pathLst>
              <a:path w="10943770" h="5696857">
                <a:moveTo>
                  <a:pt x="0" y="0"/>
                </a:moveTo>
                <a:lnTo>
                  <a:pt x="10943770" y="0"/>
                </a:lnTo>
                <a:lnTo>
                  <a:pt x="10943770" y="5696857"/>
                </a:lnTo>
                <a:lnTo>
                  <a:pt x="0" y="5696857"/>
                </a:lnTo>
                <a:lnTo>
                  <a:pt x="0" y="5691539"/>
                </a:lnTo>
                <a:lnTo>
                  <a:pt x="22705" y="5689250"/>
                </a:lnTo>
                <a:cubicBezTo>
                  <a:pt x="111993" y="5670979"/>
                  <a:pt x="179159" y="5591977"/>
                  <a:pt x="179159" y="5497288"/>
                </a:cubicBezTo>
                <a:cubicBezTo>
                  <a:pt x="179159" y="5402599"/>
                  <a:pt x="111993" y="5323597"/>
                  <a:pt x="22705" y="5305326"/>
                </a:cubicBezTo>
                <a:lnTo>
                  <a:pt x="0" y="5303037"/>
                </a:lnTo>
                <a:lnTo>
                  <a:pt x="0" y="5161767"/>
                </a:lnTo>
                <a:lnTo>
                  <a:pt x="22706" y="5159478"/>
                </a:lnTo>
                <a:cubicBezTo>
                  <a:pt x="111993" y="5141207"/>
                  <a:pt x="179159" y="5062205"/>
                  <a:pt x="179159" y="4967516"/>
                </a:cubicBezTo>
                <a:cubicBezTo>
                  <a:pt x="179159" y="4872827"/>
                  <a:pt x="111993" y="4793825"/>
                  <a:pt x="22706" y="4775554"/>
                </a:cubicBezTo>
                <a:lnTo>
                  <a:pt x="0" y="4773265"/>
                </a:lnTo>
                <a:lnTo>
                  <a:pt x="0" y="4631995"/>
                </a:lnTo>
                <a:lnTo>
                  <a:pt x="22706" y="4629706"/>
                </a:lnTo>
                <a:cubicBezTo>
                  <a:pt x="111994" y="4611435"/>
                  <a:pt x="179160" y="4532433"/>
                  <a:pt x="179160" y="4437744"/>
                </a:cubicBezTo>
                <a:cubicBezTo>
                  <a:pt x="179160" y="4343055"/>
                  <a:pt x="111994" y="4264053"/>
                  <a:pt x="22706" y="4245782"/>
                </a:cubicBezTo>
                <a:lnTo>
                  <a:pt x="0" y="4243493"/>
                </a:lnTo>
                <a:lnTo>
                  <a:pt x="0" y="4102223"/>
                </a:lnTo>
                <a:lnTo>
                  <a:pt x="22706" y="4099934"/>
                </a:lnTo>
                <a:cubicBezTo>
                  <a:pt x="111994" y="4081663"/>
                  <a:pt x="179160" y="4002661"/>
                  <a:pt x="179160" y="3907972"/>
                </a:cubicBezTo>
                <a:cubicBezTo>
                  <a:pt x="179160" y="3813283"/>
                  <a:pt x="111994" y="3734281"/>
                  <a:pt x="22706" y="3716010"/>
                </a:cubicBezTo>
                <a:lnTo>
                  <a:pt x="0" y="3713721"/>
                </a:lnTo>
                <a:lnTo>
                  <a:pt x="0" y="3572451"/>
                </a:lnTo>
                <a:lnTo>
                  <a:pt x="22706" y="3570162"/>
                </a:lnTo>
                <a:cubicBezTo>
                  <a:pt x="111994" y="3551891"/>
                  <a:pt x="179160" y="3472889"/>
                  <a:pt x="179160" y="3378200"/>
                </a:cubicBezTo>
                <a:cubicBezTo>
                  <a:pt x="179160" y="3283511"/>
                  <a:pt x="111994" y="3204509"/>
                  <a:pt x="22706" y="3186238"/>
                </a:cubicBezTo>
                <a:lnTo>
                  <a:pt x="0" y="3183949"/>
                </a:lnTo>
                <a:lnTo>
                  <a:pt x="0" y="3042679"/>
                </a:lnTo>
                <a:lnTo>
                  <a:pt x="22706" y="3040390"/>
                </a:lnTo>
                <a:cubicBezTo>
                  <a:pt x="111994" y="3022119"/>
                  <a:pt x="179160" y="2943117"/>
                  <a:pt x="179160" y="2848428"/>
                </a:cubicBezTo>
                <a:cubicBezTo>
                  <a:pt x="179160" y="2753739"/>
                  <a:pt x="111994" y="2674737"/>
                  <a:pt x="22706" y="2656466"/>
                </a:cubicBezTo>
                <a:lnTo>
                  <a:pt x="0" y="2654177"/>
                </a:lnTo>
                <a:lnTo>
                  <a:pt x="0" y="2512907"/>
                </a:lnTo>
                <a:lnTo>
                  <a:pt x="22706" y="2510618"/>
                </a:lnTo>
                <a:cubicBezTo>
                  <a:pt x="111994" y="2492347"/>
                  <a:pt x="179160" y="2413345"/>
                  <a:pt x="179160" y="2318656"/>
                </a:cubicBezTo>
                <a:cubicBezTo>
                  <a:pt x="179160" y="2223967"/>
                  <a:pt x="111994" y="2144965"/>
                  <a:pt x="22706" y="2126694"/>
                </a:cubicBezTo>
                <a:lnTo>
                  <a:pt x="0" y="2124405"/>
                </a:lnTo>
                <a:lnTo>
                  <a:pt x="0" y="1983135"/>
                </a:lnTo>
                <a:lnTo>
                  <a:pt x="22707" y="1980846"/>
                </a:lnTo>
                <a:cubicBezTo>
                  <a:pt x="111994" y="1962575"/>
                  <a:pt x="179160" y="1883573"/>
                  <a:pt x="179160" y="1788884"/>
                </a:cubicBezTo>
                <a:cubicBezTo>
                  <a:pt x="179160" y="1694195"/>
                  <a:pt x="111994" y="1615193"/>
                  <a:pt x="22707" y="1596922"/>
                </a:cubicBezTo>
                <a:lnTo>
                  <a:pt x="0" y="1594633"/>
                </a:lnTo>
                <a:lnTo>
                  <a:pt x="0" y="1453364"/>
                </a:lnTo>
                <a:lnTo>
                  <a:pt x="22707" y="1451075"/>
                </a:lnTo>
                <a:cubicBezTo>
                  <a:pt x="111995" y="1432804"/>
                  <a:pt x="179161" y="1353802"/>
                  <a:pt x="179161" y="1259113"/>
                </a:cubicBezTo>
                <a:cubicBezTo>
                  <a:pt x="179161" y="1164424"/>
                  <a:pt x="111995" y="1085422"/>
                  <a:pt x="22707" y="1067151"/>
                </a:cubicBezTo>
                <a:lnTo>
                  <a:pt x="0" y="1064862"/>
                </a:lnTo>
                <a:lnTo>
                  <a:pt x="0" y="923592"/>
                </a:lnTo>
                <a:lnTo>
                  <a:pt x="22707" y="921303"/>
                </a:lnTo>
                <a:cubicBezTo>
                  <a:pt x="111995" y="903032"/>
                  <a:pt x="179161" y="824030"/>
                  <a:pt x="179161" y="729341"/>
                </a:cubicBezTo>
                <a:cubicBezTo>
                  <a:pt x="179161" y="634652"/>
                  <a:pt x="111995" y="555650"/>
                  <a:pt x="22707" y="537379"/>
                </a:cubicBezTo>
                <a:lnTo>
                  <a:pt x="0" y="535090"/>
                </a:lnTo>
                <a:lnTo>
                  <a:pt x="0" y="393820"/>
                </a:lnTo>
                <a:lnTo>
                  <a:pt x="22707" y="391531"/>
                </a:lnTo>
                <a:cubicBezTo>
                  <a:pt x="111995" y="373260"/>
                  <a:pt x="179161" y="294258"/>
                  <a:pt x="179161" y="199569"/>
                </a:cubicBezTo>
                <a:cubicBezTo>
                  <a:pt x="179161" y="104880"/>
                  <a:pt x="111995" y="25878"/>
                  <a:pt x="22707" y="7607"/>
                </a:cubicBezTo>
                <a:lnTo>
                  <a:pt x="0" y="5318"/>
                </a:lnTo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3" t="0" r="479" b="0"/>
          <a:stretch>
            <a:fillRect/>
          </a:stretch>
        </p:blipFill>
        <p:spPr>
          <a:xfrm>
            <a:off x="1243079" y="949052"/>
            <a:ext cx="10126913" cy="4777054"/>
          </a:xfrm>
          <a:prstGeom prst="rect">
            <a:avLst/>
          </a:prstGeom>
        </p:spPr>
      </p:pic>
      <p:sp>
        <p:nvSpPr>
          <p:cNvPr id="4" name="形状2"/>
          <p:cNvSpPr txBox="1"/>
          <p:nvPr/>
        </p:nvSpPr>
        <p:spPr>
          <a:xfrm>
            <a:off x="1060609" y="752970"/>
            <a:ext cx="5170791" cy="5170791"/>
          </a:xfrm>
          <a:custGeom>
            <a:avLst/>
            <a:gdLst>
              <a:gd name="connsiteX0" fmla="*/ 861799 w 5170791"/>
              <a:gd name="connsiteY0" fmla="*/ 0 h 5170791"/>
              <a:gd name="connsiteX1" fmla="*/ 4308993 w 5170791"/>
              <a:gd name="connsiteY1" fmla="*/ 0 h 5170791"/>
              <a:gd name="connsiteX2" fmla="*/ 4784951 w 5170791"/>
              <a:gd name="connsiteY2" fmla="*/ 0 h 5170791"/>
              <a:gd name="connsiteX3" fmla="*/ 5170791 w 5170791"/>
              <a:gd name="connsiteY3" fmla="*/ 4308993 h 5170791"/>
              <a:gd name="connsiteX4" fmla="*/ 5170791 w 5170791"/>
              <a:gd name="connsiteY4" fmla="*/ 4784951 h 5170791"/>
              <a:gd name="connsiteX5" fmla="*/ 861799 w 5170791"/>
              <a:gd name="connsiteY5" fmla="*/ 5170791 h 5170791"/>
              <a:gd name="connsiteX6" fmla="*/ 385840 w 5170791"/>
              <a:gd name="connsiteY6" fmla="*/ 5170791 h 5170791"/>
              <a:gd name="connsiteX7" fmla="*/ 0 w 5170791"/>
              <a:gd name="connsiteY7" fmla="*/ 861799 h 5170791"/>
              <a:gd name="connsiteX8" fmla="*/ 0 w 5170791"/>
              <a:gd name="connsiteY8" fmla="*/ 385840 h 517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791" h="5170791">
                <a:moveTo>
                  <a:pt x="861799" y="0"/>
                </a:moveTo>
                <a:lnTo>
                  <a:pt x="4308993" y="0"/>
                </a:lnTo>
                <a:cubicBezTo>
                  <a:pt x="4784951" y="0"/>
                  <a:pt x="5170791" y="385840"/>
                  <a:pt x="5170791" y="861799"/>
                </a:cubicBezTo>
                <a:lnTo>
                  <a:pt x="5170791" y="4308993"/>
                </a:lnTo>
                <a:cubicBezTo>
                  <a:pt x="5170791" y="4784951"/>
                  <a:pt x="4784951" y="5170791"/>
                  <a:pt x="4308993" y="5170791"/>
                </a:cubicBezTo>
                <a:lnTo>
                  <a:pt x="861799" y="5170791"/>
                </a:lnTo>
                <a:cubicBezTo>
                  <a:pt x="385840" y="5170791"/>
                  <a:pt x="0" y="4784951"/>
                  <a:pt x="0" y="4308993"/>
                </a:cubicBezTo>
                <a:lnTo>
                  <a:pt x="0" y="861799"/>
                </a:lnTo>
                <a:cubicBezTo>
                  <a:pt x="0" y="385840"/>
                  <a:pt x="385840" y="0"/>
                  <a:pt x="861799" y="0"/>
                </a:cubicBezTo>
                <a:close/>
              </a:path>
            </a:pathLst>
          </a:custGeom>
          <a:solidFill>
            <a:srgbClr val="FFFFFF">
              <a:alpha val="64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000">
            <a:off x="10707834" y="1761915"/>
            <a:ext cx="732930" cy="1046083"/>
          </a:xfrm>
          <a:prstGeom prst="rect">
            <a:avLst/>
          </a:prstGeom>
        </p:spPr>
      </p:pic>
      <p:pic>
        <p:nvPicPr>
          <p:cNvPr id="6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6000">
            <a:off x="10595086" y="2924327"/>
            <a:ext cx="732930" cy="1046083"/>
          </a:xfrm>
          <a:prstGeom prst="rect">
            <a:avLst/>
          </a:prstGeom>
        </p:spPr>
      </p:pic>
      <p:pic>
        <p:nvPicPr>
          <p:cNvPr id="7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6000">
            <a:off x="10594858" y="3881628"/>
            <a:ext cx="732930" cy="1046083"/>
          </a:xfrm>
          <a:prstGeom prst="rect">
            <a:avLst/>
          </a:prstGeom>
        </p:spPr>
      </p:pic>
      <p:pic>
        <p:nvPicPr>
          <p:cNvPr id="8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6000">
            <a:off x="10595334" y="4895583"/>
            <a:ext cx="732930" cy="10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22247" y="101603"/>
            <a:ext cx="8107680" cy="6584947"/>
          </a:xfrm>
          <a:prstGeom prst="round2DiagRect"/>
          <a:solidFill>
            <a:srgbClr val="FFFFFF">
              <a:alpha val="0"/>
            </a:srgbClr>
          </a:solidFill>
          <a:ln w="38100">
            <a:solidFill>
              <a:srgbClr val="A9D976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8695763" y="1644406"/>
            <a:ext cx="3428467" cy="5104723"/>
            <a:chOff x="0" y="0"/>
            <a:chExt cx="3428467" cy="5104723"/>
          </a:xfrm>
        </p:grpSpPr>
        <p:sp>
          <p:nvSpPr>
            <p:cNvPr id="4" name="文本2"/>
            <p:cNvSpPr txBox="1"/>
            <p:nvPr/>
          </p:nvSpPr>
          <p:spPr>
            <a:xfrm>
              <a:off x="247155" y="0"/>
              <a:ext cx="3044564" cy="10204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 dirty="0">
                  <a:solidFill>
                    <a:srgbClr val="F37D79">
                      <a:alpha val="100000"/>
                    </a:srgbClr>
                  </a:solidFill>
                  <a:latin typeface="迷你简卡通"/>
                  <a:ea typeface="迷你简卡通"/>
                </a:rPr>
                <a:t>百度百科</a:t>
              </a:r>
            </a:p>
            <a:p>
              <a:pPr marL="0" algn="ctr">
                <a:lnSpc>
                  <a:spcPts val="2800"/>
                </a:lnSpc>
              </a:pPr>
              <a:r>
                <a:rPr lang="zh-CN" altLang="en-US" sz="2400" b="1" i="0" dirty="0">
                  <a:solidFill>
                    <a:srgbClr val="F37D79">
                      <a:alpha val="100000"/>
                    </a:srgbClr>
                  </a:solidFill>
                  <a:latin typeface="迷你简卡通"/>
                  <a:ea typeface="迷你简卡通"/>
                </a:rPr>
                <a:t>肥皂清洁的原理</a:t>
              </a:r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0" y="760047"/>
              <a:ext cx="3428467" cy="434467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1600" b="0" i="0" dirty="0">
                  <a:solidFill>
                    <a:srgbClr val="000000">
                      <a:alpha val="100000"/>
                    </a:srgbClr>
                  </a:solidFill>
                  <a:latin typeface="迷你简卡通"/>
                  <a:ea typeface="迷你简卡通"/>
                </a:rPr>
                <a:t>       洗涤时，污垢中的油脂被搅动、分散成细小的油滴，与肥皂接触后，高级脂肪酸钠分子的憎水基(烃基)就插入油滴内，靠范德华力与油脂分子结合在一起。而易溶于水的亲水基(羧基)部分伸在油滴外面，插入水中。这样油滴就被肥皂分子包围起来，分散并悬浮于水中形成乳浊液，再经摩擦振动，就随水漂洗而去，这就是肥皂去污原理。</a:t>
              </a:r>
            </a:p>
          </p:txBody>
        </p:sp>
      </p:grpSp>
      <p:sp>
        <p:nvSpPr>
          <p:cNvPr id="6" name="形状2"/>
          <p:cNvSpPr txBox="1"/>
          <p:nvPr/>
        </p:nvSpPr>
        <p:spPr>
          <a:xfrm>
            <a:off x="8697595" y="1635760"/>
            <a:ext cx="3362325" cy="4999355"/>
          </a:xfrm>
          <a:prstGeom prst="round2DiagRect"/>
          <a:solidFill>
            <a:srgbClr val="FFFFFF">
              <a:alpha val="0"/>
            </a:srgbClr>
          </a:solidFill>
          <a:ln w="38100">
            <a:solidFill>
              <a:srgbClr val="A9D976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7" name="组合2"/>
          <p:cNvGrpSpPr/>
          <p:nvPr/>
        </p:nvGrpSpPr>
        <p:grpSpPr>
          <a:xfrm>
            <a:off x="218808" y="107671"/>
            <a:ext cx="8114443" cy="6771724"/>
            <a:chOff x="0" y="0"/>
            <a:chExt cx="8114443" cy="6771724"/>
          </a:xfrm>
        </p:grpSpPr>
        <p:sp>
          <p:nvSpPr>
            <p:cNvPr id="8" name="文本4"/>
            <p:cNvSpPr txBox="1"/>
            <p:nvPr/>
          </p:nvSpPr>
          <p:spPr>
            <a:xfrm>
              <a:off x="1623997" y="0"/>
              <a:ext cx="5038426" cy="102044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 dirty="0">
                  <a:solidFill>
                    <a:srgbClr val="82C075">
                      <a:alpha val="100000"/>
                    </a:srgbClr>
                  </a:solidFill>
                  <a:latin typeface="迷你简卡通"/>
                  <a:ea typeface="迷你简卡通"/>
                </a:rPr>
                <a:t>《十万个为什么》</a:t>
              </a:r>
            </a:p>
            <a:p>
              <a:pPr marL="0" algn="ctr">
                <a:lnSpc>
                  <a:spcPts val="2800"/>
                </a:lnSpc>
              </a:pPr>
              <a:r>
                <a:rPr lang="zh-CN" altLang="en-US" sz="2400" b="1" i="0" dirty="0">
                  <a:solidFill>
                    <a:srgbClr val="82C075">
                      <a:alpha val="100000"/>
                    </a:srgbClr>
                  </a:solidFill>
                  <a:latin typeface="迷你简卡通"/>
                  <a:ea typeface="迷你简卡通"/>
                </a:rPr>
                <a:t>肥皂是怎样去除污垢的？</a:t>
              </a:r>
            </a:p>
          </p:txBody>
        </p:sp>
        <p:sp>
          <p:nvSpPr>
            <p:cNvPr id="9" name="文本5"/>
            <p:cNvSpPr txBox="1"/>
            <p:nvPr/>
          </p:nvSpPr>
          <p:spPr>
            <a:xfrm>
              <a:off x="0" y="801204"/>
              <a:ext cx="8114443" cy="597052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16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</a:t>
              </a:r>
              <a:r>
                <a:rPr lang="zh-CN" altLang="en-US" sz="1799" b="1" i="0" dirty="0">
                  <a:solidFill>
                    <a:srgbClr val="000000">
                      <a:alpha val="100000"/>
                    </a:srgbClr>
                  </a:solidFill>
                  <a:latin typeface="幼圆"/>
                  <a:ea typeface="幼圆"/>
                </a:rPr>
                <a:t> 在洗衣粉、洗衣液还没出现的时候，人们洗衣服时都会用到肥皂，这样一块神奇的东西会把衣服洗得焕然一新。它是怎么做到的呢？</a:t>
              </a:r>
            </a:p>
            <a:p>
              <a:pPr marL="0" algn="l">
                <a:lnSpc>
                  <a:spcPts val="3200"/>
                </a:lnSpc>
              </a:pPr>
              <a:r>
                <a:rPr lang="zh-CN" altLang="en-US" sz="1799" b="1" i="0" dirty="0">
                  <a:solidFill>
                    <a:srgbClr val="000000">
                      <a:alpha val="100000"/>
                    </a:srgbClr>
                  </a:solidFill>
                  <a:latin typeface="幼圆"/>
                  <a:ea typeface="幼圆"/>
                </a:rPr>
                <a:t>    在肥皂还没出现以前，人们想洗净衣服是件非常麻烦的事，比如衣服上被烟熏黑的烟炱（由烟凝积成的黑灰）就很难清洗掉。烟炱是由非常细小的颗粒组成的，它的形状不规则，一旦钻进衣服或皮肤的纹理中，用水很难洗掉；但用肥皂一搓，肥皂就会让烟炱变光滑，再用水一冲，就很容易把它清洗掉了。</a:t>
              </a:r>
            </a:p>
            <a:p>
              <a:pPr marL="0" algn="l">
                <a:lnSpc>
                  <a:spcPts val="3200"/>
                </a:lnSpc>
              </a:pPr>
              <a:r>
                <a:rPr lang="zh-CN" altLang="en-US" sz="1799" b="1" i="0" dirty="0">
                  <a:solidFill>
                    <a:srgbClr val="000000">
                      <a:alpha val="100000"/>
                    </a:srgbClr>
                  </a:solidFill>
                  <a:latin typeface="幼圆"/>
                  <a:ea typeface="幼圆"/>
                </a:rPr>
                <a:t>    试想一下，泡沫多的肥皂和泡沫少的肥皂，哪一种洗衣服洗得更干净呢？事实证明，出肥皂泡多的肥皂洗衣服更干净，由此推断，洗衣服的干净程度取决于泡沫的多少。</a:t>
              </a:r>
            </a:p>
            <a:p>
              <a:pPr marL="0" algn="l">
                <a:lnSpc>
                  <a:spcPts val="3200"/>
                </a:lnSpc>
              </a:pPr>
              <a:r>
                <a:rPr lang="zh-CN" altLang="en-US" sz="1799" b="1" i="0" dirty="0">
                  <a:solidFill>
                    <a:srgbClr val="000000">
                      <a:alpha val="100000"/>
                    </a:srgbClr>
                  </a:solidFill>
                  <a:latin typeface="幼圆"/>
                  <a:ea typeface="幼圆"/>
                </a:rPr>
                <a:t>    我们知道了肥皂的泡沫能洗干净衣服，但这些泡沫是由什么组成的呢？</a:t>
              </a:r>
            </a:p>
            <a:p>
              <a:pPr marL="0" algn="l">
                <a:lnSpc>
                  <a:spcPts val="3200"/>
                </a:lnSpc>
              </a:pPr>
              <a:r>
                <a:rPr lang="zh-CN" altLang="en-US" sz="1799" b="1" i="0" dirty="0">
                  <a:solidFill>
                    <a:srgbClr val="000000">
                      <a:alpha val="100000"/>
                    </a:srgbClr>
                  </a:solidFill>
                  <a:latin typeface="幼圆"/>
                  <a:ea typeface="幼圆"/>
                </a:rPr>
                <a:t>    让我们观察一下肥皂的泡沫，这些泡沫是由大大小小数不清的小肥皂泡组成的，而每一个肥皂泡又都由一个被水膜包裹着的小空气球组成。烟炱就是被这些小肥皂泡带走的，烟炱被肥皂泡裹住后，就容易被水冲走了。</a:t>
              </a:r>
            </a:p>
          </p:txBody>
        </p:sp>
      </p:grpSp>
      <p:pic>
        <p:nvPicPr>
          <p:cNvPr id="10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075" y="-69215"/>
            <a:ext cx="3717925" cy="1480185"/>
          </a:xfrm>
          <a:prstGeom prst="rect">
            <a:avLst/>
          </a:prstGeom>
        </p:spPr>
      </p:pic>
      <p:sp>
        <p:nvSpPr>
          <p:cNvPr id="11" name="文本1"/>
          <p:cNvSpPr txBox="1"/>
          <p:nvPr/>
        </p:nvSpPr>
        <p:spPr>
          <a:xfrm>
            <a:off x="8533765" y="839470"/>
            <a:ext cx="382841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404040">
                    <a:alpha val="100000"/>
                  </a:srgbClr>
                </a:solidFill>
                <a:latin typeface="微软雅黑"/>
                <a:ea typeface="微软雅黑"/>
              </a:rPr>
              <a:t>品品出彩的“为什么”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7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希沃测试账号</dc:creator>
  <dc:title>《十万个为什么》飞龙 丁颖 推进课</dc:title>
  <revision>1</revision>
  <dcterms:created xsi:type="dcterms:W3CDTF">2025-03-17T12:07:48.4750394Z</dcterms:created>
  <dcterms:modified xsi:type="dcterms:W3CDTF">2025-03-17T12:07:48.4750468Z</dcterms:modified>
  <lastModifiedBy>希沃测试账号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5.2.4.8772</vt:lpwstr>
  </op:property>
  <op:property fmtid="{D5CDD505-2E9C-101B-9397-08002B2CF9AE}" pid="4" name="EasiNoteCoursewareInfo">
    <vt:lpwstr/>
  </op:property>
  <op:property fmtid="{D5CDD505-2E9C-101B-9397-08002B2CF9AE}" pid="5" name="EasiNoteDocumentName">
    <vt:lpwstr>《十万个为什么》飞龙 丁颖 推进课</vt:lpwstr>
  </op:property>
  <op:property fmtid="{D5CDD505-2E9C-101B-9397-08002B2CF9AE}" pid="6" name="EasiNoteAuthor">
    <vt:lpwstr>qoomoprqouuntpimkpzzii223233ss91</vt:lpwstr>
  </op:property>
  <op:property fmtid="{D5CDD505-2E9C-101B-9397-08002B2CF9AE}" pid="7" name="EasiNoteUpstreamCoursewareInfo_0">
    <vt:lpwstr>73a4d574-5530-4ac8-94e9-c8668a3ad626</vt:lpwstr>
  </op:property>
</op:Properties>
</file>