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8" r:id="rId3"/>
    <p:sldId id="266" r:id="rId4"/>
    <p:sldId id="274" r:id="rId5"/>
    <p:sldId id="275" r:id="rId6"/>
    <p:sldId id="276" r:id="rId7"/>
    <p:sldId id="277" r:id="rId8"/>
    <p:sldId id="279" r:id="rId9"/>
    <p:sldId id="280" r:id="rId10"/>
    <p:sldId id="281" r:id="rId11"/>
    <p:sldId id="282" r:id="rId12"/>
    <p:sldId id="283" r:id="rId13"/>
    <p:sldId id="284" r:id="rId14"/>
    <p:sldId id="285" r:id="rId15"/>
  </p:sldIdLst>
  <p:sldSz cx="12192000" cy="6858000"/>
  <p:notesSz cx="6858000" cy="9144000"/>
  <p:embeddedFontLst>
    <p:embeddedFont>
      <p:font typeface="方正大标宋_GBK" panose="02000000000000000000" charset="-122"/>
      <p:regular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  <p:embeddedFont>
      <p:font typeface="Calibri Light" panose="020F0302020204030204" charset="0"/>
      <p:regular r:id="rId26"/>
      <p:italic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7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304"/>
    <a:srgbClr val="FB920B"/>
    <a:srgbClr val="FCBD66"/>
    <a:srgbClr val="DCC18E"/>
    <a:srgbClr val="85A85A"/>
    <a:srgbClr val="F9AB82"/>
    <a:srgbClr val="FDD579"/>
    <a:srgbClr val="5C684A"/>
    <a:srgbClr val="FAB69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66" d="100"/>
          <a:sy n="66" d="100"/>
        </p:scale>
        <p:origin x="2274" y="996"/>
      </p:cViewPr>
      <p:guideLst>
        <p:guide orient="horz" pos="2160"/>
        <p:guide pos="3840"/>
        <p:guide pos="17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customXml" Target="../customXml/item1.xml"/><Relationship Id="rId2" Type="http://schemas.openxmlformats.org/officeDocument/2006/relationships/theme" Target="theme/theme1.xml"/><Relationship Id="rId19" Type="http://schemas.openxmlformats.org/officeDocument/2006/relationships/customXmlProps" Target="../customXml/itemProps3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B0D8-B063-471F-86EE-9F3497578C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639-28BF-4E2D-959B-96801A3E0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B0D8-B063-471F-86EE-9F3497578C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639-28BF-4E2D-959B-96801A3E0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B0D8-B063-471F-86EE-9F3497578C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639-28BF-4E2D-959B-96801A3E0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B0D8-B063-471F-86EE-9F3497578C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639-28BF-4E2D-959B-96801A3E0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B0D8-B063-471F-86EE-9F3497578C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639-28BF-4E2D-959B-96801A3E0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B0D8-B063-471F-86EE-9F3497578C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639-28BF-4E2D-959B-96801A3E0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B0D8-B063-471F-86EE-9F3497578C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639-28BF-4E2D-959B-96801A3E0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B0D8-B063-471F-86EE-9F3497578C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639-28BF-4E2D-959B-96801A3E0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B0D8-B063-471F-86EE-9F3497578C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639-28BF-4E2D-959B-96801A3E0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B0D8-B063-471F-86EE-9F3497578C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639-28BF-4E2D-959B-96801A3E0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3B0D8-B063-471F-86EE-9F3497578C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639-28BF-4E2D-959B-96801A3E0E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3B0D8-B063-471F-86EE-9F3497578C8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22639-28BF-4E2D-959B-96801A3E0ED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任意多边形 23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2400 w 12192000"/>
              <a:gd name="connsiteY0" fmla="*/ 152400 h 6858000"/>
              <a:gd name="connsiteX1" fmla="*/ 152400 w 12192000"/>
              <a:gd name="connsiteY1" fmla="*/ 6686550 h 6858000"/>
              <a:gd name="connsiteX2" fmla="*/ 12020550 w 12192000"/>
              <a:gd name="connsiteY2" fmla="*/ 6686550 h 6858000"/>
              <a:gd name="connsiteX3" fmla="*/ 12020550 w 12192000"/>
              <a:gd name="connsiteY3" fmla="*/ 152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2400" y="152400"/>
                </a:moveTo>
                <a:lnTo>
                  <a:pt x="152400" y="6686550"/>
                </a:lnTo>
                <a:lnTo>
                  <a:pt x="12020550" y="6686550"/>
                </a:lnTo>
                <a:lnTo>
                  <a:pt x="12020550" y="152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698499" y="828562"/>
            <a:ext cx="386158" cy="1850602"/>
            <a:chOff x="-698499" y="828562"/>
            <a:chExt cx="386158" cy="1850602"/>
          </a:xfrm>
        </p:grpSpPr>
        <p:sp>
          <p:nvSpPr>
            <p:cNvPr id="29" name="椭圆 28"/>
            <p:cNvSpPr/>
            <p:nvPr/>
          </p:nvSpPr>
          <p:spPr>
            <a:xfrm>
              <a:off x="-698499" y="828562"/>
              <a:ext cx="386158" cy="386158"/>
            </a:xfrm>
            <a:prstGeom prst="ellipse">
              <a:avLst/>
            </a:prstGeom>
            <a:solidFill>
              <a:srgbClr val="FDD5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-698499" y="1316710"/>
              <a:ext cx="386158" cy="386158"/>
            </a:xfrm>
            <a:prstGeom prst="ellipse">
              <a:avLst/>
            </a:prstGeom>
            <a:solidFill>
              <a:srgbClr val="F9AB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-698499" y="1804858"/>
              <a:ext cx="386158" cy="386158"/>
            </a:xfrm>
            <a:prstGeom prst="ellipse">
              <a:avLst/>
            </a:prstGeom>
            <a:solidFill>
              <a:srgbClr val="85A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-698499" y="2293006"/>
              <a:ext cx="386158" cy="386158"/>
            </a:xfrm>
            <a:prstGeom prst="ellipse">
              <a:avLst/>
            </a:prstGeom>
            <a:solidFill>
              <a:srgbClr val="DCC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618740" y="952500"/>
            <a:ext cx="856297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6000">
                <a:solidFill>
                  <a:schemeClr val="accent2">
                    <a:lumMod val="75000"/>
                  </a:schemeClr>
                </a:solidFill>
                <a:latin typeface="方正大标宋_GBK" panose="02000000000000000000" charset="-122"/>
                <a:ea typeface="方正大标宋_GBK" panose="02000000000000000000" charset="-122"/>
              </a:rPr>
              <a:t>用算法解决促销问题</a:t>
            </a:r>
            <a:endParaRPr lang="zh-CN" altLang="en-US" sz="6000">
              <a:solidFill>
                <a:schemeClr val="accent2">
                  <a:lumMod val="75000"/>
                </a:schemeClr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4400">
                <a:solidFill>
                  <a:schemeClr val="accent2">
                    <a:lumMod val="75000"/>
                  </a:schemeClr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——</a:t>
            </a:r>
            <a:r>
              <a:rPr lang="zh-CN" altLang="en-US" sz="4400">
                <a:solidFill>
                  <a:schemeClr val="accent2">
                    <a:lumMod val="75000"/>
                  </a:schemeClr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分支结构的理解应用</a:t>
            </a:r>
            <a:endParaRPr lang="zh-CN" altLang="en-US" sz="4400">
              <a:solidFill>
                <a:schemeClr val="accent2">
                  <a:lumMod val="75000"/>
                </a:schemeClr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05105" y="2592070"/>
            <a:ext cx="3966845" cy="4097655"/>
            <a:chOff x="2883645" y="959074"/>
            <a:chExt cx="5816231" cy="5456682"/>
          </a:xfrm>
        </p:grpSpPr>
        <p:grpSp>
          <p:nvGrpSpPr>
            <p:cNvPr id="12" name="组合 11"/>
            <p:cNvGrpSpPr/>
            <p:nvPr/>
          </p:nvGrpSpPr>
          <p:grpSpPr>
            <a:xfrm>
              <a:off x="4793510" y="1440712"/>
              <a:ext cx="3535543" cy="1738424"/>
              <a:chOff x="4793510" y="1440712"/>
              <a:chExt cx="3535543" cy="1738424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7042515" y="1780068"/>
                <a:ext cx="606056" cy="606056"/>
              </a:xfrm>
              <a:prstGeom prst="ellipse">
                <a:avLst/>
              </a:prstGeom>
              <a:solidFill>
                <a:srgbClr val="26973C"/>
              </a:solidFill>
              <a:ln w="50800">
                <a:solidFill>
                  <a:srgbClr val="211E2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4804144" y="2725480"/>
                <a:ext cx="453656" cy="453656"/>
              </a:xfrm>
              <a:prstGeom prst="ellipse">
                <a:avLst/>
              </a:prstGeom>
              <a:solidFill>
                <a:srgbClr val="1C6E2A"/>
              </a:solidFill>
              <a:ln w="50800">
                <a:solidFill>
                  <a:srgbClr val="211E2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4793510" y="1440712"/>
                <a:ext cx="606056" cy="606056"/>
              </a:xfrm>
              <a:prstGeom prst="ellipse">
                <a:avLst/>
              </a:prstGeom>
              <a:solidFill>
                <a:srgbClr val="1C6E2A"/>
              </a:solidFill>
              <a:ln w="50800">
                <a:solidFill>
                  <a:srgbClr val="211E2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5043374" y="1932468"/>
                <a:ext cx="453656" cy="453656"/>
              </a:xfrm>
              <a:prstGeom prst="ellipse">
                <a:avLst/>
              </a:prstGeom>
              <a:solidFill>
                <a:srgbClr val="26973C"/>
              </a:solidFill>
              <a:ln w="50800">
                <a:solidFill>
                  <a:srgbClr val="211E2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7722997" y="2573080"/>
                <a:ext cx="606056" cy="606056"/>
              </a:xfrm>
              <a:prstGeom prst="ellipse">
                <a:avLst/>
              </a:prstGeom>
              <a:solidFill>
                <a:srgbClr val="1C6E2A"/>
              </a:solidFill>
              <a:ln w="50800">
                <a:solidFill>
                  <a:srgbClr val="211E2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6482534" y="2046768"/>
                <a:ext cx="462517" cy="467832"/>
              </a:xfrm>
              <a:prstGeom prst="ellipse">
                <a:avLst/>
              </a:prstGeom>
              <a:solidFill>
                <a:srgbClr val="1C6E2A"/>
              </a:solidFill>
              <a:ln w="50800">
                <a:solidFill>
                  <a:srgbClr val="211E2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pic>
          <p:nvPicPr>
            <p:cNvPr id="1034" name="Picture 10" descr="棕色咖啡矢量logo - LOGO生成.cn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3645" y="959074"/>
              <a:ext cx="5816231" cy="5456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16656" r="43793" b="55649"/>
          <a:stretch>
            <a:fillRect/>
          </a:stretch>
        </p:blipFill>
        <p:spPr>
          <a:xfrm>
            <a:off x="231775" y="223520"/>
            <a:ext cx="772160" cy="1033145"/>
          </a:xfrm>
          <a:custGeom>
            <a:avLst/>
            <a:gdLst>
              <a:gd name="connsiteX0" fmla="*/ 0 w 1581150"/>
              <a:gd name="connsiteY0" fmla="*/ 0 h 2114550"/>
              <a:gd name="connsiteX1" fmla="*/ 1581150 w 1581150"/>
              <a:gd name="connsiteY1" fmla="*/ 0 h 2114550"/>
              <a:gd name="connsiteX2" fmla="*/ 1581150 w 1581150"/>
              <a:gd name="connsiteY2" fmla="*/ 2114550 h 2114550"/>
              <a:gd name="connsiteX3" fmla="*/ 0 w 1581150"/>
              <a:gd name="connsiteY3" fmla="*/ 2114550 h 2114550"/>
              <a:gd name="connsiteX4" fmla="*/ 0 w 1581150"/>
              <a:gd name="connsiteY4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50" h="2114550">
                <a:moveTo>
                  <a:pt x="0" y="0"/>
                </a:moveTo>
                <a:lnTo>
                  <a:pt x="1581150" y="0"/>
                </a:lnTo>
                <a:lnTo>
                  <a:pt x="158115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任意多边形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2400 w 12192000"/>
              <a:gd name="connsiteY0" fmla="*/ 152400 h 6858000"/>
              <a:gd name="connsiteX1" fmla="*/ 152400 w 12192000"/>
              <a:gd name="connsiteY1" fmla="*/ 6686550 h 6858000"/>
              <a:gd name="connsiteX2" fmla="*/ 12020550 w 12192000"/>
              <a:gd name="connsiteY2" fmla="*/ 6686550 h 6858000"/>
              <a:gd name="connsiteX3" fmla="*/ 12020550 w 12192000"/>
              <a:gd name="connsiteY3" fmla="*/ 152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2400" y="152400"/>
                </a:moveTo>
                <a:lnTo>
                  <a:pt x="152400" y="6686550"/>
                </a:lnTo>
                <a:lnTo>
                  <a:pt x="12020550" y="6686550"/>
                </a:lnTo>
                <a:lnTo>
                  <a:pt x="12020550" y="152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28395" y="466725"/>
            <a:ext cx="3343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EE8304"/>
                </a:solidFill>
                <a:latin typeface="方正大标宋_GBK" panose="02000000000000000000" charset="-122"/>
                <a:ea typeface="方正大标宋_GBK" panose="02000000000000000000" charset="-122"/>
              </a:rPr>
              <a:t>评价测试</a:t>
            </a:r>
            <a:endParaRPr lang="zh-CN" altLang="en-US" sz="4000">
              <a:solidFill>
                <a:srgbClr val="EE8304"/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3725" y="1358900"/>
            <a:ext cx="625411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1.</a:t>
            </a:r>
            <a:r>
              <a:rPr lang="zh-CN" altLang="en-US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下列哪个</a:t>
            </a:r>
            <a:r>
              <a:rPr lang="en-US" altLang="zh-CN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喝水算法</a:t>
            </a:r>
            <a:r>
              <a:rPr lang="en-US" altLang="zh-CN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的结构是分支结构？</a:t>
            </a:r>
            <a:endParaRPr lang="zh-CN" altLang="en-US" sz="24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A.</a:t>
            </a:r>
            <a:r>
              <a:rPr lang="zh-CN" altLang="en-US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如果感觉渴了就喝水，否则不喝水</a:t>
            </a:r>
            <a:endParaRPr lang="zh-CN" altLang="en-US" sz="24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B.</a:t>
            </a:r>
            <a:r>
              <a:rPr lang="zh-CN" altLang="en-US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拿起水壶，倒水，举起杯子，喝水</a:t>
            </a:r>
            <a:endParaRPr lang="zh-CN" altLang="en-US" sz="24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C.</a:t>
            </a:r>
            <a:r>
              <a:rPr lang="zh-CN" altLang="en-US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一直喝水，直到把水喝没</a:t>
            </a:r>
            <a:endParaRPr lang="zh-CN" altLang="en-US" sz="24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2.</a:t>
            </a:r>
            <a:r>
              <a:rPr lang="zh-CN" altLang="en-US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请补全</a:t>
            </a:r>
            <a:r>
              <a:rPr lang="en-US" altLang="zh-CN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未成年认证算法</a:t>
            </a:r>
            <a:r>
              <a:rPr lang="en-US" altLang="zh-CN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的流程图。</a:t>
            </a:r>
            <a:endParaRPr lang="zh-CN" altLang="en-US" sz="24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  <a:p>
            <a:pPr indent="0" algn="just" fontAlgn="auto">
              <a:lnSpc>
                <a:spcPct val="150000"/>
              </a:lnSpc>
            </a:pPr>
            <a:endParaRPr lang="zh-CN" altLang="en-US" sz="24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3.</a:t>
            </a:r>
            <a:r>
              <a:rPr lang="zh-CN" altLang="en-US" sz="24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生活中，你还发现了哪些机器里存在分支结构的算法？</a:t>
            </a:r>
            <a:endParaRPr lang="zh-CN" altLang="en-US" sz="24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</p:txBody>
      </p:sp>
      <p:pic>
        <p:nvPicPr>
          <p:cNvPr id="3" name="图片 2" descr="未命名文件(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115" y="643890"/>
            <a:ext cx="6117590" cy="5569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16656" r="43793" b="55649"/>
          <a:stretch>
            <a:fillRect/>
          </a:stretch>
        </p:blipFill>
        <p:spPr>
          <a:xfrm>
            <a:off x="231775" y="223520"/>
            <a:ext cx="772160" cy="1033145"/>
          </a:xfrm>
          <a:custGeom>
            <a:avLst/>
            <a:gdLst>
              <a:gd name="connsiteX0" fmla="*/ 0 w 1581150"/>
              <a:gd name="connsiteY0" fmla="*/ 0 h 2114550"/>
              <a:gd name="connsiteX1" fmla="*/ 1581150 w 1581150"/>
              <a:gd name="connsiteY1" fmla="*/ 0 h 2114550"/>
              <a:gd name="connsiteX2" fmla="*/ 1581150 w 1581150"/>
              <a:gd name="connsiteY2" fmla="*/ 2114550 h 2114550"/>
              <a:gd name="connsiteX3" fmla="*/ 0 w 1581150"/>
              <a:gd name="connsiteY3" fmla="*/ 2114550 h 2114550"/>
              <a:gd name="connsiteX4" fmla="*/ 0 w 1581150"/>
              <a:gd name="connsiteY4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50" h="2114550">
                <a:moveTo>
                  <a:pt x="0" y="0"/>
                </a:moveTo>
                <a:lnTo>
                  <a:pt x="1581150" y="0"/>
                </a:lnTo>
                <a:lnTo>
                  <a:pt x="158115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任意多边形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2400 w 12192000"/>
              <a:gd name="connsiteY0" fmla="*/ 152400 h 6858000"/>
              <a:gd name="connsiteX1" fmla="*/ 152400 w 12192000"/>
              <a:gd name="connsiteY1" fmla="*/ 6686550 h 6858000"/>
              <a:gd name="connsiteX2" fmla="*/ 12020550 w 12192000"/>
              <a:gd name="connsiteY2" fmla="*/ 6686550 h 6858000"/>
              <a:gd name="connsiteX3" fmla="*/ 12020550 w 12192000"/>
              <a:gd name="connsiteY3" fmla="*/ 152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2400" y="152400"/>
                </a:moveTo>
                <a:lnTo>
                  <a:pt x="152400" y="6686550"/>
                </a:lnTo>
                <a:lnTo>
                  <a:pt x="12020550" y="6686550"/>
                </a:lnTo>
                <a:lnTo>
                  <a:pt x="12020550" y="152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28395" y="466725"/>
            <a:ext cx="3343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EE8304"/>
                </a:solidFill>
                <a:latin typeface="方正大标宋_GBK" panose="02000000000000000000" charset="-122"/>
                <a:ea typeface="方正大标宋_GBK" panose="02000000000000000000" charset="-122"/>
              </a:rPr>
              <a:t>课堂总结</a:t>
            </a:r>
            <a:endParaRPr lang="zh-CN" altLang="en-US" sz="4000">
              <a:solidFill>
                <a:srgbClr val="EE8304"/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pic>
        <p:nvPicPr>
          <p:cNvPr id="2" name="图片 1" descr="读《爆品战略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5" y="1509395"/>
            <a:ext cx="11512550" cy="4427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16656" r="43793" b="55649"/>
          <a:stretch>
            <a:fillRect/>
          </a:stretch>
        </p:blipFill>
        <p:spPr>
          <a:xfrm>
            <a:off x="231775" y="223520"/>
            <a:ext cx="772160" cy="1033145"/>
          </a:xfrm>
          <a:custGeom>
            <a:avLst/>
            <a:gdLst>
              <a:gd name="connsiteX0" fmla="*/ 0 w 1581150"/>
              <a:gd name="connsiteY0" fmla="*/ 0 h 2114550"/>
              <a:gd name="connsiteX1" fmla="*/ 1581150 w 1581150"/>
              <a:gd name="connsiteY1" fmla="*/ 0 h 2114550"/>
              <a:gd name="connsiteX2" fmla="*/ 1581150 w 1581150"/>
              <a:gd name="connsiteY2" fmla="*/ 2114550 h 2114550"/>
              <a:gd name="connsiteX3" fmla="*/ 0 w 1581150"/>
              <a:gd name="connsiteY3" fmla="*/ 2114550 h 2114550"/>
              <a:gd name="connsiteX4" fmla="*/ 0 w 1581150"/>
              <a:gd name="connsiteY4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50" h="2114550">
                <a:moveTo>
                  <a:pt x="0" y="0"/>
                </a:moveTo>
                <a:lnTo>
                  <a:pt x="1581150" y="0"/>
                </a:lnTo>
                <a:lnTo>
                  <a:pt x="158115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任意多边形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2400 w 12192000"/>
              <a:gd name="connsiteY0" fmla="*/ 152400 h 6858000"/>
              <a:gd name="connsiteX1" fmla="*/ 152400 w 12192000"/>
              <a:gd name="connsiteY1" fmla="*/ 6686550 h 6858000"/>
              <a:gd name="connsiteX2" fmla="*/ 12020550 w 12192000"/>
              <a:gd name="connsiteY2" fmla="*/ 6686550 h 6858000"/>
              <a:gd name="connsiteX3" fmla="*/ 12020550 w 12192000"/>
              <a:gd name="connsiteY3" fmla="*/ 152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2400" y="152400"/>
                </a:moveTo>
                <a:lnTo>
                  <a:pt x="152400" y="6686550"/>
                </a:lnTo>
                <a:lnTo>
                  <a:pt x="12020550" y="6686550"/>
                </a:lnTo>
                <a:lnTo>
                  <a:pt x="12020550" y="152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28395" y="466725"/>
            <a:ext cx="2534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EE8304"/>
                </a:solidFill>
                <a:latin typeface="方正大标宋_GBK" panose="02000000000000000000" charset="-122"/>
                <a:ea typeface="方正大标宋_GBK" panose="02000000000000000000" charset="-122"/>
              </a:rPr>
              <a:t>拓展迁移</a:t>
            </a:r>
            <a:endParaRPr lang="zh-CN" altLang="en-US" sz="4000">
              <a:solidFill>
                <a:srgbClr val="EE8304"/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5325" y="1256665"/>
            <a:ext cx="1080135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112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通过这节课的学习，你知道</a:t>
            </a:r>
            <a:r>
              <a:rPr lang="en-US" altLang="zh-CN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“</a:t>
            </a:r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猜球游戏</a:t>
            </a:r>
            <a:r>
              <a:rPr lang="en-US" altLang="zh-CN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”</a:t>
            </a:r>
            <a:r>
              <a:rPr lang="zh-CN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为什么猜对了吗？</a:t>
            </a:r>
            <a:endParaRPr lang="zh-CN" sz="2800"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</p:txBody>
      </p:sp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rcRect l="13537" t="12500" r="15074" b="15556"/>
          <a:stretch>
            <a:fillRect/>
          </a:stretch>
        </p:blipFill>
        <p:spPr>
          <a:xfrm>
            <a:off x="2865755" y="2334895"/>
            <a:ext cx="1324610" cy="1334770"/>
          </a:xfrm>
          <a:prstGeom prst="rect">
            <a:avLst/>
          </a:prstGeom>
        </p:spPr>
      </p:pic>
      <p:pic>
        <p:nvPicPr>
          <p:cNvPr id="12" name="图片 11" descr="2"/>
          <p:cNvPicPr>
            <a:picLocks noChangeAspect="1"/>
          </p:cNvPicPr>
          <p:nvPr/>
        </p:nvPicPr>
        <p:blipFill>
          <a:blip r:embed="rId3"/>
          <a:srcRect l="48047" t="21937"/>
          <a:stretch>
            <a:fillRect/>
          </a:stretch>
        </p:blipFill>
        <p:spPr>
          <a:xfrm>
            <a:off x="5142865" y="2334895"/>
            <a:ext cx="1322070" cy="1325245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/>
        </p:nvPicPr>
        <p:blipFill>
          <a:blip r:embed="rId4"/>
          <a:srcRect l="2535" t="5846" r="1776"/>
          <a:stretch>
            <a:fillRect/>
          </a:stretch>
        </p:blipFill>
        <p:spPr>
          <a:xfrm>
            <a:off x="6000115" y="4474845"/>
            <a:ext cx="2239010" cy="1427480"/>
          </a:xfrm>
          <a:prstGeom prst="rect">
            <a:avLst/>
          </a:prstGeom>
        </p:spPr>
      </p:pic>
      <p:pic>
        <p:nvPicPr>
          <p:cNvPr id="14" name="图片 13" descr="4"/>
          <p:cNvPicPr>
            <a:picLocks noChangeAspect="1"/>
          </p:cNvPicPr>
          <p:nvPr/>
        </p:nvPicPr>
        <p:blipFill>
          <a:blip r:embed="rId5"/>
          <a:srcRect l="547" r="-312"/>
          <a:stretch>
            <a:fillRect/>
          </a:stretch>
        </p:blipFill>
        <p:spPr>
          <a:xfrm>
            <a:off x="3419475" y="4474845"/>
            <a:ext cx="2124075" cy="1419860"/>
          </a:xfrm>
          <a:prstGeom prst="rect">
            <a:avLst/>
          </a:prstGeom>
        </p:spPr>
      </p:pic>
      <p:pic>
        <p:nvPicPr>
          <p:cNvPr id="15" name="图片 14" descr="5"/>
          <p:cNvPicPr>
            <a:picLocks noChangeAspect="1"/>
          </p:cNvPicPr>
          <p:nvPr/>
        </p:nvPicPr>
        <p:blipFill>
          <a:blip r:embed="rId6"/>
          <a:srcRect t="26636"/>
          <a:stretch>
            <a:fillRect/>
          </a:stretch>
        </p:blipFill>
        <p:spPr>
          <a:xfrm>
            <a:off x="7407275" y="2334895"/>
            <a:ext cx="1367155" cy="13373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914015" y="3789680"/>
            <a:ext cx="1209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</a:rPr>
              <a:t>篮球</a:t>
            </a:r>
            <a:endParaRPr lang="zh-CN" altLang="en-US" sz="2800"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085080" y="3789680"/>
            <a:ext cx="1437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</a:rPr>
              <a:t>羽毛球</a:t>
            </a:r>
            <a:endParaRPr lang="zh-CN" altLang="en-US" sz="2800"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484110" y="3789680"/>
            <a:ext cx="1228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</a:rPr>
              <a:t>网球</a:t>
            </a:r>
            <a:endParaRPr lang="zh-CN" altLang="en-US" sz="2800"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875405" y="6020435"/>
            <a:ext cx="1209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</a:rPr>
              <a:t>足球</a:t>
            </a:r>
            <a:endParaRPr lang="zh-CN" altLang="en-US" sz="2800"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400800" y="6020435"/>
            <a:ext cx="1437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</a:rPr>
              <a:t>乒乓球</a:t>
            </a:r>
            <a:endParaRPr lang="zh-CN" altLang="en-US" sz="2800"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16656" r="43793" b="55649"/>
          <a:stretch>
            <a:fillRect/>
          </a:stretch>
        </p:blipFill>
        <p:spPr>
          <a:xfrm>
            <a:off x="231775" y="223520"/>
            <a:ext cx="772160" cy="1033145"/>
          </a:xfrm>
          <a:custGeom>
            <a:avLst/>
            <a:gdLst>
              <a:gd name="connsiteX0" fmla="*/ 0 w 1581150"/>
              <a:gd name="connsiteY0" fmla="*/ 0 h 2114550"/>
              <a:gd name="connsiteX1" fmla="*/ 1581150 w 1581150"/>
              <a:gd name="connsiteY1" fmla="*/ 0 h 2114550"/>
              <a:gd name="connsiteX2" fmla="*/ 1581150 w 1581150"/>
              <a:gd name="connsiteY2" fmla="*/ 2114550 h 2114550"/>
              <a:gd name="connsiteX3" fmla="*/ 0 w 1581150"/>
              <a:gd name="connsiteY3" fmla="*/ 2114550 h 2114550"/>
              <a:gd name="connsiteX4" fmla="*/ 0 w 1581150"/>
              <a:gd name="connsiteY4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50" h="2114550">
                <a:moveTo>
                  <a:pt x="0" y="0"/>
                </a:moveTo>
                <a:lnTo>
                  <a:pt x="1581150" y="0"/>
                </a:lnTo>
                <a:lnTo>
                  <a:pt x="158115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任意多边形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2400 w 12192000"/>
              <a:gd name="connsiteY0" fmla="*/ 152400 h 6858000"/>
              <a:gd name="connsiteX1" fmla="*/ 152400 w 12192000"/>
              <a:gd name="connsiteY1" fmla="*/ 6686550 h 6858000"/>
              <a:gd name="connsiteX2" fmla="*/ 12020550 w 12192000"/>
              <a:gd name="connsiteY2" fmla="*/ 6686550 h 6858000"/>
              <a:gd name="connsiteX3" fmla="*/ 12020550 w 12192000"/>
              <a:gd name="connsiteY3" fmla="*/ 152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2400" y="152400"/>
                </a:moveTo>
                <a:lnTo>
                  <a:pt x="152400" y="6686550"/>
                </a:lnTo>
                <a:lnTo>
                  <a:pt x="12020550" y="6686550"/>
                </a:lnTo>
                <a:lnTo>
                  <a:pt x="12020550" y="152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28395" y="466725"/>
            <a:ext cx="2534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EE8304"/>
                </a:solidFill>
                <a:latin typeface="方正大标宋_GBK" panose="02000000000000000000" charset="-122"/>
                <a:ea typeface="方正大标宋_GBK" panose="02000000000000000000" charset="-122"/>
              </a:rPr>
              <a:t>拓展迁移</a:t>
            </a:r>
            <a:endParaRPr lang="zh-CN" altLang="en-US" sz="4000">
              <a:solidFill>
                <a:srgbClr val="EE8304"/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pic>
        <p:nvPicPr>
          <p:cNvPr id="2" name="图片 1" descr="未命名文件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1206500"/>
            <a:ext cx="11687810" cy="4645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16656" r="43793" b="55649"/>
          <a:stretch>
            <a:fillRect/>
          </a:stretch>
        </p:blipFill>
        <p:spPr>
          <a:xfrm>
            <a:off x="231775" y="223520"/>
            <a:ext cx="772160" cy="1033145"/>
          </a:xfrm>
          <a:custGeom>
            <a:avLst/>
            <a:gdLst>
              <a:gd name="connsiteX0" fmla="*/ 0 w 1581150"/>
              <a:gd name="connsiteY0" fmla="*/ 0 h 2114550"/>
              <a:gd name="connsiteX1" fmla="*/ 1581150 w 1581150"/>
              <a:gd name="connsiteY1" fmla="*/ 0 h 2114550"/>
              <a:gd name="connsiteX2" fmla="*/ 1581150 w 1581150"/>
              <a:gd name="connsiteY2" fmla="*/ 2114550 h 2114550"/>
              <a:gd name="connsiteX3" fmla="*/ 0 w 1581150"/>
              <a:gd name="connsiteY3" fmla="*/ 2114550 h 2114550"/>
              <a:gd name="connsiteX4" fmla="*/ 0 w 1581150"/>
              <a:gd name="connsiteY4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50" h="2114550">
                <a:moveTo>
                  <a:pt x="0" y="0"/>
                </a:moveTo>
                <a:lnTo>
                  <a:pt x="1581150" y="0"/>
                </a:lnTo>
                <a:lnTo>
                  <a:pt x="158115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任意多边形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2400 w 12192000"/>
              <a:gd name="connsiteY0" fmla="*/ 152400 h 6858000"/>
              <a:gd name="connsiteX1" fmla="*/ 152400 w 12192000"/>
              <a:gd name="connsiteY1" fmla="*/ 6686550 h 6858000"/>
              <a:gd name="connsiteX2" fmla="*/ 12020550 w 12192000"/>
              <a:gd name="connsiteY2" fmla="*/ 6686550 h 6858000"/>
              <a:gd name="connsiteX3" fmla="*/ 12020550 w 12192000"/>
              <a:gd name="connsiteY3" fmla="*/ 152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2400" y="152400"/>
                </a:moveTo>
                <a:lnTo>
                  <a:pt x="152400" y="6686550"/>
                </a:lnTo>
                <a:lnTo>
                  <a:pt x="12020550" y="6686550"/>
                </a:lnTo>
                <a:lnTo>
                  <a:pt x="12020550" y="152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28395" y="466725"/>
            <a:ext cx="1962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EE8304"/>
                </a:solidFill>
                <a:latin typeface="方正大标宋_GBK" panose="02000000000000000000" charset="-122"/>
                <a:ea typeface="方正大标宋_GBK" panose="02000000000000000000" charset="-122"/>
              </a:rPr>
              <a:t>小游戏</a:t>
            </a:r>
            <a:endParaRPr lang="zh-CN" altLang="en-US" sz="4000">
              <a:solidFill>
                <a:srgbClr val="EE8304"/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5325" y="1104900"/>
            <a:ext cx="1080135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112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邵老师开发了一个</a:t>
            </a:r>
            <a:r>
              <a:rPr lang="en-US" altLang="zh-CN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“</a:t>
            </a:r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猜球游戏</a:t>
            </a:r>
            <a:r>
              <a:rPr lang="en-US" altLang="zh-CN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”</a:t>
            </a:r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的程序，下面有</a:t>
            </a:r>
            <a:r>
              <a:rPr lang="en-US" altLang="zh-CN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5</a:t>
            </a:r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种球，你随便选一种球，程序最多问三个问题就能猜中你选的是哪种球。</a:t>
            </a:r>
            <a:endParaRPr lang="zh-CN" altLang="en-US" sz="2800"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</p:txBody>
      </p:sp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rcRect l="13537" t="12500" r="15074" b="15556"/>
          <a:stretch>
            <a:fillRect/>
          </a:stretch>
        </p:blipFill>
        <p:spPr>
          <a:xfrm>
            <a:off x="2870835" y="2545715"/>
            <a:ext cx="1324610" cy="1334770"/>
          </a:xfrm>
          <a:prstGeom prst="rect">
            <a:avLst/>
          </a:prstGeom>
        </p:spPr>
      </p:pic>
      <p:pic>
        <p:nvPicPr>
          <p:cNvPr id="12" name="图片 11" descr="2"/>
          <p:cNvPicPr>
            <a:picLocks noChangeAspect="1"/>
          </p:cNvPicPr>
          <p:nvPr/>
        </p:nvPicPr>
        <p:blipFill>
          <a:blip r:embed="rId3"/>
          <a:srcRect l="48047" t="21937"/>
          <a:stretch>
            <a:fillRect/>
          </a:stretch>
        </p:blipFill>
        <p:spPr>
          <a:xfrm>
            <a:off x="5147945" y="2545715"/>
            <a:ext cx="1322070" cy="1325245"/>
          </a:xfrm>
          <a:prstGeom prst="rect">
            <a:avLst/>
          </a:prstGeom>
        </p:spPr>
      </p:pic>
      <p:pic>
        <p:nvPicPr>
          <p:cNvPr id="13" name="图片 12" descr="3"/>
          <p:cNvPicPr>
            <a:picLocks noChangeAspect="1"/>
          </p:cNvPicPr>
          <p:nvPr/>
        </p:nvPicPr>
        <p:blipFill>
          <a:blip r:embed="rId4"/>
          <a:srcRect l="2535" t="5846" r="1776"/>
          <a:stretch>
            <a:fillRect/>
          </a:stretch>
        </p:blipFill>
        <p:spPr>
          <a:xfrm>
            <a:off x="6005195" y="4685665"/>
            <a:ext cx="2239010" cy="1427480"/>
          </a:xfrm>
          <a:prstGeom prst="rect">
            <a:avLst/>
          </a:prstGeom>
        </p:spPr>
      </p:pic>
      <p:pic>
        <p:nvPicPr>
          <p:cNvPr id="14" name="图片 13" descr="4"/>
          <p:cNvPicPr>
            <a:picLocks noChangeAspect="1"/>
          </p:cNvPicPr>
          <p:nvPr/>
        </p:nvPicPr>
        <p:blipFill>
          <a:blip r:embed="rId5"/>
          <a:srcRect l="547" r="-312"/>
          <a:stretch>
            <a:fillRect/>
          </a:stretch>
        </p:blipFill>
        <p:spPr>
          <a:xfrm>
            <a:off x="3424555" y="4685665"/>
            <a:ext cx="2124075" cy="1419860"/>
          </a:xfrm>
          <a:prstGeom prst="rect">
            <a:avLst/>
          </a:prstGeom>
        </p:spPr>
      </p:pic>
      <p:pic>
        <p:nvPicPr>
          <p:cNvPr id="15" name="图片 14" descr="5"/>
          <p:cNvPicPr>
            <a:picLocks noChangeAspect="1"/>
          </p:cNvPicPr>
          <p:nvPr/>
        </p:nvPicPr>
        <p:blipFill>
          <a:blip r:embed="rId6"/>
          <a:srcRect t="26636"/>
          <a:stretch>
            <a:fillRect/>
          </a:stretch>
        </p:blipFill>
        <p:spPr>
          <a:xfrm>
            <a:off x="7412355" y="2545715"/>
            <a:ext cx="1367155" cy="13373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919095" y="4000500"/>
            <a:ext cx="1209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</a:rPr>
              <a:t>篮球</a:t>
            </a:r>
            <a:endParaRPr lang="zh-CN" altLang="en-US" sz="2800"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090160" y="4000500"/>
            <a:ext cx="1437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</a:rPr>
              <a:t>羽毛球</a:t>
            </a:r>
            <a:endParaRPr lang="zh-CN" altLang="en-US" sz="2800"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489190" y="4000500"/>
            <a:ext cx="1228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</a:rPr>
              <a:t>网球</a:t>
            </a:r>
            <a:endParaRPr lang="zh-CN" altLang="en-US" sz="2800"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880485" y="6231255"/>
            <a:ext cx="1209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</a:rPr>
              <a:t>足球</a:t>
            </a:r>
            <a:endParaRPr lang="zh-CN" altLang="en-US" sz="2800"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405880" y="6231255"/>
            <a:ext cx="14376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</a:rPr>
              <a:t>乒乓球</a:t>
            </a:r>
            <a:endParaRPr lang="zh-CN" altLang="en-US" sz="2800"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16656" r="43793" b="55649"/>
          <a:stretch>
            <a:fillRect/>
          </a:stretch>
        </p:blipFill>
        <p:spPr>
          <a:xfrm>
            <a:off x="231775" y="223520"/>
            <a:ext cx="772160" cy="1033145"/>
          </a:xfrm>
          <a:custGeom>
            <a:avLst/>
            <a:gdLst>
              <a:gd name="connsiteX0" fmla="*/ 0 w 1581150"/>
              <a:gd name="connsiteY0" fmla="*/ 0 h 2114550"/>
              <a:gd name="connsiteX1" fmla="*/ 1581150 w 1581150"/>
              <a:gd name="connsiteY1" fmla="*/ 0 h 2114550"/>
              <a:gd name="connsiteX2" fmla="*/ 1581150 w 1581150"/>
              <a:gd name="connsiteY2" fmla="*/ 2114550 h 2114550"/>
              <a:gd name="connsiteX3" fmla="*/ 0 w 1581150"/>
              <a:gd name="connsiteY3" fmla="*/ 2114550 h 2114550"/>
              <a:gd name="connsiteX4" fmla="*/ 0 w 1581150"/>
              <a:gd name="connsiteY4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50" h="2114550">
                <a:moveTo>
                  <a:pt x="0" y="0"/>
                </a:moveTo>
                <a:lnTo>
                  <a:pt x="1581150" y="0"/>
                </a:lnTo>
                <a:lnTo>
                  <a:pt x="158115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任意多边形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2400 w 12192000"/>
              <a:gd name="connsiteY0" fmla="*/ 152400 h 6858000"/>
              <a:gd name="connsiteX1" fmla="*/ 152400 w 12192000"/>
              <a:gd name="connsiteY1" fmla="*/ 6686550 h 6858000"/>
              <a:gd name="connsiteX2" fmla="*/ 12020550 w 12192000"/>
              <a:gd name="connsiteY2" fmla="*/ 6686550 h 6858000"/>
              <a:gd name="connsiteX3" fmla="*/ 12020550 w 12192000"/>
              <a:gd name="connsiteY3" fmla="*/ 152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2400" y="152400"/>
                </a:moveTo>
                <a:lnTo>
                  <a:pt x="152400" y="6686550"/>
                </a:lnTo>
                <a:lnTo>
                  <a:pt x="12020550" y="6686550"/>
                </a:lnTo>
                <a:lnTo>
                  <a:pt x="12020550" y="152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28395" y="466725"/>
            <a:ext cx="3343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EE8304"/>
                </a:solidFill>
                <a:latin typeface="方正大标宋_GBK" panose="02000000000000000000" charset="-122"/>
                <a:ea typeface="方正大标宋_GBK" panose="02000000000000000000" charset="-122"/>
              </a:rPr>
              <a:t>提出问题</a:t>
            </a:r>
            <a:endParaRPr lang="zh-CN" altLang="en-US" sz="4000">
              <a:solidFill>
                <a:srgbClr val="EE8304"/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5325" y="1143000"/>
            <a:ext cx="1080135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112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江老师组织了龙城小学书法文创售卖活动，为了卖更多的书法文创作品，她制定了促销方案：小龙娃如果买</a:t>
            </a:r>
            <a:r>
              <a:rPr lang="en-US" altLang="zh-CN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5</a:t>
            </a:r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件作品以上，每件作品只需</a:t>
            </a:r>
            <a:r>
              <a:rPr lang="en-US" altLang="zh-CN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15</a:t>
            </a:r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枚龙币，否则每件作品</a:t>
            </a:r>
            <a:r>
              <a:rPr lang="en-US" altLang="zh-CN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25</a:t>
            </a:r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枚龙币。她的生意太火爆了，算龙币算的</a:t>
            </a:r>
            <a:r>
              <a:rPr lang="en-US" altLang="zh-CN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“CPU</a:t>
            </a:r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都要烧了</a:t>
            </a:r>
            <a:r>
              <a:rPr lang="en-US" altLang="zh-CN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”</a:t>
            </a:r>
            <a:r>
              <a:rPr lang="zh-CN" altLang="en-US" sz="28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，你能开发一个算法帮帮她吗？</a:t>
            </a:r>
            <a:endParaRPr lang="zh-CN" altLang="en-US" sz="2800"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</p:txBody>
      </p:sp>
      <p:pic>
        <p:nvPicPr>
          <p:cNvPr id="2" name="图片 1" descr="e03128f404076a2708ac86097b1d94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4033520"/>
            <a:ext cx="2468245" cy="2132965"/>
          </a:xfrm>
          <a:prstGeom prst="rect">
            <a:avLst/>
          </a:prstGeom>
        </p:spPr>
      </p:pic>
      <p:pic>
        <p:nvPicPr>
          <p:cNvPr id="3" name="图片 2" descr="bcf4c9c6d4f278917307fec4bcbe69b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820" y="4033520"/>
            <a:ext cx="2967990" cy="2132965"/>
          </a:xfrm>
          <a:prstGeom prst="rect">
            <a:avLst/>
          </a:prstGeom>
        </p:spPr>
      </p:pic>
      <p:pic>
        <p:nvPicPr>
          <p:cNvPr id="5" name="图片 4" descr="035a2a11475a2910ca8e50072a1a05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570" y="4033520"/>
            <a:ext cx="2967355" cy="2132330"/>
          </a:xfrm>
          <a:prstGeom prst="rect">
            <a:avLst/>
          </a:prstGeom>
        </p:spPr>
      </p:pic>
      <p:pic>
        <p:nvPicPr>
          <p:cNvPr id="7" name="图片 6" descr="188c85e6738b48554a60c52bed51e9a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055" y="4033520"/>
            <a:ext cx="1437005" cy="2132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16656" r="43793" b="55649"/>
          <a:stretch>
            <a:fillRect/>
          </a:stretch>
        </p:blipFill>
        <p:spPr>
          <a:xfrm>
            <a:off x="231775" y="223520"/>
            <a:ext cx="772160" cy="1033145"/>
          </a:xfrm>
          <a:custGeom>
            <a:avLst/>
            <a:gdLst>
              <a:gd name="connsiteX0" fmla="*/ 0 w 1581150"/>
              <a:gd name="connsiteY0" fmla="*/ 0 h 2114550"/>
              <a:gd name="connsiteX1" fmla="*/ 1581150 w 1581150"/>
              <a:gd name="connsiteY1" fmla="*/ 0 h 2114550"/>
              <a:gd name="connsiteX2" fmla="*/ 1581150 w 1581150"/>
              <a:gd name="connsiteY2" fmla="*/ 2114550 h 2114550"/>
              <a:gd name="connsiteX3" fmla="*/ 0 w 1581150"/>
              <a:gd name="connsiteY3" fmla="*/ 2114550 h 2114550"/>
              <a:gd name="connsiteX4" fmla="*/ 0 w 1581150"/>
              <a:gd name="connsiteY4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50" h="2114550">
                <a:moveTo>
                  <a:pt x="0" y="0"/>
                </a:moveTo>
                <a:lnTo>
                  <a:pt x="1581150" y="0"/>
                </a:lnTo>
                <a:lnTo>
                  <a:pt x="158115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任意多边形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2400 w 12192000"/>
              <a:gd name="connsiteY0" fmla="*/ 152400 h 6858000"/>
              <a:gd name="connsiteX1" fmla="*/ 152400 w 12192000"/>
              <a:gd name="connsiteY1" fmla="*/ 6686550 h 6858000"/>
              <a:gd name="connsiteX2" fmla="*/ 12020550 w 12192000"/>
              <a:gd name="connsiteY2" fmla="*/ 6686550 h 6858000"/>
              <a:gd name="connsiteX3" fmla="*/ 12020550 w 12192000"/>
              <a:gd name="connsiteY3" fmla="*/ 152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2400" y="152400"/>
                </a:moveTo>
                <a:lnTo>
                  <a:pt x="152400" y="6686550"/>
                </a:lnTo>
                <a:lnTo>
                  <a:pt x="12020550" y="6686550"/>
                </a:lnTo>
                <a:lnTo>
                  <a:pt x="12020550" y="152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28395" y="466725"/>
            <a:ext cx="3343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EE8304"/>
                </a:solidFill>
                <a:latin typeface="方正大标宋_GBK" panose="02000000000000000000" charset="-122"/>
                <a:ea typeface="方正大标宋_GBK" panose="02000000000000000000" charset="-122"/>
              </a:rPr>
              <a:t>问题分析</a:t>
            </a:r>
            <a:endParaRPr lang="zh-CN" altLang="en-US" sz="4000">
              <a:solidFill>
                <a:srgbClr val="EE8304"/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6750" y="1475740"/>
            <a:ext cx="64674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6096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江老师组织了龙城小学书法文创售卖活动，为了卖更多的书法文创作品，她制定了促销方案：小龙娃如果买</a:t>
            </a:r>
            <a:r>
              <a:rPr lang="en-US" altLang="zh-CN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5</a:t>
            </a:r>
            <a:r>
              <a:rPr lang="zh-CN" altLang="en-US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件作品以上，每件作品只需</a:t>
            </a:r>
            <a:r>
              <a:rPr lang="en-US" altLang="zh-CN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15</a:t>
            </a:r>
            <a:r>
              <a:rPr lang="zh-CN" altLang="en-US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枚龙币，否则每件作品</a:t>
            </a:r>
            <a:r>
              <a:rPr lang="en-US" altLang="zh-CN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25</a:t>
            </a:r>
            <a:r>
              <a:rPr lang="zh-CN" altLang="en-US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枚龙币。</a:t>
            </a:r>
            <a:endParaRPr lang="zh-CN" altLang="en-US" sz="2400"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5735" y="4192270"/>
            <a:ext cx="7186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6096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C00000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右侧流程图能解决江老师的问题吗？为什么？</a:t>
            </a:r>
            <a:endParaRPr lang="zh-CN" altLang="en-US" sz="2400">
              <a:solidFill>
                <a:srgbClr val="C00000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</p:txBody>
      </p:sp>
      <p:pic>
        <p:nvPicPr>
          <p:cNvPr id="10" name="图片 9" descr="未命名文件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860" y="163195"/>
            <a:ext cx="2958465" cy="6458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16656" r="43793" b="55649"/>
          <a:stretch>
            <a:fillRect/>
          </a:stretch>
        </p:blipFill>
        <p:spPr>
          <a:xfrm>
            <a:off x="231775" y="223520"/>
            <a:ext cx="772160" cy="1033145"/>
          </a:xfrm>
          <a:custGeom>
            <a:avLst/>
            <a:gdLst>
              <a:gd name="connsiteX0" fmla="*/ 0 w 1581150"/>
              <a:gd name="connsiteY0" fmla="*/ 0 h 2114550"/>
              <a:gd name="connsiteX1" fmla="*/ 1581150 w 1581150"/>
              <a:gd name="connsiteY1" fmla="*/ 0 h 2114550"/>
              <a:gd name="connsiteX2" fmla="*/ 1581150 w 1581150"/>
              <a:gd name="connsiteY2" fmla="*/ 2114550 h 2114550"/>
              <a:gd name="connsiteX3" fmla="*/ 0 w 1581150"/>
              <a:gd name="connsiteY3" fmla="*/ 2114550 h 2114550"/>
              <a:gd name="connsiteX4" fmla="*/ 0 w 1581150"/>
              <a:gd name="connsiteY4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50" h="2114550">
                <a:moveTo>
                  <a:pt x="0" y="0"/>
                </a:moveTo>
                <a:lnTo>
                  <a:pt x="1581150" y="0"/>
                </a:lnTo>
                <a:lnTo>
                  <a:pt x="158115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任意多边形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2400 w 12192000"/>
              <a:gd name="connsiteY0" fmla="*/ 152400 h 6858000"/>
              <a:gd name="connsiteX1" fmla="*/ 152400 w 12192000"/>
              <a:gd name="connsiteY1" fmla="*/ 6686550 h 6858000"/>
              <a:gd name="connsiteX2" fmla="*/ 12020550 w 12192000"/>
              <a:gd name="connsiteY2" fmla="*/ 6686550 h 6858000"/>
              <a:gd name="connsiteX3" fmla="*/ 12020550 w 12192000"/>
              <a:gd name="connsiteY3" fmla="*/ 152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2400" y="152400"/>
                </a:moveTo>
                <a:lnTo>
                  <a:pt x="152400" y="6686550"/>
                </a:lnTo>
                <a:lnTo>
                  <a:pt x="12020550" y="6686550"/>
                </a:lnTo>
                <a:lnTo>
                  <a:pt x="12020550" y="152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28395" y="466725"/>
            <a:ext cx="3343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EE8304"/>
                </a:solidFill>
                <a:latin typeface="方正大标宋_GBK" panose="02000000000000000000" charset="-122"/>
                <a:ea typeface="方正大标宋_GBK" panose="02000000000000000000" charset="-122"/>
              </a:rPr>
              <a:t>自主学习</a:t>
            </a:r>
            <a:endParaRPr lang="zh-CN" altLang="en-US" sz="4000">
              <a:solidFill>
                <a:srgbClr val="EE8304"/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8490" y="1059180"/>
            <a:ext cx="1116393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（一）什么是分支结构</a:t>
            </a:r>
            <a:endParaRPr lang="zh-CN" sz="2400"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sz="20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分支结构：先判断条件是否成立，然后再决定执行哪个步骤的算法结构。</a:t>
            </a:r>
            <a:endParaRPr lang="zh-CN" sz="2400"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（二）分支结构的流程图</a:t>
            </a:r>
            <a:endParaRPr lang="zh-CN" sz="2400"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sz="20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中间的菱形</a:t>
            </a:r>
            <a:r>
              <a:rPr lang="en-US" altLang="zh-CN" sz="20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        </a:t>
            </a:r>
            <a:r>
              <a:rPr lang="zh-CN" sz="20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里填写判断条件，如果满足条件，执行一个步骤，不满足条件，执行另一个步骤。</a:t>
            </a:r>
            <a:endParaRPr lang="zh-CN" sz="2000"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</p:txBody>
      </p:sp>
      <p:sp>
        <p:nvSpPr>
          <p:cNvPr id="8" name="流程图: 决策 7"/>
          <p:cNvSpPr/>
          <p:nvPr/>
        </p:nvSpPr>
        <p:spPr>
          <a:xfrm>
            <a:off x="2047875" y="2733675"/>
            <a:ext cx="561975" cy="361950"/>
          </a:xfrm>
          <a:prstGeom prst="flowChartDecision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未命名文件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85" y="3362325"/>
            <a:ext cx="4754880" cy="3048000"/>
          </a:xfrm>
          <a:prstGeom prst="rect">
            <a:avLst/>
          </a:prstGeom>
        </p:spPr>
      </p:pic>
      <p:pic>
        <p:nvPicPr>
          <p:cNvPr id="12" name="图片 11" descr="未命名文件(4)"/>
          <p:cNvPicPr>
            <a:picLocks noChangeAspect="1"/>
          </p:cNvPicPr>
          <p:nvPr/>
        </p:nvPicPr>
        <p:blipFill>
          <a:blip r:embed="rId3"/>
          <a:srcRect t="3366" b="2569"/>
          <a:stretch>
            <a:fillRect/>
          </a:stretch>
        </p:blipFill>
        <p:spPr>
          <a:xfrm>
            <a:off x="6409690" y="3076575"/>
            <a:ext cx="4276090" cy="36379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16656" r="43793" b="55649"/>
          <a:stretch>
            <a:fillRect/>
          </a:stretch>
        </p:blipFill>
        <p:spPr>
          <a:xfrm>
            <a:off x="231775" y="223520"/>
            <a:ext cx="772160" cy="1033145"/>
          </a:xfrm>
          <a:custGeom>
            <a:avLst/>
            <a:gdLst>
              <a:gd name="connsiteX0" fmla="*/ 0 w 1581150"/>
              <a:gd name="connsiteY0" fmla="*/ 0 h 2114550"/>
              <a:gd name="connsiteX1" fmla="*/ 1581150 w 1581150"/>
              <a:gd name="connsiteY1" fmla="*/ 0 h 2114550"/>
              <a:gd name="connsiteX2" fmla="*/ 1581150 w 1581150"/>
              <a:gd name="connsiteY2" fmla="*/ 2114550 h 2114550"/>
              <a:gd name="connsiteX3" fmla="*/ 0 w 1581150"/>
              <a:gd name="connsiteY3" fmla="*/ 2114550 h 2114550"/>
              <a:gd name="connsiteX4" fmla="*/ 0 w 1581150"/>
              <a:gd name="connsiteY4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50" h="2114550">
                <a:moveTo>
                  <a:pt x="0" y="0"/>
                </a:moveTo>
                <a:lnTo>
                  <a:pt x="1581150" y="0"/>
                </a:lnTo>
                <a:lnTo>
                  <a:pt x="158115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任意多边形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2400 w 12192000"/>
              <a:gd name="connsiteY0" fmla="*/ 152400 h 6858000"/>
              <a:gd name="connsiteX1" fmla="*/ 152400 w 12192000"/>
              <a:gd name="connsiteY1" fmla="*/ 6686550 h 6858000"/>
              <a:gd name="connsiteX2" fmla="*/ 12020550 w 12192000"/>
              <a:gd name="connsiteY2" fmla="*/ 6686550 h 6858000"/>
              <a:gd name="connsiteX3" fmla="*/ 12020550 w 12192000"/>
              <a:gd name="connsiteY3" fmla="*/ 152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2400" y="152400"/>
                </a:moveTo>
                <a:lnTo>
                  <a:pt x="152400" y="6686550"/>
                </a:lnTo>
                <a:lnTo>
                  <a:pt x="12020550" y="6686550"/>
                </a:lnTo>
                <a:lnTo>
                  <a:pt x="12020550" y="152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28395" y="466725"/>
            <a:ext cx="3343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EE8304"/>
                </a:solidFill>
                <a:latin typeface="方正大标宋_GBK" panose="02000000000000000000" charset="-122"/>
                <a:ea typeface="方正大标宋_GBK" panose="02000000000000000000" charset="-122"/>
              </a:rPr>
              <a:t>任务分解</a:t>
            </a:r>
            <a:endParaRPr lang="zh-CN" altLang="en-US" sz="4000">
              <a:solidFill>
                <a:srgbClr val="EE8304"/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3850" y="1256665"/>
            <a:ext cx="69437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112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任务一：用流程图为江老师设计算法。</a:t>
            </a:r>
            <a:endParaRPr lang="zh-CN" sz="28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5155" y="3343275"/>
            <a:ext cx="405828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  <a:sym typeface="+mn-ea"/>
              </a:rPr>
              <a:t>小龙娃如果买</a:t>
            </a:r>
            <a:r>
              <a:rPr lang="en-US" altLang="zh-CN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  <a:sym typeface="+mn-ea"/>
              </a:rPr>
              <a:t>5</a:t>
            </a:r>
            <a:r>
              <a:rPr lang="zh-CN" altLang="en-US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  <a:sym typeface="+mn-ea"/>
              </a:rPr>
              <a:t>件作品以上，每件作品只需</a:t>
            </a:r>
            <a:r>
              <a:rPr lang="en-US" altLang="zh-CN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  <a:sym typeface="+mn-ea"/>
              </a:rPr>
              <a:t>15</a:t>
            </a:r>
            <a:r>
              <a:rPr lang="zh-CN" altLang="en-US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  <a:sym typeface="+mn-ea"/>
              </a:rPr>
              <a:t>枚龙币，否则每件作品</a:t>
            </a:r>
            <a:r>
              <a:rPr lang="en-US" altLang="zh-CN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  <a:sym typeface="+mn-ea"/>
              </a:rPr>
              <a:t>25</a:t>
            </a:r>
            <a:r>
              <a:rPr lang="zh-CN" altLang="en-US" sz="2400"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  <a:sym typeface="+mn-ea"/>
              </a:rPr>
              <a:t>枚龙币。</a:t>
            </a:r>
            <a:endParaRPr lang="zh-CN" altLang="en-US" sz="2400"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  <a:sym typeface="+mn-ea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2"/>
            </p:custDataLst>
          </p:nvPr>
        </p:nvGraphicFramePr>
        <p:xfrm>
          <a:off x="5038725" y="2592705"/>
          <a:ext cx="6105525" cy="3434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100"/>
                <a:gridCol w="3788410"/>
                <a:gridCol w="882015"/>
              </a:tblGrid>
              <a:tr h="697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评价角度</a:t>
                      </a:r>
                      <a:endParaRPr lang="zh-CN" altLang="en-US" sz="2000">
                        <a:latin typeface="方正大标宋_GBK" panose="02000000000000000000" charset="-122"/>
                        <a:ea typeface="方正大标宋_GBK" panose="020000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分数要求</a:t>
                      </a:r>
                      <a:endParaRPr lang="zh-CN" altLang="en-US" sz="2000">
                        <a:latin typeface="方正大标宋_GBK" panose="02000000000000000000" charset="-122"/>
                        <a:ea typeface="方正大标宋_GBK" panose="020000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得分</a:t>
                      </a:r>
                      <a:endParaRPr lang="zh-CN" altLang="en-US" sz="2000">
                        <a:latin typeface="方正大标宋_GBK" panose="02000000000000000000" charset="-122"/>
                        <a:ea typeface="方正大标宋_GBK" panose="02000000000000000000" charset="-122"/>
                      </a:endParaRPr>
                    </a:p>
                  </a:txBody>
                  <a:tcPr anchor="ctr" anchorCtr="0"/>
                </a:tc>
              </a:tr>
              <a:tr h="8096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输入</a:t>
                      </a:r>
                      <a:endParaRPr lang="zh-CN" altLang="en-US" sz="2000">
                        <a:latin typeface="方正大标宋_GBK" panose="02000000000000000000" charset="-122"/>
                        <a:ea typeface="方正大标宋_GBK" panose="020000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altLang="zh-CN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1.</a:t>
                      </a:r>
                      <a:r>
                        <a:rPr lang="zh-CN" altLang="en-US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填写合适的输入（</a:t>
                      </a:r>
                      <a:r>
                        <a:rPr lang="en-US" altLang="zh-CN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1</a:t>
                      </a:r>
                      <a:r>
                        <a:rPr lang="zh-CN" altLang="en-US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分）</a:t>
                      </a:r>
                      <a:endParaRPr lang="zh-CN" altLang="en-US" sz="2000">
                        <a:latin typeface="方正大标宋_GBK" panose="02000000000000000000" charset="-122"/>
                        <a:ea typeface="方正大标宋_GBK" panose="020000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>
                        <a:latin typeface="方正大标宋_GBK" panose="02000000000000000000" charset="-122"/>
                        <a:ea typeface="方正大标宋_GBK" panose="02000000000000000000" charset="-122"/>
                      </a:endParaRPr>
                    </a:p>
                  </a:txBody>
                  <a:tcPr anchor="ctr" anchorCtr="0"/>
                </a:tc>
              </a:tr>
              <a:tr h="10306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处理</a:t>
                      </a:r>
                      <a:endParaRPr lang="zh-CN" altLang="en-US" sz="2000">
                        <a:latin typeface="方正大标宋_GBK" panose="02000000000000000000" charset="-122"/>
                        <a:ea typeface="方正大标宋_GBK" panose="020000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altLang="zh-CN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2.</a:t>
                      </a:r>
                      <a:r>
                        <a:rPr lang="zh-CN" altLang="en-US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菱形中的判断条件能区分开促销和不促销两种情况（</a:t>
                      </a:r>
                      <a:r>
                        <a:rPr lang="en-US" altLang="zh-CN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2</a:t>
                      </a:r>
                      <a:r>
                        <a:rPr lang="zh-CN" altLang="en-US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分）</a:t>
                      </a:r>
                      <a:endParaRPr lang="zh-CN" altLang="en-US" sz="2000">
                        <a:latin typeface="方正大标宋_GBK" panose="02000000000000000000" charset="-122"/>
                        <a:ea typeface="方正大标宋_GBK" panose="020000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>
                        <a:latin typeface="方正大标宋_GBK" panose="02000000000000000000" charset="-122"/>
                        <a:ea typeface="方正大标宋_GBK" panose="02000000000000000000" charset="-122"/>
                      </a:endParaRPr>
                    </a:p>
                  </a:txBody>
                  <a:tcPr anchor="ctr" anchorCtr="0"/>
                </a:tc>
              </a:tr>
              <a:tr h="8972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输出</a:t>
                      </a:r>
                      <a:endParaRPr lang="zh-CN" altLang="en-US" sz="2000">
                        <a:latin typeface="方正大标宋_GBK" panose="02000000000000000000" charset="-122"/>
                        <a:ea typeface="方正大标宋_GBK" panose="020000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just">
                        <a:buNone/>
                      </a:pPr>
                      <a:r>
                        <a:rPr lang="en-US" altLang="zh-CN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3.</a:t>
                      </a:r>
                      <a:r>
                        <a:rPr lang="zh-CN" altLang="en-US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最后输出的价格计算公式是正确的（</a:t>
                      </a:r>
                      <a:r>
                        <a:rPr lang="en-US" altLang="zh-CN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2</a:t>
                      </a:r>
                      <a:r>
                        <a:rPr lang="zh-CN" altLang="en-US" sz="2000">
                          <a:latin typeface="方正大标宋_GBK" panose="02000000000000000000" charset="-122"/>
                          <a:ea typeface="方正大标宋_GBK" panose="02000000000000000000" charset="-122"/>
                        </a:rPr>
                        <a:t>分）</a:t>
                      </a:r>
                      <a:endParaRPr lang="zh-CN" altLang="en-US" sz="2000">
                        <a:latin typeface="方正大标宋_GBK" panose="02000000000000000000" charset="-122"/>
                        <a:ea typeface="方正大标宋_GBK" panose="020000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000">
                        <a:latin typeface="方正大标宋_GBK" panose="02000000000000000000" charset="-122"/>
                        <a:ea typeface="方正大标宋_GBK" panose="02000000000000000000" charset="-122"/>
                      </a:endParaRPr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16656" r="43793" b="55649"/>
          <a:stretch>
            <a:fillRect/>
          </a:stretch>
        </p:blipFill>
        <p:spPr>
          <a:xfrm>
            <a:off x="231775" y="223520"/>
            <a:ext cx="772160" cy="1033145"/>
          </a:xfrm>
          <a:custGeom>
            <a:avLst/>
            <a:gdLst>
              <a:gd name="connsiteX0" fmla="*/ 0 w 1581150"/>
              <a:gd name="connsiteY0" fmla="*/ 0 h 2114550"/>
              <a:gd name="connsiteX1" fmla="*/ 1581150 w 1581150"/>
              <a:gd name="connsiteY1" fmla="*/ 0 h 2114550"/>
              <a:gd name="connsiteX2" fmla="*/ 1581150 w 1581150"/>
              <a:gd name="connsiteY2" fmla="*/ 2114550 h 2114550"/>
              <a:gd name="connsiteX3" fmla="*/ 0 w 1581150"/>
              <a:gd name="connsiteY3" fmla="*/ 2114550 h 2114550"/>
              <a:gd name="connsiteX4" fmla="*/ 0 w 1581150"/>
              <a:gd name="connsiteY4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50" h="2114550">
                <a:moveTo>
                  <a:pt x="0" y="0"/>
                </a:moveTo>
                <a:lnTo>
                  <a:pt x="1581150" y="0"/>
                </a:lnTo>
                <a:lnTo>
                  <a:pt x="158115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任意多边形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2400 w 12192000"/>
              <a:gd name="connsiteY0" fmla="*/ 152400 h 6858000"/>
              <a:gd name="connsiteX1" fmla="*/ 152400 w 12192000"/>
              <a:gd name="connsiteY1" fmla="*/ 6686550 h 6858000"/>
              <a:gd name="connsiteX2" fmla="*/ 12020550 w 12192000"/>
              <a:gd name="connsiteY2" fmla="*/ 6686550 h 6858000"/>
              <a:gd name="connsiteX3" fmla="*/ 12020550 w 12192000"/>
              <a:gd name="connsiteY3" fmla="*/ 152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2400" y="152400"/>
                </a:moveTo>
                <a:lnTo>
                  <a:pt x="152400" y="6686550"/>
                </a:lnTo>
                <a:lnTo>
                  <a:pt x="12020550" y="6686550"/>
                </a:lnTo>
                <a:lnTo>
                  <a:pt x="12020550" y="152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28395" y="466725"/>
            <a:ext cx="3343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EE8304"/>
                </a:solidFill>
                <a:latin typeface="方正大标宋_GBK" panose="02000000000000000000" charset="-122"/>
                <a:ea typeface="方正大标宋_GBK" panose="02000000000000000000" charset="-122"/>
              </a:rPr>
              <a:t>任务分解</a:t>
            </a:r>
            <a:endParaRPr lang="zh-CN" altLang="en-US" sz="4000">
              <a:solidFill>
                <a:srgbClr val="EE8304"/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pic>
        <p:nvPicPr>
          <p:cNvPr id="2" name="ECB019B1-382A-4266-B25C-5B523AA43C14-1" descr="D:/用户资料/新建文件夹/未命名文件(4).png未命名文件(4)"/>
          <p:cNvPicPr>
            <a:picLocks noChangeAspect="1"/>
          </p:cNvPicPr>
          <p:nvPr/>
        </p:nvPicPr>
        <p:blipFill>
          <a:blip r:embed="rId2"/>
          <a:srcRect t="38" b="38"/>
          <a:stretch>
            <a:fillRect/>
          </a:stretch>
        </p:blipFill>
        <p:spPr>
          <a:xfrm>
            <a:off x="1914525" y="563880"/>
            <a:ext cx="8362315" cy="5847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16656" r="43793" b="55649"/>
          <a:stretch>
            <a:fillRect/>
          </a:stretch>
        </p:blipFill>
        <p:spPr>
          <a:xfrm>
            <a:off x="231775" y="223520"/>
            <a:ext cx="772160" cy="1033145"/>
          </a:xfrm>
          <a:custGeom>
            <a:avLst/>
            <a:gdLst>
              <a:gd name="connsiteX0" fmla="*/ 0 w 1581150"/>
              <a:gd name="connsiteY0" fmla="*/ 0 h 2114550"/>
              <a:gd name="connsiteX1" fmla="*/ 1581150 w 1581150"/>
              <a:gd name="connsiteY1" fmla="*/ 0 h 2114550"/>
              <a:gd name="connsiteX2" fmla="*/ 1581150 w 1581150"/>
              <a:gd name="connsiteY2" fmla="*/ 2114550 h 2114550"/>
              <a:gd name="connsiteX3" fmla="*/ 0 w 1581150"/>
              <a:gd name="connsiteY3" fmla="*/ 2114550 h 2114550"/>
              <a:gd name="connsiteX4" fmla="*/ 0 w 1581150"/>
              <a:gd name="connsiteY4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50" h="2114550">
                <a:moveTo>
                  <a:pt x="0" y="0"/>
                </a:moveTo>
                <a:lnTo>
                  <a:pt x="1581150" y="0"/>
                </a:lnTo>
                <a:lnTo>
                  <a:pt x="158115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任意多边形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2400 w 12192000"/>
              <a:gd name="connsiteY0" fmla="*/ 152400 h 6858000"/>
              <a:gd name="connsiteX1" fmla="*/ 152400 w 12192000"/>
              <a:gd name="connsiteY1" fmla="*/ 6686550 h 6858000"/>
              <a:gd name="connsiteX2" fmla="*/ 12020550 w 12192000"/>
              <a:gd name="connsiteY2" fmla="*/ 6686550 h 6858000"/>
              <a:gd name="connsiteX3" fmla="*/ 12020550 w 12192000"/>
              <a:gd name="connsiteY3" fmla="*/ 152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2400" y="152400"/>
                </a:moveTo>
                <a:lnTo>
                  <a:pt x="152400" y="6686550"/>
                </a:lnTo>
                <a:lnTo>
                  <a:pt x="12020550" y="6686550"/>
                </a:lnTo>
                <a:lnTo>
                  <a:pt x="12020550" y="152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28395" y="466725"/>
            <a:ext cx="3343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EE8304"/>
                </a:solidFill>
                <a:latin typeface="方正大标宋_GBK" panose="02000000000000000000" charset="-122"/>
                <a:ea typeface="方正大标宋_GBK" panose="02000000000000000000" charset="-122"/>
              </a:rPr>
              <a:t>任务分解</a:t>
            </a:r>
            <a:endParaRPr lang="zh-CN" altLang="en-US" sz="4000">
              <a:solidFill>
                <a:srgbClr val="EE8304"/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3850" y="1256665"/>
            <a:ext cx="1042289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7112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任务二：对照流程图，用</a:t>
            </a:r>
            <a:r>
              <a:rPr lang="en-US" altLang="zh-CN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素材</a:t>
            </a:r>
            <a:r>
              <a:rPr lang="en-US" altLang="zh-CN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1”</a:t>
            </a:r>
            <a:r>
              <a:rPr lang="zh-CN" altLang="en-US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中的指令实现这个算法</a:t>
            </a:r>
            <a:r>
              <a:rPr lang="zh-CN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。</a:t>
            </a:r>
            <a:endParaRPr lang="zh-CN" sz="28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335" y="2228215"/>
            <a:ext cx="1088390" cy="679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30" y="2162810"/>
            <a:ext cx="2771140" cy="846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6390" y="2990850"/>
            <a:ext cx="1518285" cy="14611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870" y="2199640"/>
            <a:ext cx="3217545" cy="8255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360" y="3370580"/>
            <a:ext cx="2048510" cy="6610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0555" y="3079750"/>
            <a:ext cx="2807335" cy="1263015"/>
          </a:xfrm>
          <a:prstGeom prst="rect">
            <a:avLst/>
          </a:prstGeom>
        </p:spPr>
      </p:pic>
      <p:graphicFrame>
        <p:nvGraphicFramePr>
          <p:cNvPr id="14" name="表格 13"/>
          <p:cNvGraphicFramePr/>
          <p:nvPr>
            <p:custDataLst>
              <p:tags r:id="rId8"/>
            </p:custDataLst>
          </p:nvPr>
        </p:nvGraphicFramePr>
        <p:xfrm>
          <a:off x="1830070" y="4724400"/>
          <a:ext cx="8532495" cy="1802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/>
                <a:gridCol w="2844165"/>
                <a:gridCol w="2844165"/>
              </a:tblGrid>
              <a:tr h="9010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</a:rPr>
                        <a:t>输入一个比</a:t>
                      </a:r>
                      <a:r>
                        <a:rPr lang="en-US" altLang="zh-CN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</a:rPr>
                        <a:t>5</a:t>
                      </a:r>
                      <a:r>
                        <a:rPr lang="zh-CN" altLang="en-US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</a:rPr>
                        <a:t>小的数</a:t>
                      </a:r>
                      <a:endParaRPr lang="zh-CN" altLang="en-US">
                        <a:latin typeface="方正大标宋_GBK" panose="02000000000000000000" charset="-122"/>
                        <a:ea typeface="方正大标宋_GBK" panose="02000000000000000000" charset="-122"/>
                        <a:cs typeface="方正大标宋_GBK" panose="02000000000000000000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</a:rPr>
                        <a:t>（</a:t>
                      </a:r>
                      <a:r>
                        <a:rPr lang="en-US" altLang="zh-CN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</a:rPr>
                        <a:t>       </a:t>
                      </a:r>
                      <a:r>
                        <a:rPr lang="zh-CN" altLang="en-US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</a:rPr>
                        <a:t>）</a:t>
                      </a:r>
                      <a:endParaRPr lang="zh-CN" altLang="en-US">
                        <a:latin typeface="方正大标宋_GBK" panose="02000000000000000000" charset="-122"/>
                        <a:ea typeface="方正大标宋_GBK" panose="02000000000000000000" charset="-122"/>
                        <a:cs typeface="方正大标宋_GBK" panose="020000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输入一个比</a:t>
                      </a:r>
                      <a:r>
                        <a:rPr lang="en-US" altLang="zh-CN"/>
                        <a:t>5</a:t>
                      </a:r>
                      <a:r>
                        <a:rPr lang="zh-CN" altLang="en-US"/>
                        <a:t>大的数</a:t>
                      </a:r>
                      <a:endParaRPr lang="zh-CN" altLang="en-US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（</a:t>
                      </a:r>
                      <a:r>
                        <a:rPr lang="en-US" altLang="zh-CN"/>
                        <a:t>           </a:t>
                      </a:r>
                      <a:r>
                        <a:rPr lang="zh-CN" altLang="en-US"/>
                        <a:t>）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输入</a:t>
                      </a:r>
                      <a:r>
                        <a:rPr lang="en-US" altLang="zh-CN"/>
                        <a:t>5</a:t>
                      </a:r>
                      <a:endParaRPr lang="en-US" altLang="zh-CN"/>
                    </a:p>
                    <a:p>
                      <a:pPr algn="ctr">
                        <a:buNone/>
                      </a:pPr>
                      <a:r>
                        <a:rPr lang="zh-CN" altLang="en-US"/>
                        <a:t>（</a:t>
                      </a:r>
                      <a:r>
                        <a:rPr lang="en-US" altLang="zh-CN"/>
                        <a:t>            </a:t>
                      </a:r>
                      <a:r>
                        <a:rPr lang="zh-CN" altLang="en-US"/>
                        <a:t>）</a:t>
                      </a:r>
                      <a:endParaRPr lang="zh-CN" altLang="en-US"/>
                    </a:p>
                  </a:txBody>
                  <a:tcPr anchor="ctr" anchorCtr="0"/>
                </a:tc>
              </a:tr>
              <a:tr h="9010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</a:rPr>
                        <a:t>需要付（</a:t>
                      </a:r>
                      <a:r>
                        <a:rPr lang="en-US" altLang="zh-CN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</a:rPr>
                        <a:t>          </a:t>
                      </a:r>
                      <a:r>
                        <a:rPr lang="zh-CN" altLang="en-US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</a:rPr>
                        <a:t>）枚龙币</a:t>
                      </a:r>
                      <a:endParaRPr lang="zh-CN" altLang="en-US">
                        <a:latin typeface="方正大标宋_GBK" panose="02000000000000000000" charset="-122"/>
                        <a:ea typeface="方正大标宋_GBK" panose="02000000000000000000" charset="-122"/>
                        <a:cs typeface="方正大标宋_GBK" panose="02000000000000000000" charset="-122"/>
                      </a:endParaRPr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  <a:sym typeface="+mn-ea"/>
                        </a:rPr>
                        <a:t>需要付（</a:t>
                      </a:r>
                      <a:r>
                        <a:rPr lang="en-US" altLang="zh-CN" sz="1800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  <a:sym typeface="+mn-ea"/>
                        </a:rPr>
                        <a:t>          </a:t>
                      </a:r>
                      <a:r>
                        <a:rPr lang="zh-CN" altLang="en-US" sz="1800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  <a:sym typeface="+mn-ea"/>
                        </a:rPr>
                        <a:t>）枚龙币</a:t>
                      </a:r>
                      <a:endParaRPr lang="zh-CN" altLang="en-US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  <a:sym typeface="+mn-ea"/>
                        </a:rPr>
                        <a:t>需要付（</a:t>
                      </a:r>
                      <a:r>
                        <a:rPr lang="en-US" altLang="zh-CN" sz="1800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  <a:sym typeface="+mn-ea"/>
                        </a:rPr>
                        <a:t>          </a:t>
                      </a:r>
                      <a:r>
                        <a:rPr lang="zh-CN" altLang="en-US" sz="1800">
                          <a:latin typeface="方正大标宋_GBK" panose="02000000000000000000" charset="-122"/>
                          <a:ea typeface="方正大标宋_GBK" panose="02000000000000000000" charset="-122"/>
                          <a:cs typeface="方正大标宋_GBK" panose="02000000000000000000" charset="-122"/>
                          <a:sym typeface="+mn-ea"/>
                        </a:rPr>
                        <a:t>）枚龙币</a:t>
                      </a:r>
                      <a:endParaRPr lang="zh-CN" altLang="en-US"/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2" t="16656" r="43793" b="55649"/>
          <a:stretch>
            <a:fillRect/>
          </a:stretch>
        </p:blipFill>
        <p:spPr>
          <a:xfrm>
            <a:off x="231775" y="223520"/>
            <a:ext cx="772160" cy="1033145"/>
          </a:xfrm>
          <a:custGeom>
            <a:avLst/>
            <a:gdLst>
              <a:gd name="connsiteX0" fmla="*/ 0 w 1581150"/>
              <a:gd name="connsiteY0" fmla="*/ 0 h 2114550"/>
              <a:gd name="connsiteX1" fmla="*/ 1581150 w 1581150"/>
              <a:gd name="connsiteY1" fmla="*/ 0 h 2114550"/>
              <a:gd name="connsiteX2" fmla="*/ 1581150 w 1581150"/>
              <a:gd name="connsiteY2" fmla="*/ 2114550 h 2114550"/>
              <a:gd name="connsiteX3" fmla="*/ 0 w 1581150"/>
              <a:gd name="connsiteY3" fmla="*/ 2114550 h 2114550"/>
              <a:gd name="connsiteX4" fmla="*/ 0 w 1581150"/>
              <a:gd name="connsiteY4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1150" h="2114550">
                <a:moveTo>
                  <a:pt x="0" y="0"/>
                </a:moveTo>
                <a:lnTo>
                  <a:pt x="1581150" y="0"/>
                </a:lnTo>
                <a:lnTo>
                  <a:pt x="1581150" y="2114550"/>
                </a:lnTo>
                <a:lnTo>
                  <a:pt x="0" y="21145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任意多边形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52400 w 12192000"/>
              <a:gd name="connsiteY0" fmla="*/ 152400 h 6858000"/>
              <a:gd name="connsiteX1" fmla="*/ 152400 w 12192000"/>
              <a:gd name="connsiteY1" fmla="*/ 6686550 h 6858000"/>
              <a:gd name="connsiteX2" fmla="*/ 12020550 w 12192000"/>
              <a:gd name="connsiteY2" fmla="*/ 6686550 h 6858000"/>
              <a:gd name="connsiteX3" fmla="*/ 12020550 w 12192000"/>
              <a:gd name="connsiteY3" fmla="*/ 1524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52400" y="152400"/>
                </a:moveTo>
                <a:lnTo>
                  <a:pt x="152400" y="6686550"/>
                </a:lnTo>
                <a:lnTo>
                  <a:pt x="12020550" y="6686550"/>
                </a:lnTo>
                <a:lnTo>
                  <a:pt x="12020550" y="1524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CBD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128395" y="466725"/>
            <a:ext cx="33439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rgbClr val="EE8304"/>
                </a:solidFill>
                <a:latin typeface="方正大标宋_GBK" panose="02000000000000000000" charset="-122"/>
                <a:ea typeface="方正大标宋_GBK" panose="02000000000000000000" charset="-122"/>
              </a:rPr>
              <a:t>任务进阶</a:t>
            </a:r>
            <a:endParaRPr lang="zh-CN" altLang="en-US" sz="4000">
              <a:solidFill>
                <a:srgbClr val="EE8304"/>
              </a:solidFill>
              <a:latin typeface="方正大标宋_GBK" panose="02000000000000000000" charset="-122"/>
              <a:ea typeface="方正大标宋_GBK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08025" y="1444625"/>
            <a:ext cx="647382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just" fontAlgn="auto">
              <a:lnSpc>
                <a:spcPct val="150000"/>
              </a:lnSpc>
            </a:pPr>
            <a:r>
              <a:rPr lang="zh-CN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挑战任务：阅读并运行</a:t>
            </a:r>
            <a:r>
              <a:rPr lang="en-US" altLang="zh-CN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“</a:t>
            </a:r>
            <a:r>
              <a:rPr lang="zh-CN" altLang="en-US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素材</a:t>
            </a:r>
            <a:r>
              <a:rPr lang="en-US" altLang="zh-CN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2”</a:t>
            </a:r>
            <a:r>
              <a:rPr lang="zh-CN" altLang="en-US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的程序，小组讨论：</a:t>
            </a:r>
            <a:endParaRPr lang="zh-CN" altLang="en-US" sz="28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1.</a:t>
            </a:r>
            <a:r>
              <a:rPr lang="zh-CN" altLang="en-US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江老师的促销活动发生了怎样的改变？</a:t>
            </a:r>
            <a:endParaRPr lang="zh-CN" altLang="en-US" sz="28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2.</a:t>
            </a:r>
            <a:r>
              <a:rPr lang="zh-CN" altLang="en-US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这个程序把小龙娃划分成了几种类别？</a:t>
            </a:r>
            <a:endParaRPr lang="zh-CN" altLang="en-US" sz="28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3.</a:t>
            </a:r>
            <a:r>
              <a:rPr lang="zh-CN" altLang="en-US" sz="2800">
                <a:solidFill>
                  <a:schemeClr val="tx1"/>
                </a:solidFill>
                <a:latin typeface="方正大标宋_GBK" panose="02000000000000000000" charset="-122"/>
                <a:ea typeface="方正大标宋_GBK" panose="02000000000000000000" charset="-122"/>
                <a:cs typeface="方正大标宋_GBK" panose="02000000000000000000" charset="-122"/>
              </a:rPr>
              <a:t>通过这个程序，你对分支结构有什么新的发现？</a:t>
            </a:r>
            <a:endParaRPr lang="zh-CN" altLang="en-US" sz="2800">
              <a:solidFill>
                <a:schemeClr val="tx1"/>
              </a:solidFill>
              <a:latin typeface="方正大标宋_GBK" panose="02000000000000000000" charset="-122"/>
              <a:ea typeface="方正大标宋_GBK" panose="02000000000000000000" charset="-122"/>
              <a:cs typeface="方正大标宋_GBK" panose="020000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080" y="165735"/>
            <a:ext cx="3868420" cy="6516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TABLE_ENDDRAG_ORIGIN_RECT" val="480*304"/>
  <p:tag name="TABLE_ENDDRAG_RECT" val="396*184*480*304"/>
</p:tagLst>
</file>

<file path=ppt/tags/tag2.xml><?xml version="1.0" encoding="utf-8"?>
<p:tagLst xmlns:p="http://schemas.openxmlformats.org/presentationml/2006/main">
  <p:tag name="TABLE_ENDDRAG_ORIGIN_RECT" val="671*141"/>
  <p:tag name="TABLE_ENDDRAG_RECT" val="138*362*671*14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ECB019B1-382A-4266-B25C-5B523AA43C14-1">
      <extobjdata type="ECB019B1-382A-4266-B25C-5B523AA43C14" data="ewoJIkZpbGVJZCIgOiAiMzc0ODg5MTg5NjE1IiwKCSJHcm91cElkIiA6ICI2ODUxMDA3NDAiLAoJIkltYWdlIiA6ICJpVkJPUncwS0dnb0FBQUFOU1VoRVVnQUFBelVBQUFMbUNBWUFBQUI3TWJyWkFBQUFBWE5TUjBJQXJzNGM2UUFBSUFCSlJFRlVlSnpzM1hsOFZOWDkvL0gzbVpuc0FjSVdGa0hDdnNrdVJhQ0krNEpXNjRhNFZpMElMcVcxTG1DdEM2Z1ZGUVdsZmtYcFQ2d0xkYTI3VllwWXRTS3I3QWdFUWxoa1h4SVN3a3d5TStmM0J5VE5NQW5adVpuSjYvbDQ4R2ptM0R2M2ZpSVU1cDE3enZsS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VFNMHlUaGNBQUhWWmt5YWQ2OFhYZHpYM3VFMlNkYnNTalR5eFR0ZUUvN0h5NS9zRHdUd1ROTGw1eHJkNy80WU5CNTJ1Q1FBUWpsQURBQ2RZbTQ2bmRKWExmWVdNVGpOR2FiSktNTVo0ckpWSHhycWNyZy9GV0JNMFJuNHJGVWp5Mm1Cd3M2UjVRWmMrMnZyVGlsVk9sd2NBT0lKUUF3QTF6OVdzZmM4bUNURjJtT1FhWTR3WlVQeGdYR3lzWEc2MzNDNlhqSXUvbG1zVGE2MENnYUFDZ1lBS0N2Smw3ZitPQmExZFlvTjZ6bHNRbUwxNzA2bzlrb0tPRlFvQWRSei9lZ0pBRFVycjBqc3RHTFFqWEM1ZFpZenBLMGx1dDF0ZHUzUlNoM2J0MURhdGpWbzJiNmFrcENRbEppWW9OcGJaWjdWSmZrR0I4dkx5bEp0N1NMdDI3MWJHcHMxSzM3QlI2OUxUVlZEZ2w3VTJLS1BsMXRyM0N2TDliMnpQV0xQRjZab0JvQzRpMUFCQURXblZybXZIbU5qWW1aTDZ5NWpZaGlrcHV1eVNpelRzZ25QVm9ua3oxVXV1cCtUa0pLZkxSQVhrSGpxa25JTTUycmw3ajJiUG1hdDMzdjlRQjdLeUpOa0NLL05EUWFCZzdNL3JWeTkzdWs0QXFHc0lOUUJRM2JwMWkyMGI5Snh2WmQ0d3h0UlBTRWhRbjE0OTlmQUQ5NnBEdTNZeWhyOTZvNEcxVmhzMlp1aUpwNmRxd2VJbE9uejRzS3kxT1VGcmI5bmk5bitzTld2eW5hNFJBT29LdDlNRkFFQlU2ZFl0TmkwUSt3ZGp6RlNYTWZXN2QrdWllKzhhcS92dStwMmFObWxDb0lraXhoZzFidFJJd3k0NFQyM1RUdGJtclZ1MWI5LytPQmx6Y1FOckRpZkZ1cGZsNU9RVU9GMG5BTlFGaEJvQXFFWnBqVnJlWTR4NVFFYjF1M1hwcktsUC9VVUQrdmVUeCtOeHVqVFVFTGZicFE3dDI2bi9xWDIxY3ZVYTdkcTFPOGJJbk9hS1N3aGs3OTMxbmRQMUFVQmRRS2dCZ09yaFBybExyMXRkTGpQVjdYSEY5ZXZUUzMvLzI0dHEwYnk1WEM1MmFZNTJoVTl0TGp6dlhQMjRkSmwyN2Q0ZEo2dXpHelJLM1pPOWI5ZVBrbXlaRndFQVZCcWhCZ0NxenFSMTZuR0pNZVpadDl1ZGRPRjU1K2lweHg1Um80WU5uYTRMSjFoOFhKek9PV3VvdG03YnJveE5tYkt5Z3hvMmJyWW1hOSt1ZEJGc0FLREdFR29Bb0lwYWR1clV4TzJLZTBWU3V6WW50emFUbjNoVXpaczNZLzFNSFJVZkY2Y2VwM1RWdkFXTHRIZnZ2bmk1VE5mRStvMC96em13Sjl2cDJnQWdXakVuQWdDcXhoM2pTbmpJR1BXcWw1eHMvbS9xWkxWdWRSS0JwZzR6eHFoMXExYWE4dFJqcWxldm5qRXl2V05qUE9QRkR4SUJvTWJ3Rnl3QVZFRmFsNTQzR3JrZWk0K1BkVDM4cDNFNjQvVEJUcGVFV3FKSjQ4WnEzaXhWMzN6N3ZRTEJZSi82alpwdXo5NjMrMGVuNndLQWFNU1RHZ0NvcEpNNzltaG5aTzR4UnU2aFF3YnJ2SFBPZExvazFETG5ubldtaGc0WkxFa2VsOHQxZjV2T1BkczZYUk1BUkNOQ0RRQlVqbkVaMTZXU09pUW5KV25FbFpjcnBVRURwMnRDTFpPY25LVGhWMXltaGlrcE1zYTBNbkpkS2hwZkEwQzFJOVFBUUNXMGF0VzlvZHdhSVdQaSsvVHVxWUVEK2p0ZEVtcXBnYWYxVi85VCswcFNqSXlHdCs3Y3VZWFROUUZBdENIVUFFQWx4Q1NaYzR4TVgwbTZlK3dkaW91TGM3b2sxRklKOGZHNmM4eElTWkl4T3RXNDRzNXh1Q1FBaURxRUdnQ29xQTRkNHF4eFB5ckpNK3o4YzlXelIzZW5LMEl0ZDBxM3JycjR3dk1sS2NadHpZUHEwSUVVREFEVmlGQURBQldVNWttNnlSalRxVkhEaGhwNTB3MU9sNE1JY2R1dHQ2aGhTb3BrVEljMk1ja2puYTRIQUtJSm9RWUFLc1lqMldzbDZZd2hnOVd4UXp1bjYwR0VTR3R6c29iOGNxQWt5Y2orVnJSVkFJQnFRNmdCZ0FwbzA2RlhEMk5jYVhGeHNSbzBjSUNTa3BLY0xna1JJaUUrWG9OUEc2REVoQVFaYTFxZDFLbjdLVTdYQkFEUmdsQURBQlhoc2dPdFZkUGtwR1QxNmRYRDZXb1FZWHIzN0tHR0RSdEtzdlZqakdlZzAvVUFRTFFnMUFCQU9hV2xwY1VibCtzWGtvMVBhM095VG03ZHl1bVNFR0hhcHAyc05pZTNrcFZpWmZTTFpzMTY4cWdQQUtvQm9RWUF5dW13dTM1OUdmM0NHR011dXVCY3VkMHNpYWlJL1B6OEtyOC9HQXhXVXpYTzhIZzhPditjczJTTU1aSitrWkNRMzlUcG1nQWdHbmljTGdBQUlvWEhvMU9NMURFMk5sYkRMampYNlhJaWl0L3YxK0RCZzFXdlhqMmxwcVlxTlRWVmd3WU4wb2dSSThwOWpSZGVlRUdmZlBLSkJnd1lvRUdEQm1uZ3dJRnEwcVJKRFZaZE04NDc1eXo5NWVrcDh2bDhuWU14OGQwbFpUcGRFd0JFT2tJTkFKU1R4NWlMSlhsK2NXcGZOWTNBRDlOTzJybHpwNExCb0xLenM1V2RuYTMwOUhTMWFkT20zTy9QeXNyU2UrKzlKNi9YcTlteloydjI3Tm1TcFBQT08wOVBQUEZFVFpWZEkxS2JOdEdBL3YzMDdYL25lZVMyNTB2NnpPbWFBQ0RTRVdvQW9MeU0ra3ZTNE5NRzZNanNvZHBuMDZaTnV2NzY2eDI3LzhzdnY2enUzY09ia2U3WXNTTnNyRzNidHVXKzdzeVpNK1gxZXNQR2h3OGZYckVDYXdGampFNGZQRkRmL25lZVpOVEg2WG9BSUJvUWFnQ2dmRHd1YTNyS1NGMjdkSGE2bGxJRkFvRVNQL3lmS0tXdGVhbEtxTm16WjQvZWZmZmRzUEVSSTBhb1Q1Ly9aUUpyYmEwTm04ZnEyZVBJYnM3R21oNDZzcjQxc2hjTEFZREQyQ2dBQU1yaHBDNWQyc21vZnIza1pEVnZsdXAwT1JGbjY5YXRZV1BsRFRYLzkzLy9KNS9QRnpMV3NtVkwzWG5ublVYWGZ1NjU1M1RoaFJkcTI3WnRWUy8yQkdqUm9wbVNFaE5sakJxMGF0ZTF2ZFAxQUVDa0k5UUFRRG00Yld4UFNXcmV2SmtTRXhPY0xpZmlIQnMyVWxKU2xKS1NVdWI3MXE1ZHEwOCsrU1JzL0tHSEhsSkNRb0x1dmZkZS9mclh2OVpycjcybVBYdjJhUExreWRWV2MwMktqNDByQ3NjZWo3dXZ3K1VBUU1Saitoa0FsSVBidVBwSVVzc1d6WldZVUh0RFRmMzY5WFh4eFJlWGVPeGYvL3FYQW9GQXlOaVpaNTZwcEtUanQwcFpzMmFOTWpJeVFzYmF0V3VuYnQyNmhaMTdwTEdrZE9EQUFXM2N1TEZvUEQwOVBleTh4WXNYbDNpL1UwODlWZEtSNldSUFB2bWtyTFVoeDRjUEg2NysvZnRMa2pwMzdxeTVjK2NXSGZ2dXUrODBiOTQ4RFJvMDZMamZrOU5pNDJMVnNtVUxiZHlVS2V2eW5DcnBiYWRyQW9CSVJxZ0JnSElJeXZaeXlhaEY4MlpLcU1XaEpqVTFWUk1tVENqeDJKdzVjOEpDemU5Ly8zdTFidDM2dU5lY01tVktXS2daTkdpUTdycnJybExmczJUSkVvMGJONjdVNDVzMmJkTG8wYVBEeGwwdWx4WXRXaVJKZXUrOTk3Uml4WXFRNDEyNmRBbTU3L1hYWDY5MzMzMVhlL2Z1TFJwNzl0bG5OV0RBZ0ZyZFJ5ZzJObFl0bWplVEpCbFpudFFBUUJVeC9Rd0F5bWFNTVNkSlV2UFVWTVhIeHpsZFQ5U0tqNCtYZEdTNjJuUFBQUmR5TERrNVdVOCsrYVJpWTJORHpyLzU1cHREenR1MGFaTSsvUEREbWkrMkNtSmpZb3F2elVwenNoWUFpQWFFR2dBb1E3Tm1QUk9OdFI2MzI2MTY5WklqWm9ldFNCUWZINi84L0h5Tkh6OWVodzhmRGpuMjhNTVBxMVdyVm1IdnVmenl5OVdzV2JPUXNSZGZmRkY1ZVhrMVdtdFZHR05VTHpsWkhvOUh4aGhQcTFhdGF1L2pQd0NJQUV3L0E0QXl1QnQ0RTZ4SmRMdGNSckZ4UEtXcFNmSHg4WHIwMFVmMTAwOC9oWXhmZWVXVjZ0V3Jselp0MnFTc3JDd2RQSGhRMmRuWlJmL2JvRUVEN2RxMXErajhBd2NPNk0wMzM5U29VYU5POUxkUWJyRnhjWEs3WFBKYjYzSzVHc1pMMnc2WC9TNEFRRWtJTlFCUWxrQnNnbkZianpFdXhSV2Irb1RTL2ZLWHY5VG5uMzh1U1pvNmRhcG16NTVkZE95a2swN1NqQmt6SkVrelpzelFCeDk4VUhScysvYnQycjU5ZTlqMTNudnZQYjMzM25zVnF1SDExMS9YVlZkZFZhNWQxcHdRRnhzcmw5c3RLK095Q2ZrSmtnNDRYUk1BUkNxbW53RkFHVXlNTzhGYXVWMHVsK0o1VWxNdThmSHhhdGFzbVpvMWF4YldvNlo3OSs1RngvTHo4ME9PcGFXbFZkdjB2a09IRHVudmYvOTd0VnlySnNRZGZWSmpqSFZidnlmUjZYb0FJSklSYWdDZ0xFRi9nb3c1T3YyTUp6VVZFUWdFUXJaMmxxU3VYYnNXZlgzZ1FPakRpUjQ5ZW1qZ3dJSFZkdjkzM25sSCsvYnRxN2JyVmFlNHVGaTUzQzdKR3BlUk85N3BlZ0Fna2pIOURBREtFQk4wSjhobFBTN2pVaHhQYWlwazQ4YU5ZVTlqaW9lYTNidDNoeHhMVFUzVjBLRkROVy9ldkpEeGxKUVVwYWFtcW5IanhtcmN1TEVhTm15b1JvMGFGVFh4Yk5DZ2dSbzBhS0RQUHZ0TXI3enlTdEg3dkY2dlhuMzFWZDE5OTkwMThOMVZ6WkVuTlc1Wkk1ZmNMallLQUlBcUlOUUFRQmtDTHNXNFpWekdHTVY0YXVkZm13Y1BIdFF6enp4ejNITUtDZ3JDeHA1NzdybHlOZDg4MXJ4NTg1U1ZsVlhpK1YyNmRORTExMXdqU1ZxMWFsV0p4NlVqelRXUG5acVdtcHFxSVVPRzZQNzc3MWZyMXExMTBra25LVFUxTldRYjUrTzUvdnJyTld2V0xIbTlYaVVtSnVxaWl5N1NaWmRkVnE3M25tZ3hNUjY1WEM1SjFtVWswaklBVkVIdC9OY1pBR29SdDFXK2tRMVlhMHNNQnJYQjRjT0g5ZW1ubjFiNGZWOS8vWFdsN3BlUmtSSFdrTE5RVGs1T3FhRW1MUzFOOWVyVmt5VHQzTGxUUHA4djVIaWJObTNrOFhoMDVaVlhWcXF1QmcwYWFQVG8wVXBJU05CRkYxMmt4TVRhdTFURlgrQlgwQVlsbVdCUU5yL01Od0FBU2tXb0FZQXkrRjNCd3pIR0V3Z0dnL0o2ZldXL0FVV1dMbDBhOHJwSGp4NUZYNjlldlRycy9QYnQyMWY1bmpmZWVHT1ZyM0VpZUgwK0JRSUJHYXVnL0VHMmN3YUFLaURVQUVCWkNnS0hiYXo3U0tqeGVaMnVKbUxzMzc5Zlc3WnNDUmtySG1xV0xWc1djcXh3bll3a1hYVFJSYVZPYnl1djg4OC9Ydzg5OUZDVnJsR1R2RjZ2QW9HQVpHelF1R3p0N1JRS0FCR0FVQU1BWmZIRTVobkpIN1JCZVgyMTgwbU55K1ZTZlB6eE45RHllc01EV1ZudmtTUy8zeSsvM3g4eTV2RjQ1Q2xsZlZIaFpncUxGaTBLTzlhdFc3ZWlyeGN2WGh4eXJIdjM3a1ZmSHo1OHVNUjZLK0xZRFFwcUc2L1hwMEFnS0d0TlFPNENudFFBUUJVUWFnQ2dEUGFRejJ2cnh3ZUNRU3RmTFoxKzFyUnBVMzMvL2ZlbEhsK3hZb1Z1dnZubWtER1B4M1BjOXhTYU1tV0szbmpqalpDeEVTTkc2SzY3N2pydSt4WXVYQmcyOXRoamorbnBwNStXMys5WGVucDZ5TEgrL2Z1WFdVczBLWHhTWTJTREJ3OGZKdFFBUUJYUXB3WUF5bUJNYnA2eDFoL0phMnAyN3R3Wk5sWTQxYXVtWEg3NTVXSDNXTHQycmE2NzdqcE5uVG8xN1B3NkYycU9ycW1STWNIczJGaW1ud0ZBRmZDa0JnREtzRzNiTm05YTF5WkgxOVJFWnFqWnRtMWIyRmpqeG8xcjlKN2R1M2ZYYTYrOXByRmp4NGJzbEhidzRFRjk4ODAzSWVlMmFORkNuVHAxS3ZWYXFhbXB1dUtLSzBvOTd2UDVRdnJUMUhiV1dubTlQZ1dEUVZsci9kcXdJVEwvWUFGQUxVR29BWUN5V1d2dE5tTk03NnpzYk9YbjU1ZTdiMHB0Y2V3dVpOS1JJRkhUV3JSb29aa3paK3JlZSs4dGNUcGFvWXN1dWtqR21GS1BwNmFtYXVUSWthVWV6OG5KaWFoUTQvY0hpalpDc0ZhYkhDNEhBQ0llMDg4QW9CeU03QkpKK3ZubjdjckxpNnpsRHo2ZlQ4dVhMdzhiNzlpeDR3bTVmM0p5c3FaTm02WkxMNzIwMUhPNmR1MTZRbXFwTFh6NVBtM2J2a09TWkl3dFBlMEJBTXFGVUFNQTVlQVBtdVdTOVBPT0hjcUxzRFhkWDN6eGhRNGRPaFEyZnJ6cFh0WE40L0hvbm52dUtYVWR6LzMzMzYrUFAvNzRoTlhqdEh4ZnZyWWZEVFZXV3VKd09RQVE4UWcxQUZBT2JwOWRacTIxMjdmdlZGNWU1S3pwOXZsOCt2dmYveDQyN3ZGNDFLOWZ2eE5XUnpBWTFKLy8vR2Z0MzcrL3hPUDUrZm1hTUdHQ0hudnNzVnEvRlhOMThPWDd0SDNIVGxscnJjL3JJdFFBUUJVUmFnQ2dIRFp2WHJIWnl1elB5czdXanAyN25DNm4zS1pObTZiTm16ZUhqZmZ0MjFmMTZ0VTdJVFVFZzBFOS9QRERZWnNEbE9TRER6N1FiMy83MjdDK09ORm0rNDVkT3BpVEl5UHQzWm01TE5QcGVnQWcwckZSQUFDVVQxQUtMcFZjNS95MGJyMkdEQjdvZEQxbGV2MzExL1dQZi95anhHT1hYSExKQ2FuQjYvWHFvWWNlMGxkZmZSVjJyRldyVnRxNWMyZFlnRG4zM0hQMTZxdXZob3l0WHIxYWd3Y1BydEZhVDZUbEsxY2QvY3FHTDNZQ0FGUVlUMm9Bb0p5TXRFaVM1czFmS0d1dDArVWMxNHN2dmxoaUx4anBTSmc0Nzd6emFyeUdiZHUyYWVUSWtTVUdtdmo0ZUQzMzNIT2FQSG15UEo3Ly9YenRsbHR1MFkwMzNoaDIvcEV0a0wzSC9SVXByTFg2N3I4L1NKS0NSdUhiMGdFQUtveFFBd0RsWkdVL2tWUXdmK0ZpN2RxOXgrbHlTcFNkbmEwLy92R1ArdHZmL2xicU9YLzYwNS9rZHJ0cnRJNTU4K1pweElnUit1bW5uMG84L3NBRER5Z3RMVTFEaGd6UjAwOC9MWS9Ib3l1dnZGSjMzSEZIamRaVkcremF0VnZ6NWkrUXBBS3I0TCtkcmdjQW9nR2hCZ0RLeWVjL3ZNSEtwdWZuNSt1TDJYT2NMaWZNN05tek5YejQ4T091WGJubGxsczBZTUNBR3ErbGMrZk9Ta3hNTFBIWTZOR2pOV3pZc0tMWHA1OSt1bWJPbktseDQ4YlZlRjIxd1p5dnYxR0IzeTladTY3QUcxanZkRDBBRUExWVV3TUE1YlRUNzg5Sjg1aEZWcmJyeDU5OVlXNjQ5dW9hZitKUkVWbFpXVHB3NEVDcHh5Ky8vUElUOWlTa2NlUEdldnp4eDNYYmJiZUZUTlc3N3JycmRPdXR0NGFkMzYxYnQrTmVMelUxVlZkY2NVV3B4MzArWDBRMDN3d0VBdnB5emx4WmE2Mk1GZ2J6WXZZNlhSTUFSQU5DRFFDVVYyYW1WNTE3THBCeERkK3lkVnRDeHFaTWRlelEzdW1xaWd3ZlBsenQyclhUdUhIamlyclZGN3I1NXB0MSsrMjNuOUI2K3ZmdnI5Lzg1amRGaS81dnVlV1dTb2VxMU5SVWpSdzVzdFRqT1RrNUVSRnFObVpzVXVibUxUSlN2clZhc0d2WGl2QUdRZ0NBQ21QNkdRQlVRRURCUmNiWXZZY09IZEtLVld1Y0xpZk1xYWVlcXIvLy9lOXEzYnExSkNrbEpVVlBQZldVN3J6elRybGNKLzZ2L050dXUwMDlldlRReElrVDY4UjZtYktzV0xWR0I3S3lKSmtjNjdlTG5hNEhBS0tGY2JvQUFJZ3dNV2xkZW4xbmpCbHcrYVVYYThLZnh5c3BLY25wbXNKa1pXWHB6VGZmMUhYWFhhZVVsQlJIYXdrR2d4VU9WRC8vL0xPQ3dXRFI2OWpZV0RWcjFxeTZTenVodkQ2Zi92ekk0L3JuUjU5SU5yaHEwOW9WdlNVRm5LNExBS0lCMDg4QW9HSUtySUp2R0xrSGZQM05mM1hOOEEzcTE2ZVgweldGU1VsSnFUVlBSaXJ6aE9pa2swNnFnVXFjbFptNVJYTy8rVmFTWkszK253ZzBBRkJ0bUg0R0FCV1V0eS93cXBYZGZDQXJTNi9OZXN2cGNoQWhac3g4VFZsWjJiTFdianEwMzEvNm50c0FnQW9qMUFCQUJlM1pzeVkzR0xBUFdhdkFKNTk5b1ovV3NTc3ZqbS9OMnZYNjRPTlBaYTBDVW5EU25qMXJjcDJ1Q1FDaUNhRUdBQ29obUJmNDFNaitLRW1USmsrVnorZHp1aVRVVWw2dlY4Ky9NUDNJQzJNWCs0T3V6NXl0Q0FDaUQ2RUdBQ3BoMjdiVldkYWE5MlN0YitueWxWcTA1RWVuUzBJdHRYRHhqMXI4NHpKSktqQkIrLzYyOWN0M09GMFRBRVFiUWcwQVZFNnd3TmdQclpTWm01dXJXZSs4cjZ6c2JLZHJRaTF6Nk5BaHZmM2VCOXAvcENucWpnSi80QU5Kd1RMZUJnQ29vTnJUQ2hzQUlrek8zbDM3NmpkcGxtTmtmclYxMnpaWHc0WU4xYmQzVDZmTFFpM3l6dnNmNnRVMy9xRkFJQmdJQmdQanRtNVlOY2ZwbWdBZ0doRnFBS0FLc3ZmdVdwUFNwTm5Kd1dDd3o3TGxLOVczVHkrMWF0blM2YkpRQ3l4ZHRrTDMvZmxoSFQ3c2xiWDJ6UzNyVjB3VVQya0FvRVlRYWdDZ2FvSXh5WTBYeE1hNGYrM3orUnArLzhNQ2M5WVpweXVsUVFNWlEzL2p1c2hhcTh6TlcvUzdQNDdUemwyN3JhVDFOaGdjbGIxLzl6Nm5hd09BYUVXb0FZQXF5c3ZhazFlL2NlcDJsekZuSHNvN25MUmw2emIxNjl0YjlldlhjN28wT0dEUG5yMTZjTUxqV3I1eXRhelZRUnZVNzdha3IxZ2d5VHBkR3dCRUswSU5BRlNkemQ3WGVFTktZNWRYeGx5d2RkdlBXclo4cGM0OSt3d2x4TWM3WFJ0T29QMzdEK2lPdSs3VGdrV0xGYlJXQVJQNDA1WjFNVzlJT3dKTzF3WUEwWXhRQXdEVllrOGdhOSt1K1NsTlVoVU1hc0RPWGJ0aXZ2dnZEL3Jsb05OVXYxNDlwcUpGdVdBd3FNd3RXM1g3SCs3VjBtWExGUXphdzhHZ2ZXenJ1aFZQU2p0WVJ3TUFOWXhRQXdEVktDdWwzdndVbDZmQXlQVGZ1MjlmM0lKRlN4UVRFNk9PN2R2TDQrR3YzR2lVbjUrdkR6NytWSTlObXF5ZjFxNlRsZkprN01TQ25EMVRjM0p5Q3B5dUR3RHFBbjUwQ0FEVnJHWExsb214eVUydWtzdThhSXhKU0VwS1ZML2V2Zlg3TzBlclY0OVQ1SExSSWl3YUJJTkJMVjIrVXYvMzh2L1R3c1ZMZE9oUTNwRkFZM1ZIL3NIZDcyemZ2ajNQNlJvQm9LNGcxQUJBRFduVitaU2VIdU41WFZKM1krU084WGgweHRBaHV2bUdhOVdwWTNzbEppUW9ualUzRWNYcjlTbnZjSjdXYjlpbzE5OThXLytlKzdYOC9vQ3N0VUVacmZBSENrWnZXNzltb2ROMUFrQmRRNmdCZ0JyVXVzTXA3ZDBlOTBnWmM0bVJ1a21TeStWUzU0NGQxTGxUUjdWTmE2T1d6WnNwS1NsSmlZa0ppbzJOZGJwa0ZKTmZVS0M4dkR6bDVoN1NydDI3bGJFcFV6K3RXNi8wRFJrS0JJNnMvYmZXcnJQR2ZHejlnZWxiMGxkbU9Gd3lBTlJKaEJvQXFHa2RPc1MxVm53cmw4ZDlvWkZ1TnNiMExUeGtqSlNRa0NDUHh5T1AyOFBVdEZvbWFJUHkrLzN5Ri9oMTJPdVZ0Zi9ibGRsYUxiZEdNd0kremQ3bXl0MmlEUnQ4RHBZS0FIVWFvUVlBVHJCVzdicjA4TVRHWGlQakdteGsyMHFLbFRWdWE2eExNcEdkYW9KV3hoZ2pXVmtySzFlay96TmpnOGFhb0l3TlNNb1BCclhaWmV5M0NnYmUyYlIrOVhLbnF3TUFIQkhwLzlvQVFFUnIwcVJ6dmZqNnJ1WWV0MG15YmxlaWtTZWk1NS9GeDloT2NTN1hyY2FsR0s4LytJSzN3S3gzdXFhcXNQTG4rd1BCUEJNMHVYbkd0M3YvaGcwSG5hNEpBQkRPNDNRQkFGQ1g3ZDI3TGtkN2xlTjBIZFdsVDU4KzFoaHprclUyUHNIaldyZDI1ZEp2bks0SkFCRDlJbnVhQXdBQUFJQTZqMUFEQUFBQUlLSVJhZ0FBQUFCRU5FSU5BQUFBZ0loR3FBRUFBQUFRMFFnMUFBQUFBQ0lhb1FZQUFBQkFSQ1BVQUFBQUFJaG9oQm9BQUFBQUVZMVFBd0FBQUNDaUVXb0FBQUFBUkRSQ0RRQUFBSUNJUnFnQkFBQUFFTkVJTlFBQUFBQWlHcUVHQUFBQVFFUWoxQUFBQUFDSWFJUWFBQUFBQUJHTlVBTUFBQUFnb2hGcUFBQUFBRVEwUWcwQUFBQ0FpRWFvQVFBQUFCRFJDRFVBQUFBQUlocWhCZ0FBQUVCRUk5UUFBQUFBaUdpRUdnQUFBQUFSalZBREFBQUFJS0lacHdzQUFFU21QbjM2WEdLTSthZ2k3N0hXWHJWMDZkTDNhcW9tQUVEZHhKTWFBRUNsNU9YbGZXMnQzVlBlODYyMWUzTnljbWJYWkUwQWdMcUpVQU1BcUpSMTY5YmxTSHBOa3F5MXBaNVhlTXdZOC9hR0RSc09ucERpQUFCMUNxRUdBRkJwMXRxM0pSVVlZMG9NTnRaYUdXTWtxY0R2OTM5d291c0RBTlFOaEJvQVFLVjV2ZDRNYSsyS3NzNDdlczY2RTFBU0FLQU9JdFFBQUNvdEtTbnBvREZtZmxubkdXUG01K1hsbFh2OURRQUFGVUdvQVFCVTJwSWxTd29DZ2NBS2EyMmVGTHEycHRqWDNtQXd1SGpEaGcwK0Iwb0VBTlFCaEJvQVFKVUVnOEVmSkpYNkZNWmFteE1JQkphY3dKSUFBSFVNb1FZQVVDVXJWNjVjSldsdDRXdHJiZkVkenlScHc5RnpBQUNvRVlRYUFFQlYyV0F3K1BiUkFGT1MxeVdWdnVjekFBQlZSS2dCQUZUWm9VT0gzcmZXSGlnK2RuU2I1NnpzN094WlR0VUZBS2diQ0RVQWdDbzcybFR6MHhLZTFueVprWkdSN1VCSkFJQTZoRkFEQUtnV2ZyLy9iNUw4eFllc3RhODdWUThBb080ZzFBQUFxb1cxZHAyMU50TVlVemoxTEYzU2FxZnJBZ0JFUDBJTkFLQmF4TVhGNVJoamxoYSt0dGF1UEhqdzRJSGp2UWNBZ09wQXFBRUFWSXNsUzVia1dXdS9zOWI2SkJVWVkvN0xlaG9Bd0lsQXFBRUFWSnRBSUxCUVJ4cHhIano2TlFBQUFBQkVscjU5KzM3WHQyL2ZGVTdYQVFDb08wcnRsQWFnN21yZXBVdGF2R0xhU0c3K2prQ0Z4WHZzWlpMaXZIN3psdE8xQU9YaDgvazI3ZGowMDJhbjZ3QlFlWHhnQVJDaVVhTU85ZXVsSnMwenhqU1NMSDlIb0RLTXJJeU1nazRYQXBUVEZuKysvN3B0RzFkdmNMb1FBSlhqY2JvQUFMVkxjbXJpWlM1anVuczhIc1hIeHl1OGx5SUFSQUVyK2ZKOXlzOHZrS3pjcmhoWEE2ZExBbEI1aEJvQXhmU0xjY2svUXBMT09QMlh1bjdFVllxTmpYVzZLQUNvZGw2ZlR6TmZlMVBmZmYrRHJKUytaVzFncGRNMUFhZzhRZzJBSXEyNjVIZVIzRjNqNCtJMDlKZUROR1R3UUJrZTFRQ0lRbnYzN2RQT1hic2tTZFpvbHJRbTMrR1NBRlFCV3pvREtCSWpuU2FqSmcwYk5sVHZYajBJTkFDaVZrWkdwdEkzWk1oYTY4MCtyRGVkcmdkQTFSQnFBRWlTbWpidGxtemxHaVJyRXp1MGI2dE9IZG83WFJJQTFKaFo3N3gvNUF1amo3TXlsMlU1V3cyQXFtTDZHUUJKVW1JalQxTkpBNDB4NXNMenpsRk1USXpUSlFGQWpUaDRNRWV6di9wYTFsb2JzSmFuTkVBVTRFa05BRWxTd05xdWtqckZ4TVRvd3ZQT2Nib2NBS2d4WDg3NVNsNnZWNUkybTZCZDVYUTlBS3FPSnpVQUpFa3hidGROa2pIbm5IV0dHalNvNzNRNUFGQWpDZ29LOU9ublg4cGFhNjNzNHNOWmdkMU8xd1NnNm5oU0EwQ05HbldvYjYyR1NkS2xGMTNvZERrQVVHTTJiOW1xalpzeVphUjhTUXYyN0ZtVDYzUk5BS3FPSnpVQVZEODE0WEpqVEZLYmsxdXJTK2VPVHBjREFEWENXcXZWUDYzVi9nTlpra3hPSUtodm5hNEpRUFhnU1ExUTUvV0xrVnhYUzFLL1ByM1Z1RkVqcHdzQ2dCcmh5OC9Ya2grWEgxMVBZOWR0VzErd3pPbWFBRlFQUWcxUXh4MXB1R202eHNmRnFVK3ZIa3BNVEhDNkpBQ29FYm01dVZxd2VMRWtLV2pNUDJpNENVUVBRZzFReDNta2dUVGNCRkFYMEhBVGlGNkVHcUFPYTlxMFc3TGtHa2pEVFFCMVFWSERUVXZEVFNEYUVHcUFPb3lHbXdEcWlwQ0dtNkxoSmhCdENEVkFIVWJEVFFCMVJiR0dtNWswM0FTaUQxczZBM1VZRFRjQjFBWEhOTnhjUXNOTklQcndwQWFvbzQ0MjNMeElvdUVtZ09oR3cwMGcrdkdrQnFpampqYmNUS1RoSm9Cb1JzTk5vRzdnU1ExUUovV0xrVndqSkJwdUFvaHV4UnR1QmkwTk40Rm9SYWdCNnFDakRUZTcwSEFUUUxRcjNuQlRMaHB1QXRHS1VBUFVRVFRjQkZCWDBIQVRxQnNJTlVBZGM2VGhwaGxFdzAwQWRjR3NkOTQ3OGdVTk40R29ScWdCNnBnakRUZk5hY1lZTSt6OGMybTRDU0JxNWVUazBuQVRxQ01JTlVBZFU3emg1Z1hubnUxME9RQlFZK1orODYyOFhwOUV3MDBnNnJHbE0xREhGRGJjUEplR213Q2lXRUZCZ2I3ODkxd2FiZ0oxQktFR3FFTUtHMjRhSTExNk1RMDNVYktEQncvSzQvRW9NVEhSa2Z0N3ZWNmxwNmVIakxWczJWS05HemQycEo1STRQUDVsSk5zdi9NUUFBQWdBRWxFUVZTVG95Wk5tamhkU3EyeGVjdFdwVy9ZS0NQbFd4cHVBbEdQVUFQVUlmV2JKbHhSMkhDemM2ZkliYmo1MWx0dmFjYU1HV3JRb0lGU1VsTFV1M2R2alIwN3RrTFgyTEZqaDU1ODhrbFphMFBHenovL2ZBMGJOcXc2eTVVa0xWaXdRSjkrK3FudXZmZGUxYTlmZTU2UWZmVFJSMXF3WUlGMjc5NnRQWHYyYU0rZVBmTDVmQm8rZkxqR2pSdm5TRTJiTm0zU1RUZmRGREkyYnR3NERSOCt2RnF1ZitqUUlYMzQ0WWU2K3VxcjVmRkUzaitEZVhsNSt1Q0REN1JseTVhaVg3dDI3Vkt6WnMzMHlTZWZ5T1ZpWm5saHc4MmR1M2FMaHB0QTNSQjVmNXNEcUtSK01UTCtxNlhJYjdpNWNlTkdaV1ZsS1NzclM1czNiMWI3OWhYZndXM2l4SWxhdUhCaHlKakw1ZEtERHo1WVhXVktrclp1M2Fwbm4zMVczMzU3NUROVlJrYUdYbnJwSlNVbkoxZnJmU29ySVNGQlgzNzVaZGo0di83MUw5MTExMTJLalkwOTRUVUZBb0d3c2VyYWR0enI5ZW9QZi9pRGZ2enhSODJkTzFlVEprMVMwNlpOUTg1WnVuU3BQdm5razJxNVg2R0hIbnFvMnE2VmtKQ2dmLzd6bjhyTXpBd1ozN2x6cHhZdVhLalRUanV0MnU0VnFRb2JiaDdLeTZQaEpsQkhFR3FBT3FKVloxOVh5Uk1WRFRjM2Jkb1U4cnByMTY0VmV2ODc3N3dURm1na0tSZ002ckhISHRPenp6NWI1WjkyKzN3K1RaOCtYYk5telpMZjd5OGFYN3QycmNhTkc2ZHAwNmJWaXArb24zMzIyV3JSb29WMjdOZ1JNcDZUazZQdnYvOWVaNTU1NWdtdktSZ01obzFWUjZncEtDalFQZmZjb3g5Ly9GR1N0R3paTW8wWU1VSi8rY3RmTkdEQWdLTHpNak16OWRGSEgxWDVmc1ZWWjZneHh1aUtLNjdRTTg4OEUzYnNvNDgrSXRUb2FNUE5SVFRjQk9vU1FnMVFSM2lNT1UxR1RSbzJhcWcrdlhwR2RNUE5xb1NhK2ZQbmwvaGhzTkIzMzMybkYxOThVWGZjY1VlbDY1T2t1TGc0RlJRVWhBU2E0alZNbno1ZHQ5OStlNVh1Y2F3Wk0yYm8xVmRmcmZEN0Nnb0tTaHdmUDM1OGhhZG4zWERERFJvelpreUZheWd1UHovODg2ZmI3YTdTTlNYcHYvLzlyMzc0NFllUXNheXNMTjF4eHgyNjlkWmJOWExreUJNZU5CY3VYRmlwd0ZQU255dEptak5uanBZdVhWcWhhMzM0NFllS2o0K3ZjQTIxV1VaR3B0STNac2hhNjh2MkdyWnlCdW9BUWcxUUI0UTAzR3pYVmgwN3RITzZwQXA3KysyM2xaT1RvMEFnb0t5czBQNTUvL25QZi9UOTk5K0hqRFZxMUVpWFgzNTV5TmhQUC8ya2UrKzl0OVFQaElWZWVlVVZOV3pZVU5kZWUyMlZhcjdubm5zVUZ4ZFhZdEI0NVpWWE5IRGdRUFhwMDZkSzl5Z3VQejlmWHErMzJxN245L3ZML0c5VlVnMVZWVkxJcW82MUwyZWVlYVllZmZSUlRaZ3dJZVQ3c3RicXBaZGUwdXJWcS9YY2M4OVYrVDRWNGZQNXRHZlBubXE3WGpBWXJQRDFTbm95RnVuKzEzRFQvSXVHbTBEZFFLZ0I2b0JvYUxqNTJtdXZhZWZPblNVZSs5dmYvaFkyMXE1ZHU1QlFzMkRCQXQxNzc3M0t5OHNMT1cvNDhPSHEycldySmt5WUVETCt6RFBQcUtDZ1FMLzV6VytxVlBmdmZ2YzdIVHg0VVAvODV6OUR4cTIxZXVTUlIvVDIyMjlIM1UvSmkxdS9mcjArL3ZqakNyMW4rL2J0WVdOZmZ2bWwxcTFiVjZIckRCMDZWUDM3OXc4Wkd6WnNtSm8yYmFxNzc3NWJodzRkQ2psMi92bm5sM2lkQmcwYTZOTlBQeTMzZmYvem4vOVUrOW9zbEYveGhwdEI2WDJuNndGd1loQnFnRG9nWUcxWGp6RjF0dUhtaHg5K3FDZWVlQ0xzcWNPUUlVTjB6ejMzeU8xMmEvZnUzWHJ4eFJkRGpqLy8vUFBhdTNldmZ2LzczMWZwU2NIOTk5K3ZQWHYyNkx2dnZnc1ozN1p0bTJiTW1LSGYvZTUzbGI1MmJiZGx5eGI5NHgvL3FQSjFmdmpoaDdDcFkyVkpUVTBOQ3pXUzFMOS8vNklwaGprNU9aS2tNV1BHSEhmWHU0cHNiKzNFNWdyNG43bi8rVi9EemFBSkxuZTZIZ0FuQnFFR3FBT0tHbTZlZldhZGFyaVpsWldsSjU1NFFuUG16QWs3MXJkdlgwMmFOS2xvcmNiSWtTTzFlL2R1dmY5KzZBOTJaODJhcFZXclZ1bkpKNTlVYW1wcXBlcHd1Vng2OU5GSGRlMjExNFk5aFhqampUZDB5U1dYcUUyYk5wVzY5dkYwNnRSSkw3LzhjclZmdDdoYmI3MVY2OWV2cjlGNzFJVHUzYnNYcldzNi9mVFROV3JVcUZMUDlmbDhldnZ0dDh0OTdZbytVVHJXMy83Mk4zWHUzRGxrN05nbmpMR3hzV1VHYmEvWEd6SzF6T1B4bEJpNG5PcEhWQk1LQ2dyMDVaei9OZHpNOWJxM09sMFRnQk9EVUFORXVlSU5OeS83MVVWT2wxTnAvZnIxMC83OSs3VjQ4ZUtRTlJmOSsvY3Y4Y1BkenAwN05YejRjTzNidDYvRTZ4MCtmRGpzQ1VscGF3dFdyRmloNGNPSDY3YmJidE9WVjE1WnFVWHI5ZXJWMDZSSmszVFRUVGVGM01mdjkrdVpaNTdSODg4L1grRnJsc1h0ZHF0ZXZYclZmdDFqN3hHcHVuVHBvbGRmZlZVdFc3WTg3bmxlcjFkUFBmWFVDYXJxeUNZVHhZTkdWbFpXMk5TNCsrNjdUMWRmZmZWeHIzUE5OZGRvMjdadFJhOHZ2UEJDUGZiWVk5VmJiQzF6Yk1QTnJNeGwyVTdYQk9ERUlOUUFVYTZ3NFdaYW01TWpjb09BUWhNblRwVFg2OVdRSVVPS3h1clhyNjhYWDN3eGJDZTNyNzc2U3ZmZGQ5OXhyL2ZUVHo5VjZQNDVPVGw2NnFtbjlPR0hIK3JWVjE5VlhGeGNoZDR2SFhrNmNNMDExK2pOTjBNM1kvcisrKysxY09GQy9lSVh2Nmp3TmN1U201dXJ1KzY2cTlxdkswbFRwa3lwa2V2V3RNV0xGK3ZVVTArVkpKMTg4c2tPVjFPeU8rKzhVejZmVDFMSk81M05taldyeENlUXhlM2V2VHZrOWZ6NTg4T2VTRjE3N2JXT2JOdGRFNDVwdUhrd0dEVGZTTEpsdlE5QWRDRFVBRkh0bUlhYmpTTzM0YVowSklnVWY4clJvMGVQRXJlbUhqSmtpRHAyN0tqMDlQUnFyK0hzczgrdVZLQXBOSHo0OExCUUkwblBQZmVjM25qampXcmZhdHZ2OXhmMVphbHVGZDBacmRBZGQ5eWhFU05HbEhyOGh4OStDQXVsSlUzSktxNjhpL09uVDUrdUdUTm02TExMTHRPOTk5NWI3dC9MaW16bUVBd0dxN3dMM05LbFM0KzdrOTIyYmR0Q25zS1V4NEVEQjNUZ3dJR1FzWFBPT2FkUzlkVkdQbCsrbHZ5NHJMRGg1dnF0Nnd0WVR3UFVJWVFhSUlvVk5keU1qMVB2WGoyVW1CQzVEVGNsYWRXcVZTR3ZlL2JzcVVzdnZWUzdkdTBxR3BzMmJacjY5Kyt2aVJNbjZvWWJicERmNzVmSDQ5SFFvVVAxMVZkZmxmdGU4Zkh4R2pseXBLWlBuMTcwNGIxZnYzNjY1WlpicXZROWZQMzExeVdPcjEyN1ZuUG16Tkc1NTU1YjZXc1hQbjBvVk5rMVFCVng2YVdYYXVEQWdVV3YrL2J0VytaN1BCN1BjZGR4N04rL1AyeXNaY3VXeDMxUGVSYm5mL2JaWjVveFk0WWs2WU1QUHREYXRXdjExRk5QbFRuOXJFR0RCcG83ZDI2WjF5ODBaODRjalJzM3J0em5vM3JrSHNyVmdrVkxqcnh3bVZrMDNBVHFGa0lORU1XS0dtNDJiS2crdlVwK3FoRkpWcTllSGZLNlY2OWVldSs5OTBMVzJCUSt5ZW5VcVpOdXZQRkcvZkRERDNya2tVZlVybDI3Q3ZWd01jWW9JU0ZCUTRjTzFlVEprN1ZxMVNwTm1EQ2h5czBaajdjMThQVHAwM1gyMldkWCtoNERCZ3pRZ0FFRFFzYU83ZWxUM2E2NjZxcHF2MlpKVXdNYk4yNWNwV3N1WDc1Y0V5ZE9ETHZQRFRmY29FbVRKcFc0U3hvaXl6RU5OMmM1WFErQUU0dFFBMFNwNGcwM083WnZwMDRkMmp0ZFVwVVY3NVR1ZHJ2VnZYdjM0NTdmclZzM2RlellVWm1abWNyTXpDejF2TlRVVlBYczJUTnMzT2Z6cVhuejVwbzhlYkoyNzk1ZDVTY2Z5NWN2MTRZTkcwbzlucG1acVMrKytPSzRXd3RYVkVwS1N0Rlcwdi82MTc4MFpjb1VIVDU4T09RY2w4dWxVYU5HNmJycnJnc0p2b3NYTDlhRUNSTkNndEdwcDU2cWNlUEdxWG56NWpXMmE5YWlSWXRDWGpkdjNyekt6VGZidG0yckxsMjZoRDN0eThySzBoMTMzS0h4NDhlSE5Xc3RsSjJkcmNHREI1ZjdYdFhSekhMT25EbXkxaGJkLytLTEx3NDVmdGRkZDVWYWI2RVJJMGJvNTU5L0xucDkzbm5uaFUzUmk2YnRwOTk4bTRhYlFGMUdxQUdpVlBHR214ZWVkMDYxZEdSM1VtWm1wdmJ1M1Z2MHVrdVhMbVYrcUg3eXlTZkwxVjE5Nk5DaGV2YlpaOFBHNzcvL2ZuM3p6VGRGcjZkTm02WkJnd1pWb09wUU0yZk9MUE9jbDE1NlNlZWRkMTYxL243bDVlVnAwcVJKSlU1OWE5R2loUjUvL0hIMTZ0VXI3TmlLRlN1VW5SMjZlZFRpeFl0MXd3MDNhTXlZTWJyMjJtdXJmZmV6cFV1WGhtMTdYUjNiWFJkdUtuSFhYWGRwOGVMRkljY0NnVUNaYTJBcThwU3ZPaVFVbXlwYVVtMHhNVEZsL3ZrLzlzbXMyKzJPcXUyYmk4dkp5ZFcvNTM1OWRDdG44NTdUOVFBNDhTTDdVdzZBVWhWdnVIblJCZWM1WFU2VkhmdEJ0RHhyTnlwaTJiSmxSYnQ1dFdyVlNvOC8vbmkxWG4vanhvMWh6VGRMc20zYk5uMzg4Y2RsL2hTK1BJTEJvTjUvLzMzOTlhOS9WVzV1YnRqeDg4OC9YMy82MDUrVW5KeGM0dnZ2dlBOT0RSNDhXQTgvL0hESVQveTlYcSttVHAycXp6Ly9YQTgrK0tDNmRldFc1Vm9MdmZYV1cyRmo2OWF0cTViZDRSSVRFL1g4ODg5cjNMaHhJYjhYRjExMDBYRTNMampSeWpOTjlQUFBQOWVhTld1T2UwNUphNU9pVmZHR213RVRXT0YwUFFCT1BFSU5FS1dLTjl4TVRrNXl1cHdxTzNhZFJXVkNUVXhNVE5IWHhkZmhTRWUyYkM2Y21uUnNvOFBxOE1JTEw0U054Y2JHS2hBSUtCQUloSXhQbno1ZDU1OS92cEtTS3YvN3RtREJBazJkT3JYVXhwaG5uWFdXemp6elRIMzc3YmNxS0NoUWZuNitDZ29LaW40VmY5MnJWeS90MkxFamJGclYrdlhyZGVPTk4rcnFxNi9XN2JmZlhxVjZKV25seXBVbGJsT2NsWldsMjIrL1hiZmVlcXRHalJwVnBiVmhjWEZ4bWp4NXN1Ni8vMzdOblR0WFhidDIxUU1QUEJCeVR1dldyWFhoaFJkVytoNFZVZEpVdGZKOGY2dFdyUXFiU2xkWDBYQVRnRVNvQWFKU3REVGNMTzdZN1lQSGp4OHZZMHpZdEtBLy9PRVBjcmxjZXYvOTkwUEcyN1ZycDNmZmZWZlNrYlV5VlpsR1ZsRUxGeTRNbWNaVzZGZS8rcFdNTVhydnZkRFpNdnYyN2RQTEw3OWM2ZjR5OCtiTkMyc3NlcXk1YytkV2FFZXYwbGhyOWRaYmIybnUzTGthTjI2Y3pqampqRXBkNS9EaHczcmtrVWVPZTUrWFhucEpLMWV1MU9PUFA2NzY5ZXRYdG1SNVBCNU5talJKenp6empHNjg4Y2F3YloxUFBmWFVzSjNrYWtyaHVwbmlJcm1ocVJOb3VBbEFJdFFBVVNsYUdtNGVUMkZqd21NVnJqOG82U2ZnaGNHb09oWnlsNWZmNzlma3laUER4bzB4dXU2NjY1U1VsS1JQUC8wMExKeTk5ZFpidXZqaWk5V3hZOGNLMy9NWHYvaUZtalZyRnJMVmRVM2J2WHUzbm4zMldRMFlNQ0JrUFVoNVdHczFjZUxFNDI3bVVHamV2SG02N3JycjlPeXp6MWJxdjAwaHQ5dGRZb05XcjlkYlkzOCtZbUppUXA0V1NpV3ZseWxwOTd1SzlNa3BUVFJ0Q2xDSWhwc0FDaEZxZ0tnVFhRMDNxMHRHUmtiWWRzY253c3N2djZ5Tkd6ZUdqWjkxMWxsRkMrQ3Z1KzQ2L2IvLzkvOUNqdnY5ZmozMDBFTjYvZlhYSzd4cGdNZmowVFhYWEtPcFU2ZFd2dkJqdU4xdXhjVEVLRFkydHVoWFRrNk9jbkp5SlAxdldsZGxBczFmL3ZJWHpaNDlPK3hZang0OTFMQmhRMzM3N2JjaDQ5dTNiOWROTjkya1J4NTVwRko5ZmJ4ZXIzSnljdFMwYWRPd1kxZGNjWVYyN3R4WjRXdVd4NjIzM3FyUm8wZUhqSlUwMWZIWThKR1NrcUx2di8rK1JtcUtkTWMwM0Z5M2RmM3lwV1cvQzBBMEl0UUFVU2JhR201R3NwVXJWNWE0NDVuTDVkTHR0OTllOVByR0cyL1UrKysvSDlaVFp2MzY5WHJwcFpkMHh4MTNWUGplbDExMm1iNzQ0Z3VscEtTb1NaTW1hdENnZ1JvMGFLQ0VoSVNpWDdHeHNZcUppZEZISDMwVXRqUGFOZGRjb3pGanhoUUZtWkxXZVdSblordXh4eDdUM0xsejllYy8vMW1kT25XcVVJMWVyMWNQUGZSUWlVMVJQUjZQSG56d1FhV2xwZW5SUngvVko1OThFdmJlOGVQSGEvMzY5U0gvTGN0anhZb1Z1djMyMnpWZ3dBQmRlT0dGR2pwMHFPclZxMWVoYTFTWFE0Y09oWTBsSmlicXM4OCswNGNmZmxnajkrelhyNS9HakJsVEk5YyswWTVwdVBrUFNmN2p2Z0ZBMUNMVUFGSG1hTVBOcHRIU2NMUFE2TkdqZGZYVlY0ZU5qeDA3VmdjT0hDaDZQVzdjT0oxeXlpa2wvaFQrUk1yT3p0WUREenhRNGxTbVN5NjVSR2xwYVVXdms1T1ROWExreUJLbnFjMmNPVk45Ky9iVndJRURLM1QvNU9Sa3Zmbm1tK1U2ZDhHQ0JXRmpzYkd4cGU2S1ZxaEJnd1o2K3VtbnRXTEZpaEw3L0J4UGVucTZIbnp3UWFXbnA1ZDQvQTkvK0lQYXR6L1NXK25oaHg5V3ZYcjFOR3RXZUQvRlYxNTVSUmtaR1JvNmRHaTU3NzE2OVdwWmF6Vi8vbnpObno5ZkhvOUhyN3p5U3BsOWoycEM4VzNLQ3lVbEpXbkhqaDM2OGNjZmErU2VLU2twTlhKZEp4UnZ1SGxvci9kMXArc0I0QnhDRFJCRmlqWGNUSWlXaHB1RldyWnNxWll0VzRhTkh6czFxMDJiTmlWdU1aeWFtbHEwZU43djkydkNoQWsxVStqUjY0OGJOeTVrRytSQzllclZLL0hKeS9EaHcvWFpaNStGN2ZKbXJkV2YvL3hudmY3NjZ5VisveVhKek13TWFWUmFscEtteDZXbnArdUREejRvOXpXU2s1UFZybDM1MW0vdDJiTkh0OXh5UzZtN3pGMSsrZVc2NXBwcmlsNGJZM1QzM1hjck9UbFpMNy84Y3RqNTY5YXRxOUJ1ZUt0WHJ3NTU3ZmY3MWJwMTZ4TFA3ZHExYTlFVHFFOC8vYlJvcDdxT0hUc1cvVG43NG9zdml0WjR0VzNidGlqZ3paa3pwOFFuTWNVZEcycGlZMk9yWmYxTVhWRzg0ZWJldmV0eW5LMEdnSk1JTlVBVWliYUdtNVVWQ0FUQ2RwVktUazdXc0dIREpCM1paS0FtUTgza3laTzFhTkdpRW8rTkhUdFdqUnFGcjNOeXU5MTYrT0dIZGYzMTE0ZnQ5SmFWbGFXeFk4ZHE1c3laNVpvbXRYanhZajN4eEJPVksvNm9lZlBtYWQ2OGVlVSsvNzc3N2l0M3FHbmF0S21lZXVvcDNYMzMzV0ViUGd3Yk5remp4NDh2OFgyalI0OVdYRnljcGsyYlZqVFd2SGx6elpneEl5eW9ITSt4L1YxYXQyNWQ2bTVxWjV4eGhrYU9IQ2xKK3ZMTEw0dEN6YUJCZ3pSMjdGaEowbmZmZlZmMGZmVHYzMS9qeG8yVEpDMVpzcVRNVUxOdDI3YVExMDQvWVl3a3hSdHV5dHEzbmE0SGdMUHE1aWNlSUVwRlc4UE40cFl1WGFwOSsvWXBOemRYaHc0ZFVtNXVybkp6YzRzV3FoZTY5OTU3bFplWEY5WThjOSsrZlVYVHU0N3RDMU9kWG5qaGhhS3RvNC9WcjE4L1hYYlpaYVcrdDJQSGp2ck5iMzRUdG1tQUpHM2F0RWwzMzMyM25uLysrYWo0U2Y3QWdRTTFaY29ValIwN3RpakVEUjgrWFBmZGQ5OXhwMHplZE5OTjhuZzhtakpsaXBvMWE2YVhYMzVaTFZxMEtIZW8yYmR2WDlpdWNFNU1PeXUwWmN1V2tOZUZvZWFtbTI3U3RkZGVxL3o4ZkkwZVBWb2JObXdvT3NmajhlaUJCeDdRT2VlY2M5eHJMMSsrWEE4ODhJQ3lzLyszdzdISDQ2bVd4cTYxUWZHR20zNlhMWCtxQlJDVkNEVkFGSWx4bVp0bG9xZmhabkdQUFBKSTJFKzFTMUxhVDhhenM3UDFqMy84bzdyTEN2SEtLNi9vbFZkZUtmRlljbkt5Sms2Y1dPWWFwMUdqUnVtcnI3NHFjWHZqSlV1VzZJOS8vS09tVEprUzFsc2xFZzBZTUVBVEprelFvNDgrcW5Ianh1bVNTeTRwMS91dXYvNTZ4Y2JHYXRDZ1FUcnBwSk1xZE05am45Skl6b1dhblR0M2htME8wYXBWSzBsSHdvZkg0MUZpWXFLZWVlWVovZVkzdnlrNnQzRDY1SzVkdXpScTFLZ1NyLzN1dSs5cTh1VEpJVS85akRHYU1HRkNoZGRuMVViRkcyN0thdkdoZ2tOYnluNFhnR2hHcUFHaVJLTkdIZXBibVdGRzBkTndzN2phUEpYT1dxdm5uMzllcjczMldxbm5QUGpnZzJyZXZIbVoxNHFKaWRIRWlSTjF5eTIzaEUxRGs0NHM2di85NzMrdnlaTW5sN3FRUHpFeHNVTFRtSEp6YzNYNDhPR3dheVFsbFQ4WVYzUXI1MElYWEhDQlRqdnR0QW92WGg4K2ZIaWw3cmRxMWFxd01hZEN6Y3FWSzhQR0NyZjVMcTVWcTFaNjRZVVhOSHIwYU9YbTVoYU5UNTgrWFlzWEw5WTk5OXhUMUxNblBUMWRVNmRPMWZ6NTgwT3U0WEs1TkdIQ0JGMXd3UVhWL0YwNG8zakR6YURSZ2dNWkdUVGNCT3E0MnZzcEFVQ0ZSSHZEeldPYkZsYVVNU2JrNmNheHpTN2RibmZSdEs2S1RPOHEvS241NTU5L1h1bzVOOTEwVTVsVGhZcnIzcjI3N3I3N2JqMzU1Sk1sSGwrMGFKRkdqaHlwNTU5L1hxbXBxV0hIaHcwYlZyUitxRHdtVDU0YzloVHJxcXV1S2xvelV0Tk81RzVjeCs0bzVuYTcxYmx6NXhOMi8rSksybld1dElhaVhicDAwWXN2dnFqZi9lNTNJVTkzRmk5ZXJHdXV1VWEvL3ZXdkZRZ0U5TWtubjRTdEo0dVBqOWVrU1pNMFpNaVE2djBHSEJMZWNGUGZsdmttQUZHUFVBTkVoZWh2dUhsc3FQRjRQR3JVcUpIMjdkc1hza2JtNnF1dlZwOCtmY0oydzJyYnRtM1JXaGVmejZkQmd3YUZIQjgwYUZDRkd4enUyYk5INDhlUDE3Smx5MG85WjhpUUlaWHFNek44K0hDdFhMbXkxTENVbnA2dWE2KzlWazg4OFlUNjkrOWY0ZXRIbS96OC9IS2RjK3lUbW5idDJqbXlSc2xhVytLZnR4NDllcFQ2bm03ZHVtbm16Sm42NHgvL3FFMmJOb1ZjcTdTZDZscTFhcVdubm5yS3NlQldFMmk0Q2FBa2hCb2dDdFNGaHB1MzNYYWJKS2xKa3lacTJyU3BVbEpTWkl6UkJSZGNvRDE3OWhTZE4zVG9VQTBZTUtCYTdsbTgvODJ4Rmk5ZXJQdnZ2MS83OSs4djlaeWVQWHRxMHFSSmNybGNsYnIvQXc4OG9QVDA5Rko3dVJ3NGNFQ1BQdnFvM24zM1hjWEZ4V255NU1rVjJvYTVVRW5UM041ODgwMjkvWGJGTjVRNi8veno5ZEJERDFYNGZWVlYwbE9QWTljZHJWcTFLaXo4bkhMS0tmcjg4OC8xM1hmZlNWTFlHcGQvLy92ZlJWdGVGeFFVRkkxLzg4MDMyckZqaHlTRlRBbjc0WWNmZFAvOTkwczZzaWxCY1hQbXpGRm1acWFHREJtaUprMmFhUGZ1M1NISDA5TFNqdnZVS2pzN1d6Ly8vTE1HRHg0Y0VtcU9wMlhMbHBvN2Q2NDJiTmlnNXMyYnExbXpabXJZc0dHRnBoYldOcm1IY2pWLzBlSWpMMmk0Q2VBb1FnMFFCUW9iYmphS3NvYWJ4UjM3WktVcWp2M2dXdWliYjc1UlltS2k2dGV2cjYxYnQ0YjlWTi90ZGhkOXZYMzc5dU1HbW80ZE8rcTU1NTZyMGxPQStQaDRQZjMwMDdyeHhodDE4T0RCc09NcEtTbWFObTFhMFlkM244OFhOcTJ1c3Z4K2Y0bGhweXpsZVdKU1dYLzk2MSsxYjk4K3hjZkhLejQrWGdrSkNmTDcvVXBQVDllMzM0YlBRR3JjdUhISTY4V0xGNGVkMDYxYk42MWJ0MDZ6Wjg4dThaNGJObXdJMlhtc1VHWm1ab21iT1d6ZHVsVmJ0MjR0OFZvWkdSbkt5TWhRYW1xcXZ2cnFxN0RqZ3dZTjBwSWxTM1R3NEVGbFoyZHI5KzdkMnJsenA3WnYzNjVObXphVjJLaXpMQXNYTHRUQ2hRdkR4bU5pWXBTVWxLVGs1R1M5OU5KTDVWcnZWVnRrWkdScXc4Wk5OTndFRUlKUUEwUzR0TFMwK01LR214MmlyT0ZtZFh2ODhjYzFmLzc4a0MxdXBmK0ZsV25UcGgzM0orREZlNWxjY3NrbHlzdkwwOU5QUHgxMlh0ZXVYZlhYdi82MTFONG5GZEc2ZFd0Tm16Wk5ZOGFNQ1ZuTUh4OGZyK2VmZjc3RWhlWFJLaXNyU3g5Ly9IRzV6alhHaEUzbE9uWTlqWFJrL2RMbXpadXJwYjd5Q2dRQ0plN0NkdTY1NTJyV3JGbjY5Ny8vWGVGck5tL2VYUHYzN3k5M3FDd29LRkJXVnBiNjlPa1RVWUZHa3Q1OCsraVc2VFRjQkZCTTVlWkVBS2cxRHJ2cjE1Zk13THJlY0xNOFVsSlN0SDM3OXJCdG53cy8xSlcyU0ZzNkVpTGF0bTBiTWpaaXhBaU5HVE1tWkt4Mzc5NmFQbjE2dFM1K1ArV1VVelJseXBTaWRVVXVsMHVUSmsxeXRMK0tFNDVkSjNVOFo1MTFscG8xYTFiMHVxQ2dRQ3RXckFnNUp5NHVUdTNibi9nZkFyamRicjMrK3VzaG9hdDkrL2JxMmJPbnhvOGZYMkp6MW1QRnhNU29UNTgrdXVPT08vVFdXMi9wczg4KzA5eTVjL1hVVTAvcGtrc3VLZmRXMTcvOTdXOHIvWDA0NFVqRHpmOGMzY281U01OTkFFWDQ5QU5FdURpMzZTU3BZelEyM0t4dWFXbHBKWTZmZmZiWmtoUVdXb3E3OU5KTFM1eEtObXJVS0czZHVsV2ZmZmFaaGcwYnBnY2ZmRkN4c2JIVlUzQXgvZnYzMTZSSmszVGZmZmZwcnJ2dUtuRW5xelBPT0NQa2c3d1RPblRvVUdQWDd0V3JWN25PNjl5NXMvNzBweitGak9YbjUrdm1tMi9Xa2lWTHRIejVjdVhuNTZ0ejU4N3llRHk2L2ZiYk5YTGt5Sm9vdVVTeHNiR0tpNHZUeXkrL3JBY2VlRUJ6NTg3VjlkZGZMK2xJOEI0elpveis4cGUvaEx3bkpTVkZwNXh5aXJwMzc2N2V2WHVyWjgrZVlYOGVFeElTZFBiWlp4ZjllZDY5ZTdkV3JGaWhkZXZXYWYzNjlVcFBUdzlwUERwbzBDQjE3ZHExaHIvYjZ2WFZmNzZoNFNhQUVoRnFnQWpuY3RuYmpIR1o4Nkt3NFdaVnhjWEZGVDNkaUkyTjFja25uMXgwek8xMnEzWHIxcnJsbGx2VXUzZHZTVWQrV2g0WEY2ZUNnZ0lGZzBGSlVxTkdqWFRCQlJjY2QzdmpCeDk4VVAzNzk5ZXZmdldyR3Z4dWpvU1dWMTk5VmQyNmRTdngrT0RCZ3pWNDhPQWFyY0ZKSjUxMGtrNDY2U1R0M2J0WDFscTVYSzZpcmJqcjE2K3ZrMDgrV2FlZmZyb3V2dmppc0NlV1NVbEpHalZxbEVhTkdxVzh2RHg5Ly8zM1Jidm14Y1hGT2RMTU5EWTJWazgrK2FSZWYvMTFYWHp4eFVYamwxNTZxZGF1WGF2bXpadXJZOGVPNnRTcFU2V21pS1dtcHVxY2M4NEoyVTdjNi9WcTY5YXQyclp0bTlxMWk2eXQzd3NLQ2pSN3p0YzAzQVJRb3VoYlRRelVJWTBhZGFoZkx6VnB1OHVZcEJrdlBLZXp6enpkNlpJaVFqQVlsREVtS2pkVXFHMnlzN08xWlV2b1o4OFdMVnFvU1pNbURsV0VTTFZoWTRadUczdTNObVpzOGdXbEJ6YXZYZjZNMHpVQnFEMTRVZ05Fc0hwTjQ2OTBHWk1VclEwM2EwcGx0MWhHeFRWbzBPQzR2VmVBOHJEV2F0VWFHbTRDS0IzL3NnTVJxMStNTWU3aGtuUnFsRGJjQkFEcFNNUE5INWNXYjdpNWpJYWJBRUlRYW9BSWRhVGhwdWtTRXhPalhsSGFjQk1BSkJwdUFpZ2IwOCtBQ0ZYWWNETTVLU2xxRzI0Q2dFVERUUUJsNDBrTkVJR0tOOXhzbTlhR2hwc0FvdHFiYjlGd0U4RHhFV3FBQ0ZTODRlYWxGMTlJdzAwQVVTc25KMWYvL3BxR213Q09qMUFEUktEaURUZC8vYXVMbkM0SEFHck1WMS9UY0JOQTJRZzFRQVE2MG5EVG1QUE9QbFAxNmlVN1hRNEExSWlDZ2dMTi9xcW80ZWFpUS9rMDNBUlFNa0lORUdFYU5lcFEzOHBjS29tbk5BQ2lXdWJtclZxL1lhT01sRytORmg3SXlNaDJ1aVlBdFJPaEJvZ3dOTndFVUJkWWE3WDZwN1hhVmRodzB3YStjYm9tQUxVWG9RYUlLRFRjQkZBMytIejVXbEs4NGVhNlZjdWNyZ2xBN1VXb0FTSkk4WWFidldtNENTQ0s1UjdLMVlLakRUZU43Q3pSY0JQQWNSQnFnQWhTdk9GbWJ4cHVBb2hpeFJ0dTV1N3p2ZUYwUFFCcU4wSU5FQ0dLTjl4czE1YUdtd0NpVzFIRFRlbHpHbTRDS0F1aEJvZ1F4UnR1WG5JUkRUY0JSSytRaHB0Qis0N1Q5UUNvL1FnMVFJU2c0U2FBdW9LR213QXFpbEFEUkFnYWJnS29DMmk0Q2FBeUNEVkFCS0RoSm9DNmdvYWJBQ3FEVUFORUFCcHVBcWdMYUxnSm9MSllhUXpVZHQyNnhacWcrMnBKYXBiYVZPa2JNN1I5eDA2bnF3S0FhdWYzK3pYM1A5L1NjQk5BaGRIa0FxamxXcmZ2ZVlvN3h2V0pNVXFMajQ5WGNsS2krTDh1Z0doa3JWWHVvVno1ZlBteXdlRHRtZXRXdk9oMFRRQWlBMDlxZ0ZvdTRGR0IyOWdEVmlibHNOZXJ3MTZ2MHlVQlFBMnlWdGJrWkJma3puSzZFZ0NSZ3gvM0FyV2Y2K1FPM2J1NFBER3BUaGNDQURVdllJTUJiZDJTdmpMRDZVb0FSQTVDRFFDZzJ2VHAwMmVvTWVZdGEyMjhwRjh2WGJxVWhkNEFnQnJIN21jQUFBQUFJaHFoQmdBQUFFQkVJOVFBQUFBQWlBZ1FiRm9BQUNBQVNVUkJWR2lFR2dBQUFBQVJqVkFEQUFBQUlLSVJhZ0FBQUFCRU5FSU5BQUFBZ0loR3FBRUFBQUFRMFFnMUFBQUFBQ0lhb1FZQUFBQkFSQ1BVQUFBQUFJaG9oQm9BQUFBQUVZMVFBd0FBQUNDaUVXb0FBQUFBUkRSQ0RRQUFBSUNJUnFnQkFBQUFFTkVJTlFBQUFBQWlHcUVHQUFBQVFFUWoxQUFBQUFDSWFJUWFBQUFBQUJHTlVBTUFBQUFnb2hGcUFBQUFBRVEwUWcwQUFBQ0FpRWFvQVFBQUFCRFJDRFVBQUFBQUlocWhCZ0FBQUVCRUk5UUFBQUFBaUdpRUdnQUFBQUFSalZBREFBQUFJS0lSYWdBQUFBQkVORUlOQUFBQWdJaEdxQUVBQUFBUTBUeE9Gd0FBaUV3OWUvWk1jcnZkVFlxUEdXT2FXMnZkeGhpWHBPWjkrdlJwVS95NHorZmJ0MmJObXR3VFdpZ0FJT29SYWdBQWxlSnl1WG9aWTc0L2R0d1lVL2psVzhXK2xpVEZ4Y1dkSWVtYm1xOE9BRkNYbUxKUEFRQ2dSSjdldlh1dmM3bGM3Y3B6c3JVMmMrblNwWjBrRmRSd1hRQ0FPb1kxTlFDQXl2SkwrcHNrV1d0bHJRMDc0Wmp4MTBXZ0FRRFVBRUlOQUtEU2pERWZXV3R6ajUxbWRzdzVzdGJtQmdLQnowOWdhUUNBT29SUUF3Q29OR3Z0ZGtsTHluSHFFci9mbjFuVDlRQUE2aVpDRFFDZzBwWXRXNVpqakZsa2o4NHhLejRGcmZCcmE2MDF4aXhjczJiTlBtZXFCQUJFTzBJTkFLQXFBb0ZBWUxreEpxZTBFNHd4aDYyMVA0cjFOQUNBR2tLb0FRQlVpYlgyZTJ2dDd1T2NjakFRQ0N3NFlRVUJBT29jUWcwQW9FcFdyRml4U2RLS3dzMENpdTk0Wm94Uk1CaGNkZlFjQUFCcUJLRUdBRkFkL2w3YUFXUE1TeWV5RUFCQTNVT29BUUJVV1U1T3pwZlcybDNGeDQ1dTVid25KeWZuRTZmcUFnRFVEWVFhQUVDVmJkaXd3U2ZwM1JMNjFYeDA5QmdBQURXR1VBTUFxQmFCUUdDbUpHK3hJYSsxOWsybjZnRUExQjJFR2dCQXRYQzczVnV0dFJuR21NS3BaMnY5ZnY5R3Arc0NBRVEvUWcwQW9Gb2NPSEFnUjlJU2U1U2tsUVVGQlZsTzF3VUFpSDZFR2dCQXRjak16UFJhYTc4enhoeVdsRyt0L1c3ZHVuV2xOdVVFQUtDNmVKd3VBQUFRUFl3eEN5WHROY1lrU2xyb2REMEFBQUFBVUdGOSt2U1ozYWRQbndWTzF3RUFxRHQ0VWdNQXFGYjVmdisvckRYeFR0Y0JBS2c3M0U0WEFBQ0lEaTFidGt4c2VGSzd1d01CTTlZZk5MK28zN1I1dlZnVFhKS1hsNWYvLzltNzc3Q29ycTBQd0w5OXpzeFFwTm93aUlDS2drZ1RZMnl4eGE3UldHTTBHbnRNVExXa1hUK1RhMjQwMWR3MEU2T0pHalhHRmpWMm83RzNHT21Lb3FpQXFJQ0tZSUZoeWxuZkg1UkxHUVFVT0NEcmZSNGZtSDNPMldkTm9qT3padSs5dHRxeE1jWVllN1FWMlNXTk1jWVlLd1BSd011cnJsYXlma3FXNU5rQWZHVlpGa0lJbU0xbUVORTVSVEYvbEdXV2RpVmZpTHdPZ05RT21ESEcyS09Ia3hyR0dHTVB4TlcxZVYydG5mV3pRaExEaFVBSFFPaThtM2xoMElEK2tHUUptelp2dzVtWWN3RElDT0J2czBMck03Tk1hNjdIUlNlcEhUdGpqTEZIQ3ljMWpESEd5a28wOGc0WW9CSFNmd2hvQnBCMWJXZG5NV1hTT0F3YTBCOTFhanNEQU5MUzA3RmwreTU4ditobjNMaHhFMFNrSnlBV29IL0huNDNjQUI2MVlZd3hWazQ0cVdHTU1WWXE5ZXI1MmxrNXlxMWxXYndqaE5STGxpVzVUdTNhYVBmRTQzaHIybXR3YStocThicHJTVW40L0wvZjRkamZKM0RqeGsyWUZRV0tRbjhSMGNjWkl1dkVEZDdMaGpIRzJFUGlwSVl4eHRoOXVibTUyY2kyZGZvSUdTTUI5QlFRVHM3T1RoZzIrQm4wNjlVRC9uNitrS1NTOTNJK2Rmb01kdnk1QjJ0LzM0U2JxYWtBNFRhQi9sSUlxN1BTYUZ0eWN1UzlpbjgyakRIR0hrV2MxRERHR0N1V1c5T1dYbHF0NWl0QWRDS1F2YlcxbFJqUXJ3OWVtVElKRFZ4Y29OTnBJVVRwM2txSUNFYWpFZGR2M01UM2kzN0d4czNib05mckFhSTdCQnd6RUwxK05TWXlwb0tmRW1PTXNVY1FKeldNTWNZSzhkVzVOZE8wMHNoaVBJQUpraVJwYXpzN0k5RGZGMU5mbklTZ1FQOVNqY3pjajZJb2lEb2RqUVVMZjBKNDFDbmN2SmtLUlZHSWdHV0ErYWQ0U1RtSjZHZ3VCYzBZWTZ4VU9LbGhqREdXUzNKckh2aTRMR0cwRU9JWkVEWFNhcldpZjU5ZUdOQ3ZOenEyYndjcksxMjUzdEJrTXVISXNiK3hkY2VmMkx4dE93d0dJd25nQ2hHMktqQ3RUSWc1L1RjQVU3bmVsREhHMkNPSGt4ckdHR09BaTB1dHhzNHVjMGlJNTBHb0wwbVM5SGh3RU42ZCtTYWFlM25CMXRhbTFOUE15b3FJa0ptcHg2WDRlTXo3L0w4NC92Yy9VQlNGQUZ3SHNESHU1dFdadUg3OWJvWGNuREhHMkNPQmt4ckdHS3U1aEZ2VGxrMDFXczB3Z0dZS0lkV3BWY3NXWGswYVk4TFkwZWpWdlJ1c3JLd3FOU0NEd1lDOUJ3NWg4WkpmY1A3Q1JkeTlldzlFZEljSW41c0UxbHc1RzNFZVhBcWFNY1pZSVp6VU1NWllEZVRoSGRBWUpJMFVFZzBSUWdRQzBEd2VISVJoZzU5Qmo2ZTZvTGF6czZyeDNiNTlHM3YySGNDbUxkdHgrT2h4QURBUjZKUmlGcHNVVTlhcXhJdG56cXNhSUdPTXNTcUZreHJHR0t0aFBIejhYeFdRM2dWRUF5RWd1N202NHYxWmI2TmorN2F3dHJLcXNHbG1aVVZFeURJWWNESWtGUDgzNTJNa1hMNE1JbElna0VLRUwrTFBSc3hYTzBiR0dHTlZROVY0NTJLTU1WYWhYSm9HMUxmV1VFOGhwSGVFRVA1YXJSYnViZzNScjA5UGpIMStKR3JYVm5ka3BpVHA2ZWxZOGR0YWJObTJFM0VKbDJFMEdrRkVNUUI5ZkU5djJuVTlManBKN1JnWlk0eXBoNU1heGhoN2hEazNhZUxvcUtzMUdFSitGa0FYQWRpNk4zTEQ4Q0hQb0hlUHA5QzBTZU1xTXpKVEVpSkNYSHdDZHUzWmkvVWIvc0RGdUhnUUlST2dRNHFpckUvWFkzMTZRdFF0dGVOa2pERlcrYXJIT3hsampMRXljL1B5NjZyUlNGOExJWHdBb2F0Vnl4YVR4NytBc2FOSHdxNldIU1JKVkp1RUpqOUZVWEQzM2oyc1dyME8zeTllZ3J0Mzd3R0FVVkdVV0RQTTB4TmpUdTlVTzBiR0dHT1ZxL3E5bXpIR0dDdFdQVjlmdTFxSzduR0FYZ2Z3akNSSmtrdjkrbWpmcmcybXZqZ1JUVHc5cW1VaVU1eUV5NG40ZnRFU0hENTZETmVTa3FFb1pCYWduV2FGL250WHlmZ25OVGIydHRveE1zWVlxM2lQempzYlk0elZiSnJHTGZ5NkVVblBDMGo5Q0ZUWHlkRlJQUE4wWC9UdDNSUEJRUUhRYXJWcXgxZ2hqRVlUSXFKT1ljZXUzZmhqNnc2azNyb0ZJa29sWUFjVTVkZjRjMUY3QUJqVmpwTXh4bGpGNGFTR01jYXFPZmRtelpvSWpjMjNBbEpYRU5sSWtpVDY5T3FPZDJhOENkY0dMcEJsK1pFYW5TbU95V1JDVW5JS1B2L3FPMnpkdmhPS29wQUFzaFJCUjRTWlhvMDdGM1ZXN1JnWlk0eFZqRWYvWFk0eHhoNUp2anAzTDIwem9SVmpCV0dLRUhCd2NMQkhvTDhmWHBvMEhtM2J0SVlrU1dvSHFacVRvV0g0WWZGU2hJWkhJRDM5Tm9qb0RvVDQyWlJsWHBJb1paNURiR3lXMmpFeXhoZ3JQNXpVTU1aWU5kT3dtVytRUnRKTUZrTDBCZUJwYlcwdGV2ZDhDb01HOU1QandhMWdWNnVXMmlGV0NmY3lNaEFXSG9rL3RtN0g5cDI3a2FuWGd3anhBTzFVb0N4T09Cc1ZvbmFNakRIR3lnY25OWXd4VmsxNGVnWTV3WnJlRVJBdkU4aGVDQ0Y1ZVRYQkIrKzlqVGF0VzBHcjFkYUlhV1psWlRBWUVCWVJoWC9QL1FReDUySnpOL0RNaEVLTERhU2ZlL1hjdVJ0cXg4Z1lZK3poOExzZlk0eFZiWkpyVTcrR1dvM2NVd2pNRWtJMDBXbTE4RzdlREVNSERjRElaNGRCcTlXb0hXTzFRRVJZdlc0RDFtMzRBOUZuWTJBd0dFQkU4UXFVZVhLV2FkZWxTMmNTQVpqVmpwTXh4bGpaY1ZMREdHTlZWSU1HWHZXc25Xd25DVWhEQ0JRc3k3SVU2TjhTenovM0xOcTNiWU1HTHZWNVpLYU1pQWdwMTIvZzc1TWgrUFczdFFnTmo0VFpiQVlwRks0UU5wcVErVDJQM0RER1dQWEQ3NGFNbFZKd2NQQmNJbnErb3U4amhMZ1FHaHJhdmFMdnc2b3lYNTI3dC9aWlNlQnpJVVFkSXRMWTJkbUpkMmU4Z1lIOSs4TE9yaFluTXcrSmlIRHZYZ2EyNzlxTmp6NmRqenQzN3BBUXdreEV0NG5vN1hoenhrb3VKbER6QkFRRWVNdXkzRWl0K3dzaGxORFEwTDFxM1oreDZvem5MREJXU2tSVVJ3amhVUW0zMGxmQ1BWalZJenc5ZlYwVUs2bXpMT1RYQ2FLZEpBbTV1VmRUOU9yeEZDYU1mUjZPRGc1cXgvaklFRUxBenE0V25oMDZDRS8zN1kyZmYxa3BkdTdlb3prYmM3NjJvaWlMUERXMUpzTW40R3VUb2orWWVPN2NWUUNrZHN5czRtazBtdGNBdktKaUNHYndaelBHSGdqL3cyR01NZlZwM1ZzRVBnZkM4eExRQlVKWXU3czF4S2dSdzlDdDg1Tm8wcmd4TkJwWjdSZ2ZXYmEyTnBqNjRnVDA3ZFVkQnc0ZnhhK3IxMGx4OFFsdEFmd2lTOVlIUEx3RGY0dVBpVmdCM3NDVE1jYXFMRTVxR0dOTVBhS2hsMzg3clN6L0lJaDhDTkFKSWNUWTBTUHg0b1N4cUYrdkhtUzU1dTQxVTVsa1dZWlgweVpvMHRnVFQvZnRoU1cvL0lyRlM1ZHJCZEJkQ0hUeTlBNTgyMlNXcGlUR2hoMEVqOW93eGxpVncwa05Zdy9CYkRiM2pvaUllT0Q1ejE1ZVhyS0Rnd05QTjZ0aGFudDVPZFFTTmtHeUxGNkNFTThJd0xhQlN3TjBmckk5cGt3Y2g4YWVsVEhMa1ZraVNSSmM2dGZIZTI5TncvUFBEY2VQUHk4VEJ3OGZ0YnB5OVpxM1J0Q094ajRCMjh3S0Z0NHgzVDE1NitMRmRMWGpaZVdMaUxJQTNDdnJkVUlJSzFqK1RHWEs2Yk8wL1pqS2VtL0dXRFplYWNwWUtiVnExV3FoRUdKS29lYWhRb2lERDlwblZsYVdyTlBwa2dvMXg0U0dodm84YUorc2F2UDBDZXBLUkJPRVFHOGhSSDBIQjNzODgzUS85Ty9UQy81K3ZyQ3h0bFk3UkpaUFZsWVdUa1dmd1k0LzkyRERwcTFJUzA4SGdXNkJ4QTdGakdVSjU4TjNxeDBqVTVVSURnNStoWWcrRmtMWTVUOUFST2NrU2VvWEVoSnlRYTNnR0t0Sk9LbGhySlNLU1dvcUFpYzFqNkNHWGdGdVdnMFdDQ0VOekczcjFMRTlQdmpYMjJqczZjSFZ6S3FCaE1SRWZQVHhGOWl6NzBCZUd4SHR6aEtHeWRmT25JbFhNVFNtZ3B4S2FUOExJVG9XUGtaRUJ3MEd3K0RUcDArbnFoRWJZelVSdjRzeVZrcWMxTEN5YTYxMTg4NXFJVU1lTGlSTUZoQXVEdmIyYU4wcUVNOE5INEx1M2JwQWtuak5USFdpS0FxT0hqK0JYMzVkalpEUWNLU2xwd09FRzBTMGhNeFlIUjlyUEExRUc5U09rMVVjSHgrZk9yYTJ0dThTMFdzNTA4NEtXNm5YNnlkR1IyZi9QZkR4OGFsalkyT3pHY0RLNjlldkwwdE1UTXlzM0lnWnF4azRxV0dzbERpcFlXWFJ5TXV2cVN6TEwwSmdJQUJ2clZZck9yWnZpK2VHRFVHYng0UGg3T1RJb3pQVldGcjZiWndNQ2NPYTlSdHg4UEFSR0l4R0VoQ3hDbWlMVUpURmNlZWl6cW9kSXl0ZjN0N2U5cmEydHRPRUVETUFGRnRmbllqdUFZQVFvazFvYU9pWjRPRGdGUUJHNXh5K1NVVGZHNDNHQmFkT25VcXVoTEFacXpINEhaV3hVcktVMUZSUW9RQk9hcW94RnhlWFdqYU9EV1lJQ2JNZ2hBNEFQRDNjOGVIczk5Q2gzUk04TXZPSUlTTDhFeEtHMlIvT3cvbllDN2x0QmlnMFB6TTllVzV5Y25LWkY1MnpxaVVnSUtDeFJxTjVtWWdtQ2lGcWwvWTZrOG5rTDRSd2xXVjVWK0ZqT2NVRFZnTDRNaXdzTExvODQyV3NwdUtraHJGU0ttYWtab0JlcjkvL29IM2EyTmpJUkpSV3FKbVRtdXBIZVBvRWVaaEo2U3NMOFFxQUZsWldWbElMNytZWTJMOFBuaDAyR0xWc2JkV09rVldnak14TS9MN2hEMnphdGdObnpzUWdVNjhuQU9jVVlBSE15cmFFODFHWHdLV2dxeE5OcTFhdGVnb2hwaEpSUHlGRXNkOUdFTkZxSVlRZkFMOUNod0p6anJXNHo3VWtoTmhrTXBrK2lveU1EQzJ2NEJtcmlUaXBZYXlVZVBvWnM4VFZ0WGxkclozMWkwSVNRNFVRL2dDMExWdjRZTUxZMFdqL3hPT29YNzgrSklsZmFtc0NJc0wxR3pkdy9NUkpMUG5sVjBTZU9nMEFKaUtjaHFKc3ZHY3cvWGc5THJwd3RVTldSYlJ1M1ZxcktFb1BBTU1BRENwcFZJYUlyZ2doWGc0TkRkM1NxbFdydzRVTEJwaE1KbjlGVWE3cmRMclhpV2lxRU1LcGhQNTJFdEZINGVIaFJ4NysyVEJXOC9BN0xXT2x4RWtOSzBSNHRQQWJKRWhlSUlSNERBQWNIUnp3NW1zdlllVHdZZERwdEdySHgxUmtOcHV4YnNNZitPTHI3NUNhZWdzQVFFUkpFT1kzNDg2Y1dnc2V0YWx5V3JWcXRVa0k4VXhKNXhGUkZoRjlmZmZ1M2JteHNiRzNjNjYxbU5SRVJrYWVBZ0JmWDE4N0t5dXJGd0ZNRTBLNGxkRC9BWlBKTkRncUt1cldRendkeG1vYzNueVRNY2JLd0sxbHk5cXlVZE5GU0hoWlFIU1ROYkxHdlZGRGRINnlJeWFQZndHdWp6VlFPMFJXQmNpeWpPZUdEMEhuSnp2ZzUyVXJjUERJVWNURlgyNWdNbUdWcDAvZ1N3b3AzNXVGY2UrVnMyZHZxaDByeXlhRTJBR2cyS1NHaUFqQUdpSjZMenc4UEs0c2ZVZEhSOThGOEdYcjFxMi9OWnZObzRRUS95ZUU4Q3J1ZkU1b0dDczdUbW9ZSzcwVUFKV3hpUnJ2ZDFFVitmcnFQQlI1bURCTEU0V0VOaERDdms3dDJoai93aWowZktvYm1qVDJnQ3pMYWtmSnFoalh4eHBnMWpzek1DcHVPUDdhZndBL0wxMGhYYjk1czZzc3BNY2xzZzd4OVBGZkJ2MmQxWEZ4Y1lVTGhyQktSa1FiQUh4dllmMk1tWWpXbVV5bWVWRlJVVkVQYzQrUWtCQWpnRjhBL0JvVUZEUk9rcVRaQU56enhVQTUxZFVZWTJYRTA4OFlZNndFYmsyRHZUUmEwMDlDU0YwQVFLZlRZdERBL3ZqWFc5UGhZRyt2ZG5pc0dzbk0xT09UK2YvRjJ0Ly9RRlpXRmdDQWlJNGFzbWpDMVV1Uk1TcUhWK01WbWthV2dld0taWitIaG9iR2x1RTZBQVdubnhYSDE5ZFhaMlZsTlVVSThTOEFEUUNzREEwTkhmTVFUNEd4R291VEdzYUtFUmdZMkZLVzVVWnF4d0VBS1NrcEIzakR0a3JtNldudHJyVi9Va2pTQzBKZ3VCREMydld4QnVqWXZpMUdqUmdPLzVZdHVEd3pleUNLb2lENmJBeFdyVjZQdzhlTzQ4clZhMUFVeFFqZ2R6T3dUTmFuSCtDUkczVUVCd2UvVFVRdkFQaFJrcVRsSVNFaDZhVzg3bDlFMUR4L202SW9zeUlpSXE2VTV2cldyVnZiRXRFckJvTmg5YWxUcHk0L1FPaU0xWGljMURCV2pGYXRXdjBraEppb2Rod0FvQ2hLNDdMTzRXWVBUSEwzYnRsZUVwcFhBZEVab01lMFdxMFlQS0EvaGc5NUJ2NSt2ckN5c3JTSk9HTmxZelFhRVhYNkRIN2Z0Qm5yTjI2R3dXQWdRQ1FSbEtNZzg0TDRtTk1IQVpqVmpyTW04ZlgxMVVWSFJ4dlVqb014Vm5hYzFEQldERTVxYWlCWFYxc1ArN3BmU0VKTXpOMDQ4NG5IZ3pGdnp2dG8wdGhEN2VqWUkreksxV3Q0ZC9ZY0hEMStBa1FFRUJrVndvcjR0S1RYd1J0NFZyckF3TUNHc2l4WDJ2cEdJcG9iRmhiMlFXWGRqN0ZIRVJjS1lJelZkTUxEeXpkSWFIVERBWm9vaEtqdjRHQ1AxcTJDTU9TWkFlamV0VE9zclhsa2hsV3NocTZQNGFmdnY4SCtRNGZ4KzhiTk9Ca2FyazFMVDUvZzZkeGdNRG01L0VTQzFpU2NqUW9GbDRLdUZFUWtBRlJhNVE4aTRpb2pqRDBrVG1vWUs5NTVJckswQ1pvcmdLc2xYT3Rpb1Z6bldTSjZvUEt0Qm9PQjU5ZFhBTGVtTGIxa3JXYXFBUG9LQVM5QWFObzk4VGpHalI2Sko5cTBocE9qbzlvaHNockV5a3FIM2oyZVFvZTJiWERpWkNpV3IxcURRMGVPT1FzaHBvSG9HUStmd0QrTmlyTGc2cm1vczJySHloaGpWUTFQUDJPc0RMeTh2S3pzN2UydkNTRVNBU3dsb3BWaFlXSFhDNThYRkJRMFNaS2t4Zm5iaUdoNFdGalkra29MbGhWSGNuRUpzTEYyRkZPRWpGa0NvcllzeS9EMGNNZS8zcDZPYnAyZlZEcyt4dkljKy9zZnpKbjNHUzVlaW9QSlpBS0IwbUNteis3ZE1uMTcvWHAwQmdCRjdSZ2ZSUUVCQVc0YWphYlNGdXdyaWpJM1BEejgveXJyZm93OWluaWtockV5c0xPekd5aUVjQWJnRE9CTEljU25RVUZCbjVYbXpZaUluSHg5ZlV1OU0yTjBkUFFOQUthSENKY1Y0dHJVcjVGR0t3K1NnY2tRd2wrbjA2RmxDMi8wNmRVRFE1NFpnRHExbmRVT2tiRUMycmR0ZzlYTGY4TEd6ZHV3ZmVkdW5Jbys0NVNWbFRXdlZoM3QyRnJPZ1Q5Q3l0b1lkL1lzcjdlckJFUzBYMUdVMlEvYmp5ekxqd1A0YnptRXhCakxoNU1heHNwQWtxU3hoWnEwa2lRbGxQTGF4ZGJXMXFXK1Y2dFdyZHFFaFlXZExFdDh6TExhWGw0T2RyTHRPRWtTSTBFaUVBSTJIdTV1bURodURMbzgyUkZ1RFYwaEJBOWNzNnJKeWRFUjQwYVBSSy91M1hEb3lESDgvTXNLWExnWTV3Mko1Z0ZXSXoxOEF0ZVk3NXFXSmlhZVRsVTcxa2ZjellpSWlNTVAyMG1yVnEycytmV0dzZkxIU1ExanBkU3FWU3RmSXVxYi84MklpTEtJYUsyS1liSDc4UFQwdEZhMGRwMkVMSDhwZ0phU2tFU2RPczRZLzhKb1RCby9CbG9OdndTeTZrRUlnWWF1aitHNTRVTXdkUEJBTEYvNUd4WXRXVzU5TXpXMURabk5qMnZzTksrNCt3UzhvZHhOM2NON1dqSEdhaUorUjJlc2xJUVFId0NRQ3JXbFNKTEUvNDZxR09jbVRSd2ROYlc2a1NSTmtpRDZTSktRUFQzYzBhMXpKenovM0RCNGVyanp5QXlydHJRYURTYU1IWTJlM2J2aHR6Vy80Ni85QjhTRlMzR05vU2liSkxzNmV6eDhhaTh5M3pYdjQ1RWJ4bGhOd2gvR0dDdUY0T0RnQUNJYWJ1R0RjQ05GVVk0RkJnWStIeEVSY2FLRWJxS0lLS1cwOTFRVTVYYVpBMlVhZDIvL3daS1FYNFZBZ0NCeWRISjBFT1BHak1MVGZYdkIwOE1kc3N5VlUxbjFKNFNBZXlNM3pKejJLcDRkTmdoNzloM0FvcDkva1c3Y3ZObFRndFJPc2hOUkhqNyszOGVmalZvSHdLaDJ2SXd4VnRFNHFXR3NaQm9BUzBReFgrMExJYndrU1RvV0hCejhpOUZvL0c5VVZGU1VwZk9JNkVPdWZsWlJXbXM5bXh1YUNrbjZnaUQ2Q0FIWjJ0b2FmWHAyeDN0dnZZbDZkZXVxSFNCakZVS1daVFQyOU1EazhTOWd5TUNuOGVtWFg0dHRPLzUwMEdkbGRSUUsyamYyQ1JnUFVtWmNpbEhPQXRFR3RlT3Q1aHdDQWdMOEhyWVRJdkxra1dMR3loLy9xMktzQksxYXRab3RoUGl3dE9jVDBSa2h4RTBBaFdzRFQxTVVaWnVpS0NhdFZtczJHbzBGU3JFcWlpSzBXcTFrTnBzbHJWWXJtVXdtV1pabDJXZzBhakl6TTgvRnhzWm1sY2Z6ZWJUNDZ0eTlSUnNKbXRFUVlwUVFjS2hUdXpZNnRtK0xaNGMrZzdadEh1ZVJHVmFqS0lxQ2s2RmhXUHY3Smh3NmNnelhiOXdFaU80b1JHc1VoVmJJeGpzbjR1TGllTityRW5CSlo4YXFIMDVxR0x1UG9LQ2dmcElrL1lGQ281cEV0RndJa1FWZ2NpV0VrUlFhR3RvSVhONjVBUGVtL3EwbGpmUVdoT2dNa0l1VmxVN3ExN3NYWG5oK0JMeWJlY0hHeGtidEVCbFRUYVplandzWExtSGxiMnV4ZWZzT1pHYnFDUUlwZ25DWXpQUjUzUG5JdjlXT3NTcmpwSWF4Nm9lL3dtU3NHTUhCd2UyRUVGc0JXT1Z2SjZJVWc4RXdJREl5Y20yREJnMHVBK2draEtpd1Q5QkV0Q0FwS2VuUGl1cS9tcEU4UFgxZG5CczBtQ1BKMGtJaGlVQ2RUbXZ2NTl0Q2ZQWEZ4eGcvWmhRYXVMaEFxOVdxSFdlbHljcktRbHBhR214dGJkVU9oVlVoV28wRzlldlhRNCtudXFKais3WTRkLzZDU0UyOVphY29pcStReERqSHVpNHVkazR1a1hkU2srOENJTFhqcldwY1hGd2NKRW1hWGxuM0k2SkRTVWxKZXl2cmZvdzlpbmhORFdQRlVCVEZMSVM0SW9Sb2xyK2RpRjQ5ZlRxN3FsQllXTmlTMXExYi82NG95a3RDaVBFQXZNczdEaUhFcXZMdXN4cVNHelp2NmFlUjVlR0N4RmdJNFdaamJZMk9IZHBoWUw4KzZOV2pHM1E2WFltZDNMdDNENXMyYmNLSUVTT2dxWWJsbkRNeU1yQng0MFlrSkNUay9VbE9Ub2FMaXd1MmJOa0NTWkpLN29UVk9FRUIvbGk3Y2dsMjc5MlBMZHQyNHNEaG81ck16TXhYdEJvTTl2UU9YS0VJWlYzQzJhZ0k4R2d3WTZ3YTQrbG5qTjFIUUVCQUxWbVd2eFpDVEFRQVJWRStDdzhQZjZlNDg0T0NncG9KSVRvSklRSnlGb00ySUNJN1pJLzJhSVFRTWhISkFPU2MzelZDQ0JtQVRFU3lFRUpDOXI5TGdleHZUeStFaG9iNlZQd3pyYm9hZUhuVnM1WnJ6WVRBSUVBMGxXVkpEbTRWaUttVEo4RGZyeVZxT3p1VnFqeXpYcS9IYTYrOWh0RFFVQVFGQmVHVFR6NUJ2WHIxQ3B3VEZoYUdMVnUybEd2ODc3Ly9mcm4xUlVRWU5td1k0dUtLYmlDL1lNRUN0R3ZYcnR6dXhSNDlSSVMwdEhSRW56Mkw3eGN0eFltVElUQ1pUSW9RNGlJUmJjbklNbithY3VsVXN0cHhWZ1hGVEQvYnBOZnJ4enhzMzliVzFsMEJGSGloNGVsbmpEMDhUbW9ZSzRXZ29LRG5oUkM5d3NMQ3hvR25hbFNLMmw1ZUR2YXk5VEFoeWZNRmhKTXN5NmpqN0l3WmI3NkNRUU9laGxaYitwRVdvOUdJYWRPbTRkaXhZM2x0VGs1T21EZHZIdHEyYlp2WHRuSGpSbnowMFVmbCtqeENRa0xLdGI5VnExWmgvdno1UmRwNzllcUZqei8rdUZ6dnhjck9aREloS2lvS1o4NmNRV0ppSXU3Y3VRT3RWZ3RIUjBjMGJkb1V3Y0hCY0hWMVZUdE1HSTFHYk52NUp6Nzk0bXZjU0UyRjJXd0dnZTZSbWQ0V2h0dXI0dUxpMHRTT1VVMldraG9pK2owc0xHell3L2JkcWxXckhrS0kzZm5iT0tsaDdPRnhVc01ZcTFKY20vaTY2N1RhZnBBd0hpUmFTNUtRZ3dMOTBhOTNUd3dkTkFCT2pvNWw3blBmdm4yWU9YTm1rWFloQkY1ODhVVk1talFKa2lSVmFsSno0c1NKQnhyRk1abE11SFhyVnBGMlNaSlFwMDZkTXZXMWFkTW1XRnRibHptR3lwYVJrWUg5Ky9jak5EUVUwZEhSdUg3OU9tN2Z2ZzJOUmxNZ1dSZ3dZQURxbHJKODk2aFJveEFURTFQbVdQcjI3V3Z4NzBoU1VoS1dMMStPblR0M0lqMDkvYjU5dEd2WER0T25UMGZUcGszTGZQL3lkdWZ1WGZ5K2FRdTI3OXFOa05Cd0tJcWlBQWdqWUJtSXRzWEhSTWFCdjhoaGpGVURuTlF3eHFvS2pidFA0RVJKWUFKSStBc0JHL2RHYnBqNjRrUjBhUGNFSG12ZzhsRGxtYmR2MzQ0NWMrYkFaQ3E2Yk9ESko1L0UxMTkvWGFsSnphRkRoL0RtbTIrVzY3M0s2dENoUTFXNndNQ05HemV3YU5FaWJOdTJEWHA5eVZXSU5Sb05YbmpoQmJ6NDRvc2xGb3ZvMzc4L2twS1N5aHhUY1VuTlUwODlWV0l5VXpqV3VYUG5va2VQSG1XT29ieVp6UXFTVTFMdzl6OGhXUERqWWx5OEZBOFFaUUVpeWd4YW5uQTI0Z2Z3ZWh2R1dCVlgvVmJLTXNZZUtjNU5tampheTdhZEpGbWFKNFR3bDJVWlRvNk9HUG5zRUV3Y093YU9qZzdsY3A5Ky9mcWhYcjE2bURGakJ1N2R1MWZnV08vZXZTMWU0K2pvaUsxYnQ1YjZIdnYzNzhmczJiTWZLazZXTFNrcENVT0hEaTFWTXBQTFpESmh5WklsaUk2T3hsZGZmWFhmeE9iMjdkdmxFV1llczlsY3B2Tk5KaE5telpvRk56YzMrUGlvdTJ4T2xpVzRQdFlBZ3dmMlIvZHVuYkg4MTlWWS91c2FxN1QwdE1kaE1qL3U2UlA0S3BuTjc2VWI3KzVOcStIVDBoaGpWUmVYeW1HTXFjTGQzZC9abzNuZ1lFY3JoMThraldhTkVKSi9JN2VHbURoMk5GWXRXNFRwcjc5U2JnbE5yalp0MnVDSEgzNkF2YjE5WHR0TEw3MkVmdjM2Rlh1TnJhMXRxZitVcGdJYkt4MjlYbCttaENhLzQ4ZVA0NXR2dmluMnVNbGtRa1pHeG9PR1ZtNU1KaE8rL2ZaYnRjTW93TUhlSHErK05CbHJWdnlNeWVQSG9yR0hCNFFRellXc1dlbHM3YmpTM2R0L2VNT0dQbVdiNThnWVk1V0FSMm9ZWTVYT3pTdW9xeVRqTFVqVVRnQzFIUjNzTVh6SU14ZzY2Qmw0ZWpTQ2xaVlZ5WjA4b0pZdFcyTGh3b1dZT25VcU9uZnVqTW1UaTk4L05Tc3JDMnZXckNsMTN3K3lSaU8vbjM3NkNkN2VCYXVDRi83d3JkUHBTaXhIcmRmcmtiMDBJcHRHbzdHWWNGWGxxV2VXdUx1N28wbVRKbkJ5Y3NMTm16ZHg1c3daM0xoeHcrSzVhOWV1eFpneFkxQy9mdjBpeHl5TjB0U3FWUXVQUC81NGlUSDQrdnJlOTdpenN6T2VmdnBwZE9qUUFhNnVydERwSUxmcnhBQUFJQUJKUkVGVWRMaDgrVEorKyswMzdOdTNyOGo1SjA2Y3dPM2J0K0hnVUw0Si9NTnE3T21CTjE2WmdrRUQrbVBUbHEzNGJkMEdtN1MwOVA2U2tEcEs5bFluR3ZrRWZubjViTVF1dGVOa2pMRmNuTlF3eGlxRnA2ZW5OV2tjV3dnTlpndUJ3VUlJMk52Wm8yUDd0cGorK2xRMGFleFpxdExNNWNISHh3ZkxsaTByc1FxVlhxL0haNTk5VmlreEFZQ1ZsVldCUkNNdExhM0kxTGkzMzM0YkkwYU11RzgvSTBlT1JHSmlZdDdqNHRhQlZBZGFyUmFEQncvR3FGR2owS2hSb3dMSGpFWWpGaTFhaENWTGxoUzV6bVF5NGNDQkF4ZytmSGlSWTVhU21tYk5tdUhMTDc5ODREaGxXY2JreVpNeGR1eFkyTmdVM0l1M2Z2MzZhTjI2TmFaUG40NERCdzRVT0tZb0NpNWZ2b3lXTFZzKzhMMHJpazZuUXpPdkpwajU1bXQ0ZHVoZ2ZQWGREOWgzOExEVG5UdDNld21pWHA3ZUFkc1ZRZThyZDI5Rkp5WW1acW9kTDJPc1p1T2toakZXc2J5OHJCcEp0aytRSkVZSWdXRUN3c1hKMFJGZE96K0pRUVA2NGNrTzdTcHQwOGlUSjAvbWZSdnY3dTVlS2Zjc3ExZGZmUlZaV1ZrQVlMR293YXBWcTdCbno1Nzc5cEdTa2xMZzhmSGp4NHVNU0kwYU5RcmR1blVyVlV5dnZQSUt4bzRkaXllZWVLSlU1NWNYUHo4L3pKMDdGMjV1YmhhUGE3VmFUSjA2RlNkT25NQ3BVNmVLSEkrTmpiVjRuYVVGL1U1T1RnOFY2N2ZmZmx0aVl0S25UNThpU1EyQXZQL2ZWWlVRQWg3dWpURC9rNDl3N085L3NHbkxOdXc3ZUJpcHFiZjZ5WVFuSlBzNjZ6MTluTmJFNmU4ZVIxemNnODBaWkl5eGg4UkpEV09zd3JoNmUzdnJoTTBIUXRCVFJLaXYxV2hGN3g1UDRhWEpFOURZb3hGc2JHd3FiWFJtNGNLRldMeDRNUVlQSG95MzNucXIxRlBjeWxMeVdGRVVHQXlHQncwUlFQWUdvUGRiUzVLWW1GaGdGS1kwYnQyNlZhUU1kRm1xYm9XRWhPRDQ4ZU1JQ0FqQTVNbVQwYUZEaHpMZC8wRTg5dGhqK1Bubm4wdWNhaWVFUUhCd3NNV2twcmhxWkJXUjFKUm1wS1c0dit1V3BzaFZSWklrb1VPN0p4QWNGSUM0aE10WXZHUTV0dTM4czY3QllKZ2lJQS8xc0hZNllQYngvekR4YkZTVTJyRXl4bW9lVG1vWVkrVk5kbTNpMjlCS3A1bENFRE9FZ0pXTmpRMmFlM2xoeGh1dm9IM2JOZzlWbXZsQmJOdTJEWXNYTHdhUXZjSG0yYk5uOGRsbm41VTQvY3pSMFJGNzkrNHQ5WDMyN05tRGQ5NTU1NkZpcmNvaUl5UHgybXV2d2RmWEY1TW5UMGJuenAwcjdGNWxXVmRWM0hvVU96czdpKzBWa2RTVXh0R2pSeTNldDBHREJoVis3L0lpaElDTmpRMWFlRGZIRng5L2lCSERCbVArMXd2RTZUTm42MlZtWmc0VEpBMXM3QlA0TFNIcnU3aXpaeFBCcGFBWlk1V0VreHJHV0hrUkhzMzhmRWpTREpBRWpTZWd1WldWbGRTMlRXdjA3OXNMVC9mdERkdENhdzBxUTBSRUJENzg4TU1DYldmT25NR1lNV1B3eVNlZm9FMmJOcFVlVTNVWEhSMk5hZE9tb1huejVwZzhlVEs2ZGV0V2FTTnVscHcvZjk1aSsyT1BQV2F4M2RLYW1xU2tKR3pldkJtWm1kbExReHdjSE9EcDZRbHZiKzl5bVI0WkZSV0Y3ZHUzRjJudjE2OWZpYU5SVlpVa1NXamJwaldXTFY2QW5YL3V3ZGJ0dS9EM1B5RzZqTXpNNlFKV0F6MjhBMzVSVFBqajhvWEkwK0FOUEJsakZheDZ2cEl5VmowSlpKZFJGd0NFcjYrdk1CZ013bVF5Q1pQSkpGeGNYSVRSYUJRbWswa1lEQVlKQUJ3ZEhZWFpiQlptczFrb2lwTDNVMUVVWVd0cm0vYzdFUWxyYSt1ODMzUGJyYXlzOGg0VGtkRHBkQVVlNS8rajFXb0x0R3UxMmlMbmFEU2FJbTJSa1pFbjY5YXRhMnRYMS9VOUNPbFpDZkFBaE1iZnp4Y3pYbjhGQVg0dDRlam9vTnFIM3NhTkc4UEh4NmZJOUtTMHREUzg4c29yZVBmZGR6Rmt5QkNMMTZhbnA2Tmp4NDZsdmxmK2ltTVBhcytlUFNDaXZQcy8vZlRUQlk1UG16YXQySGh6UGZmY2M3aHk1VXJlNDE2OWVoWFpQNmNzNWFkbno1Nk41Y3VYRjFtamN1N2NPYnoxMWx0bzJyUXBKazJhaEI0OWVsVGErcWhjTjIvZXRMaE9CVUN4MCtRc2pkVHMzTGtUTzNmdUxOSnViMitQb1VPSFlzeVlNUTg4bWhNVEU0TTMzM3l6eUJvcEd4c2JQUC84OHcvVVoxVmlhMk9Ed1FPZlJ2ZXVYWEFxK2d5Ky9PWjdFUllSMlV3UzR0OUNTNU04ZkFJMzNMcDdjKzd0eE1SYmdZR0J6UUE0QVlBUWduTC9tRXdteXYvWWFEUVdlQ3hKRWdGQTRmYmNZMElJTWhnTUJSNUxra1NabVptUUpDbXZUYS9YRnpndVNSTEpza3ozN3QzTHU0Y3N5NlRWYXBYYzM5UFQwMG1XWlpKbG1UUWFEZDI0Y1lNa1NTS05Sa01hallZQUlEWTJOdmNmUCtYOEtkdkdSWXl4aDhaSkRWT05sNWRYUFh0Nyt4NktvdGhJa2lTSVNDSWlLZmQzU1pLa25MWUNqd0VJSVlSRVJDSi9tNklvY3U2MUFDUWhSUDdyQ3JRRGtJaElFa0pJUWdnSlFPNXhrZHRlK1BlY2UwbzUxNHFjZGlrM2xueS9GL2RwVWVUMGsvdnBYbGhiV3lQbldpaUtJbVJaaGl6THd0cmFXZ0JBem5ORXpqVWlYejhBSUhLKzRjMTdMRW1TQUFCWmxnVnlieWFFeVBtZ0tZZ0lPYkhuOWxtZzc5enJjdjU3NVhXUmUzMys4M09maG9lMzMwZEN5QjhLSVJwcU5CbzBxRjhmVXlhTnc5QkJBOHEwSHFXaU9EZzQ0SWNmZnNDMGFkTnc4dVRKQXNmTVpuT0phMkFlZEsrVUI1Vy9jcGFsMkxSYWJZbWxtQXNua0xJc1AxVDU1djc5KzZOLy8vNDRldlFvbGk5ZmpuLysrYWZBOFFzWEx1Qzk5OTdEanovK2lJa1RKNkozNzk2Vk1zV1FpUERSUng5Wi9IL2s3ZTJORmkxYVdMeXVMQnR2M3JsekI4dVdMY09PSFR2dytlZWZsN2xLMllrVEp6Qno1c3dpRzc0Q3dQdnZ2MSt0cHA3ZGp4QUNqbzRPNk5pK0xkbzhIb3lObTdkaTRlS2xtcXZYcm5rYWphYnB0ZTNxam5SczV2QXZTWkk2QXVpZWMwM3U2QTNsdkpaUnp1c09hYlZhS253T0FPaDBPc3AvWXFGcmNzOGpBRkFVaGZKTll5UWhCTldxVlN1dnI5eWZSRlNrUGZlK1JBUUhCNGY4OXlRWEY1ZThjM1BQQ3c0T0xoelgvYjdoTUNKN1doNWx2MDJSQWtDaDdCZG5CWUNTcjUzeUg4dHR5em1QaEJDS29paDVqNGxJc2ZTN0VJSVVSU2x5TFBmYW5PZFJvQzNudVNqNXI4MUpKQXYwWVRhYjgvcFFzci9aT1I4UkVYSDRQcytmc1FyQlNRMVRqWjJkM1dkQ2lIRzVIMzd5ZnhETC9UM253M2VSOXNMbkFFQloraWw4bnFYK1NudE9TZGNVbHZPbWxIc3VGVHEvOEJTTjNEZk8vRytXK2JxaXZINEszVHYvdVJiN0xOeUhoWDZLdlM1ZlBKS1FwQThFUkVNaEJIeDltdVA5OTk1R2NLdEFWQ1cydHJiNDVwdHY4TTQ3NytEUW9VTjU3ZjM3OThkenp6Mm5ZbVFGbFdZMGEvdjI3WWlPanI3dk9hbXBxZVVWVWdFZE9uUkFodzRkY1Bic1dTeGZ2aHg3OXV5QjJmeS9MNlRqNHVJd2UvYnN2T1NtSXFkV0VSRSsvdmhqSER4NDBPTHhhZE9tRlh0dGNRVUU3aWM1T1JtdnZ2b3Fmdm5sbDFKWHpqdHk1QWhtenB4WkpEa1ZRdURkZDk5RnIxNjl5aHhIZGFEVGFqRmk2R0Q0TkcrR0QrZDlodkRJVXdEb01ZMmsrZFJNRkNJTDRaejduVXFoUzBXaGZ3UC9lMEhMK2ZMSDBySGlIajlvWDRVdnpEMmVyL20rZlZtNC9yN0s4cjVpcWV2OG82UDNleSt5ZEo2bEx4OXl6OHQvdmFYekxQVWh5ektJNkhwUVVOQzQ4UER3b3ZNdEdhdEFuTlF3MVFnaG1nSUFFU1VDdUl5Y2I0U3lteWozMnpZcWExdis5dUxPeS9rbUtxOHQzN201U1VlSjErYzhoOXh6a2ZNTkY0UVE1cHgyaTRqSWlIemZzT1grbmovMndvOEwvYmNwL00xYjdqV0YrNlI4MzZMbDlabjczQXQ5ZzVmM3pWeWhiKzRvLzdlQStlK1pjMHcyR2MwdUdvMzRDSUJMN0lWTCtOY0gvOEdrOFM5Z1FML2VGYnFKWmxsWldWbmhpeSsrd0h2dnZZZTllL2VpUllzV21EVnJWb0Z6R2pWcWhMNTkrMVpLUEphbXFwWG1zOUNwVTZjc1Z2cXFURDQrUHBnM2J4NWVmLzExL1BycnI5aTRjV1BlV2hRZ3UwTGJuRGx6c0dqUklreVlNQUVEQmd4QXpyZm81VUt2MTJQMjdObkZGbkdZTUdIQ2ZkZEtQVWhTQTJTUDhNeWJOdzhMRnk0czhkekxseS9qN2JmZkxwTFFXRmxaNFQvLytRKzZkKy8rUURGVUIwYWpFVHYrM0lNZmYvNEY4UWtKeUI0aFJvclpiSjVqekRLR3l0Yld6b3FpU0VRa1pGbk9QNTFWd3Y5R25JV2lLQklBRUpHVWUxN3U4ZHhSZkdTUFFJdDhvL1NpVUw5Uy9uTnlmcGNLOVZXZ1gwVlJja2V2aGZqZnFIMytrWGFwME9POGN4VkYwZHd2cVNFaVRiNXJrQk1mQ2oyUHZENHR0Q0ZuQmtMZU5ibm5XamdmdWJIbWp1TG5QejgzanZ1MEFkbFRwbUhwM056ejgvMjNzQ1lpUHdBMkFLcEhTVC8yU0ZGdlpTZXI4WUtDZ281TGt0UVd3TmNtaytscms4bGt6cDNUblB0VDVKdExMVWtTWldSazVJMG01RytYWlRudjl6dDM3dVFkazJXNXdEenAzSi9wNmVsRjJnQWdkMzUwN3RTSDVPVGt2RG5UdVQ5MU9oM1oyTmdRQUlTRWhCU1l4b0I4U1ZJRi9DZXJzbXJYOW5Kd3FHZjdJWVQwTElENlFrQnVGUmlBV1c5UGgzZnpackMxcmJ6U3pTVXhtODJZUDM4K1huamhCVlduL3V6ZnZ4OHpac3dvMExaNjlXbzBhOVlzNzNGYVdscTVmUGl0Nk0wMzc5eTVnL1hyMTJQMTZ0VzRjZU5Ha2VNdUxpNTQvLzMzMGE1ZHU0ZSsxOFdMRi9IT08rL2c0c1dMRm8vMzY5Y1BjK2JNdWUvYW5xaW9LR2cwR3RTdVhSdTFhdFdDbFpVVmhCQzRlL2N1TGw2OGlBTUhEbUQ5K3ZYRlRqMWN1WEpsc1ZQYmNyM3h4aHM0ZkxqZ0RCeEhSOGRTN1dkVEhSRVJNak16Y1M3MkF1WjkvbCtjREFrREVjd1FkQU1LTmhydlp2M2ZsU3RuYjZvZFp4V1FsOFRrLzltNmRXc0JBSm1abVFJQWN0ZGJBa0R1VHhjWEZ3RUFScU94UUx2WmJDN3dVMUVVNGVEZ1VLU3Q4R043ZTN1TDdmbC9FcEd3dGJVdDBKNS95blR1VHhzYkd4aU5SZzlabHRjRHNDV2kxOExEdzVlVjYzODV4a3JBSXpWTU5aSWtaVStBSmtxTmpJeE1BQytzckxaU1UyTnZwNlppV3NQbUxaZHFoR2FZRU9LNTBQQ0lKczlQbUNKMWZySURudTdiR3oyZTZnS2JLckRHUnBabHZQMzIyMFhhOVhwOXVTejB0MFNyMVJZWnFiQzBYc2JTQi9IeVdKZFVscUlBRDhMZTNoN2p4NC9INk5HanNXUEhEaXhkdWhRSkNRbDV4NU9Ua3hFUkVmSFFTYzM2OWV2eDVaZGZGcnRaNVlRSkV6QjE2dFFTRTJoL2YzK0w3VTVPVGdnT0RrWndjRENHRGgyS2lSTW5XcHpLZC9UbzBmc21OV2xwYVRoMjdGaUJOaXNySzN6Ly9mZnc4Zkc1YjJ6VlVhWmVqMzBIRG1IcmpsMDRlUGdvN3QzTElBQnhJS3dsRTYyTmo0ME1RdzM3b3VjK0xMN0loSVNFbEhoaFdmZW5xbXorL3Y0YUlZUzU2RXhweGlvSEp6Vk1UYmxKalFuOGh2Y29vQ3ZuVGtjQU9PM1J6RytWSk11VDlIcjlxN3YvMnFmNys4UkpyRm0vRWErK05BbHRXcmVxOUgxcWN1bjFldHk1Y3dmMTZ0VXJjbXpvMEtGSVNrcXFrUHUrK09LTG1ESmxTb0cyakl5TUl1Y1ZUajZjbkp4dzVNaVJDb21wSWx5NmRBbVJrWkZJU1VrcDEzNE5CZ1ArODUvL1dDeUpER1FYZy9qZ2d3L1F0V3ZYY3J1bnU3czdYbjc1WmN5ZE83ZklzYmk0dVB0ZWUrblNwUUpyalFCZzRNQ0JqMXhDb3lnS3dpSWk4ZDNDbnhBV0VZbmJ0KytBaUF3Q1dHeVc4RU1Dak9jUkUvMXd1OUd5YWlsM3VodGpsWW1UR3FZYUl0TG1MT0N2bUsvSG1WcE04ZWRQblFFd3c5MnI1YytTUnZ0eCtwMDduWThjTys3NHo4a1E4WFMvM25oOTZoUTBjS2tQblU1WHFkUFNJaU1qTVhYcVZMUnQyeFo5Ky9aRmx5NWRZRzl2WDJuM3o4OVNOU3hiVzF0czI3WU5telp0cXBCN3RtN2RHaSs5OUZLNTlta3ltZkRYWDM5aDdkcTFDQThQdDNoTysvYnQwYTFidHdmcS85NjllM2pqalRjUUZoWm04WGliTm0zdzRZY2Zvbjc5OHAvQzM3NTllNHZ0YVdscDk3M08wdWhPWUdEVktwN3hvSWdJUnFNUlNja3ArR0hSejlpd2VSc01CZ01KaU5zRU9rWW00Ny9pWXFNdC84OWlqN1RjcWVHTXFZV1RHcVlhSVVUK2tScjJDRXFJUFIzdDZlazVRckd4NnlSQmV0NW9OUFhmdUhsYjNRT0hqcUpQcis0WTBLODMyclFPcnJTOVRVNmZQZzBpd3ZIangzSDgrSEZvTkJvc1diSkVsVFVPbHRhZTFLcFZDOWV1WFVOb2FHaUYzUE5COTFteEpDVWxCUnMyYk1DR0RSdHc4MmJScFJLeUxLTlhyMTRZTzNac2dYVkNaV0UybXpGejVreUxDWTBrU1pnNmRTckdqUnRYWVlteFRUR2J4ZHJaMmQzM3VzTDcwWlRtbXVwQVVSU0Voa2RneS9aZDJQbm5YN2grNHdZSWxFcUU3VVRtVmVhTVcvc1RFeE16Uys2SlBlb3NWSVZqck1KeFVzTlVrenRTSTBtU0dUejk3SkVWRnhlbkI3QzdYajNmWTliT21wOGxTYnlkZXV2VzA2dlhiY0R1di9haDg1TWRNSFhLUkhpNnUxZjRxTTNwMDZjTFBEYVpUR2pVcUpIRmMxdTBhSUhtelpzREFMWnUzWm8zbmFoWnMyYnc5ZlVGa0wxaFkrNzZqc2FOR3lNZ0lBQkE5Z2FhbGtaaThpdWMxT2gwdWlxeHIwOUpRa0pDc0diTkd1emZ2Ny9JRkNzZ2V3M1FvRUdETUhyMGFEejIyR01QZGE4RkN4Ymd4SWtUUmRydDdlM3grZWVmMzdmQ1dYbUlqNCszMkc1cCttSitiZHUyeFU4Ly9WU2dyV25UcHVVV1YyVWpJaVJldVlxRmk1ZmlyLzBIY09ObUtoUkZBUkh0QnBTNTkyQUl2WEV1NW83YWNUSjE1UmJsQVJlaFlpcmhwSWFwS1hla2hnc0UxQURYcjBmZnhYVWNBbkRJdlZsUVQ1S1YvN3QrL1VhcjN6ZHRzZjlyMzBHTUhqa2N3NGNNUWdPWCt1VmEvamUvd3Z1N05HclVDQTRPRGhiUDdkcTFLeVpObWdRQTJMVnJWOTRIK0E0ZE91RDExMThIQUJ3NmRDZ3ZxV25UcGczZWVlY2RBTmtmL0V0S2Fnb3YraTNwZzdLYU1qSXlzRzNiTnF4ZHU3YllxbU5PVGs0WU1XSUVSb3dZQVVkSHg0ZSs1OFdMRjdGeTVjb2k3VFkyTmxpOGVQRURqLzRvaWxMcWtjRzFhOWRhYkM4cG1YSnlja0tyVnEzS0hGdFZZelFha1p4eUhaczJiOE95bGF1UWVpc05BTjBGSWNKc29rOFRZaU8zcUIwalk0emw0cVNHcVNiZjlETk9hbXFZaFBQaHV4djYrSVRLaWxVL1NhTFJ0OUxTTzMyMzhDZWI3VHQzWStEVC9UQ2dYMjgwOXZRbzEzdmV2SGtUeWNuSkJkclVMSzJidnpvWThMK2tadHk0Y1JnMWFoUU1CZ09tVEptQzJOall2SE0wR2cxbXpacUZIajE2M0xmdmlJZ0l6Sm8xcThCK0xCcU5Ca09HREhtZ1dBY01HRkRzT2hKWFYxZU1IajBhenp6elRMbU9OQzFldk5qaVNORFVxVk1mT0tFQmdKaVlHSHozM1hlWU1HRUNnb09ETFk0T21zMW0vUGpqajlpNWMyZVJZMDVPVHFVZUlicDE2eFlBd05uWitZSGpWY3ZseEN2WXNtMG5ObS9iZ1hPeEYwQkVlaUZ3aEJUbFY3MDVjMnRTYk94MXRXTmtWUnFQMXJCS3gwa05VMDIrUWdFOC9hd0d1bkwyN0UwQUsxeWFCdXl5a2VrcEVuai9ZbHg4aXdVLy9vVGZOMjNHaUdHRE1mcTVaK0hnVUQ0TCtRdVAwZ0RxSlRWSlNVbEZrZ1EzTnpjQTJjbUhScU9CcmEwdDVzK2ZqN0ZqeCthZGF6S1pNR2ZPSENRbkoyUHk1TWtXKzE2M2JoMisrT0tMQXVzNmhCQ1lNMmRPc1F2ZlMySnAxS2w1OCtZWU8zWXNldmJzV2U3VjdQUjZQUTRlUEdqeDJOYXRXN0Z2Mzc1UzlkT2lSUXRNbno2OVFGditOVlV1TGk1bzNibzFtalp0Q2djSEI1aE1KbHkrZkJsNzkrNHR0aExlNU1tVFMwemVFaElTTUh2MjdMeE5VdjM5L2ZIaGh4L0MzZDI5VkhHcjZjN2R1MWk5YmdOK1hiME9TY25KTUJpTUlFVzVvSkNZb3plYS8weTVkQ3E1NUY1WVRjU0ZBcGphT0tsaGF0SUJYQ2lncGt1K0VKa0NZRFdBOWU3ZUFhK1N3VERwOHVWRXJ5KysrczdxOTAyYk1mMzFWL0RFNDhHb1U3djJReFVVeVAyQW1aOWFTVTFVVkZTUk5nK1BvaU5UYm01dVdMQmdBYVpNbVlLN2QrL210UzljdUJBblQ1N0V6Smt6ODBZdHpwOC9qNisrK2dySGp4OHYwSWNrU1pnelp3NzY5T2xUTHJHM2FkTUdZOGVPZmVBRXFUVE9uVHRYN01hWE1URXhwZTZucEdRck9UbTUyRExSbG5UcTFBbkRodysvN3ptS29tRGF0R2tGeWo1SFJVVmgyclJwV0x0MnJXcmx6TzlIVVJTazNrcERXSGdrdnZqNlc1eVB2UWlBREFSeFFWSE15eEppb3I0RXdLL1RqTEVxalpNYXBob2hoQWJnNldjc2p5a2hKdkxyUmw1K1d5UlpHaUlFUmwyOEZCL3crb3gzcGJadFdtTkF2ejdvMzZmWEE0L2NGSzRvSnNzeXZMMjl5eVB1TXZ2Nzc3K0x0QlUzcGNySHh3Yy8vUEFEWG52dHRRS2pPeWRQbnNUSWtTTXhhTkFnbU0xbWJObXlCWVUzdmJPMnRzWW5uM3lDVHAwNlBWUzhzaXlqUzVjdUdEZHUzSDAzblN3djE2OVh2WmxOSFRwMHdNY2ZmMXhpVXBLUWtHQnhINXU0dURqRXg4ZWpTWk1tRlJYaUE3bDc3eDYyNzl5TnJUdDI0Y2l4djZGa2J4Ti9ta0MvR1lIZnI4UkVuUWVQcExOU3lNcktvdHhSVEs1K3h0VEFTUTFUazVhSWlQZXBZZm5RNWRoVEZ3Qjg0ZW5wdTRLczVXR0tJajQ2ZnVLa1kyaDRKSDVhdWdLdlQzMFIvZnYyZ2taVCtwY3ZnOEZRWktTbVNaTW1xbFFiSXlLTEcyb1d0OHM5QVBqNittTHAwcVdZUG4wNkxsMjZWS0N2alJzM1dyekd6YzBObjMzMldia2tidXZXcllPcnErdEQ5MU5hSlJWWmVCZzZuUTZ5TEZ0Y3IyT0prNU1UeG84ZmorZWZmNzVVMWZudXQzNm1kdTNhcFk2em9obE5Kdnk1WnkvKysrMFB1SEwxR3JLeXNrQkFCZ0h2bTBuLzIrV1ltR3ZnWklhVkhmK2RZYXJocElhcEpmZnJUazVxbUNVVUZ4ZWRCT0M3K28zOTF0bFl5Yk96REZrREw4YkZOWnp4M214cDdZWk5lUFBWbCtIZDNBdjJkbllsZnRnOGRlb1VESWFDRzV2NytmbGgrL2J0T0hUb0VJQ2lHeXJ1M3IwYkZ5NWNBSkJkQlNyWGdRTUhjTzNhTlFBb01DWHMyTEZqZU8rOTl3Q2d5TDR0ZS9ic1FWeGNIRHAxNm9TNmRlc2lKU1dsd0hGUFQ4Lzc3aUdUbnA2T0sxZXVvR1BIamdXU212dHhkWFhGM3IxN0VSc2Jpd1lOR3NERnhRWE96czZvVmF0V3FhNHYzTmVqd3N2TEN6dDM3c1QrL2ZzUkZoYUdTNWN1NGRxMWE3aDM3eDRVUllHZG5SMmNuWjNoNStlSE5tM2FvRWVQSG1WS2ZoMGRIVEYrL0hnc1hicTBRUHVFQ1JQS2RaK2dCMEZFdUh2M0hpNWN1b1N2dmx1SUk4Zitoc2xrSWdCWEFXeWpUTU8vNCtQUFhGTTFTTVlZZTBBOFBNalVvZ3NPRHM0Q1lGSVVaVng0ZVBpdmFnZkVxalRaclhsZ2E0MHNSb0h3ckJCNHpOYldCajI2ZGNIVGZYdWo4NU1kb2RNVlh3WjYwYUpGK1BISEh3dTB6Wm8xQy9IeDhSYkxCbGVVMGFOSEl6RXhFZnYzN3kvUVBtclVLSFR0MmhXM2I5OUdlbm82VWxKU2tKU1VoS3RYcitMU3BVc1dOK3A4VUZxdEZyVnExWUtkblIxKy9QRkhOR2pRb056Nlp2OXo0TUFCSER4NEVFSUlkT25TNWFHbkFENHNzOW1NZzBlT1l1djJQL0hubnIyNGw1RUJnSklWd25wQXJJby9LLzhEaEJoTDdJaXhZdmo1K1RYUzZYVEhpY2lKaU40TUR3OWZySFpNckdiaGtScW1DamMzTnhrQWVQb1pLeVZ6NHJtSUV3REMzSnEyL0U2cmthZGxaR1JNMnJ4dHArNnZmUWNSNE44U2IwMTdEVUVCbHFkd0ZWNVBBMlFYQ1NodWM4V0tZamFiTFZaaDY5bXpKMWF0V29YZHUzZVh1YzhHRFJvZ05UVzF5RWhVY1l4R0k5TFMwdENxVlN0T2FDcFFseTVkMEtWTEY3WERBQUNjT2gyTlQ3LzhCdUdScDVCeDd4NG8rOHVrWllKb2Z2dzUzUVZPWmhoamp3Sk9hcGdxYXRXcWxmdDNUMUVVaFpNYVZsckd4QXVuWXdHODR1a1ZzQUl5emI1N0w2UHQwZU1uYWovM3dpUXhhRUIvVEJqN1BEd2F1Y0hLeWlyN0FxTVJrWkdSQlRxeHNySlNaWWQzV1pheFlzVUt6Snc1TTY4Q1d0T21UUkVRRUFCM2QzZUVoSVFnTlRYMXZuMW90VnI0K2ZtaFE0Y082TlNwRTVvMWE0Yk16RXdjUFhvVWh3OGZSa2hJQ0s1Y3VWSmlMQk1uVGl5WDU4U3FwaXlEQVZldVhNVXZLMWRqL2NZL2tKR1pTUkM0QmNJL2lvS1BFczVGSGxZN1J2Wm9rU1NKZ093UzhvV0xsakJXR1hqNkdWT0Z2NysvczFhclRRV1FxU2pLMlBEdzhIVnF4OFNxSVM4dkszZGgzVm1TcGRFQ1lnaUVzS3Rmcng2NmQrdU1RUVA2SXpnb0FIcTlIcXRXclVKSVNBZ2lJaUpnTUJnUUVCQ0FwVXVYSWlzcnE5UWpIT1ZCcDlQQnlzb0tCb01CczJiTnd0NjllL0hCQng5ZzRNQ0JBSURmZi84ZDgrYk5LM0NOazVNVC9QejgwTEpsU3dRRkJTRWdJS0RFTlI0cEtTbUlqSXhFVEV3TXpwMDdoL1BuenhmWWVMUkRodzc0OXR0dnkvOEpNdFVwaW9LSXFGUFl1SGtiOXV6ZGo2VGtGQkRSUFlEK01CRldLSGR1SEx4NjlXcUcybkd5UjA5QVFJQ2JMTXQvQ3lHY0FFd0xEUTFkcEhaTXJHYmhwSWFwb25uejVuWHQ3T3l1QThnZ29yRmhZV0hyMVk2SlZWOHVMZ0cxZEk1bVgxblNmQVNJN3BJa1pFZEhCL1R0MVFQVFhwdUt1bld5cTA1bFpHVGd5SkVqTUp2TjViWnZ5NE5TRkFVclZxekFtREZqOHZiZk1abE0rUFRUVDlHZ1FRTTBhOVlNelpzM0w3Y3BZbnE5SHBjdlgwWmlZaUthTkdsaWNWOGNWcjJscHQ3QzE5Ly9pSzNiZHlIOTltMll6V1lGb0VNS21XZGxwbExFOWV2UmQwdnVoYkVIdzBrTlV4c25OVXdWZm41K0xqcWRMb21JN2lxS01qWWlJbUtEMmpHeFI0TEczVHZ3T1VsZ3VoQm9Sb1JhenM1TzRxVko0OUcvVHk4MGNIR0JMRC80QnA2TVZUV0tvaUE1NVRyMjdqK0ViNzVmaUpUck53Z0NHVkFRUzhBMzhURVJLd0R3bWhsVzRRSURBeHRLa25TQ2t4cW1GbDVUdzFRaHk3SUdBSVFRWENpQWxTZFRRa3pFU25kMy8yM0NCdjBBTWY3V3JiUnVuODcvV3RxNGVTdDZkMzhLUXdZTlFDTzNocVhhYzRTeHFvcUljUFZhRWpiOHNSVzdkditGTXpIbmtMMCtrUTZCc0ZSdnp0aWVGQnRiOVhZeFpUVUZ2OEN5U3NkSkRWT0Z3V0RRMk5qWUFJRENTUTByYndrSlViY0FySEozOTk4T0s5Rk5FZlRSMlpqelByRVhMb2xOVzdiamhkSFBZY3lvRWRDV1lRTlB4cW9LazhtRTM5WnR3SkpmVnVMSzFXc3dHbzBFSUFHZzkweDN6YnNTRTAvZkFtK0N5TlREQ1ExVEJiK2pNMVZvTkpxOGtzNWMvWXhWRU1wSmJqWTROMm45bDczRzlMTFpaQnFWY1BseTg0OCsrY0pxMWVwMWVPV2xTV2pmOWdtNDFLL0hJemVzU2lNaVhMOXhFMytmT0lrRmkzN0N1Zk1YQUpDQmdGaEZ3UnJ6dmF3RlY2NmN2VmxpUjR4VmtOenFaNHlwaFpNYXBncVR5U1JydFZxQVIycFlKYmgxTVNUOUZ2Q0plelAvdFpJc1JvRHd3c1c0ZUo5L2ZmQVJnb01DMEs5UFQvVHIzUlBPS3UvNHpwZ2w2YmR2WStlZmYySGJ6ajl4TWpRY2VyMGVBTVVxQ3BhYlJOYWFLK2ZPbmxNN1JzYnlJeUwrbG9oVk9rNXFtQ3J5cmFuaHBJWlZtb1R6VVJjQmZGNi9zZDhTRzUxbWtqNUxQK1BZMy84NGg0WkhZdDN2ZjJEbW02L2l5UTd0MUE2VHNUd25Ub2JpMC9sZjRVek0rZXhraHBDdUVIMGpzb3pmeDhkRjN3UVhBV0JWaEY2dkoydHJheDZ0WWFyaHBJYXBRcElrbm43RzFHSkt1WFFxR2NCYzE4WUI2N1ZXTkVPdjEvZU1pRHJkNklWSkw4dWRPcmJINVBFdklEREFEL1oyZG1ySHltcWdlL2N5RUhucU5KWXNYNG0vOWgwRUVjeEM0QXFSc2s4eG1UNVBpSTArclhhTWpKV0FSMnBZcGVPa2hxbkNaREpwTk5tTHRCVWhCSCt6dzFSeDlWSmtESUFwSGw3KzdZUXNQUWVJVVllT0hLdDc2dlFaZEd6ZkZzODgzUmRQZG1nSEt5c3J0VU5sTllEQllNRFI0Ly9najYzYmNmam9jZHhNVFFVUnBRdWlYODJLK0MzaFhPUVJjQUVBVmtYeGV6bFRHeWMxVEJXeUxNdEE5b3VnMld3MnF4MFBxOUVvUGpicUdJQi82amYybTJlamsrZmV1blZyek5ZZHUzU3VZK3NjQUFBZ0FFbEVRVlM3OSs1RCt5ZmE0UDEvdlFOUGowWnF4OGtlWVZldkplUGZjei9Cb1NQSGtKV1ZCUkFaRmNLYWpDempXOWZqb204QU1La2RJMk9NVldXYzFEQlZDQ0UwQUVCRWlpUkpQUDJNVlFXNTA5SmU5UEJ1K1N1Z21aR2xOenl4NytEaHVrZU9ueEFqaGczR2lLR0QwY3lyS1hRNnJkcXhza2VBeVdUQytkaUxXTDl4TTFhdVhndUR3VUFDNGlhQndnRE1qNCtKMkFPQXYvUmgxUTRYQ21CcTRLU0dxU0ozVFEwQTRpRnJWc1VvOFRHbjk3bTV1UjFYYXRYdUtRbHBqTUZnR1BEcmIydXREaDQraXU1ZE8yUG9vSUh3OFc0R1NaTFVqcFZWUTRxaTRIenNCYXpmdEFWNzl4OUFYUHhsa0tLWVFHS3JvdEFLNDczck82OWV2WnFoZHB5TWxVVytrczZjMERCVmNGTERWR0UybXpXU0pFRUlvWmhNSmg2cFlWVk9ZbUppSnBDNEdiNitPejBNMnBha29XOFRMaWQyWExaaUZUYjhzUldEQnZiRDlOZGVnYjA5RnhOZ3BhZlg2L0hmYjMvQXVvMS9JRDB0SFFTQWlQNDJHOHl2WHBiMFVZaU56Vkk3UnNZWXE0NDRxV0dxeUZmOWpLZWZzYW90T3RvUUQ0VEJ5NnU3aDJ3N1draGljdHJ0Mi82L3JGeHR1MzNuYnJ3OGVRS2U2dG9aRFJ1NlF1YVJHMmFCUW9TclY2OWgvOEhEV0xEd0p5UmZ2dzRDTWtCMEJrUS9tKzZsTHN0T29obDdaUEJvRGF0MG5OUXdWZVN1cVVIMjlETk9hbGpWRnh1YkZRLzg3TkkwWUl1VmpONlNSQk92MzdqWmNlNW5YMnJXL0w0SjNidDJ4cGlSejhMRnBiN2FrYklxSkRrbEJiLyt0ZzU3RHh6Q3VkZ0xNQnFOQ29EaklQeVVZVEJ2ejFuSHhWaTFsMi82R1UvTlphcmdwSWFwUWxFVW1hZWZzZW9vK1VKa0NvQ1ZycTZ1djJ2c2F3OGhvczlqenAxdmNENzJBalp1MllaWHAwekMwTUVEb2ROeU1ZR2F6R3cyWTlQVzdmaG13WSs0Y3ZVYUZFVUJFYVdBbEhjejAxTFdKaWNuWjRETE16UEdXTG5ocElhcElsLzFNK0xwWjZ3YW91eUYzRmRYdWpRTitOTmFRNjhUMGRCcjE1SzhadjM3STgzYTN6Zmk1UmNuSWpnb0VIVnFPME1Jbm9sUkV4QVJicVdsSVN3OEVqOHNYb3JROEFnQU1JSG9va0wwaC9tZS91dkV4SE5YMUk2VHNZcVFrWkZCOXZiMlhDeUFxWWFUR3FZS0lVUnU5VE5lVThPcXRaeVJtOW11M2dFcnRFUURoUkFUd3lOUE5YOXo1bnNpS05BZkEvcjF3VE1EK3NIV3hrYnRVRmtGeXN6VVkrdjJuZGk4ZlNkQ3d5T1JrWkZCSUhFUlF2bVp6TXFtK1BPbllnRHdheDFqakZVUVRtcVlLdktYZERhWlREd0ZnMVYzZERVbU1nYkFmSmVtVFgreGtXdTlxZGZyWng0L2NWSWJFaHFPWDllc3gvKzlQUU5QdEFubXVlYVBHQ0pDYUhnazVuNDZINmZQbklYUmFBUVJHUWo0THROZytpemwwcWtiNEwxbVdBMlF1NlltWjQ4YUhxbGhsWTZUR3FZS3M5bXNrV1VaUWdnZXFXR1BFaVg1d29VVUFQOXk5UTc0UlV2MHVzRm83SE02K2t6anNTOU9GVjA3UDRreEk1K0Z2NTh2SE96dGVWcGFOWGJuN2wxRW5Zckdxalhyc1h2dmZoZ01CZ0pFQWtINVV4SDQ1dktaeUZOcXg4Z1lZelVKSnpWTUZmblcxSEJTd3g1SlYyTWlZK0RyTzgzVG9Ga0JHU09NQnNQenUvL2FWKzlrU0NnNnRHdUxZWU1Ib2xQSDlqeHlVODBvaW9KL1FzT3dhczE2SEQxMkFqZFRVMEdFbXdTc0pzSnZDZWFNazd6WERHT01WVDVPYXBncThxMnBJYTUreGg1WjBkR0dPT0E0Z0pPdXpmMS8xQWt4LzFaYWVyOXRPLy9Fbm4wSDBMVlRSN3d6NHcxNHVEZmlVWnRxSVBIS1ZYeiszMit3ZSs5KzZQWFplUXNSN1RNYkRhOWZ2bkFtQm9CUjNRZ1pVMC8ra3M3ZzZXZE1CWnpVTUZVUWtTeUVnQkJDa1dXWmt4cjJxRE5kUFJkMUZrRC94ajZCdlFoNFNhL1A2cnhyejk0NngvOEp3WWhoZzlHL2QwODBiOVlVVmxaV2FzZks4akVZRERoLzRTSjI3dDZMVld2VzRkYXROSUJ3bTREOUNtaHh3dG1JcldySHlCaGpqSk1hcHA2OGtzNDhVc05xa2t0bkkvNTBkL2YvUjFpalBTUnBVbHA2ZXU5RlB5K3ozYkZyTjNwMDY0S3hvMGZDdlpHYjJtRXlBRmV1WHNNdkszL0RubjBIRUJlZkFDTFNDMkMzb21DcFdXczZrSGo2ZEtyYU1UTEdHTXZHU1ExVFJiN3FaN3ltaHRVNENRbFJ0LzZmdlRzUGk2cHMvd0QrZmM3TXNJT0tJb3NJdUF1S3UyYW11ZStXdjh3dEt5MHRTNjJzWGt0YjFQSTFMVk5MVTdPeTBzdzFOVk16bDlUTWZRVUdBVkZVZGtFUTJXRzI4L3orUU9abG1HR1Y0Y3dNOStlNnZITE9OamVtYytZK3ovUGNONENEQVA1cTJycERieGxqbXhJU2s1cjl2SGtyZnQ2OEZkT25Uc0hNNlZQaDV1WW1kYWgxVWs1T0xuNzRlUlBXck4rZzM4WTU3b282Y1hMOHpmQmpvS2FaaEJpUnlXVDZmeGNQSzZBUlVxc29xU0dTRUVWUkxnZ0NUVDhqZFIxUHVLRThCYUNOWDl1T0x3c01MekRnc2U5LzJtUjM1TmdKVEozeVBIby8zaE5OZlp0QUpwTlZlREZTZlRxZERrbkpkM0h1d2lYOHVQRlh4TnkrRFFCYXp2bEZEbXlMdXg3MlBRQzF4R0VTUWdncEF5VTFSQklsQ3dWb05CcEtha2hkcDRtL0h2YURUNHYyZnlsa3dsQW13NnQzWXVPNkxmenY1MEp3dXlBTUh6SUlreWFNaGF1cmk5UngycVNDZ2dKczJiRUxmeDMrRzZIS2NJaWlLQUlJRlNGK3J5N1VIRTZKdlI0SEdwMGhwRndsQ2dWUW54b2lDVXBxaUZUMEpaMXBwSVlRQUFCUHZuVXRBY0FHQkFYOTRpL0tYeFM1dUZwNUxjSkplUzBDYTcvL0VRcy9mQitqUncySFhFNGYzVFZCcTlYaDRPR2ptTDlvQ1hKeWN2U2J1Y2plamxObi9valkyRUlwNHlQRTJqREdPT2VVL3hOcDBKMlJTS0s0K2hrQVRra05JYVZFUnFyamdCOGJOMnQyd0ZIaCtoWVQyT2ljbkp6QWVmTS9GWDdic3hkVHA3eUF6aDA3b0ZGRGR5b0ZYVVdjYzJSa1BFRFl0UWo4dk9sWFhMaDBCVnFkRGh5SWdzajNGMmo1aXRSYnludFN4MG1JdFNtNXBvYjZieEVwVUZKREpGRTgvWXd4SnFwVUtucXNRNGdKOSs3Y1NRV3d3TGQ1NEVaQm9SaWgxV3JmdVhqNXFuOVllQVE2QnJmSG1ORWpNV2IwVXpSeVUwbWNjL3krNzAvczNyc1BJYUZLRktwVUFIaUN5UEcxd1BtZmQ2S1Z0d0JvcFk2VEVHdVVtWmtKZDNkM3FjTWdkUmpkQ1lsVTlDV2RhYVNHa0hMcEVtOUgzUVN3eXM4ditCZkJVYlpRcFZMTnVuajVpdnppNVN2NGVmTldMUDEwQVRwMURKWTZUb3NXSGhHSkR4WXNRbVJVdEg0YjUvejdRcTN3Y1VwTVNKcUVvUkZpaTJnSW1kUTZTbXFJSkRqbjhvZlRaa1MxV2sxSkRTR1Y4TEFVOU50TjI3VC9WWURzTFlHaC8vWG9tMDBtdmZRcWUzclVjSXdaL1JUYXR3dUVrNk9qMUtGYWhJS0NRa1JkajhiZS9YOWl6eDhIa0Y5UUFNNlJESWovYUxUNEppbEdlVjdxR0FteEZTVUtCUkFpQ1VwcWlDUktUaitqa1JwQ3FpWWgrdHBsdEd6NXFxL2czRkVtWUhKQlllSGtuYnYzdXY1OS9CLzA2TjRWVTE5OEhsMDZkNnpUODlwRGxlSDRhZE1Xbkx0d0NmY3pNZ0RPY3ptd1JhUGxHMWxoUmxoU1ltS0IxREVTUWdpcE9aVFVFS25JZ0tMcFp3cUZncElhUXFvcUprYVZDRndFY05HM1JidXY1UXJaai9jekh2UStkT1NZY1Bqb2NUdzFjaGdXekhzUDd1NE5wSTYwVmozSXpNU1NaVjloengvN1VWeUZpWU5mRUxXYWFmRXhrUkVTaDBkSW5VRE5ONGtVS0traGtpZzUvYXlnb0lDU0drSWVRZUt0aUJnQWc1cTE3VEJNNUh3S0Erdi94LzZERFU2ZFBzdkdqMzBHd3dZTlJMdWd0alpiVUVDcjFlSjY5RTBjL3ZzNGR1emFnL1Q3R2VBY1dXRGlQeHhzVTF4VTJKK2d4cG1FbUZXcFBqV0UxRHJidk1NUmF5QUhpbXJhMDBnTklUVkNjK2U2Y24rRDVzMy9kYlZ6N1NNd1BpUGpRZWF3NzMvY0pQeDErRzg4MmJzWHBrNStBZjUrdmpaVkJqb3hLUmsvLzdJVkovNDloYmo0QklpaUtETGdHRVJ4blRaZi9EY3hNU0pENmhnSnFVc1lZelJTUXlSQlNRMlJSUEdhbW9mTk4ybHhJU0UxNU1IdDIxa1BnQU1BRHZpMWFqK1lBK3ZqNGhPYS9icHRKOXU3NzArODhmb3JlSG5LQzFCWSthaU5ScXZGbG0wNzhkV2FiNUdUa3dzQUVFV2V5SFhhbWZFeEVmc2xEbytRT29mdTVVUnExbjFYSTFhclpQUE4zTnhjR3FraHhBemliMTQ3V3M4dnVGdDlCMHlDSUJ1Zms1dmI0L01WcXh4Mjd0Nkw1NThiandGOSs4Q3ZxZldNM0hET2taUjhGeWRPbnNLdjIzL0R6WmhiQU9lRllMak1SYjVieTlTYmsyS3UzNWM2VGtJSUliV1BraG9pQ2NaWThmUXowYzdPanBJYVFzd2tLejc4UVJhd3RrbkxEbjhvNUd3a0Z6SDdkbXhjNEJjclZ1SDNQdzVneExEQm1ERDJHVFNvWDEvcVVNdVZuWjJEblh2MjRzREJ3NGkrY1JNcXRScmdpQkVaLzBxajBoNUl2aDBaTDNXTWhOUmxKVWRxYVBvWmtRSWxOVVFxK3Vsbm1abVpsTlFRWW1aSk1jcEVBTjhCK002L2JjZi9xTlRxajY5RlJ0Vy9GaG1GN1R2M1lPbC81K1B4eDNwSUhhWkpJV0ZLekprM0gzZmlIdVl0bk9lSW5IOFJGNjM4VE5ySUNDR2wwQlEwSWhsS2FvZ2tTbFEvNHpSU1EwanRpcnNldHNLM2VhZDlnb0pQa3pHTWpFOU1iUHY4eTYvSkgrL1pBOCtORzRNK3ZSNUh2WHB1a3NhWW01dUwwMmZQWTlmZS9Uait6Ny9nSERvdzNPQTYvaGU0YmtQY3pXdFJrZ1pJQ0NIRW9sQlNReVJSc3ZtbWs1TVRKVFdFMUxMRTI2RTNBWHpRTkxERHI0S0k4VXpBRytmT1gyd1FFUkdGOXUwQ01YblNCUFI5c2pmczdleHFOUzYxUm9QVFo4NWg0Ni9iRUI0UmlheXNiSWljNXpKZ2pVYW4zWjUwSTBJSmVocE1pTVdSeStVbFN6clQ5RE5TNnlpcElWS1JBNEFvaWp3eU1wS1NHa0trd1JPaWxOY0FYSU9IeDdJQWQrOWxXZGs1ejU4NWQ4SDEzSVZMckdlUGJ2ams0N253YitvSGhVSnV0b0lDbkhOb3RWb2twNlJnNFgrWDR0U1o4eEJGa1RNZ1YyVGlIM0hwZDJjaVBUM0hMRzlPQ0tseGdpQklIUUtwZ3lpcElaSW9PVklEZ0pJYVFxU1dscFlibTViMnBsL3JqbHNGZ2I4aWl1TGdzK2N2ZW84YU01RTlPL3BwakJvNUZOMDZkNEpkRFkvY2FMVTZYQWtKeForSGptREhydCtoVnFzNUdGTEIrWEVSYkVQYzlmQlRBTFExK3FhRWtCcVhucDdPdmJ5OHBBNkQxR0dVMUJCSmxGeFRBMHBxQ0xFVXV2Z2JZYWZSc3VVbGY1blRFNHhoaWxxdGVXN0g3dDhWLzV3NmplNWR1MkRhbEJmUXZsM2dJeitKRlVVUlVkRTM4T1BHemJoNCtTcnVwcVJDRkVVTzhPMmlWdnc1WHBON0NyR3hoVFgwY3hGQ2FoZE5QeU8xanBJYUlnbkdtUER3djVUUUVHSnBZbUpVY2NCeEFNZDkyblJZWWlmeTcxSlNVbnZ1Ky9NdnV5UEhUckJuLys4cHZQM0c2Nmhmcno1a01xSFMwOUk0NXhCRkVibTVlVmkxZGoxMjdQNGRCUVdGQU9jcWdGMHUxR3FucDhSRVJKcjNoeU9FbUlNZ0NMVFdqVWlLa2hvaUJZRnpMano4SWtUVFNnaXhZTW5SeW1nZkg1OFJDcmVHLzhlWTdBVlZZV0h2clR0MnVSNysremhlbURnZVF3YjFSNXRXTFNzMWNuTXo1amFPSGorQlg3YnNRRnA2T3NCNUxvQnpIT0xXdlB1NlhXbHBrYm5tLzRrSUllWkdmV3FJRkNpcElWSVE4SEJvbW5PdWt6Z1dRa2dGa3BPVDg1R2N2RFVnb05OQlVhRjdBb0x3VG5yNi9mNXIxdjhnN042N0Q3MGY3NGszWnJ3S0gyL1Q4K2xUVSs5aHpYY2JjT3JNT1NRbjM0Vldwd1BuK0ZmSHhaV3NBUC9HeDRjL3FPVWZpUkJDaUkyaHBJYlV1cUNnSUtGNCtobm5uRVpxQ0xFU3NiR2htUUQrQkhEUXIwMkhaN1ZhN1JlSlNjbE50LzIyVzM3aytBazJlK1pyZU9icGtYQnljZ0lBRktwVTJIL3dFTDVhdlE3MzB0SUJRTXM1VHdUNGg3SFhsZHRCcFprSnNSbWxTam9UVXVzb3FTRzFUcTFXTTN0N2U4WVlBMk9NUm1vSXNUNDhQbHE1cTNHejlxZWM3TmdVQ01LWWpJeU1MZ3NYZjY3WXVXY3ZKbzRkQTBFUXNHUFg3MUJlaXdDS2twa3dEcjVIbDhzMkpTWXFrNlQrQVFnaFprV0pEYWwxbE5TUVdwZWZueTl6ZFhVdG5vQlBJeldFV0tsN2Q2NmxBdml5U2NzT1crVXlER1VNYzY1RlJMWDVOUG9MQnNhZzFXckJJZDZDeUphcnRiby9rMjlkU3dTTnpoQmlreDZPMU5DL2J5SVpTbXBJcld2VXFCRXJNZjJNUm1vSXNXNDhLVWFaQ09CSFQwL1A3ZllOUE4vVGFMVnZnWU9KRE9zTDd0LzlMQzB0alFvQUVFSUlNU3RLYWtpdFU2bFVna3dtWTR3eENJSkFJeldFMklqVTFOUThwS1orNHQrbXd5YWRWaWRMdkJVUkkzVk1oSkRhUjlYUGlCUW9xU0cxVHFQUkNDaXFnRVlqTllUWW9MaG81UjJwWXlDRTFDNDdPenVhZWtZa1JVa05NYXZPblR0N0FBZ3F1WTB4NWdyQS9lRkw3ODZkTy9jdHVWK2xVdDJKakl5TXI2VVFDU0dFRUZKRkhUdDI3QzBJZ3F6RUpnWG4zQUVBWTR3MUwzMXY1NXhuaFlhR2h0WnVsS1F1b2FTR21KVk9wMnNxbDh2L0tXcy9ZMndzZ0xFbHQ5bmIyNDhHUUVrTklZUVFZcUZrTXRrNkFNRmw3SDdsNFM4OXp2blBBS2FhT3k1U2QxWGNBcHFRUjZCVUtzTkVVWXl1N1BHYzgyU3RWbnZLbkRFUlFnZ2g1TkZ3enYrb3l2RTZuZTQzYzhWQ0NFQkpEVEUvblNBSUt3R0FjdzdPamFmY2x0ek9HRHRnWjJkSGxaSUlJWVFRQzZiVDZRNXd6ak1CbUx5M2w5cWVFQjRlL2xjdGhVYnFLRXBxaU5ucGRMby9PZWNQR0t1d0dFb0I1L3pNbFN0WE5MVVJGeUdFRUVLcUxRbUFzaklIY3M1cGxJYVlIU1UxeE96eTh2TFNBWnlvNkRqT2VTeGpqQllSRWtJSUlSWk9xVlFtQTdqRU9SY0I0OUdhNHRlY2N4WG5mSHV0QjBqcUhFcHFpTm5GeE1Tb0FmeGo2b092eExRekFMaDU3OTY5bXhLRVNBZ2hoSkNxRVFHY1k0eVZPV1djTVFiR1dDam5QTGtXNHlKMUZDVTFwRFp3blU0WHlSaTdWOTRVTk03NW1jVEV4SUphaklzUVFnZ2gxYVRUNlM1d3p2VkpUWW5SbVpLSFhjbkt5cnBmeTZHUk9vaVNHbEpid2pubjVZN0NhTFhhL2JVVkRDR0VFRUllalZLcFRBSndySndIbGptYzgvT3hzYkdGdFJnV3FhTW9xU0cxUXFsVTN1T2NYeWwrWGZJcERtTU1vaWhldTNidFdwUWt3UkZDQ0NHa09yZ29pcjhhYkRDY1lwNnUxV292MVhwVXBFNmlwSWJVR2xFVTk1U3plMVd0QlVJSUlZU1FHcUhSYVA3aG5OOHNQVnJ6OFBYVjhQQndXaXRMYWdVbE5hVFdLSlhLYzZJb0poYS81cHlETVFiTytZUEN3c0xmcFl5TkVFSUlJVlVYR1JtcExxdGtzeWlLT3dIb2Fqa2tVa2RSVWtOcWs1WXg5b09KcHpuL2FMVmFhcmhKQ0NHRVdDRlJGUGR4emxYRjkvZUgvODFKUzBzN0lHbGdwRTZocEliVUtwVks5VDNuUEwvNE5lZGN3emsvOHJEc015R0VFRUtzakVhamlVZXBScHljODErVGs1UHp5emlGa0JwSFNRMnBWWkdSa1NtTXNmQ0h0ZXVCb283RVlRQjQrV2NTUWdnaHhCSnBOSm9NQUpHQWZwUUdvaWh1bERJbVV2ZFFVa05xSGVmOEJQOWZlWlFFbFVwMVI5S0FDQ0dFRUZKdE1URXhLczc1UlFBRkFNQTV2NlBUNmVJa0RvdlVNWlRVa0Zvbml1SVpBSmtQWDE2TWpJeE1rVEllUWdnaGhEd2FuVTUzbkhPZURRQ01zVE9abVpuWlVzZEU2aFpLYWtpdDQ1eEhBTGdGQURxZDdnK0p3eUdFRUVMSUl3b1BENzhCSUJ4QUlZQUxpWW1KQlJLSFJPb1lTbXBJclZNcWxYY1lZeUVBNHBWSzVTbXA0eUdFRUVMSUl4TUJmQWZnbmlpS3A2VU9odFE5Y3FrRGtFcEFRSUNES0cvUVhHRGNUdXBZNnFMOFF0MTFRVUJCUUt0T25hU09oWmdYVjZ0UzQrS2k3a29kQnlIRTVnaytyWU5iMjNHWmc5U0IxRlgzczlWMzNad1UwWm01YWp1NnY5dTJmSzMyN3IwNzExS2xqcU1rVnZFaHRzbXZkZkNyTWtGNGk5Zmh4TTRDTUZEVk01dkhHSkpVS3MzVTVOdVI4VkxIUWdpeFhmNnQybzlrTXZsbkFMZVhPcFk2VGtEUnFBMnhZUXlJMFloNFBmRkdXSkxVc1JTcnExL29tU0FJYjRLeDl2WjJDdFRoM0k0UXM5SHB0TkRwUkhEQVQ1QXJ2QUJRVWtNSU1SZkdaTEtQR1VOSGhWd0JKdERzZWtMTVFhdlZRaFJGZ0tPUm5NTURSYTA1TEVLZFRHcjhXZ1IzWVl3RnU3ZzQ0Ny96UDRTam82UFVJUkZpVTNRNkhiYnMrQTFuejE4RUEwOUtGUFBDcEk2SkVHSzcvRnUxYjhzWTYrbmc0SUMzWms1SDg0QUFxVU1peE9ZVUZCUmd5NDdmY1BscUtEaDRYT3hOVGFUVU1aVlVKNU1hbVZ5WUFRRGR1M2JCME1FRDRlQkFJOVdFMUtUOGdnS3MvWDREQUVBRU5pTW1SaVZ4U0lRUUd5WUlzckVBMEtwbGM0d1lPaGgrVFgybERva1FtNU9ZbEl4dmYvZ0pBTUE1M3dGRXFpVU95VUNkRzU5MWQyL3B4b0ZuQWFEMzQ0L0J6azRoZFVpRTJKeVV1Nm1JaklvRzU1eXJIdVN0bHpvZVFvanQ4dkh4Y1JLQm9RQVExTFlOdkR3OXBRNkpFSnNVRnhlUEd6RzN3RG5ubXB6Q242V09wN1E2bDlTNE5YSWF3UmdjR2pWMFIvdDJnUkJvM2kwaE5XN1RsbTNGdnoyU2toS1RKbVVzaEJEYkpuTnAxRlVRNEtlUXk5R3plemQ2V0VtSW1leitZejhBZ0FFSGtwTnZwRXNjanBHNk52MU1Cb0gxNDRDZGw2Y25Xalp2TG5VOGhOaWN2THc4N1B2ekVEam5uSXQ4bDlUeEVFSnNtNHloQ3dBdk96czc5T2pXUmVwd0NMRkp1Ym01T0hiaVgzRE9PVVJza1RvZVUrclVNSVZ2NjQ1ZVlPakVHQk82ZGVtRUJnM3FTeDBTSVRibjFObnp5TXJPQmdPU0dCY3VTeDBQSWNTR0JRWFpNY2I2QUV6UnZWdG5lSHQ3U1IwUklUYnArTWxUeU1uTkJXTXNYcXZUWHBFNkhsUHFWRklqRTNUK0FOb0F3TEFoQXlXT2hoRGJvOVBwY1BUWWlhSW5PVUNJbXVVblNoMFRJY1IyK1dScTNUandCQUE4UDJHYzFPRVFZcE8wV2kwT0hqcGFQQVBqZkI0dnNNaHA1WFVxcVdHaTdFbHcxUFAzYTRwT0hZS2xEb2NRbTNQdlhob2lvcUlCTUJFY2w1SnYzTWlRT2laQ2lPMnljM0VjQ01EVDI4c1RUenorbU5UaEVHS1Q0aE1TRVhYOUJnQ29BSDcrd2UzYjJWTEhaRXFkV2xQREJQWWNHTmh6NDhiQXpzNU82bkFJc1RuUk4yTnc5MjRLd0tEU2lUZ0I2aXBOQ0RFbkFXOHh4dGpRUVFQZzRPQWdkVFNFMktRcklXRkl6OGdBQTlMQjJWa0FYT3FZVEtrekl6WE5tclh2d01HRG5ad2NNWEw0VUtuREljVG02SFE2aENtdklTYzNGeEI1aXFET292VTBoQkN6OFcwZTJBckE0L2IyZHVqYjV3bXB3eUhFSmhVVUZDSTBUSW1DZ2dKdzhOc3lDMjZtWFdkR2FyaURiQVlEWTkyNmRFWkQ5d1pTaDBPSXpWR3IxVGgxOWp3QWdBTmI0MkpqQ3lVT2lSQml3K1IyaXJHTU1kYXlSWE1FK1B0SkhRNGhOaW5qd1FPRUtNT0xYakMyTjhhQ20yblhpWkdhUm8zYXVIS09zUURRKy9HZU5QV01FRE5JU2IySDBEQWxPT2RjekMvOFZ1cDRDQ0cyeTlmWDF4SEFNS0M0NFdaamlTTWl4RGJGeHljZytrWU1PT2M4djFDM1ZlcDR5bE1ua2hxbmh2WkRCY0Nsb1hzREJMY1Bvb2FiaEpqQmx1Mi9RZVFjak9GNFFrSjBzdFR4RUVKc2wrQmNyd3RqZ3I5Y0xzZGozYnZDM3Q1ZTZwQUlzVW0vNy84VFJRVk5jZmplbld1cFVzZFRucm93L1V3bUFBUDBEVGRiTkpNNkhrSnNUbjUrUHZidVAxaFV5cG1ER200U1FzeUpnY203Z0hQdm9vYWJYYVdPaHhDYmxKZVhoNytQLzFNMEE0TmJac1BOa214K3lNSS9NTEF4bU5BUkFPdlNxUVBjRzlCNkdrSnEydGtMbDVEeDRBRVlrTVlGZmxIcWVBZ2h0c3NqS01oWjRPak5BVVhYVGgzUXhNZGI2cEFJc1VuL25qNkx6S3hzTU1ZU2RBd1dmMiszK2FTR2FSVCtZTHd0WTR3Tkd6d1FqREdwUXlMRXBvaWlpQ05IanhjMTVRSWlWUnBaZ3RReEVVSnNsMHNCYndpRzNvd3g5dHlFc1hSZko4UU1kRG9kOXY5MStHRXpiWDVCVWNqdVNSMVRSV3crcVlIQStvR2pnYjlmVTNUdDBrbnFhQWl4T2FtcDk2Q01pQVRBUk03NXBaU1lrUHRTeDBRSXNWMmluZDFBQU43ZVhwN29SNldjQ1RHTHVQZ0VSRVJjQndBVkYvbloyTmpRTEtsanFvanRyNmtSTUk0eHhzWSs4elJWUFNQRURHN2V1bzJVbEZRQVVBdU0vUTFxdUVrSU1TT0JZU29ZWXdQNzlhV0dtNFNZU1VoWU9PNC9lQUFBOTZIRGVWaG93ODJTYkhxa3hyOVYrMEFBblIwYzdERjY1SENwd3lIRTV1aDBPaWpESTVDZGt3T0EzMU5scDUyV09pWkNpTzN5OSsvUWpBTzlGQW9GQnZUdEkzVTRoTmlrd2tJVlFzUENrWitmRHdCeDBHYUhTaDFUWmRoMFVnT1piQVpqakhYdDNBbU5HaldVT2hwQ2JJNWFyY0dwcytlS1huQnNUMDVPenBjMklrS0lMUk1jOExEaFpqTUVCRkREVFVMTW9hamhwaElBd0RqZkcyc2x6YlJ0TnFueDhBaHlBZkFjQVBUdC9RUk5QU1BFREZKU1UzSGxhaWc0NTF5WFg3aGE2bmdJSWJiTDE5ZlhrVE9NQW9EMlFZSHc5dktVT2lSQ2JGSmNYRHlpcnQ4QTU1em5xY1ZmcEk2bnNtdzJxWEYybC9kbWdJdDdnL3BvRjlTV0dtNldRYVBSRkRkVnFyYkNRcXRJNElrWjdOajFPMFRPQWJCL3FlRW1JY1NjNUE3dUhRSEJ6OUhCQWQyNmRLYUdtNFNZeWNPcVoyQ01IYlAwaHBzbDJXcWhBQmxqNkZQY2NMTlZpK1pTeDJPeGZ2amhCL3p5eXkvdzhQQkE0OGFOMGJoeFk3ejk5dHZ3OUt6Y0U3Q01qQXc4L2ZUVENBZ0lRSzlldmRDclZ5OEVCd2RESnBQVlNIeTNiOS9HNHNXTERiYTk4TUlMR0RCZ1FMV3VsNXViaXpsejVoaHNtemh4SXZyMTYxZnRHRTFaczJZTi92ampENE50akRHc1hyMGFiZHUycmRIM2trcEJRU0YrMy9kblVTbG5rUnB1RWtMTWluRUJYUmk0dDR1TE14Nnp3SWFicTFhdFFseGNITnEzYjQvZzRHQUVCUVhCMmRtNTNITVNFaElRSFIyTjI3ZHY0OWF0VzdoMTZ4YjY5T21EMmJObjExTFVSY0xDd3ZEdHQ5OGFiVit6Wmczazhwci9xdmpWVjE4aFBEeGMvOXJWMVJXclZxMnE5dlYyN05pQkV5ZE82Ris3dUxoZytmTGxqeFJqYWVucDZaZ3laUXJVYXJYQjlzY2VlOHpvZTRvMXk4L1B4NUZqSjRwS09ldEVpMis0V1pKTkpqVUJBVUVlQU9zR2dIWHEwQjRORzdwTEhaTEZ1bnYzTGpRYURaS1RrNUdjWFBTZy9hT1BQcXIwK1pzM2IwWkJRUUdpb3FJUUZSV0ZIMy84RVM0dUxsaXpaZzJDZzRNcmZaMmtwQ1JjdkhnUmdZR0JhTm15cGY1RE5DOHZEMkZoWVFiSERoMDZ0TkxYTFUycjFlTFNwVXNHMi9yMzcyOTBYSHA2T2dDZ1VhTkdWWDZQMk5oWWJONjhHVnF0MW1DN0lBalE2WFJWdnA2bHVob2FoclQwZERDd2RCM1RucGM2SGtLSTdmTHdDSEptZ3RBYjRIWWRPN1NIcjYrUDFDRVpPWFRvRU83ZHU0ZVRKMDhDQUhyMTZvVnZ2dm1tM0hOMjd0eUpyVnUzR216THlzckNyRm16ekpKTWxDVWpJOFBvM2dnVUZZTjVsRGdPSFRvRUZ4Y1hCQVlHb21IRC82MXR2blhybHNHOXZWNjlldFYrRDZEb3Zsc3kvckt1RnhVVmhjREF3R3E5eDZwVnE1Q1NrbUswUFM4dnIxclhzMVJuemwxQVJzWURNQ0FKQWpzbmRUeFZZWk5KRGJOVCtBSG94QmhqUXkyazRlYjgrZk54L1BoeFNkNjdaOCtlV0xGaWhjbDlkKy9lTlhqZHFGRWp1TGk0Vk9xNkdSa1oyTGx6cDlIMjRxZFVWWEhxMUNsOCtlV1hBQUNGUW9IWFgzOGRMNzMwVXBXdVVaSldxelY0bWlJSVFxVkxmOTYrZlJ0dnZ2a203TzN0OGYzMzMxY3BzZEZxdFZpNGNLRlJRZ01VTmFuODhNTVBzWDM3ZGpnNk9sYjZtcFpJRkVVY1AvbnZ3NlpjTEVxbEJqWGNKSVNZamNKTmFNREErNEF4OXV6b3B5MXVTdm10Vzdkdzc1NWhiOElubjN5eXd2TW1USmlBYmR1MkdVd0R6OGpJd0xsejU5Q25qL1ZYZDF1MmJCbXlzb3JhbTNoNGVHRFBuajF3Y25LcTl2VUtDZ29NL3F6czdlMHJOVE9FYzQ3VnExZmpsMTkrd1gvKzh4OU1talNwU3U5NzZ0UXBIRHg0ME9TK2YvLzlGN3QzNzhhenp6NWJwV3RhSWxFVXNlL2dvWWYzZGx3VUM3akZOOXdzeWFDSjViY0FBQ0FBU1VSQlZDYVRHZ2o4U1E3bTBiU0pEM3AwNnlKMU5BQ0sxcDFJdGZaRXBWS1Z1YTkwVXRPc1diTktYL2ZISDM4MCtwbWNuSnp3OGNjZkcyeDdPQyt6M0d1VmZHS2owV2dNbnVoVXgrYk5tN0ZtelJyOTYxYXRXbUg3OXUwVm5uZmx5aFc4Kys2N3lNM05CUURNbURFRFAvendBK3JYcjErcDkvM3V1Kzl3N2RxMU12Y25KaVppMmJKbFdMaHdZYVd1WjZudXBhVWpWSGtOQUJNWitPVjdkNjZsU1IwVEljUjIyY3RrL1RqUXhOUERBMC8yN2lWMU9FYisvZmRmbzIxSlNVbDQ0b21LbTRPYVd0YzZaODZjU28yUXJGeTVFbzg5OWxqbGdxeGxzYkd4K29RR0FPUnkrU01sTkVEUnpBcU5ScU4vdlh6NWNwT3pMVXJTYURSWXNHQUJqaHc1QWdCWXNXSUZGQW9GeG8wYlY2bjNURXRMdzZlZmZscnVNU3RYcmtUWHJsMFJFQkJRcVd0YXF2aUVSQ2pESThBQXRRaWNpWThQejVRNnBxcXdyRWNkTllRek5vNHh4cDRkL1JRdEpDeUhXcTFHYXFyaCtxL0tKaldKaVluWXRjdDRHY1ZiYjcwRmIyOXZhTFZhSERseUJLKzk5bHFsNXBxV25tTFdybDI3U3NWUmt6SXlNdkRXVzIvcEV4cWdhTlJtNXN5WkJ0dktjdlRvVWZ6MDAwOEcyeGhqUmlNOSsvYnR3NTQ5ZTJvbWFJbkUzTHFOK1BoRUFGQ0xvbmdNMUhDVEVHSkdYT0RUR0dOc1lMOCtjSFMwdklhYnBaT2ExcTFidzkzZFhmOUFzN3hmcG1pMTJrcWRhOGxUbWkzaHZnNEFhOWV1MVNjMHhUNy8vSFBzMzcrL3duTUxDd3Z4emp2djRFRlJFMHE5eG8wYkd4MzMvdnZ2R3lSeDFpaFVHWTZNQncvQXdlNXp6aTdBQ2hwdWxtUnpJelcrTGRxMUJFZDNoWjBDejR3ZUpYVTRGaTA1T2Rub0NWRmxrNXF2di83YWFJcFYxNjVkTVhic1dGeTZkQWtmZlBDQi9rUGc4dVhMZVBiWlp4RVVGR1R5V2lrcEtVYkoxY3N2dnd3QUpqK3dWNjFhaFhYcjFwbTgxc3laTXpGaHdvUksvUXlsdWJ1N1k4NmNPVVpKV0hSME5ONTY2eTJzVzdldXpDbHNseTVkTWpuNjh1S0xMK0xKSjUvRXE2KythdkJuL2Rsbm4wR2hVT0NwcDU2cVZxeFMwdWwwQ0w4V2dmc1pHZURnR1lWWjdLVFVNUkZDYkpkUGkvWk5BZmFrWEM3SHdQNTlwUTdIU0ZwYUdwUVBlM29VR3pSb2tFVFJXSTdRVU1OK2pTZFBua1RmdmtYLy93b0tDZ3oyWldWbDZmZVY1dWpvaUVPSERsVTdqbW5UcHVIczJiTzRkZXVXd2ZaRml4YkIyZG01ek1KREdvMEc4K2JOUTFSVWxNRjJWMWRYYk55NEVZc1dMY0w1OC85YlRucnIxaTNNbkRrVDY5ZXZoNnVyYTdYamxZcEtwVUpJYURqeTh2SUI4QVF4Ny81VnFXT3FLcHRMYWhRSytRd3d4anEwRDRLSFI5VVhlWnRMOSs3ZFRRNjczcnAxeStnZlRKTW1UZEM1YytkeXI2ZlQ2ZkRYWDM4WmJSOCtmTGpSL05LV0xWdnFmeDhSRWFIL01JbU1qRFE2djdDd0VKY3ZYemJhN3VQakF4K2Zvb1daNTg2ZE02Z3lBZ0RPenM1WXNHQUJHR01JREF5RUtCbyt1RisyYkJsKy92bG5rOVBRVEwxZmVTTWpLcFdxekNsMTVVMjFxNHhubm5rR3ljbkpSaU11WVdGaG1ETm5EcjcrK211aktRRVhMbHpBdSsrK2EvVGVMVnEwd0l3Wk0yQm5aNGRKa3laaHl4YkRJaUtmZnZvcEZBb0ZoZzBiOWtneDF6YTFSb05UWjRzK3lBVmdSMnFxMHJaV1NSSkNMSXFkbld3c0EyTXRtZ2VnV1lDLzFPRVlPWGJzbU5HMklVT0dJQ1VsQmM4OTk1eFozN3Y0dmx5YUtJb21GN1UzYnR5NDFnb1FsTDYzYXpRYWc2bGpwWlYxM3plMVJyVXFYRjFkc1hyMWFreVpNa1ZmQkFqNDN6clhWYXRXR1UzaFU2bFVtRGR2SGs2ZE9tVjB2Ymx6NThMVDB4TUxGaXpBK1BIakRlSytmdjA2M25qakRheGR1N2JTNjVNdFJjYURCd2hWRmxXazQrRDdFaE1UQ3lvNHhlTFlWRkxqNmVucHpNR2ZaMkRvMmFNNzdDMm80ZWI0OGVOTmJ2L2xsMStNa3BvT0hUcFVPSDh6UHovZlpGTHo0WWNmbGp0bjlaTlBQc0h0MjdmTDNGOVdTY1VaTTJiZ2xWZGVRV0ZoSVpZc1dXSzBmLzc4K2ZEMTlRVlFWRXB4MnJScFdMbHlwWDUvZUhnNGpodzVZckp5V1hHbEdFc3hhOVlzSkNVbDRmRGh3d2JiejUwN2gwT0hEbUhVcVArTkFPN2J0dytmZmZhWjBZZXVRcUhBb2tXTDlFMWZaODJhaFRObnppQTJObFovRE9jY0gzLzhNZTdjdVlQcDA2ZlhXQmxzYzd1WG1vYkxWMExBT2VkTXBhYUdtNFFRc3drSUNIQ0FpRkVRZ1BaQlFSYlpjTFAwS0VKZ1lDQ2FObTJLcGsyYm9udjM3cExFbEplWFozSW13TjY5ZTlHMGFWT3p2MzlNVEl5K29xb2w4UEx5d3RkZmY2My9IbE5NbzlGZzZkS2wyTFZybHo3Wnk4ek14TnR2djIxUWNycllvRUdETUh6NGNBQ0FwNmNuNXN5WmcwOCsrY1RnbUd2WHJtSEtsQ240NG9zdkRCNHFXN3E0K0VSRVhvOHVhcWFkVzdoSjZuaXF3NmFTR2lkM2oxNmNDMjcxNjlkRHgrQjJGbGNkeFpvVlQ3dGFzV0tGMFFmVitQSGpNWGp3WUlOdDQ4YU53K2JObTVHVzlyLzE0OTk4OHczNjkrK3YvNklQRkgyZ2xCeSt0UlFMRnk1RWNuS3kva09OTVlaMzMzMVhuOUNvVkNxc1dMRUN1M2Z2TmpxWE1ZYkZpeGNiOUtPeHQ3ZkhsMTkraWFsVHB5SW5KMGUvblhPT0RSczI0TXFWSzFpeVpJblJQRjFMOU52dmYwQ3IwNEV4WExwekp5cE82bmdJSWJhTDJkWHJ3Qm1hT1RqWW8xdVhqcFd1WWxsYjR1UGpqYjc4bHA3T2RQbnk1UnJ0T3pOdDJqUk1uVHExeHE1bkRxWUtKMGd0TURBUWl4Y3ZOdWhWMTdwMWE0TVpHQ0VoSWZqd3d3K05LdGtCUlpWZFN6OXdmdXFwcDZCVUtvM1d5Y2JHeG1MeTVNbVlNMmNPeG93Wlk0YWZwdVlkUEhTMGVNci95Y1RFRzBsU3gxTWR0cFRVQ0tJb2U1SXhidS90NlltZ1FOdG9jR2dwSEJ3Y2NPellNYU4vdUlHQmdYajMzWGVOanJlenM4UFVxVlB4eFJkZjZMZmR2WHNYMjdkdngrVEprL1hiTGwrK2pQejhmUDFyYjI5dmJOdTJUZjg2TWpJU00yZk9OTGoyN05tejhjd3p6NWlNczZZS1E5amIyMlA1OHVXWVBIa3lzck96c1hUcFVuMTVUYVZTaVVXTEZ1SE9uVHNtejMzdnZmZlFyMTgvL1BUVFR3Z1BEOGZLbFN2QkdFUHo1czN4MVZkZlllYk1tVWJOdTBKQ1FqQng0a1JNbXpZTlk4ZU90ZGdDRjRXRkt1ejVZMy9SS0ExSHhhc3NDU0drK2hobjZBTEEyOFhaQlQwc3NPRm02U2JMQU9EbTVtYndXcWZUMVdqMTAvS21jRm1LMGtuTmh4OStpQ0ZEaHVoZnYvZmVld1o5WmR6YzNMQnYzejZUMTZySnRoejkrL2ZIekprenNXN2RPdlRwMHdkTGxpeUJrNU1UQ2dzTDhmMzMzMlB6NXMxRzArY0J3Ti9mSDZ0V3JVSkNRZ0tXTGwyS1diTm1vV3ZYb3IrUDgrYk5RM3A2dXRIUHJGS3A4TmxubitIRWlSTjQ0NDAzMEtaTm14cjdPV3BhUVVFQkR2OTlyT2plTG5LcmFyaFprczBrTlkyYnRmZGdETjBBc0E3QjdlRGxhZmxQdksxSmZIeTgwZFEwRnhjWExGaXdBR2xwYWNqS3lrSldWaGF5czdQMS95MDVkN1hZenovL2pERmp4dWpubWhZVUZLQmh3NGE0Zi84K0FHRGd3SUVHQyt4TVRhV3p0N2V2bFVWNGpSbzF3bGRmZlFWQkVOQ3FWU3VrcDZkai9mcjEyTHQzcjhrU25BRHd5aXV2b0hYcjFwZzRjYUkrNmRtNmRTdWVmLzU1QUVEbnpwM3gyV2VmNGYzMzN6ZTZSbFpXRmxhdVhJbk5temZqbFZkZXdUUFBQR054VTlKQ2xlRklTYjBIZ0dXSUVNOUtIUThoeEhaNWVuWndZc0FUSExBUGJoOEl2NmErVW9ka1FLdlZta3hxYkVsQlFVR2xLcXc1T0Rqb1o4ZUlvZ2huWjJjd3hzQTVoMHdtdytEQmd3M3UyNlhYOVRER2FtMXgvYlJwMCtEdDdZMWh3NFpCRUFRY08zWU1xMWF0UWxLUzZjRUpUMDlQZlBubGw5aTRjU08yYnQwS25VNkhCUXNXWVB2MjdYQjFkWVZNSnNQU3BVdngrdXV2bTV5eWR2YnNXWnc5ZXhhREJnM0NqQmt6TExMczg3a0xsNUNXZmg4QXV5dHkzUm1wNDZrdW0wbHFuQlV5ZndCZHdCZ2JNWFF3VFQwcncvcjE2NkhWYXBHV2xvWXBVNllZN0pzN2R5NzY5dTJMZ29JQ295WlNwUmU1QTBXTCtxcTZDREk3T3h1Yk5tM0NyRm16QUJRTjAvZnQyeGRuenB6QnpwMDdMYTVpVFBHVGxZeU1ESXdaTTZiTXpzR0NJR0RPbkRtWU1HRUNYbnJwSllOUm5HKysrUVk5ZXZSQXExYXRBQlQ5ekV1V0xNSENoUXVOUm15QW9rbzYyN1p0czdnaGExRVVjZlQ0aWVLR214RmFIVzVJSFJNaHhIYkpYRVIzTUZrL3hoZ2JQOGJ5SHZJY1BuellxTlJ2Wlgzd3dRZVY2aStUbloxdE1MdWh0ZzBjT0xCU3gyM2R1bFYvdnhRRUFXdlhya1ZLU2dyMjd0Mkw1T1JrbzlFcnFZMFlNUUlBc0hyMWFtemFWUGJ5a1RadDJtRFZxbFdJaVluQjVzMmI5ZHRUVWxLd2RPbFMvUnBqQndjSGZQUE5OMFlqVUNYOS9mZmY2TmV2bjhVbE5hSW80dmY5ZnhZMzNEelBWY3k0d29TVnNKbWtoalBlQzJBZVBsNmU2TjYxL01waGRWbHhVOHNiTjR5L2ovYm8wUU9lbnA0bW4xWTBiOTY4M0FJRFZiRjE2MVpNbWpRSkRSbzB3QWNmZklDRWhQODFveTg1WFEwd0x2c0lGQlZYS0srK2ZIVkxPcGZIM2QwZEV5ZE94STgvL21pMHo4SEJBVXVYTHRWM2o1NDNieDVlZlBGRi9SQzJScVBCcDU5K2lrMmJOdWx2eWtPR0RJRzN0N2ZKK3ZkQTBZaVBwU1htNmZmdlF4a2VBUUFjWEF4SmlsSGVyZWdjUWdpcExqdEI2TTJCSmg0TjNkSG5pY2VsRHNkSXlTKzVWVld2WHIxS3JhRzAxS25JNWJsMDZaTFJ6STRYWG5qQjRIVjhmTHpCNjl6Y1hLTmpTbElvRlBqNTU1OXJMc2lIbm4vK2Vmenh4eC9JekRUdU1kbXJWeTk4OGNVWGNISnlnb2VIQi9yMzcyOVErZlh3NGNNWU1tUUkrdlhyQjZDb3l0cWFOV3V3Wk1rU2t5TjQvdjcrSm9zbFNTMHArUzdDcjBXQ0FScHdmajQrUHR4cW0rM1lURktEaHcwM24zbDZsTVV0SkxSRXBaTWFSMGRIK1BuNUFZREpMOW5UcDAvSHZIbnphdVM5Q3dzTHNYSGpScnp6emp1SWlZbXBjcktVa3BKaXNsUmxNVlBUM21yQzlPblRjZWJNR1Z5L2ZsMi9yV25UcGxpNmRDa0NBd1AxMjlxMmJZdXhZOGRpNTg2ZCttMVJVVkhZdW5VclhuenhSZjIyNE9CZy9QTExMM2ozM1hkeDgrWk4vWFpML2VDN0dYTWJjUW1KQUppS01YNE1nT1YyZlNPRVdEMG13MVF3eHZyMzdRTW5KMGVwd3pGdzh1UkpnOC90cXFxcCs2a2x5c3JLTXFycVdoR2RUbGZ1T1FxRjRsSERNcWxodzRiNDZLT1A4TjU3N3hsc2YvSEZGL0htbTI4YWpBN09tVE1INTg2ZE0xZ2Y5Zm5ubjZOYnQyNzZLZlZ5dVJ3TEZpeEFRRUFBMXF4Wll6QjF6eElmVmdKQVNKaFMzM0NUY1g0ZVZ0eE0yL0wrZEt1aHFERVhIcGZKWkJqM3pHaXB3N0VLcFh2VXRHM2JWditQelZUVmovNzkrK3VuVHhXenQ3ZEhreVpOMEtsVEp3d1lNQUJqeDQ3RmE2Kzlocmx6NTJMcDBxWDQ5dHR2c1dYTEZ1elpzOGVvWHZ0dnYvMW10dVREWE9SeU9UNzY2Q1A5b3NVeFk4WmcyN1p0QmdsTnNaa3paNkorL2ZvRzIwbzNad09LZWd6OCt1dXZtRFZybHI0cTNFc3Z2V1NSSDN6WElxT1FubjRmZ0ppZGUxOTdvc0lUQ0NHa212ejlBNzA1MkVCQkVEQjRRRCtwd3pIQU9jZDMzMzBuZFJpa2hnd1lNRUEvMDhMTHl3dmZmZmNkM243N2JhUHBqbDVlWHZyRzRNVUtDd3ROem55WlBIa3l0bXpaZ3ZidDJ3TUFmSDE5TGZKaHBWcXRSa2hZT0hKejg4QWhKcWx5MDY5SUhkT2pzSW1SR25zNzRUV0FzVTRkMnFPeHA0ZlU0UmpZdDI4ZnJsd3ArKzlJNlE2M1FOR1hYMVBkNlVzcWErSGVraVZMeXB4M1BHUEdESGg1ZVFFb3FxTmVVc2t2NWlWN3FRQkZVNi9rY2pubXpwMkx0TFEwTkczYUZON2Uza1pmMnN2ejdMUFA2dWV0QmdVRllkeTRjVmJaY1Rjb0tBalRwMDlIVUZBUWV2ZnVYZVp4cnE2dW1ERmpCcFl1WFFvL1B6KzgrKzY3K3VwcHBjbmxja3lkT2hXREJ3L0dEei84b0ovcmEybE9uaXBhTzhqQXRxU2xSWmJkSFpVUVFoNFJjN0tieU1CWXE1Yk4wYUo1TTZuRE1YRHc0RUZFUjBkTEhVYXRHRHAwYUtVZXN0V3JWNjhXb2pHZnVYUG53dDNkSGUrODgwNjVUVE5mZlBGRjdOMjdGNm1wcVJnelpneG16SmhSNW5laFZxMWE0ZWVmZjhadnYvMm1MeWhnYWU1blpPQnFTRmp4eTkrVGs1UHp5enZlMGxsOVV1UGo0K1BFUll4aEF0Q2pXMWZZbVdtSXNycENRME54NE1DQktwMlRsSlJVWmhXT2lwaHF5RmxzMHFSSjhQTHlRbXBxcXRFb1NYQndzUDczcGVlNit2c1hkWER1M0xuNmE1VW1UWnFFek14TWpCczN6aUNCK3Z6eno2RlNxY284THlZbXhxZ3UvT1RKazQzNjRwVFV1SEhqY3RmY1ZGWjJkamJzN095TXBqTk9tellOV3EyMjNMZ0JZT1RJa2REcGRCZzVjaVFVQ2tXRngzdDdlMlBSb2tXUEhMYzVaR1E4d05XUU1IRE91VmFqL1ZicWVBZ2h0aXNnSU1BQkhNUEJnS0MyYlMydW1tbFdWdFdXSEhUdDJoWC8vUE5QamIyL1hTMDJGbCs0Y0dHVjEvWDA2Tkdqd3ZWR3k1WXRNNmdVNXVMaWdtKy9MZnZXVXBObG5lL2R1MmUwbnNuTHl3dHo1ODRGNTd6Q2UvVkhIMzBFTnpjM2ZXUE5pbzRmUDM1OGpjWmZreElTa2hBVmZRT2NjeTZvTkZaYnlybVkxU2MxQ3RkR1BTRXd6M3IxM05DeFEzdUx6SVF0VFVoSWlORzJra2xOUkVTRXdiNFdMVm84OG5zMmF0UUlDeFlzTU5wZTBiVk5qVWg1ZVhraEtDam9rV09xeUo5Ly9vbjE2OWRqMUtoUkdEdDJMSm8xSzNwYXVHdlhMaXhidHF6UzE2bnNzZDI3ZDhmNjlldXJGYXU1N2R5ekYrcWkzZ2doaWJjaVlxU09oeEJpdTBRSDEzWUNZODN0N2UzUnRYTkhPRHBhMW5xYVRwMDZWWGpNNmRPbmNmWHFWYlBIOHZqamo2Tjc5KzVtZjUrcWNITnpxL0FlWFhvMFJDYVQxY3A5blhPT2lSTW53dC9mSDJQSGpzV2dRWVAwU2R1d1ljT3FuTEJXeG9ZTkd4N3BvYkE1SFRwNkRGcXRGb3poakMwMDA3YjJwRVpnREU4eU1GY3ZUMDhFdGJYY3hrYVdKRFEwMU9CMXc0WU40ZTN0RGFCb2RLTDB3djNpcHhGNzl1ekJpaFVySHZuOWQrellBVi9mLy9VYktDd3NSRzZ1NmRsTXBqNWc4dkx5eWx5UFU1TTliRUpEUTVHYm00dnQyN2RqKy9idDZOS2xpOUdvVVYyZ1VxbXdiZWZ1aCtVZU9UWGNKSVNZRXhPQXJ1RHdjWEZ4eG1QZExhL2hadXZXcmVIZzRJREN3a0o0ZUhnZ016UFRxQ0htcFV1WDhPdXZ2NW85Rmljbko0dExhb3BsWkdTWWJHUUpHRGNRNVp5WHU4NjJmdjM2UnIxdHF1UE9uVHZJeXNxQ1VxbUVVcW5FaWhVcjhQTExMeHNVOGFrckNnc0xjZWhvVWNOTmNMNVY2bmhxZ2xVbk5WNHRPemNFMTNYbjRQTGdkb0h3OXZLVU9pUWo5dmIyNVZaajAyZzBScU1SY3JtOFV2OTRUWFVvTHUrOWl1ZkZYcng0MFdCN3lhY2pwdGIvdEd2WFRoOXJUWFJGTHQxMGN1Zk9uVWJsSDh1emR1MWFyRjI3MXVTK0FRTUc0TXN2djN5aytJcVZUdjZ1WHIxcXNobW9yVk5laTBSQ1loTEE4RURVaWxiYmxJc1FZdmw4ZkxvNkFwcGVBSGRvRjlnV0FmNStVb2RrUkM2WEl6QXdFQ0VoSVpnOWV6WVdMMTVzOUNXZEFFODk5VlNsdnpOa1oyZVh1NUIreDQ0ZCtnZXNqNkwwZlQwckt3dkp5Y21QZkYxcmRQSHkxYUptMmd5cG9wYjlLM1U4TmNHcWt4cUZUT01QUWRhRm9hamhwaVZPUFpzN2R5N216cDFiNXY1WnMyYmgvUG56QnR0ZWUrMDFUSjA2dGR6cjV1Zm5tMXg0ZnZUbzBYSy9lTis3ZHc5eGNZWWpqR2ZQbnNXV0xWdncvUFBQNCtqUm93YjdYRnhjMExadDIzSmpzVVZKU1VsR1Q0MWF0V3BWcGVJSXRvQnpqcVBIaWdxZE1TQlNxeFByeHVwWVFvZ2tCQmR0QXpDaEh3UFl1REdqTGZLK0RoUlZEQlZGRWNPSEQ4Zml4WXNyZFU1TlZMVXNhK1NEVkU3cHBBWW9XZ05VMTRpaWlEMS9IQ2dhcFdIOGdsaW9zNG0rYzFhZDFBaGMxaE1jbm8wYU5iVElJZXJLTU5WdnhkM2QzV3p2NSs3dWptZWVlUWEvLy82N2ZwdE9wOFBLbFN1aFZDcHg1b3poZy9pdVhidGFaSGxoYzd0OCtiTFJ0bTdkdWdFQW5uamlDYU1tb1pXVm41K1A1Y3VYSXk4dnoyamZnQUVEcW5WTmM3cC9Qd09oeXFKS2VTSkhTUEx0eUxyNVNJc1FVaXNFeGg4SGgxOEQ5d2JvMTZmc0NwTlNDd29Ld3NpUkk2dDB6dW5UcHgrcG1XWm1aaVlHRGh4WTdmT0o2ZGtvWGJwMEFRQjg4c2tuVUt2VjFicnVzV1BIY09USUVhUHQvdjcrYU42OGViV3VhVTUzVTFJUkZuNE5qRUhEZGV4OFltS0VjZmRSSzJUVlNRMFQyRGpHd0VZT0gySnhDd2tyUTZ2VjR1NWQ0K1M0WWNPR1pudFB1VnlPanovK0dFMmJOc1hxMWFzTjl2Mzk5OTlHeHhkM3lpM0x5SkVqOVUwN1RUbDkrclJCaFpQS1lJenBQL2hOVlNJcE9UMVBxOVZDcTlWVzZmcVZVVjVTNCt2cmE3QW1xTElLQ3d2eDVwdHZta3hvM25qakRZd2ZQNzdxZ1pyWnpWdTNFWitRQUFCZ0lqc09vT2Ivc0FraDVDRkJFS1l5Z1BYdjB4dk96cFk3M1hmSWtDSGxUaE1YQk1Ib2dXQk5WTUFxZlUxcmV1aG9aMmVuajFldFZodU5PcFdjUGw4VFU5MUxTMHhNTkhxUTNMcDFhMzA1NnVKZU5WVjE4dVJKSER0MnpHaDdreVpOc0g3OWVvc3NkeDBTcGtSR3hnTndJQU1DcytxR215VlpiVklURUJEa0JmQStqQWtZOC9Rb3FjT3BsdXZYcjVzc0JWaThhTitjcGt5WmdpWk5tbURCZ2dWbGxpTjBjSERBb0VHRHlyM09zR0hEMEt0WHJ6TDNaMlptVmptcDZkQ2hBMzc2NlNjQVFIaDRPRjU2NlNXRC9lKysreTRtVEpnQUFGaStmRG0yYmR0V3BldFhSdW1xTll3eC9kT2NrbTdldkltNHVEZ01HRENnM0p1TFJxUEJuRGx6VEZiRGVmWFZWNDBhZWxtS2lNanJ1SmVXRHM2NUpqZWowUGhUbXhCQ2FvaVhWMHNQY0Q2TUNRS0dET292ZFRqbHFtamQ2K3pac3pGNzltems1dWJpaHg5K0FJQXkxNEpXeGFSSmt3QVU5WStwaldwaE5lbnJyNy9HWTQ4OUJxRG9RZDY1YytmMCsrclZxNGZqeDQ4REFISnljaXA4b0ZvZHB1Ni94UThyUzl1OWV6ZWVlT0lKZlcrL3Nwdy9meDV6NTg0MVdodGQzTVN6ZE9sb1M2RFJhQkFhRm82YzNGeEFSSW82NTk3RmlzK3lEbGFiMU1CQi9ocGpqSFVNYmcvZkpqNVNSMU10cFJmc0EwVWZsQUVCQWJYeS9vTUdEWUtucHlmZWVlY2RQSGp3d0doL3MyYk5hclVldnFXSWo0ODNlcHJUcGswYnVMbTVHUjI3ZlBseVhMNThHZjcrL25qNTVaY3hmUGh3bzV1ZFZxdkZCeDk4WVBBQlhtenk1TWw0L2ZYWGEvWUhxRUVuVHo5c3VNblpwdlQwNkJ5Snd5R0UyRERIK3M0VHdSaHIyYUk1V3Jhd3ZDazcxWkdYbDJlV0ttZ3RXclN3dXFSR2FoY3VYRERhWnFweTNKVXJWN0JreVJMSTVYS01HREVDTDcvOHNza1pLVmV2WHNWLy92TWZveUlSalJvMXd2cjE2MnZsQVhWMTNNL0l3SlhpaHB2TStodHVsbVE5NDVZbCtQcjZPbkt3c1FEUW8xc1h1TGc0U3gxU2xZbWlpRDE3OWhodGI5NjhlWTJVTGF5czRPQmdUSjQ4MmVTK3FLZ296Smd4QS9mdjM2KzFlQ3lCcVE4K1UwOXpUcHc0b1orbUZoY1hoMDgrK1FTalI0L0d6cDA3OWFOZk9wME84K2ZQeDRrVEo0ek9IejkrUEdiUG5sM0QwZGVjek13c1hMa2FXdFJ3VXl0V3Zqd2RJWVJVV1V0N3p2a0lBQWhxMjhiaUdtNFM2MWY2UWJLcEdSaWlLT3BiVjJpMVd1emJ0dzlqeG96QkJ4OThnSnMzYitxUEN3OFB4K3paczQybXlkV3ZYeC9yMTY5SDA2Wk56ZlJUUExyRXhHUjl3MDJkVm1mMURUZExzc3FSR3JsTGd4NWc4SEZ6YzBXbmpzRlFLQlJTaDFSbEJ3NGNNTG1lcG1mUG5yVWFSMWhZR05hdFcxZm0vcXRYcjJMU3BFblZYaGd2bFc3ZHV1R05OOTdRdjY3S09xWEtKRFZhclJaZmYvMjEwWEVwS1NuNDRvc3ZzR0hEQnJ6d3dndUlpWWt4dVhodzlPalJlUC85OXlzZGt4UjI3OTJIUXBVS0RFeVpjQ3ZzbXRUeEVFSnNsMzlMNXlBbXNKYjI5bmJvMnJsam5TeWZUeW8yYytaTWc2bGVsVzBPZnZQbVRXUmtaQmhzYTl1MnJWRVQwQU1IRGlBNjJyRElKK2NjUjQ0Y3daRWpSOUNuVHg4TUdUSUVYM3p4QmZMekRRYzRYRjFkOGUyMzMrb2JkVnVxSThkT0ZCVkVZTGlZRUhQdGx0VHgxQ1JyVEdvWTQ4S1RZTmJiY0RNNU9ibk1KcFo5Ky9hdHRUZ2lJaUx3MWx0dlZWaGZQejA5SGErOTlocUNnNE5yS2JMS00xVTlEaWdhZ2FwT3ZLSW9HaFVKRUFUQnFCdHdURXlNMFFkYVNmZnYzeSt6OTg3dzRjUHg4Y2NmMThpaVVYTlJxOVhZdW1NWE9PZWNjMUREVFVLSU9USEllQmNPNXVQaTdJSWUzWXpYTDFxcnhvMGI0OVNwVXhVZTkrR0hIeG9jVjY5ZVBSdzRjS0RNNDIxNWFyaXBCNzdGeXBwWlVoRlQwLzFOVFQxVEtwWGxYdWZVcVZNbS8zODZPenRqN2RxMWFOMjZkYlhpcXkwcWxRb0hEeDhGNTV3endLWkdhUUFyVEdvQ0FqclY0eEI3Z2tQZW9YMFFtdmhZNXB6RnNxU25wMlBtekpuSXpjMDEyaGNRRUlBT0hUclVTaHdYTGx6QSsrKy9YMlljc2JHeEJ0dTh2THpRdVhObmhJU0VHR3ovejMvK1UrNENlWE5VSm91S2lzTGd3WU1oQ0lKUkw1bnltbzhDTUZsNXJLUnIxNjRoSjhkdzZVaGdZS0RSMDV5MmJkdGkvLzc5K1AzMzM3RnAweWFrcGFWVkt2YmV2WHZqMDA4L3RmaUtOV0hoRWJnVEZ3OHdQT0E2blUwMDVTS0VXQ1lmbjY2T2pHbjZnSFBIZGtGdDBhSzVaVC9wcmdyR1dMVkhuU3A3WGx4Y25MNkFRRVVtVHB4b2NudFovVytxMm1wZzY5YXQ4UGYzcjlJNXhlYk5tNGZ3OEhDVGEzd2Y5ZDUrOXV4Wm8yMm1wcFYvL1BISEdEZHVIRFpzMktBdlhGQVJtVXlHVmF0VzZSdVZXN0lMbDY0ZytXNEt3SkNxMDZCeVA2QVZzZXh2Vmlab0hIaGpNS0VUWTR3TkdUVEFZaHR6bVJJZkg0K3BVNmNpNFdHSjNOSmVmdmxsczMvWjVaeGp5NVl0ZVBQTk4wMG1ORTgvL1RTMmJObGk4QVREdzhNRDMzNzdMUm8xYW1SMHZGcXRSbUZoWVptL3pKSFV0R3JWQ3ZuNStVWUpEVkJ4NVRoVFpSZExqcGlZV3N4ZlZuVVVCd2NIUFBmY2M5aS9mejgrL1BERFNpMEtQSC8rUEJZdFdtUXdOOWZTY001eC9KK1REMSt3NjRKTWE3bkJFa0tzbnFKZWZqMkFQY2tZWTg4OFBkS3E3dXMxSlNrcHllQjFWVWJ5T2VjbTc3K21sSFd2THFzL1MzbjNkMU8vT09lVi82RkxhZFdxRlZKU1Vvd3FzakxHeXExQ2xwT1RZM0s5VE1tZm9YVGxNNWxNaGs2ZE9wbThYcHMyYmZEbGwxOWk1ODZkR0RwMGFJWGZ5M1E2SFJZdlhvemR1M2VYV1UzV0VuRE84Y2VCZzBXak5CeVhkSEtWNmFrdVZzenFSbXBrSEQzQXVIZURCZzNRNnpIam9VTkxkZno0Y1h6NjZhY21Fd21ncU1ubGlCRWp6QnFEVHFmRDdObXpUWDV4QjRvK1VONS8vMzA0T0RqZzY2Ky94dHR2djQwYk4yNWczYnAxOFBHeG5BcHpjcmtjN2RxMU05bEVxN2d4V1VSRUJCWXNXQUFuSnljNE9qcENvVkFnS3lzTFVWRlJSdWVVSElVeDlUVEgxQkIxU1FxRkFzOCsreXhHang2Tmd3Y1A0cWVmZmlvemNkVnF0VGh3NEFBT0hEaUF4eDkvSEZPbVRLbncrclV0S3pzYklXRkZaYmdaRjBQdlJGOVBsRGdrUW9nTlk2SzhCeGdDNnJtNVlXQy8ycHVDTFlXVEowL2kvdjM3Y0hWMTFmZHR1WExsQ203ZnZtMXduRFd1Rlg1VVpTVVpmZnYyMVJkUW1qOS9QbTdldkFrbkp5ZlkyOXVEYzQ2Yk4yOGlNOU93ZDJUSisvclZxMWVOa3JhZ29DQTRPNWRmWktwRml4WllzbVFKWG4vOWRmejAwMDg0ZVBDZ1Vlbm1Zckd4c1ZpeVpBbldyVnVIaVJNbllzS0VDU1lycGtvcEpmVWVRc0xDd1JqVGlsdzhuM1Q5dXZHUW1KV3p1cVJHWUhpZU1jWkdEQjFzRlFzSjA5UFRzWExsU2h3K2ZMak1ZOXpkM2ZIZi8vN1g3S00wTXBrTUhUcDBNSm5VZUhoNFlQWHExZm9tcHNXSlRXSmlva1Yyd3pXVjFFeVpmSFF0bndBQUlBQkpSRUZVTWdWdDJoU3RzZkwzOXplYVFsZVc0a1Y5V1ZsWmlJaUlNTmdubDh2TC9LQXRUUzZYNCttbm44YklrU054K1BCaC9QVFRUN2h6NTA2Wng1ODdkdzZ4c2JIWXRXdFhoVVBydFNrK0lSRng4VVY1akE0NEFXcTRTUWd4SnlaTVk0eXh2bjJlc01wcXBsVVJIUjJONzc3N3JzTGpUTTJNc0hXQmdZRmdqQm1NOW5oNWVSbFVDVzNRb0VHbFpqcVVYS3hmMmFsblpmSHo4OE1ubjN5Q1YxOTlGUnMzYnNTK2ZmdktuSVdTbVptSjlldlhvMzc5K2hnM2JseWwzNk0yaEQ1c3VBbndEQzdpQW15azRXWkpWcFhVK1BpMGJnUmdLQUNNL2IrbkpZNm1ja1JSTFBPcFBRQzR1YmxoM2JwMThQVDBySlY0WG5ubEZZU0VoQmdNMVJiWFZDL2RKTXJCd1FFdFc3WXM5M29qUjQ0MFdiKzkyT25UcHl0c3Z0bTNiMStEa2FENjlldVhlendBakJvMUNsNWVYbEFvRkhCMmRrWlFVSkJCQ1VVWEZ4ZjQrZmtoUGo2KzNPdjQrZm1oYmR1MkFJb1craTFidGd3SER4N0U2ZE9ub2RGb0VCUVVwRS8wS2tzbWsySEVpQkVZTm13WS92NzdiL3o0NDQrSWlZa3hlZXpDaFFzdEtxRUJnQnMzWXBCNjd4NDQ1enczTGQrNGRCc2hoTlFRUDcvZ0JnQkdBY0N3d1FNbGpzYjhLcnZ1b2lycmF4VUtoY1U4ZkN3NXdyUjQ4V0tEa1kxV3JWcVZlNjZUa3hQbXo1OFB0Vm9OZTN0N05HN2NHSjA3ZDRhOXZiMyttTXIyNWhreVpJais5eE1uVG9TYm14c09IanlvL3o1V2xhU21XSk1tVGZEUlJ4OWgyclJwMkxoeEkvYnUzV3V5MEZMWHJsMHhkdXpZS2wvZm5MUmFMVUxDd3BHZGt3UE8rVDFWRnM1TEhaTTVXRlZTbzNCem1NNFlZOEh0ZzlDMGFST3B3Nm1VeG8wYlk4T0dEVmk4ZURFT0hqeG9zTS9YMXhjclY2NnNkRW5DbWlBSUFoWXRXb1R4NDhjak96c2IzdDdlK1BiYmI2dGRVMzNZc0dIbzFhdFhtZnN6TXpNclRHcjgvZjJydkxDd1JZc1dGZjY1dFdqUm90eWt4dDdlSHZQbno5ZlB2WlhMNVJnd1lBQUdEQmlBQnc4ZVlOZXVYUlVPVDVkSEVBUU1HVElFZ3djUHhva1RKN0Jod3dhRFVwRmp4NDYxdUtsbkFIRGtlSEZQSGJZNUl5TW1XOUpnQ0NFMlRYQmtFeGxqckVYelptalowaksrbUp0VDhXeUM4dGpaMldIQ2hBbVZ2bWFUSmszdzIyKy9QVXBZWnRHL2YvOHFuek42OU9oeTkxZm0rMUtmUG4wd2ZQaHcvV3RmWDE5TW56NGQwNmRQeC9uejU3Rmp4NDVLejhBd3hjdkxDL1BtemNPMGFkT3dhZE1tN05telI3K1d4c0hCQVFzV0xMQzQ2cWIzNzJmZ1NtaFJ3MDNPMmQ3VTFMRHlLeXRZS2F0SmFnSUNBaHpBMlRndzRMRnVYZUh5Q0Y4MmE1dTl2VDMrKzkvL29tblRwdnBoNXdFREJtRCsvUG1TekxuMDhQREFSeDk5aE8zYnQyUDU4dVdWR2hteFJzMmFOVFBaOU5MZDNSM2R1blhEdEduVHloeUphdENnQVY1OTlkVWFpWU14cGsrV1RwNDhpUjkrK0FHWm1aa1cyWGd6S3lzYjU4NWZLaXJscklWeEl4NUNDS2t4UVhhY3NaRU1SUTAzdmV0QXc4MUdqUnFoZGV2V3lNaklnRnF0MWhmYktSWVFFSUI1OCtaVnU0S1lyZlAzOTRjZ0NFYlYydXpzN0JBUUVJQlJvMFpod29RSlpTWVZQWHYyckxGK2dCNGVIcGd6Wnc1ZWV1a2wvUExMTDlpOWV6ZG16NTROWDEvZkdybCtUVXBNVGtaVVZIUlJrUUNWdUZYcWVNekZzbExKY3ZpMTd0aGJrTEc5em82T0RaY3QrUlFqaGc2V09xUnFPWGp3SUJ3ZEhhdjFCS09taWFKWXBYVTh1Ym01UnFVV1BUdzhMRzc2VkRHTlJnT1ZTZ1hHR0FSQmdGd3VoMXd1dDRnbktBOGVQRUNEQmcya0RzUElMMXUyNDVQUHZnQUhqNGlOQ21zdmRUeUVFTnZWckhXN2pwQXBmck96czJ2MXdaeTNNZVdGNTZRT1NSS2lLQ0l2THcrY2M0dGJYRzZKaWdzdUNZSmdjRytYV21abUp1clZxMmNSM3pGS1c3WmlGZGIvdUJHYzh5dXgxOE9xUHZmT1Nrai90NkJ5R0JQNGt3eHdkWGR2WUpVTk40dVp1OEpaVlZTMU1JR0xpNHRSdnhaTHBsQW9MTGFDakNVbU5CcU5Ccjl1M3dsZXRFcVRHbTRTUXN5S002RUx3SDFjWEp6Um8zdFhxY09SakNBSWNIVjFsVG9NcTJHcDMwTXNkZGFMV3EzR253OGJia0swdllhYkpWbEZuNW9Help1N0NXQTlPWWNpcUcwYk5QVzFqdlUwaEZpVGF4RlJpTGwxQnd3c0I4QS9Vc2REQ0xGZFBqNCtUb0RRR3h4T2dXMWFvMVVMMjE5UFE0Z1V6bDI0aElURUpEQWdUU3VJZjBzZGp6bFp4VWlOTTNQMDRFQVh4aGdiT1h4SW5Xek1SWWk1L1gzaVpQRnZZem5uTjZTTWhSQmkyK3pzNnJ0QllIMFp3UDd2cVpFV01YMklFRnYwMjU2OUFBRE8yR1ZScDdvcmNUaG1aUlVqTlhLWnZDc0FIemMzVi9SL3NyZlU0UkJpYzdLemMzQzF1RElLeElpNGFHWFpkY2dKSWVRUmNZWFFGWnczZDNGeHhwQ0IvYVFPaHhDYmRPOWVHaTVmRFFVQUxSZjUrZVFiTnpLa2pzbWNyT0xSQ0JQd0FoaGp3NGNNc3RpNWxJUllzN2lFQk1RbkpENTh4WStBR200U1FzeUl5V1JUR1dPc2IrOWV0SjZFRURNSlVZWWpOemNQNER4REVOaDUyR0REelpJc1Bxbng4V25kaUFNakdZQ0pZOGRJSFE0aE5pazYraWJ1cHFTQ2M4NEZkZDd2VXNkRENMRmREeHR1UGdNQUk0Y05sVGdhUW15VFZxdkZsYXVoeUM4b0FBZFBMY2pnWjZXT3lkd3NmdnFabmF2OVZNWVlheGZZRnI1VUlJQVFzemgyOHQrSHYyUGJiOSsrblNWcE1JUVFteVp6d2xqR0dHc1c0SThXTFpwSkhRNGhOdWwreGdPRUtvdWJuN00vVTFPVk50bHdzeVFMVDJwYTJuUEd4Z05BajI1ZDRPSmlQUTAzQ2JFVzJkazVPSHYrWWxGVExwRlR3MDFDaUJrRjJYSE9SZ0ZGRFRlOTZrRERUVUtra0p4OEZ4RVBHMjdxTk55bVN6a1hzK2lreHErdFkzc0Jncitqb3dNNmQrd0FPd3Z0T1VLSU5UdncxMkhrNU9RQ2pGMi9jeVBza3RUeEVFSnNWOU5BZVd2R1dCczdPd1c2ZE9vQUYyZDZXRW1JT1J3L2VRb0ZCUVVBY0RYaGxqSkM2bmhxZ3lVbk5Vd0dvUmNZZDJ2bzdvNzI3UUl0c2tzcklkWk1vOUZnNDY5Ymk1cHljZjRIQUM1MVRJUVEyeVVUZVhmTzRPdmk0b0tlajNXbit6b2hacUJXcTdIdno3K0ttMm4vZ0RweWI3ZllwTWE5WlV0WER0NlRjeWphdEc0SjN5WStVb2RFaU0ySnVuN2pZY05ONUhKUi9MZmlNd2docEhwOGZYMGRPV09QZzhPcGRjc1dhTm1jMXRNUVlnNlhyb1E4YkxqSjdvczY4YWpVOGRRV2k2MSs1Z3dIRDREMVpJeXhFVU1IVTJNdVFzemcyRC8vYTdncGl0UndreEJpUGdwRmZUZUE5UVZqYlBTb0VWRFFsSEpDekVMZmNCUDhTaTR2U0pjNG5GcGpzU00xQWhNNkFXam03T3lFUWYzN1NoME9JVFluSnljWGw2K0VBZ0E0UjFSQ3pMVjRpVU1paE5neUdUcHlvSldUb3lPR0R4a29kVFNFMktUMDlQczRmL0VLQUdnQmZqNGpKaVpYNnBocWk4VW1OVXpHbm1lTXNXR0RCMUpqTGtMTUlENGhFWEVKQ1FBQVh0UndVeU50UklRUVc4WWZOdHpzODhUamNITnprem9jUW14U2lESWN1WG01QU1jRGNOaDh3ODJTTERLcDhmVnQ1ODZCcHdCZzRqaHF1RW1JT1VUZnVJbTdkMVBBT2VmYVhQVmVxZU1oaE5ndVA3L2dCbUFZQXdDamhsUERUVUxNUWQ5d003OEFJbmhxZGxxK3pUZmNMTWtpRjZySW5lUlRHR1B5bHMyYkljRFBUK3B3Q0xGSkovNDlCUTZBZ2UxT1NycCtYK3A0Q0NHMlMzQmtFeGxqQ24rL3BtalZzb1hVNFJCaWt6SWVaT29iYmdwZ2h6SXlZcklsRHFsV1dXQlNFMlRIWkpnSUFBMGExTWVWMEREWTI5bEpIUlFoTm9Wemp0UG5MZ0FBZENKZkpYRTRoQkRicG1DQ01BWUE2dFZ6dzQyYk1iaWJraUoxVElUWW5PUzdLWWlJdWc0QTREcDFuV2k0V1pMRkZZajNiZE8rZzRMSi93YURoMEtoZ0lPOXZRVkdTWWoxeThuSkJlZjhSdXoxc0VEVW9UbTNoSkRhRmRBNnVDMlR5UTRCOEpmTDVYQjBjS0Q3T2lGbUlPcEU1T1huZzNNZUVuczlyQnZxMkwzZDRrWnFCSkhsY2hsaXdKR25WbXVnVnRQYVpadkRPV01DQklnQUIwUXdWaWVhUWxrY0JoMEh2a2NkKzlBamhOUXV0VmFYYnljSXR3REdOUm90TkpvNlU0eXBqdUZnRERLNnQwdUxNV2pBK0RMVXdYdTdKVDRyRVpxMTZkQ0s2OUJBNmtDSWVkakowY2JKUVhpVkEzWUZoZUphdFJiUlVzZFVGM0ZBWFppRDZOUlVaWjdVc1JCQ2JCcnpiUjdZVWk0b0drb2RDREVmaFJ6Tm5CMkVXUnl3SzFScHYxTnBoQWlwWTZxTE5JS3VJT2xHUkFRQXJkU3gxRGFMRzZrQklONkpWdEtYWEJ2V3FWTW5CMEVRV25ET0had2NoTGdib2FIbnBZNkpFRUtJMmZERTIxRTNBZHlVT2hCaVBoMDZkRUR4dmQzWjBTNHBPdW9xM2R0SnJiTElrczZFRUVJSUlZUVFVbG1VMUJCQ0NDR0VFRUtzR2lVMWhCQkNDQ0dFRUt0R1NRMGhoQkJDQ0NIRXFsRlNRd2doaEJCQ0NMRnFsTlFRUWdnaGhCQkNyQm9sTllRUVFnZ2hoQkNyUmtrTklZUVFRZ2doeEtwUlVrTUlJWVFRUWdpeGFwVFVFRUlJSVlRUVFxd2FKVFdFRUVJSUlZUVFxMFpKRFNHRUVFSUlJY1NxVVZKRENDR0VFRUlJc1dxVTFCQkNDQ0dFRUVLc0dpVTFoQkJDQ0NHRUVLdEdTUTBoaFB4L2UvY2VIVlY5cUgzOCtlMjVKSk9FUUFSSndFZ0NjaGRpUUtNb1NsVUUxRlk5N1hrUjYxcFZlMTRMcDNyVW92VUtOcTFIVzE2ckhueXRWcXU5bkI0dFBhNzYydExMOGJTMFd0UUNjcjhZQWJrVFEwaUlCbktkek16K3ZYOEFPYVFoa0pESjdKbncvYXpsS3JQM25qMlBycHJ4eWUreUFRQkFTcVBVQUFBQUFFaHBsQm9BQUFBQUtZMVNBd0FBQUNDbFVXb0FBQUFBcERSS0RRQUFBSUNVUnFrQkFBQUFrTklvTlFBQUFBQlNHcVVHQUFBQVFFcWoxQUFBQUFCSWFaUWFBQUFBQUNtTlVnTUFBQUFncFZGcUFBQUFBS1EwU2cwQUFBQ0FsRWFwQVFBQUFKRFNLRFVBQUFBQVVwcmY2d0E0ZlJsamdwS3VMaTR1THZRNkM0REVjRjEzc0RIR1o0elo2M1VXQVBGampEbEhVa2lTOVRvTFRrK1VHaVNjTWNiVjRSOTZHY2FZQjQweFhrY0NrQUN1Njhybjg0bC81NEZlN2JOWUxPWjZIUUtuSDBvTkVzNTEzZTNHbUQ4N2pqUGM2eXdBRWlwUFVxRzFWdGJhM1k3ajdQTTZFSUQ0TXNic2pVUWltNzNPZ2RNUHZ5NkRGOHlFQ1JNR1dHc3p2UTRDSUhHTU1iZFlhMHVOTVU0c0ZudkNjWnhYdk00RUlMNWMxMjNjc0dGRHRaaUdoZ1JqcEFaZXNHdlhycTJXVk8xMUVBQ0pVMVJVZE1CeEhPbndmK3pVcmx1M2JwZkhrUUFBdlFTN253RUFFc0lZNHg1WlQyT2NJKzBHQUlCNDRFc0ZBSkFvcll1SFhkZjFlUmtFQU5DN1VHb0FBQWxoclhXTk1WYVNITWRoVFNjQUlHNG9OUUNBaEhCZDE3WDI4TnBoYXkzZlB3Q0F1T0ZMQlFDUUVFZWVVWFgwejB3L0F3REVEYVVHQUpBUXg1WWExM1daZmdZQWlCdEtEUUFnSVk3Wi9VekdHTDUvQUFCeHc1Y0tBQ0FoWE5kdEhhbXgxakw5REFBUU41UWFBRUJDSER2OWpOM1BBQUR4UktrQkFDUUV1NThCQUhvS1h5b0FnSVJ3SElmZHp3QUFQWUpTQXdCSUNOZDFqOTBvZ09sbkFJQzRvZFFBQUJMaXlKb2FLekg5REFBUVgzeXBBQUFTd2hqVHVxYkdkVjJtbndFQTRvWlNBd0JJaUtPN254bGptSDRHQUlnclNnMEFJQ0dPUHFmR1dzdkROd0VBY2NXWENnQWdJWTU5VGcwUDN3UUF4Qk9sQmdDUUVNZnVmc2JETndFQThVU3BBUUFraE9NNHNhTi9admN6QUVBODhhVUNBRWlJV0N4bWorNSt4c00zQVFEeFJLa0JBQ1JFSUJBNGRrME4wODhBQUhIajl6b0FBT0MwWW8rc3ErR1hhZ0NBdU9GTEJRQ1FjSzdyT3BJWXJRRUF4QVdsQmdDUU1NZXNxYUhVQUFEaWhsSURBRWdrZStSL0tUVUFnTGloMUFBQUV1Ym9jMm9ZcVFFQXhCT2xCZ0NRU0ZacWZVNE5wUVlBRUJlVUdnQkF3aHk3cG1iczJMR1VHZ0JBWEZCcUFBQUpZNHhwSGFscGFXbWgxQUFBNG9JdkZBQkEzQlVYRjEvck9NN3Z1L0llYTIyMU1lYXFOV3ZXYk9pcFhBQ0Ezb21SR2dCQTNCMDRjT0J0MTNXcmprNDM2d3hyN2ZybTV1Yk5QUmdMQU5CTFVXb0FBSEZYWGw3ZVpLMTk5ZWpyanNxTnRmYlljNitXbFpXMUpDQWVBS0NYb2RRQUFIcEVTMHZMYTVLaVIwdExSOFhHR0NOcmJWTXNGbHVjd0hnQWdGNkVVZ01BNkJHTzQreXkxbTQvK215YUU3SFcvbW5qeG8yZkpTQVdBS0FYb3RRQUFIckVoeDkrZU1nWTg1Y1RyYXM1V25oYzEzMGxVYmtBQUwwUHBRWUEwRk9pa2xaTGloNHRMOGNXbkdPbXBWVzVybHZtUVQ0QVFDOUJxUUVBOUtSbGtnNmM1Sm8xYVdscEo3c0dBSUFPVVdvQUFEMW03ZHExWmRiYXRhN3I2dGkxTmNlTTBsaHI3WCt2WHIzNm9GY1pBUUNwajFJREFPaFIxdHBmbkdDemdGcGp6SXBFNWdFQTlENlVHZ0JBajRwRUlyKzIxdGIrL2RiT1I3WnkvckN1cm02Tmwva0FBS21QVWdNQTZGRmxaV1gxMXRyZkdXTjBuQkdieGR1MmJRdDdrUXNBMEh0UWFnQUFQYTZscGVWbDEzWGR2OXY5ck1VWTg1cUhzUUFBdlFTbEJnRFE0d0tCd0daanpQNmpvelZIcHA0dFg3dDJiWVhYMlFBQXFZOVNBd0RvY1FjT0hLaTMxcTc1dTVHYS8vSXdFZ0NnRjZIVUFBQjZYRVZGUmFPay83TFd1cExrdW02OTY3cS85amdXQUtDWG9OUUFBQkxDR0xQQ0dQUHBrWmZySXBGSXRhZUJBQUM5QnFVR0FKQVFhOWV1WFdXTTJTZ3A2ampPNHMyYk45ZDRuUWtBMER2NHZRNEFBRGkrQVFORzlVblBkdkw4UHBOcGZVNkdrVC9vZGFidWFvcTQ2eHdwSytvcVVqaTYrSEt2ODNTSFZiUWxHbk1iald2cUcwMjQ2dE50Mnc1NW5Ra0FUbGNkUHVJWkFKQjRCU1BHalpIaiswY1pUVEpHaGJJS0dXUDgxc292WTN2RDZMcXhWajVqRkpOa1QzcDFNclBHTlVaUkswVWtOVnZYM1MzcGI2NmozK3o5YU1NbXIrTUJ3T21FVWdNQTNuSnl6eWthRUFyWWF5WG5uNDB4RngxN01pMFlsT1B6eWVjNE1nNC9zcE9KdFZheG1LdFlMS1pJcEVYSGJPd20xOXJWMXRXenpaSFlINnQyYnFxVzVIb1dGQUJPQTN4REFvQkhDa2NYRjdxdXZjbHhOTk1ZTTFHU2ZENmZ4b3dlcWVIRGhtbG9ZWUVHNStVcU16TlRHUmtoQllNcFAvdXNWMm1KUk5UWTJLajYrZ2J0cjZyU2pwMjc5ZkcyN2RyeThjZUtSS0t5MXJveVdtK3QvVldrSmZwcXhZNnlQVjVuQm9EZWlsSURBQjdJSHpabVJDQVkvS21rRWhrVHpPblhUMSs4L3ZPNjl1cHBHcFNYcXo1WmZaU1ZsZWwxVEhSQmZVT0Q2ZzdWcWJLcVduOWM4aGU5L3NhdjlWbHRyU1Fic1RMTElySEkzWjlzL1hDOTF6a0JvRGVpMUFCQUlvMGRHeHpxK21kWW1WZU5NZG1oVUVnVHppdFM2Yno3Tlh6WU1CbkRqK1hld0ZxcmJkdDM2SHZmWDZnVnExYXJxYWxKMXRvNjE5cC8ydU9MTGxaWldZdlhHUUdnTi9GNUhRQUFUaHRqeHdZTFk4RnZHR01XT3Naa256dDJ0TzZmZTdjZW1IdVh6aHd3Z0VMVGl4aGoxUCtNTTNUdDFkTTF0SENJZHUvZHE1cWFUOU5rekJmNld0T1VHZlN0cTZ1cmkzaWRFd0I2QzBvTkFDUkk0Um1EdjJtTW1TZWo3TEdqUjJuaGs5L1ZSU1hueSs5bmQvM2V5dWR6TlB5Y1lTcTVZS0kyZmxpbS9mdXJBa1pta3BNV2loMDhzUDlkci9NQlFHOUJxUUdBbnVjYk12cTgyWTVqRnZyOFR0cjVFODdUdjcveVF3M0t5NVBqOUlaZG1uRWlSMGR0cnBrK1RXdldydFArcXFvMFdVM3RlOGJBNm9NMSs5Y28xYmUyQm9Ba1FLa0JnSjVsQ2tlT3Y5NFk4NHpQNTh1OFp2cFZldkx4Yit1TW5CeXZjeUhCMHRQU2ROV1ZuOVBlOGdydDJMbExWdmFTblA2NVpiVTErejhXeFFZQXVvVlNBd0E5YVBESWtRTjhUdHBQSkEwckdISzJlZXA3LzZxOHZGeld6NXltMHRQU05IN2NHUDF0eFVvZE9GQ1RMc2VNeWNqdS80ZTZ6Nm9QZXAwTkFGSVo4eDRBb09mNEFrN29XOGJvdkQ1WldlYUZoVS9wN1B5ektEU25NV09NenM3UDE3ODkrYmo2OU9sampFeHhNT0IvU1B5U0VRQzZoUitpQU5CRENrY1gzV0xrUEo2ZUhuUktIM2xRbDArWjdIVWtKSWtCL2ZzckwzZWcvcnIwZmNWY2QwTDJHV2RXSEt5cFd1TjFMZ0JJVll6VUFFQVBHREppL0RBajgwMWo1UHZjWlpNMS9hb3J2STZFSkRQdHlpdjB1Y3NtUzVMZmNaeUhDMFlWRGZVNkV3Q2tLa29OQU1TZmNZeHpnNlRoV1ptWnV1bC9mVW45K3ZiMU9oT1NURlpXcG03OHh5OHFwMTgvR1dQeWpad2J4RU94QWVDVVVHb0FJTTd5ODgvTmtVODN5WmowQ2NWRnV2aWlFcThqSVVsZFBLbEVKUmRNbEtTQWpHNDhlOVNvUVY1bkFvQlVSS2tCZ0RnTFpKcXJqTXhFU2JydjdqdVZscGJtZFNRa3FWQjZ1djdsbjIrWEpCbWpDNHlUZHBYSGtRQWdKVkZxQUNDZWhnOVBzOGIzcjVMODE4NllwcUx4NTNxZENFbHUzTmd4K3NJMU15UXA0TFBtVVEwZlRnc0dnQzZpMUFCQUhCWDZNMjh6eG93OEl5ZEh0OS8yRmEvaklFVjhmZlkvS2FkZlA4bVk0UVdCck51OXpnTUFxWVpTQXdEeDQ1ZnN6WkowK1dXVE5XTDRNSy96SUVVVUZnelJaWmRlTEVreXN2OWJQSElCQUxxRVVnTUFjVkl3L0x6eHhqaUZhV2xCWFhMeFJjck16UFE2RWxKRUtEMWRreWRkcEl4UVNNYWEvTE5Hbmp2TzYwd0FrRW9vTlFBUUw0NjkyRnFkbVpXWnBRbm5qZmM2RFZKTWNkRjQ1ZVRrU0xMWkFlTy8yT3M4QUpCS0tEVUFFQWVGaFlYcHhuRXVsR3g2WWNFUURUazczK3RJU0RGREM0ZW9ZRWkrckJTVTBZVzV1VVVNOVFGQUoxRnFBQ0FPbW56WjJUSzYwQmhqUG4vMU5QbDhMSWxBMS9qOWZzMjQ2a29aWTR5a0MwT2hsak85emdRQXFjTHZkUUFBNkEzOGZvMHowb2hnTUtocnI1N21kWnhPZWYzMTE3VjA2VkpObXpaTlYxeHhoYkt6czd2MC9wdHV1a214V0t6MWRXWm1wbjcyczUvRk8yWWJqWTJOK3ZyWHY5N21XRTVPamhZdVhOaWpuNXNvMDYrNlV0LzkvcjhwSEE2UGNnUHA1MHJhNVhVbUFFZ0ZsQm9BaUFPL01WK1E1TC93Z29rNmM4QUFyK09jbExWV2l4WXQwcDQ5ZTdSczJUSjk5N3ZmMVlVWFhxajc3NzlmUTRZTTZkUTl0bS9mTHRkMVcxOW5aV1gxVk54V3NWaE1telp0YW5Qc3pETjd6NERHd0RNSDZLS1M4N1gwdmIvNTViTXpKUDNlNjB3QWtBcVlmZ1lBOFdCVUlrbVRKMTJrdzdPSGt0djc3Nyt2UFh2MnRMNk9ScVBhc1dPSDh2THlQRXdGWTR5bVRENnlSNERSQkcvVEFFRHFZS1FHQUxyUDcxaFRKQ09OR1QzSzZ5eWQ4dXFycjdZN2R1ZWRkeW9ZRENiazg1OTU1aG05OGNZYmNibFhkWFcxSmsrZWZFcnZuVDE3dG02OTlkYTQ1SWlYb3ZHSGQzTTIxb3pYNFY4K3VpZDhBd0NBVWdNQTNYWFc2TkhEWkpUZEp5dExlYmtEdlk1elVtVmxaVnE1Y21XYlkyUEdqTkUxMTF6VCt2cXR0OTdTajMvODR4UGU1OWlwWjVMVTBOQ2dtVE5ubnZBOVJVVkZldlRSUnhXSlJOVGMzTnpGNUIwNzFYdEZJcEc0WllpWFFZTnlsWm1Sb1liR3hyNzV3OGFjVTc3am80Kzl6Z1FBeVk1U0F3RGQ1TFBCSWhrcEx5OVhHUmtocitPYzFFOSs4cE4yeDc3NXpXKzJtVFozOE9CQjdkaXhvMHYzdGRhZTlEMzkrL2Z2MGoxUFIrbkJOT1hsRHRUMm5idms5L3NtU3FMVUFNQkpzS1lHQUxySlo1d0pralI0VUo0eVFzbGRhalp2M3F5MzMzNjd6YkVaTTJhb3VMaFlVdnZSRnlSZU1DMm93WU1IU1pLczQ3L0E0emdBa0JJWXFRR0FibkpsejNOa05DZ3ZWNkVrTHpYUFBmZGNtOWNaR1JtYU8zZXVKT25BZ1FPNjlkWmI5YVV2ZmFuSGN4UVdGcXFrcEtUTDc0dkZZbHF6WmsyYlk0RkFvTFdVZGRYZ3dZTlA2WDA5S1JnTWFsQmVyaVRKeUU3ME9BNEFwQVJLRFFCMGp6SEduQ1ZKZVFNSEtqMDl6ZXM4SFhyLy9mZTFmUG55TnNkbXo1N2R1aVh5aXkrK3FNcktTcjN3d2d1U3BMUFBQbHMzMzN4emgxczFmK3RiMzVLMXR2VjFlbnE2NXMyYmQ4SU1BNDVzZHoxcjFpek5taldyeTM4UGRYVjF1dnp5eTlzYzY5ZXZuMTU4OGNVdTN5dFpCUU9CWTlkbUZYcVpCUUJTQmFVR0FMb2hON2NvdzFqcjkvbjk2dE1uSzJtM2MyNXVidGFUVHo3WjV0aW9VYVAwNVM5L1daSzBjK2RPL2VZM3YybHp2cXFxU3BkY2Nvbnk4L09QZTgvUzB0STJwY2J2OSt2YWE2K05jL0xUanpGR2ZiS3k1UGY3RlkxRy9mbjUrYUh5OHZJbXIzTUJRREtqMUFCQU4vajZOb2VzeWZBNWpsRXdMWGxIYVo1NzdqbVZsNWUzT1RabnpoeVZsNWVycWFsSnp6Ly9mTHYxTkhmY2NVZUhoU2FlSG4vODhYYTdzWFhrZUd0K2FtcHFkTU1OTjNUNjgwcEtTalIvL3Z4T1grK0ZZRnFhZkk2anFMV080K1NrUzVRYUFEZ1JTZzBBZEVjc0dESSs2emZHVVZxQ252SFNWWnMzYjlZdmYvbkxkc2Z2dmZmZUR0OHpidHc0M1h6enpUMFpxMVYxZFhXN3d0VVZydXQyNmYyRmhjay9veXN0R0pUajg4bktPRGJVRXBMMG1kZVpBQ0NaVVdvQW9CdE13QmV5Vmo3SGNaU2VwQ00xQlFVRlNrdExVemdjN3RUMWdVQkFwYVdscXFpb2FMY28vMWpIVGoyVERqL3paZkhpeFIxZVAzandZRjF3QVp0NWRVYmFrWkVhWTZ6UFJ2d1pYdWNCZ0dSSHFRR0E3bkNqSWZrQ1I2YWZKZWRJVFNnVTBpV1hYTkp1SytlT3pKa3pSOE9HRGRNZi92QUhmZWM3MytuMDU0VEQ0Uk5lZitXVlYxSnFPaWt0TFNqSDUwaldPRWErZEsvekFFQ3lvOVFBUURjRVhGOUlqdlU3eGxGYWtvN1VTTkxVcVZNN1ZXckdqaDJyVzI2NUpRR0pUdXluUC8zcGNmOTVOalkyNnZiYmIyOXpMQ2NuUjg4Ly8veHg3MU5YVjZjNWMrYjBTTWFlZEhpa3hpZHI1TWpuSlBjKzRRQ1FCQ2cxQU5BTk1VY0JuNHhqakZIQW43dy9VcWRNbWFKNzdybEhnd1lOVWw1ZW5yS3pzL1h3d3c5cnk1WXRyZGNFZzBFOTl0aGo4dmw4SGlZOWJQanc0Y3JJYUQvcnFxNnVydDB4djkrdlVhTkdIZmMrdGJXMWNjK1dDSUdBWDQ3alNMS09rWkszTFFOQWtramViMkFBU0FFK3F4WWpHN1BXS2hLSmVCMm5RNW1abVcxR1lGNTY2YVUyaFVhUzdycnJMZzBkT3JUMWRYWjJ0a2FNR0JHM0RHZWRkVmJjN3RYYlJTTlJ1ZGFWWkZ4WHRzWHJQQUNRN0NnMUFOQU5VY2R0Q2hoL3pIVmROVGQzYmlHKzExYXVYS2xYWG5tbHpiR1NrcExXWjlZY2RlbWxsK3JTU3k5TlpEUWMwUndPS3hhTHlWaTVpcnBzNXd3QUowR3BBWUR1aU1TYWJOQjN1TlNFbTcxT2MxS1ZsWlY2NktHSDJqenZKVHM3VzQ4OTlsaFNQVGkwc3JKUzZlbnQxOGMzTkRTME8rYTZyaW9xS281N24wT0hEc1U5V3lJME56Y3JGb3RKeHJyR3NZMWU1d0dBWkVlcEFZRHU4QWNialJSMXJhdm1UbTZaN0pYNitucmRjODg5N2RhWjNIZmZmV3BvYU5DeVpjdFVWVldsNnVwcVRaNDhXU05Hak5DZi8vem51SDErU1VtSnpqampqRTVkTzNQbXpFN2Z0NmFtUnRkZGQ5MnB4a3BLemMxaHhXS3VyRFV4K1NLTTFBREFTVkJxQUtBYmJFTzQyV2FueDF6WEtwekUwODhhR3h2MWpXOThROXUyYld0M3JyUzB0TjJ4MGFOSHE2Q2dRSTg4OGtqY01yejAwa3VkTGpXbnU2TWpOVWJXUGRUVVJLa0JnSk53dkE0QUFLbk1tUHBHWTIwMDJkZlVmUC83MzlmYXRXczdmWDIvZnYxNk1BMU81dWlhR2huakhnd0dtWDRHQUNmQlNBMEFkRU41ZVhsejRaZ0JSOWJVSkcrcEtTNHUxdUxGaXp0OWZWWldWZyttYWY5WmZmdjI3ZkI4TEJaVGZYMTlsKzUzb20ycEUvbjNkaXFzdFdwdURzdDFYVmxybzlxMkxYbi9qd1VBU1lKU0F3RGRZNjIxNWNhWTR0cURCOVhTMHFKZ01PaDFwbmFtVHAycUJRc1dxS1hseExzRGgwSWhEUnc0VU5uWjJjYzk3L1A1RkFnRVR2cDUwV2hVMFdpMFU5bWVlT0tKRHMvVjFkVnA3dHk1WFJwbEdqcDBxQll1WEppeW8wM1JhS3gxM1pPMTJ1bHhIQUJJQ1pRYUFPZ21JN3RhTWwvUEdDSElBQUFLelVsRVFWVDQ1Sk1LTlRZMkpXV3B5Y3JLMHBRcFU3Umt5UkxsNWVWcDZOQ2hLaXdzMUZsbm5hWDgvSHdOR2pSSXVibTU2dE9uVCt0N0dodmJ6M3FhT25XcXZ2ZTk3NTMwODM3Kzg1L3IyV2VmN1ZibXlzcEszWFhYWGRxeFkwZVgzcmR4NDBiZGR0dHQrc0VQZnFEOC9QeHVaZkJDdUNXczhvcDlraVJqN0FjZXh3R0FsRUNwQVlCdWlycG1mY0FuZmJKdm54cWJtdFN2WDhkVHFieDAvLzMzNjVGSEhqbmhWSzlrc1d6Wk1wV1dscXFtcHFiTjhheXNySFpUMGZyMzc2K3hZOGZxM1hmZmJUMjJkKzllM1hycnJTb3RMZFdVS1ZNU2tqbGVXc0l0cWpoU2FxeTAydU00QUpBU0tEVUEwRTIrc0YxblE3SVZGWlhtZUtNYnlXTEFnQUh0amgwNmRFamw1ZVh0L3JMV2RudWs1VlNFdzJFOTk5eHpXclJvVWJ0ejJkblpldnJwcC9XMXIzMnR6WEhIY2JSZ3dRTGRjY2NkV3I5K2ZldngydHBhelowN1YxLzg0aGQxMzMzM0tSUUs5WGorZUFpM2hGV3hyMUxXV2h0dWRpZzFBTkFKbEJvQTZLYmR1emZzTGhoZC9HbnR3WVA5OTFYdTEvQnpobmtkcVkxb05LcjMzbnRQRlJVVmJmN2F0MjlmaHd2d3g0d1prK0NVMGp2dnZLTm5uMzFXZS9ic2FYY3VLeXRMTDd6d1FvZlR5ZExUMDdWdzRVTGRmdnZ0MnI1OWU1dHpiNzc1cHBZdlg2Njc3NzViMDZkUDc1SHM4VlN4Yjc4TzFkWEpTQWNxZDYzYjVYVWVBRWdGbEJvQTZENVhjdGRLemxVZmJkbXF5eVpmN0hXZWRoNTg4TUZPTDl5WDFPR294dEtsUy9YNXozLytwTzl2YUdqbzlHZHQyclJKQ3hjdTdIQXpnTnpjWEQzenpETWFQWHEwNnVycU9yeFBkbmEyWG43NVpkMTc3NzFhdDI1ZG0zUDc5dTNUd3c4L3JOZGVlMDEzMzMyM3pqLy8vRTduUzdUMUd6Y2QrWk5kZjhJTEFRQ3RLRFVBRUFkR1dpbnBxcjh0LzBCZisrb3RNc1o0SGFtVjMrOVhmbjYrZHUzcS9DLzlPOXJzb0xtNVdaV1ZsZDNPRkl2RjlNNDc3MmpSb2tVbjNObXNxS2hJVHozMWxQcjM3OStwKy9idDIxYy8vT0VQOWVpamoyckpraVh0em0vYXRFbXpaOC9XbURGak5HdldMTTJZTVNPcE5uYXcxdXJkOTVaSmtseWp6bS81QmdDbk9SNitDUUJ4WUdWL0t5bXkvSU5WMmw5VjdYV2NkZ29MQ3p0OWJTQVFVRzV1YmcrbWtlYlBuNjhISG5qZ2hJWG14aHR2MUk5KzlLTk9GNXFqZ3NHZ0ZpeFlvRGx6NXNoeGp2ODE5OUZISCtuYjMvNjJTa3RMdTNUdm5yWi9mNVgrdG55RkpFV3MzRDk1blFjQVVnVWpOUUFRQitGbzA3YjBRT2JITFMwdFk5LzY0eExkOXBXYnZZN1V4dkZLemNDQkF6VnMyREFOR1RKRUJRVUZLaWdvMEpBaFF6Um8wQ0E1am5QY0xaM2o1WjU3N3RHeVpjdU9PNTFzOE9EQktpMHQxUVVYWEhESzl6ZkdhUGJzMlpvMGFaTG16NSt2VHo3NXBOMDFPVGs1dXUrKyswNzVNM3JDa3JmL3FrZzBLbG03SlJLT2JmVTZEd0NrQ2tvTkFNUkJaVFJhVitnM0s2M3NtTVcvZjh0ODVlWlpKM3lxZmFKTm1qUkpydXRxNk5DaEdqWnNtSVlPSGFyTXpNd3UzMmYwNk5HNi92cnJUM3JkQng5OG9IZmVlYWZEODNsNWVabzNiNTRlZXVpaDFtTit2MTgzM25pajdyampqcmp0VkZaVVZLUkZpeFpwNGNLRmV2UE5OMld0YlQxWFdscDYzQjNodkJLTHhmVGZTLzRpYTYyVjBRZHVZK0NBMTVrQUlGVlFhZ0FnSG5idGF0YW9vaFV5em8xNzlwYUhkdXpjcFJIRHovRTZWYXVTa2hLVmxKUjArejVEaGd6UnJGbXpUbnBkT0J3K1lhbVJwR25UcG1uSmtpVmFzbVNKcGsrZnJqdnZ2TE5ISHBhWm1abXBlZlBtYWViTW1YcjY2YWUxYXRVcVhYZmRkYnJzc3N2aS9sbmRzWDNIVHUzYXZVZEdhckZXSy9idjM5RDUzUllBNERSSHFRR0FPSW5KWGVrMzVrQkRROFBaR3phVkpWV3BTVllQUC95d2JydnR0b1JzSVQxeTVFaTk5TkpMV3JwMHFTWk9uTmpqbjlkVkd6YVY2YlBhV2ttbXprYmRWVjduQVlCVWtqemI4d0JBNmdzVWpqN3ZYV1BNUlYrNjRRdjZ6dnlIVG1tS0YwNC96ZUd3NW4vN0NmMi8zL3hXc3U2bW5aczNGRXVLZVowTEFGSUZ1NThCUVB4RXJOeFhKZW50djc2bnpWdTNlWjBIS1dMWHJqMzZ5MStYU3BLczFZOUZvUUdBTHFIVUFFQWNOZGJFZm1abGQzOVdXNnVmLytLWFhzZEJpbmo1cHo5WGJlMUJXV3QzTm53YWZjWHJQQUNRYWlnMUFCQkgxZFZsOVc3TWZzdGF4WDc3KzdmMDBSWjI1Y1dKbFczZXFqY1gvMDdXS2lhNUM2cXJ5K3E5emdRQXFZWlNBd0J4NWpiR2ZtZGsxMGpTZ3FjV0tod09leDBKU2FxNXVWbi85L2tYRDc4d2RsWFVkWDd2YlNJQVNFMlVHZ0NJcy9MeUQydXROYitTdGVHMTZ6ZHE1ZW8xWGtkQ2t2cGcxUnF0V3JOT2tpTEd0VytVYjEyL3ordE1BSkNLS0RVQUVIOXV4TmhmVzJsWGZYMjlmdkg2RzZvOWVORHJURWd5RFEwTitzOWZ2YWxQUC90TWt2WkZvckUzSmJrZXh3S0FsSlE4ajdzR2dGNms3c0QrbXV3QnVYVkc1cnE5NWVWT1RrNk9KaFlYZVIwTFNlVDFOMzZ0bjcyNlNMR1lHM1BkMklON3QyMWE0blVtQUVoVmxCb0E2Q0VIRCt3djZ6Y2dkNGpydWhQV3JkK29pUlBPVS83Z3dWN0hRaEpZdTI2REhwaGZxcWFtWmxsclg5dXpkY05qWXBRR0FFNFpwUVlBZW80YnlPcS9JaGp3L1VNNEhNNTVmOWtLYytYbFU5U3ZiMThadzdPUFQwZldXdTNhdlVkMzNmdWdLdmRYV1VsYnJldCs3ZUNuVlRWZVp3T0FWRWFwQVlBZTFGaGIzWmpkZjJDRlk4d1ZEWTFObVh2Mmx1djhpY1hLenU3amRUUjRvTHI2Z0I3OXpoTmF2L0ZEV2F0RDF0VmRlejdlc0VLUzlUb2JBS1F5U2cwQTlDeDdzS2IvdG43OW5XWVpjL1hlOGsrMGJ2MUdUWnQ2dVVMcDZWNW5Rd0o5K3VsbnVuUHVBMXF4Y3BWY2F4VXpzVWYyYkFtOEt1MkxlWjBOQUZJZHBRWUFlbHgxckxabS8vSitBd2JLZFhWUjVmNzlnWGZmVzZaTEw1bWs3RDU5bUlyV3k3bXVxMTE3OXVxT2I5eXZ0ZXZXeTNWdGsrdmF4L2R1MmZCL3BIMnNvd0dBT0tEVUFFQ0MxUGJyczd5ZjQ0OFltWklETlRWcEsxYXVWaUFRMEloenpwSGZ6NC9qM3FpbHBVVnZMdjZkSGwvd2xEN2F2RVZXYXBTeGowWHFxaGZXMWRWRnZNNEhBTDBGdng0RWdBUWFQSGh3UmpCcndFdzU1b2ZHbUZCbVpvYk9MeTdXUGY4eVIrZU5IeWZINGZGaHZZSHJ1bHE3ZnFOZStOR1A5Y0dxMVdwb2FEeGNhS3p1YkRsVTlYcEZSVVdqMXhrQm9EZWgxQUNBQi9KSGpTdnlHLzkvU0RyWEdQa0Nmcjh1Lzl4bCt1cFhidGJJRWVjb0l4UlNPbXR1VWtwemMxaU5UWTNhdW0yNy91TzEvOVNmL3ZLMm90R1lyTFd1akRaRVk1RTU1VnZMUHZBNkp3RDBScFFhQVBESTJjUEhuZVB6KzI2WE1kY2JhYXdrT1k2alVTT0dhOVRJRVJwYVdLREJlYm5Lek14VVJrWkl3V0RRNjhnNFJrc2tvc2JHUnRYWE4yaC9WWlYyN055bGo3WnMxY2ZiZGlnV083ejIzMXE3eFJxejJFWmpMKzc1ZU9NT2p5TURRSzlGcVFFQUx3MGZubmEyMHZNZHYrOGFJMzNWR0RQeDZDbGpwRkFvSkwvZkw3L1B6OVMwSk9OYVY5Rm9WTkZJVkUzTnpiTDJmM1psdGxicnJkSExzYkQrV083VTc5RzJiV0VQb3dKQXIwZXBBWUFra2o5czlIaC9NUGhsR1dleWtSMHFLU2hyZk5aWVJ6SzBtcVJpWFdPTksyTmprbHBjVjdzZFk1ZktqYjIrYyt1SDY3MU9Cd0NuRTBvTkFDU3BBUU5HOVVuUGR2TDhQcE5wZlU2R2taLzVaMG5FS3RvU2pibU54algxalNaYzllbTJiWWU4emdR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rc2Y4UFR3dm0yTDhzNGxnQUFBQUFTVVZPUks1Q1lJST0iLAoJIlRoZW1lIiA6ICIiLAoJIlR5cGUiIDogImZsb3ciLAoJIlVzZXJJZCIgOiAiNjA1OTU2OTEwIiwKCSJWZXJzaW9uIiA6ICIzNSIKfQo="/>
    </extobj>
  </extobjs>
</s:customData>
</file>

<file path=customXml/itemProps3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954</Words>
  <Application>WPS 演示</Application>
  <PresentationFormat>宽屏</PresentationFormat>
  <Paragraphs>115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宋体</vt:lpstr>
      <vt:lpstr>Wingdings</vt:lpstr>
      <vt:lpstr>方正大标宋_GBK</vt:lpstr>
      <vt:lpstr>Calibri</vt:lpstr>
      <vt:lpstr>微软雅黑</vt:lpstr>
      <vt:lpstr>Arial Unicode MS</vt:lpstr>
      <vt:lpstr>Calibri Light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CaiWu1</dc:creator>
  <cp:lastModifiedBy>淡定terry</cp:lastModifiedBy>
  <cp:revision>49</cp:revision>
  <dcterms:created xsi:type="dcterms:W3CDTF">2020-07-14T01:54:00Z</dcterms:created>
  <dcterms:modified xsi:type="dcterms:W3CDTF">2025-03-04T12:50:32Z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9125E764BE2047F8AE79C5B6082EAC96_11</vt:lpwstr>
  </property>
  <property fmtid="{D5CDD505-2E9C-101B-9397-08002B2CF9AE}" pid="4" name="KSOTemplateUUID">
    <vt:lpwstr>v1.0_mb_KzOFNy4ZfZSBp4T6gic/pQ==</vt:lpwstr>
  </property>
</Properties>
</file>