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502" r:id="rId3"/>
    <p:sldId id="499" r:id="rId5"/>
    <p:sldId id="511" r:id="rId6"/>
    <p:sldId id="411" r:id="rId7"/>
    <p:sldId id="542" r:id="rId8"/>
    <p:sldId id="572" r:id="rId9"/>
    <p:sldId id="573" r:id="rId10"/>
    <p:sldId id="641" r:id="rId11"/>
    <p:sldId id="657" r:id="rId12"/>
    <p:sldId id="680" r:id="rId13"/>
    <p:sldId id="574" r:id="rId14"/>
    <p:sldId id="604" r:id="rId15"/>
    <p:sldId id="666" r:id="rId16"/>
    <p:sldId id="674" r:id="rId17"/>
    <p:sldId id="606" r:id="rId18"/>
    <p:sldId id="638" r:id="rId19"/>
    <p:sldId id="681" r:id="rId20"/>
    <p:sldId id="667" r:id="rId21"/>
    <p:sldId id="640" r:id="rId22"/>
    <p:sldId id="639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E62AE"/>
    <a:srgbClr val="4977CC"/>
    <a:srgbClr val="E5AC3C"/>
    <a:srgbClr val="D9D9D9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212" y="40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3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5.xml"/><Relationship Id="rId4" Type="http://schemas.openxmlformats.org/officeDocument/2006/relationships/image" Target="../media/image13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84.xml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tags" Target="../tags/tag83.xml"/><Relationship Id="rId12" Type="http://schemas.openxmlformats.org/officeDocument/2006/relationships/notesSlide" Target="../notesSlides/notesSlide15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85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8" Type="http://schemas.openxmlformats.org/officeDocument/2006/relationships/image" Target="../media/image26.jpeg"/><Relationship Id="rId7" Type="http://schemas.openxmlformats.org/officeDocument/2006/relationships/image" Target="../media/image25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4" Type="http://schemas.openxmlformats.org/officeDocument/2006/relationships/notesSlide" Target="../notesSlides/notesSlide16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8" Type="http://schemas.openxmlformats.org/officeDocument/2006/relationships/image" Target="../media/image26.jpeg"/><Relationship Id="rId7" Type="http://schemas.openxmlformats.org/officeDocument/2006/relationships/image" Target="../media/image25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4" Type="http://schemas.openxmlformats.org/officeDocument/2006/relationships/notesSlide" Target="../notesSlides/notesSlide17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3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tags" Target="../tags/tag92.xml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95.xml"/><Relationship Id="rId6" Type="http://schemas.openxmlformats.org/officeDocument/2006/relationships/image" Target="../media/image31.png"/><Relationship Id="rId5" Type="http://schemas.microsoft.com/office/2007/relationships/media" Target="../media/media4.mp4"/><Relationship Id="rId4" Type="http://schemas.openxmlformats.org/officeDocument/2006/relationships/video" Target="../media/media4.mp4"/><Relationship Id="rId3" Type="http://schemas.openxmlformats.org/officeDocument/2006/relationships/image" Target="../media/image30.jpeg"/><Relationship Id="rId2" Type="http://schemas.openxmlformats.org/officeDocument/2006/relationships/tags" Target="../tags/tag94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4.xml"/><Relationship Id="rId4" Type="http://schemas.openxmlformats.org/officeDocument/2006/relationships/image" Target="../media/image4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8.xml"/><Relationship Id="rId4" Type="http://schemas.openxmlformats.org/officeDocument/2006/relationships/image" Target="../media/image32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0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2.xml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0y/h3np1qds5y3_642k5zq3xgvw0000gn/T/com.kingsoft.wpsoffice.mac/picturecompress_20231202191842/output_27.jpgoutput_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549400" y="1750060"/>
            <a:ext cx="9154160" cy="42316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sp>
        <p:nvSpPr>
          <p:cNvPr id="39" name="任意多边形: 形状 38"/>
          <p:cNvSpPr/>
          <p:nvPr/>
        </p:nvSpPr>
        <p:spPr>
          <a:xfrm rot="5400000">
            <a:off x="7136765" y="-4375785"/>
            <a:ext cx="679450" cy="9431020"/>
          </a:xfrm>
          <a:custGeom>
            <a:avLst/>
            <a:gdLst>
              <a:gd name="connsiteX0" fmla="*/ 0 w 2044532"/>
              <a:gd name="connsiteY0" fmla="*/ 0 h 5670930"/>
              <a:gd name="connsiteX1" fmla="*/ 1013824 w 2044532"/>
              <a:gd name="connsiteY1" fmla="*/ 0 h 5670930"/>
              <a:gd name="connsiteX2" fmla="*/ 901065 w 2044532"/>
              <a:gd name="connsiteY2" fmla="*/ 147638 h 5670930"/>
              <a:gd name="connsiteX3" fmla="*/ 655320 w 2044532"/>
              <a:gd name="connsiteY3" fmla="*/ 960120 h 5670930"/>
              <a:gd name="connsiteX4" fmla="*/ 2042160 w 2044532"/>
              <a:gd name="connsiteY4" fmla="*/ 3139440 h 5670930"/>
              <a:gd name="connsiteX5" fmla="*/ 259080 w 2044532"/>
              <a:gd name="connsiteY5" fmla="*/ 4526280 h 5670930"/>
              <a:gd name="connsiteX6" fmla="*/ 7977 w 2044532"/>
              <a:gd name="connsiteY6" fmla="*/ 5647849 h 5670930"/>
              <a:gd name="connsiteX7" fmla="*/ 0 w 2044532"/>
              <a:gd name="connsiteY7" fmla="*/ 5670930 h 567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4532" h="5670930">
                <a:moveTo>
                  <a:pt x="0" y="0"/>
                </a:moveTo>
                <a:lnTo>
                  <a:pt x="1013824" y="0"/>
                </a:lnTo>
                <a:lnTo>
                  <a:pt x="901065" y="147638"/>
                </a:lnTo>
                <a:cubicBezTo>
                  <a:pt x="733425" y="384175"/>
                  <a:pt x="595630" y="665480"/>
                  <a:pt x="655320" y="960120"/>
                </a:cubicBezTo>
                <a:cubicBezTo>
                  <a:pt x="774700" y="1549400"/>
                  <a:pt x="2108200" y="2545080"/>
                  <a:pt x="2042160" y="3139440"/>
                </a:cubicBezTo>
                <a:cubicBezTo>
                  <a:pt x="1976120" y="3733800"/>
                  <a:pt x="619760" y="4086860"/>
                  <a:pt x="259080" y="4526280"/>
                </a:cubicBezTo>
                <a:cubicBezTo>
                  <a:pt x="-11430" y="4855845"/>
                  <a:pt x="70961" y="5401151"/>
                  <a:pt x="7977" y="5647849"/>
                </a:cubicBezTo>
                <a:lnTo>
                  <a:pt x="0" y="56709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711200" dist="254000" dir="2700000" sx="102000" sy="102000" algn="tl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0190" name="图片 10" descr="/private/var/folders/0y/h3np1qds5y3_642k5zq3xgvw0000gn/T/com.kingsoft.wpsoffice.mac/picturecompress_20231202191842/output_28.pngoutput_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0" y="1380808"/>
            <a:ext cx="3775075" cy="4967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/private/var/folders/0y/h3np1qds5y3_642k5zq3xgvw0000gn/T/com.kingsoft.wpsoffice.mac/picturecompress_20231202191842/output_29.pngoutput_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295" y="1381125"/>
            <a:ext cx="7005955" cy="49669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0y/h3np1qds5y3_642k5zq3xgvw0000gn/T/com.kingsoft.wpsoffice.mac/picturecompress_20231202191842/output_2.jpgoutput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518920" y="1211580"/>
            <a:ext cx="9154160" cy="424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86765" y="1089660"/>
            <a:ext cx="10618470" cy="541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2032635" y="1614170"/>
          <a:ext cx="8228330" cy="387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425"/>
                <a:gridCol w="2286635"/>
                <a:gridCol w="2286635"/>
                <a:gridCol w="2286635"/>
              </a:tblGrid>
              <a:tr h="6457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年份</a:t>
                      </a: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夏季平均气温</a:t>
                      </a:r>
                      <a:endParaRPr lang="zh-CN" altLang="en-US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冬季平均气温</a:t>
                      </a:r>
                      <a:endParaRPr lang="zh-CN" altLang="en-US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冰川最小面积</a:t>
                      </a:r>
                      <a:endParaRPr lang="zh-CN" altLang="en-US" sz="2000">
                        <a:sym typeface="+mn-ea"/>
                      </a:endParaRPr>
                    </a:p>
                  </a:txBody>
                  <a:tcPr anchor="ctr" anchorCtr="0"/>
                </a:tc>
              </a:tr>
              <a:tr h="6457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1980</a:t>
                      </a:r>
                      <a:r>
                        <a:rPr lang="zh-CN" altLang="en-US" sz="2000"/>
                        <a:t>年</a:t>
                      </a: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2℃</a:t>
                      </a:r>
                      <a:endParaRPr lang="en-US" altLang="zh-CN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-24.5</a:t>
                      </a:r>
                      <a:r>
                        <a:rPr lang="en-US" altLang="zh-CN" sz="2000">
                          <a:sym typeface="+mn-ea"/>
                        </a:rPr>
                        <a:t>℃</a:t>
                      </a:r>
                      <a:endParaRPr lang="en-US" altLang="zh-CN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710</a:t>
                      </a:r>
                      <a:r>
                        <a:rPr lang="zh-CN" altLang="en-US" sz="2000">
                          <a:sym typeface="+mn-ea"/>
                        </a:rPr>
                        <a:t>万平方千米</a:t>
                      </a:r>
                      <a:endParaRPr lang="zh-CN" altLang="en-US" sz="2000">
                        <a:sym typeface="+mn-ea"/>
                      </a:endParaRPr>
                    </a:p>
                  </a:txBody>
                  <a:tcPr anchor="ctr" anchorCtr="0"/>
                </a:tc>
              </a:tr>
              <a:tr h="6457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1990</a:t>
                      </a:r>
                      <a:r>
                        <a:rPr lang="zh-CN" altLang="en-US" sz="2000"/>
                        <a:t>年</a:t>
                      </a: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2.6℃</a:t>
                      </a:r>
                      <a:endParaRPr lang="en-US" altLang="zh-CN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-21.2℃</a:t>
                      </a:r>
                      <a:endParaRPr lang="en-US" altLang="zh-CN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578</a:t>
                      </a:r>
                      <a:r>
                        <a:rPr lang="zh-CN" altLang="en-US" sz="2000">
                          <a:sym typeface="+mn-ea"/>
                        </a:rPr>
                        <a:t>万平方千米</a:t>
                      </a:r>
                      <a:endParaRPr lang="zh-CN" altLang="en-US" sz="2000">
                        <a:sym typeface="+mn-ea"/>
                      </a:endParaRPr>
                    </a:p>
                  </a:txBody>
                  <a:tcPr anchor="ctr" anchorCtr="0"/>
                </a:tc>
              </a:tr>
              <a:tr h="6457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2000</a:t>
                      </a:r>
                      <a:r>
                        <a:rPr lang="zh-CN" altLang="en-US" sz="2000"/>
                        <a:t>年</a:t>
                      </a: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2.1℃</a:t>
                      </a:r>
                      <a:endParaRPr lang="en-US" altLang="zh-CN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-21.6℃</a:t>
                      </a:r>
                      <a:endParaRPr lang="en-US" altLang="zh-CN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560</a:t>
                      </a:r>
                      <a:r>
                        <a:rPr lang="zh-CN" altLang="en-US" sz="2000">
                          <a:sym typeface="+mn-ea"/>
                        </a:rPr>
                        <a:t>万平方千米</a:t>
                      </a:r>
                      <a:endParaRPr lang="zh-CN" altLang="en-US" sz="2000">
                        <a:sym typeface="+mn-ea"/>
                      </a:endParaRPr>
                    </a:p>
                  </a:txBody>
                  <a:tcPr anchor="ctr" anchorCtr="0"/>
                </a:tc>
              </a:tr>
              <a:tr h="6457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2010</a:t>
                      </a:r>
                      <a:r>
                        <a:rPr lang="zh-CN" altLang="en-US" sz="2000"/>
                        <a:t>年</a:t>
                      </a: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3.5℃</a:t>
                      </a:r>
                      <a:endParaRPr lang="en-US" altLang="zh-CN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-</a:t>
                      </a:r>
                      <a:r>
                        <a:rPr lang="en-US" altLang="zh-CN" sz="2000">
                          <a:sym typeface="+mn-ea"/>
                        </a:rPr>
                        <a:t>19.5℃</a:t>
                      </a:r>
                      <a:endParaRPr lang="en-US" altLang="zh-CN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295</a:t>
                      </a:r>
                      <a:r>
                        <a:rPr lang="zh-CN" altLang="en-US" sz="2000">
                          <a:sym typeface="+mn-ea"/>
                        </a:rPr>
                        <a:t>万平方千米</a:t>
                      </a:r>
                      <a:endParaRPr lang="zh-CN" altLang="en-US" sz="2000">
                        <a:sym typeface="+mn-ea"/>
                      </a:endParaRPr>
                    </a:p>
                  </a:txBody>
                  <a:tcPr anchor="ctr" anchorCtr="0"/>
                </a:tc>
              </a:tr>
              <a:tr h="6457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2020</a:t>
                      </a:r>
                      <a:r>
                        <a:rPr lang="zh-CN" altLang="en-US" sz="2000"/>
                        <a:t>年</a:t>
                      </a: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4.2℃</a:t>
                      </a:r>
                      <a:endParaRPr lang="en-US" altLang="zh-CN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-17.6℃</a:t>
                      </a:r>
                      <a:endParaRPr lang="en-US" altLang="zh-CN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340</a:t>
                      </a:r>
                      <a:r>
                        <a:rPr lang="zh-CN" altLang="en-US" sz="2000">
                          <a:sym typeface="+mn-ea"/>
                        </a:rPr>
                        <a:t>万平方千米</a:t>
                      </a:r>
                      <a:endParaRPr lang="zh-CN" altLang="en-US" sz="2000">
                        <a:sym typeface="+mn-ea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4605655" y="5681345"/>
            <a:ext cx="4285615" cy="6642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有几行几列？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0y/h3np1qds5y3_642k5zq3xgvw0000gn/T/com.kingsoft.wpsoffice.mac/picturecompress_20231202191842/output_2.jpgoutput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786765" y="1089660"/>
            <a:ext cx="10618470" cy="541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温室气体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6765" y="490220"/>
            <a:ext cx="10699750" cy="60185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0y/h3np1qds5y3_642k5zq3xgvw0000gn/T/com.kingsoft.wpsoffice.mac/picturecompress_20231202191842/output_2.jpgoutput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786765" y="1089660"/>
            <a:ext cx="10618470" cy="541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3078480" y="1416685"/>
          <a:ext cx="6035040" cy="515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17520"/>
                <a:gridCol w="3017520"/>
              </a:tblGrid>
              <a:tr h="3860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/>
                        <a:t>活动</a:t>
                      </a:r>
                      <a:endParaRPr lang="zh-CN" altLang="en-US" sz="2800" b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碳排放（</a:t>
                      </a:r>
                      <a:r>
                        <a:rPr lang="en-US" altLang="zh-CN" b="1"/>
                        <a:t>kg)</a:t>
                      </a:r>
                      <a:endParaRPr lang="en-US" altLang="zh-CN" b="1"/>
                    </a:p>
                  </a:txBody>
                  <a:tcPr/>
                </a:tc>
              </a:tr>
              <a:tr h="3860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/>
                        <a:t>公斤生活垃圾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0.785</a:t>
                      </a:r>
                      <a:endParaRPr lang="en-US" altLang="zh-CN"/>
                    </a:p>
                  </a:txBody>
                  <a:tcPr/>
                </a:tc>
              </a:tr>
              <a:tr h="3860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开车出行</a:t>
                      </a:r>
                      <a:r>
                        <a:rPr lang="en-US" altLang="zh-CN"/>
                        <a:t>5</a:t>
                      </a:r>
                      <a:r>
                        <a:rPr lang="zh-CN" altLang="en-US"/>
                        <a:t>公里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2.7</a:t>
                      </a:r>
                      <a:endParaRPr lang="en-US" altLang="zh-CN"/>
                    </a:p>
                  </a:txBody>
                  <a:tcPr/>
                </a:tc>
              </a:tr>
              <a:tr h="3860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乘坐电梯</a:t>
                      </a:r>
                      <a:r>
                        <a:rPr lang="en-US" altLang="zh-CN"/>
                        <a:t>1</a:t>
                      </a:r>
                      <a:r>
                        <a:rPr lang="zh-CN" altLang="en-US"/>
                        <a:t>层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0.218</a:t>
                      </a:r>
                      <a:endParaRPr lang="en-US" altLang="zh-CN"/>
                    </a:p>
                  </a:txBody>
                  <a:tcPr/>
                </a:tc>
              </a:tr>
              <a:tr h="3860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开空调</a:t>
                      </a:r>
                      <a:r>
                        <a:rPr lang="en-US" altLang="zh-CN"/>
                        <a:t>1</a:t>
                      </a:r>
                      <a:r>
                        <a:rPr lang="zh-CN" altLang="en-US"/>
                        <a:t>小时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0.612</a:t>
                      </a:r>
                      <a:endParaRPr lang="en-US" altLang="zh-CN"/>
                    </a:p>
                  </a:txBody>
                  <a:tcPr/>
                </a:tc>
              </a:tr>
              <a:tr h="3860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看电视</a:t>
                      </a:r>
                      <a:r>
                        <a:rPr lang="en-US" altLang="zh-CN"/>
                        <a:t>1</a:t>
                      </a:r>
                      <a:r>
                        <a:rPr lang="zh-CN" altLang="en-US"/>
                        <a:t>小时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0.096</a:t>
                      </a:r>
                      <a:endParaRPr lang="en-US" altLang="zh-CN"/>
                    </a:p>
                  </a:txBody>
                  <a:tcPr/>
                </a:tc>
              </a:tr>
              <a:tr h="3860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玩电脑</a:t>
                      </a:r>
                      <a:r>
                        <a:rPr lang="en-US" altLang="zh-CN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</a:t>
                      </a:r>
                      <a:r>
                        <a:rPr lang="zh-CN" altLang="en-US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小时</a:t>
                      </a:r>
                      <a:endParaRPr lang="zh-CN" altLang="en-US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96</a:t>
                      </a:r>
                      <a:r>
                        <a:rPr lang="zh-CN" altLang="en-US"/>
                        <a:t>克</a:t>
                      </a:r>
                      <a:endParaRPr lang="zh-CN" altLang="en-US"/>
                    </a:p>
                  </a:txBody>
                  <a:tcPr/>
                </a:tc>
              </a:tr>
              <a:tr h="3860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使用</a:t>
                      </a:r>
                      <a:r>
                        <a:rPr lang="en-US" altLang="zh-CN"/>
                        <a:t>1</a:t>
                      </a:r>
                      <a:r>
                        <a:rPr lang="zh-CN" altLang="en-US"/>
                        <a:t>立方天然气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2.1</a:t>
                      </a:r>
                      <a:endParaRPr lang="en-US" altLang="zh-CN"/>
                    </a:p>
                  </a:txBody>
                  <a:tcPr/>
                </a:tc>
              </a:tr>
              <a:tr h="3860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使用</a:t>
                      </a:r>
                      <a:r>
                        <a:rPr lang="en-US" altLang="zh-CN"/>
                        <a:t>1</a:t>
                      </a:r>
                      <a:r>
                        <a:rPr lang="zh-CN" altLang="en-US"/>
                        <a:t>吨水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0.194</a:t>
                      </a:r>
                      <a:endParaRPr lang="en-US" altLang="zh-CN"/>
                    </a:p>
                  </a:txBody>
                  <a:tcPr/>
                </a:tc>
              </a:tr>
              <a:tr h="3860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吃肉</a:t>
                      </a:r>
                      <a:r>
                        <a:rPr lang="en-US" altLang="zh-CN"/>
                        <a:t>1</a:t>
                      </a:r>
                      <a:r>
                        <a:rPr lang="zh-CN" altLang="en-US"/>
                        <a:t>公斤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1.24</a:t>
                      </a:r>
                      <a:endParaRPr lang="en-US" altLang="zh-CN"/>
                    </a:p>
                  </a:txBody>
                  <a:tcPr/>
                </a:tc>
              </a:tr>
              <a:tr h="3860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乘坐电梯</a:t>
                      </a:r>
                      <a:r>
                        <a:rPr lang="en-US" altLang="zh-CN"/>
                        <a:t>1</a:t>
                      </a:r>
                      <a:r>
                        <a:rPr lang="zh-CN" altLang="en-US"/>
                        <a:t>层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0.218</a:t>
                      </a:r>
                      <a:endParaRPr lang="en-US" altLang="zh-CN"/>
                    </a:p>
                  </a:txBody>
                  <a:tcPr/>
                </a:tc>
              </a:tr>
              <a:tr h="3860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吃饭</a:t>
                      </a:r>
                      <a:r>
                        <a:rPr lang="en-US" altLang="zh-CN"/>
                        <a:t>1</a:t>
                      </a:r>
                      <a:r>
                        <a:rPr lang="zh-CN" altLang="en-US"/>
                        <a:t>公斤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0.8</a:t>
                      </a:r>
                      <a:endParaRPr lang="en-US" altLang="zh-C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3509010" y="1228090"/>
            <a:ext cx="2078990" cy="72517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766695" y="3660775"/>
            <a:ext cx="2078990" cy="72517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610985" y="3660775"/>
            <a:ext cx="2078990" cy="72517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875280" y="5403850"/>
            <a:ext cx="6610350" cy="40005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云形标注 10"/>
          <p:cNvSpPr/>
          <p:nvPr/>
        </p:nvSpPr>
        <p:spPr>
          <a:xfrm>
            <a:off x="9223375" y="1416685"/>
            <a:ext cx="2181860" cy="2256155"/>
          </a:xfrm>
          <a:prstGeom prst="cloudCallou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9384030" y="2230120"/>
            <a:ext cx="1861185" cy="4711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</a:rPr>
              <a:t>如何修改</a:t>
            </a:r>
            <a:endParaRPr lang="zh-CN" altLang="en-US" sz="32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2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0y/h3np1qds5y3_642k5zq3xgvw0000gn/T/com.kingsoft.wpsoffice.mac/picturecompress_20231202191842/output_2.jpgoutput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786765" y="1089660"/>
            <a:ext cx="10618470" cy="541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53770" y="2077720"/>
            <a:ext cx="3599180" cy="2971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en-US" altLang="zh-CN"/>
              <a:t>1</a:t>
            </a:r>
            <a:r>
              <a:rPr lang="zh-CN" altLang="en-US"/>
              <a:t>公斤生活垃圾排放</a:t>
            </a:r>
            <a:r>
              <a:rPr lang="en-US" altLang="zh-CN"/>
              <a:t>0.785kg</a:t>
            </a:r>
            <a:r>
              <a:rPr lang="zh-CN" altLang="en-US"/>
              <a:t>，开车出行</a:t>
            </a:r>
            <a:r>
              <a:rPr lang="en-US" altLang="zh-CN"/>
              <a:t>5</a:t>
            </a:r>
            <a:r>
              <a:rPr lang="zh-CN" altLang="en-US"/>
              <a:t>公里排放</a:t>
            </a:r>
            <a:r>
              <a:rPr lang="en-US" altLang="zh-CN"/>
              <a:t>2.7kg</a:t>
            </a:r>
            <a:r>
              <a:rPr lang="zh-CN" altLang="en-US"/>
              <a:t>，乘坐电梯</a:t>
            </a:r>
            <a:r>
              <a:rPr lang="en-US" altLang="zh-CN"/>
              <a:t>1</a:t>
            </a:r>
            <a:r>
              <a:rPr lang="zh-CN" altLang="en-US"/>
              <a:t>层排放</a:t>
            </a:r>
            <a:r>
              <a:rPr lang="en-US" altLang="zh-CN"/>
              <a:t>0.218</a:t>
            </a:r>
            <a:r>
              <a:rPr lang="en-US" altLang="zh-CN">
                <a:sym typeface="+mn-ea"/>
              </a:rPr>
              <a:t>kg</a:t>
            </a:r>
            <a:r>
              <a:rPr lang="zh-CN" altLang="en-US"/>
              <a:t>，开空调</a:t>
            </a:r>
            <a:r>
              <a:rPr lang="en-US" altLang="zh-CN"/>
              <a:t>1</a:t>
            </a:r>
            <a:r>
              <a:rPr lang="zh-CN" altLang="en-US"/>
              <a:t>小时</a:t>
            </a:r>
            <a:r>
              <a:rPr lang="zh-CN" altLang="en-US">
                <a:sym typeface="+mn-ea"/>
              </a:rPr>
              <a:t>排放</a:t>
            </a:r>
            <a:r>
              <a:rPr lang="en-US" altLang="zh-CN"/>
              <a:t>0.612</a:t>
            </a:r>
            <a:r>
              <a:rPr lang="en-US" altLang="zh-CN">
                <a:sym typeface="+mn-ea"/>
              </a:rPr>
              <a:t>kg</a:t>
            </a:r>
            <a:r>
              <a:rPr lang="zh-CN" altLang="en-US">
                <a:sym typeface="+mn-ea"/>
              </a:rPr>
              <a:t>，</a:t>
            </a:r>
            <a:r>
              <a:rPr lang="zh-CN" altLang="en-US"/>
              <a:t>看电视</a:t>
            </a:r>
            <a:r>
              <a:rPr lang="en-US" altLang="zh-CN"/>
              <a:t>1</a:t>
            </a:r>
            <a:r>
              <a:rPr lang="zh-CN" altLang="en-US"/>
              <a:t>小时</a:t>
            </a:r>
            <a:r>
              <a:rPr lang="zh-CN" altLang="en-US">
                <a:sym typeface="+mn-ea"/>
              </a:rPr>
              <a:t>排放</a:t>
            </a:r>
            <a:r>
              <a:rPr lang="en-US" altLang="zh-CN"/>
              <a:t>0.096kg</a:t>
            </a:r>
            <a:r>
              <a:rPr lang="zh-CN" altLang="en-US"/>
              <a:t>，玩电脑</a:t>
            </a:r>
            <a:r>
              <a:rPr lang="en-US" altLang="zh-CN"/>
              <a:t>1</a:t>
            </a:r>
            <a:r>
              <a:rPr lang="zh-CN" altLang="en-US"/>
              <a:t>小时</a:t>
            </a:r>
            <a:r>
              <a:rPr lang="zh-CN" altLang="en-US">
                <a:sym typeface="+mn-ea"/>
              </a:rPr>
              <a:t>排放</a:t>
            </a:r>
            <a:r>
              <a:rPr lang="en-US" altLang="zh-CN"/>
              <a:t>0.096kg</a:t>
            </a:r>
            <a:r>
              <a:rPr lang="zh-CN" altLang="en-US"/>
              <a:t>，使用</a:t>
            </a:r>
            <a:r>
              <a:rPr lang="en-US" altLang="zh-CN"/>
              <a:t>1</a:t>
            </a:r>
            <a:r>
              <a:rPr lang="zh-CN" altLang="en-US"/>
              <a:t>立方天然气</a:t>
            </a:r>
            <a:r>
              <a:rPr lang="zh-CN" altLang="en-US">
                <a:sym typeface="+mn-ea"/>
              </a:rPr>
              <a:t>排放</a:t>
            </a:r>
            <a:r>
              <a:rPr lang="en-US" altLang="zh-CN"/>
              <a:t>2.1</a:t>
            </a:r>
            <a:r>
              <a:rPr lang="en-US" altLang="zh-CN">
                <a:sym typeface="+mn-ea"/>
              </a:rPr>
              <a:t>kg</a:t>
            </a:r>
            <a:r>
              <a:rPr lang="zh-CN" altLang="en-US">
                <a:sym typeface="+mn-ea"/>
              </a:rPr>
              <a:t>，</a:t>
            </a:r>
            <a:r>
              <a:rPr lang="zh-CN" altLang="en-US"/>
              <a:t>使用</a:t>
            </a:r>
            <a:r>
              <a:rPr lang="en-US" altLang="zh-CN"/>
              <a:t>1</a:t>
            </a:r>
            <a:r>
              <a:rPr lang="zh-CN" altLang="en-US"/>
              <a:t>吨水</a:t>
            </a:r>
            <a:r>
              <a:rPr lang="zh-CN" altLang="en-US">
                <a:sym typeface="+mn-ea"/>
              </a:rPr>
              <a:t>排放</a:t>
            </a:r>
            <a:r>
              <a:rPr lang="en-US" altLang="zh-CN"/>
              <a:t>0.194</a:t>
            </a:r>
            <a:r>
              <a:rPr lang="en-US" altLang="zh-CN">
                <a:sym typeface="+mn-ea"/>
              </a:rPr>
              <a:t>kg</a:t>
            </a:r>
            <a:r>
              <a:rPr lang="zh-CN" altLang="en-US">
                <a:sym typeface="+mn-ea"/>
              </a:rPr>
              <a:t>，</a:t>
            </a:r>
            <a:r>
              <a:rPr lang="zh-CN" altLang="en-US"/>
              <a:t>吃肉</a:t>
            </a:r>
            <a:r>
              <a:rPr lang="en-US" altLang="zh-CN"/>
              <a:t>1</a:t>
            </a:r>
            <a:r>
              <a:rPr lang="zh-CN" altLang="en-US"/>
              <a:t>公斤</a:t>
            </a:r>
            <a:r>
              <a:rPr lang="zh-CN" altLang="en-US">
                <a:sym typeface="+mn-ea"/>
              </a:rPr>
              <a:t>排放</a:t>
            </a:r>
            <a:r>
              <a:rPr lang="en-US" altLang="zh-CN"/>
              <a:t>1.24</a:t>
            </a:r>
            <a:r>
              <a:rPr lang="en-US" altLang="zh-CN">
                <a:sym typeface="+mn-ea"/>
              </a:rPr>
              <a:t>kg</a:t>
            </a:r>
            <a:r>
              <a:rPr lang="zh-CN" altLang="en-US">
                <a:sym typeface="+mn-ea"/>
              </a:rPr>
              <a:t>，</a:t>
            </a:r>
            <a:r>
              <a:rPr lang="zh-CN" altLang="en-US"/>
              <a:t>吃饭</a:t>
            </a:r>
            <a:r>
              <a:rPr lang="en-US" altLang="zh-CN"/>
              <a:t>1</a:t>
            </a:r>
            <a:r>
              <a:rPr lang="zh-CN" altLang="en-US"/>
              <a:t>公斤</a:t>
            </a:r>
            <a:r>
              <a:rPr lang="zh-CN" altLang="en-US">
                <a:sym typeface="+mn-ea"/>
              </a:rPr>
              <a:t>排放</a:t>
            </a:r>
            <a:r>
              <a:rPr lang="en-US" altLang="zh-CN"/>
              <a:t>0.8</a:t>
            </a:r>
            <a:r>
              <a:rPr lang="en-US" altLang="zh-CN">
                <a:sym typeface="+mn-ea"/>
              </a:rPr>
              <a:t>kg</a:t>
            </a:r>
            <a:r>
              <a:rPr lang="zh-CN" altLang="en-US">
                <a:sym typeface="+mn-ea"/>
              </a:rPr>
              <a:t>。</a:t>
            </a:r>
            <a:endParaRPr lang="zh-CN" altLang="en-US"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0" y="2164080"/>
            <a:ext cx="3265170" cy="34137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005" y="2304415"/>
            <a:ext cx="2887345" cy="298894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1637665" y="1494155"/>
            <a:ext cx="27260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>
                <a:solidFill>
                  <a:srgbClr val="286438"/>
                </a:solidFill>
                <a:latin typeface="仓耳渔阳体 W05" charset="-122"/>
                <a:ea typeface="仓耳渔阳体 W05" charset="-122"/>
                <a:cs typeface="思源黑体 CN Regular" charset="-122"/>
              </a:rPr>
              <a:t>原始数据</a:t>
            </a:r>
            <a:endParaRPr lang="zh-CN" altLang="en-US" sz="3200" b="1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5577840" y="1427480"/>
            <a:ext cx="27260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>
                <a:solidFill>
                  <a:srgbClr val="286438"/>
                </a:solidFill>
                <a:latin typeface="仓耳渔阳体 W05" charset="-122"/>
                <a:ea typeface="仓耳渔阳体 W05" charset="-122"/>
                <a:cs typeface="思源黑体 CN Regular" charset="-122"/>
              </a:rPr>
              <a:t>表格</a:t>
            </a:r>
            <a:endParaRPr lang="zh-CN" altLang="en-US" sz="3200" b="1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8117840" y="1427480"/>
            <a:ext cx="27260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>
                <a:solidFill>
                  <a:srgbClr val="286438"/>
                </a:solidFill>
                <a:latin typeface="仓耳渔阳体 W05" charset="-122"/>
                <a:ea typeface="仓耳渔阳体 W05" charset="-122"/>
                <a:cs typeface="思源黑体 CN Regular" charset="-122"/>
              </a:rPr>
              <a:t>完善后的表格</a:t>
            </a:r>
            <a:endParaRPr lang="zh-CN" altLang="en-US" sz="3200" b="1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0y/h3np1qds5y3_642k5zq3xgvw0000gn/T/com.kingsoft.wpsoffice.mac/picturecompress_20231202191842/output_2.jpgoutput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786765" y="1089660"/>
            <a:ext cx="10618470" cy="541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939925" y="1353185"/>
            <a:ext cx="8311515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sym typeface="+mn-ea"/>
              </a:rPr>
              <a:t>2020</a:t>
            </a:r>
            <a:r>
              <a:rPr lang="zh-CN" altLang="en-US" sz="2400">
                <a:sym typeface="+mn-ea"/>
              </a:rPr>
              <a:t>年北极夏季平均气温</a:t>
            </a:r>
            <a:r>
              <a:rPr lang="en-US" altLang="zh-CN" sz="2400">
                <a:sym typeface="+mn-ea"/>
              </a:rPr>
              <a:t>4.2℃</a:t>
            </a:r>
            <a:r>
              <a:rPr lang="zh-CN" altLang="en-US" sz="2400">
                <a:sym typeface="+mn-ea"/>
              </a:rPr>
              <a:t>，冬季平均气温</a:t>
            </a:r>
            <a:r>
              <a:rPr lang="en-US" altLang="zh-CN" sz="2400">
                <a:sym typeface="+mn-ea"/>
              </a:rPr>
              <a:t>-17.6℃</a:t>
            </a:r>
            <a:r>
              <a:rPr lang="zh-CN" altLang="en-US" sz="2400">
                <a:sym typeface="+mn-ea"/>
              </a:rPr>
              <a:t>，冰川最小面积</a:t>
            </a:r>
            <a:r>
              <a:rPr lang="en-US" altLang="zh-CN" sz="2400">
                <a:sym typeface="+mn-ea"/>
              </a:rPr>
              <a:t>340</a:t>
            </a:r>
            <a:r>
              <a:rPr lang="zh-CN" altLang="en-US" sz="2400">
                <a:sym typeface="+mn-ea"/>
              </a:rPr>
              <a:t>万平方千米。</a:t>
            </a:r>
            <a:r>
              <a:rPr lang="en-US" altLang="zh-CN" sz="2400">
                <a:sym typeface="+mn-ea"/>
              </a:rPr>
              <a:t>2000</a:t>
            </a:r>
            <a:r>
              <a:rPr lang="zh-CN" altLang="en-US" sz="2400">
                <a:sym typeface="+mn-ea"/>
              </a:rPr>
              <a:t>年北极夏季平均气温</a:t>
            </a:r>
            <a:r>
              <a:rPr lang="en-US" altLang="zh-CN" sz="2400">
                <a:sym typeface="+mn-ea"/>
              </a:rPr>
              <a:t>2.1℃</a:t>
            </a:r>
            <a:r>
              <a:rPr lang="zh-CN" altLang="en-US" sz="2400">
                <a:sym typeface="+mn-ea"/>
              </a:rPr>
              <a:t>，冬季平均气温</a:t>
            </a:r>
            <a:r>
              <a:rPr lang="en-US" altLang="zh-CN" sz="2400">
                <a:sym typeface="+mn-ea"/>
              </a:rPr>
              <a:t>-21.6℃</a:t>
            </a:r>
            <a:r>
              <a:rPr lang="zh-CN" altLang="en-US" sz="2400">
                <a:sym typeface="+mn-ea"/>
              </a:rPr>
              <a:t>，冰川最小面积</a:t>
            </a:r>
            <a:r>
              <a:rPr lang="en-US" altLang="zh-CN" sz="2400">
                <a:sym typeface="+mn-ea"/>
              </a:rPr>
              <a:t>560</a:t>
            </a:r>
            <a:r>
              <a:rPr lang="zh-CN" altLang="en-US" sz="2400">
                <a:sym typeface="+mn-ea"/>
              </a:rPr>
              <a:t>万平方千米。</a:t>
            </a:r>
            <a:r>
              <a:rPr lang="en-US" altLang="zh-CN" sz="2400"/>
              <a:t>1980</a:t>
            </a:r>
            <a:r>
              <a:rPr lang="zh-CN" altLang="en-US" sz="2400"/>
              <a:t>年北极夏季平均气温</a:t>
            </a:r>
            <a:r>
              <a:rPr lang="en-US" altLang="zh-CN" sz="2400"/>
              <a:t>2℃</a:t>
            </a:r>
            <a:r>
              <a:rPr lang="zh-CN" altLang="en-US" sz="2400"/>
              <a:t>，冬季平均气温</a:t>
            </a:r>
            <a:r>
              <a:rPr lang="en-US" altLang="zh-CN" sz="2400"/>
              <a:t>-24.5</a:t>
            </a:r>
            <a:r>
              <a:rPr lang="en-US" altLang="zh-CN" sz="2400">
                <a:sym typeface="+mn-ea"/>
              </a:rPr>
              <a:t>℃</a:t>
            </a:r>
            <a:r>
              <a:rPr lang="zh-CN" altLang="en-US" sz="2400"/>
              <a:t>，冰川最小面积</a:t>
            </a:r>
            <a:r>
              <a:rPr lang="en-US" altLang="zh-CN" sz="2400"/>
              <a:t>710</a:t>
            </a:r>
            <a:r>
              <a:rPr lang="zh-CN" altLang="en-US" sz="2400"/>
              <a:t>万平方千米。</a:t>
            </a:r>
            <a:r>
              <a:rPr lang="en-US" altLang="zh-CN" sz="2400"/>
              <a:t>1990</a:t>
            </a:r>
            <a:r>
              <a:rPr lang="zh-CN" altLang="en-US" sz="2400"/>
              <a:t>年</a:t>
            </a:r>
            <a:r>
              <a:rPr lang="zh-CN" altLang="en-US" sz="2400">
                <a:sym typeface="+mn-ea"/>
              </a:rPr>
              <a:t>北极夏季平均气温</a:t>
            </a:r>
            <a:r>
              <a:rPr lang="en-US" altLang="zh-CN" sz="2400">
                <a:sym typeface="+mn-ea"/>
              </a:rPr>
              <a:t>2.6℃</a:t>
            </a:r>
            <a:r>
              <a:rPr lang="zh-CN" altLang="en-US" sz="2400">
                <a:sym typeface="+mn-ea"/>
              </a:rPr>
              <a:t>，冬季平均气温</a:t>
            </a:r>
            <a:r>
              <a:rPr lang="en-US" altLang="zh-CN" sz="2400">
                <a:sym typeface="+mn-ea"/>
              </a:rPr>
              <a:t>-21.2</a:t>
            </a:r>
            <a:r>
              <a:rPr lang="en-US" altLang="zh-CN" sz="2400">
                <a:sym typeface="+mn-ea"/>
              </a:rPr>
              <a:t>℃</a:t>
            </a:r>
            <a:r>
              <a:rPr lang="zh-CN" altLang="en-US" sz="2400">
                <a:sym typeface="+mn-ea"/>
              </a:rPr>
              <a:t>，</a:t>
            </a:r>
            <a:r>
              <a:rPr lang="zh-CN" altLang="en-US" sz="2400">
                <a:sym typeface="+mn-ea"/>
              </a:rPr>
              <a:t>冰川最小面积</a:t>
            </a:r>
            <a:r>
              <a:rPr lang="en-US" altLang="zh-CN" sz="2400">
                <a:sym typeface="+mn-ea"/>
              </a:rPr>
              <a:t>578</a:t>
            </a:r>
            <a:r>
              <a:rPr lang="zh-CN" altLang="en-US" sz="2400">
                <a:sym typeface="+mn-ea"/>
              </a:rPr>
              <a:t>万平方千米。</a:t>
            </a:r>
            <a:r>
              <a:rPr lang="en-US" altLang="zh-CN" sz="2400">
                <a:sym typeface="+mn-ea"/>
              </a:rPr>
              <a:t>2010</a:t>
            </a:r>
            <a:r>
              <a:rPr lang="zh-CN" altLang="en-US" sz="2400">
                <a:sym typeface="+mn-ea"/>
              </a:rPr>
              <a:t>年</a:t>
            </a:r>
            <a:r>
              <a:rPr lang="zh-CN" altLang="en-US" sz="2400">
                <a:sym typeface="+mn-ea"/>
              </a:rPr>
              <a:t>北极</a:t>
            </a:r>
            <a:r>
              <a:rPr lang="zh-CN" altLang="en-US" sz="2400">
                <a:sym typeface="+mn-ea"/>
              </a:rPr>
              <a:t>夏季</a:t>
            </a:r>
            <a:r>
              <a:rPr lang="zh-CN" altLang="en-US" sz="2400">
                <a:sym typeface="+mn-ea"/>
              </a:rPr>
              <a:t>平均气温</a:t>
            </a:r>
            <a:r>
              <a:rPr lang="en-US" altLang="zh-CN" sz="2400">
                <a:sym typeface="+mn-ea"/>
              </a:rPr>
              <a:t>3.5℃</a:t>
            </a:r>
            <a:r>
              <a:rPr lang="zh-CN" altLang="en-US" sz="2400">
                <a:sym typeface="+mn-ea"/>
              </a:rPr>
              <a:t>，</a:t>
            </a:r>
            <a:r>
              <a:rPr lang="zh-CN" altLang="en-US" sz="2400">
                <a:sym typeface="+mn-ea"/>
              </a:rPr>
              <a:t>冬季平均气温</a:t>
            </a:r>
            <a:r>
              <a:rPr lang="en-US" altLang="zh-CN" sz="2400">
                <a:sym typeface="+mn-ea"/>
              </a:rPr>
              <a:t>-19.5</a:t>
            </a:r>
            <a:r>
              <a:rPr lang="en-US" altLang="zh-CN" sz="2400">
                <a:sym typeface="+mn-ea"/>
              </a:rPr>
              <a:t>℃</a:t>
            </a:r>
            <a:r>
              <a:rPr lang="zh-CN" altLang="en-US" sz="2400">
                <a:sym typeface="+mn-ea"/>
              </a:rPr>
              <a:t>，</a:t>
            </a:r>
            <a:r>
              <a:rPr lang="zh-CN" altLang="en-US" sz="2400">
                <a:sym typeface="+mn-ea"/>
              </a:rPr>
              <a:t>冰川最小面积</a:t>
            </a:r>
            <a:r>
              <a:rPr lang="en-US" altLang="zh-CN" sz="2400">
                <a:sym typeface="+mn-ea"/>
              </a:rPr>
              <a:t>295</a:t>
            </a:r>
            <a:r>
              <a:rPr lang="zh-CN" altLang="en-US" sz="2400">
                <a:sym typeface="+mn-ea"/>
              </a:rPr>
              <a:t>万平方千米。</a:t>
            </a:r>
            <a:endParaRPr lang="en-US" altLang="zh-CN" sz="2400"/>
          </a:p>
          <a:p>
            <a:endParaRPr lang="en-US" altLang="zh-CN" sz="240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0y/h3np1qds5y3_642k5zq3xgvw0000gn/T/com.kingsoft.wpsoffice.mac/picturecompress_20231202191842/output_2.jpgoutput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786765" y="1089660"/>
            <a:ext cx="10618470" cy="541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348105" y="1062990"/>
            <a:ext cx="979297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>
                <a:solidFill>
                  <a:srgbClr val="286438"/>
                </a:solidFill>
                <a:latin typeface="仓耳渔阳体 W05" charset="-122"/>
                <a:ea typeface="仓耳渔阳体 W05" charset="-122"/>
                <a:cs typeface="思源黑体 CN Regular" charset="-122"/>
              </a:rPr>
              <a:t>生成式人工智能</a:t>
            </a:r>
            <a:endParaRPr lang="zh-CN" altLang="en-US" sz="3600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>
                <a:solidFill>
                  <a:srgbClr val="286438"/>
                </a:solidFill>
                <a:latin typeface="仓耳渔阳体 W05" charset="-122"/>
                <a:ea typeface="仓耳渔阳体 W05" charset="-122"/>
                <a:cs typeface="思源黑体 CN Regular" charset="-122"/>
              </a:rPr>
              <a:t>小组合作，使用智谱清言软件，将数据生成表格。</a:t>
            </a:r>
            <a:endParaRPr lang="zh-CN" altLang="en-US" sz="2800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>
                <a:solidFill>
                  <a:srgbClr val="286438"/>
                </a:solidFill>
                <a:latin typeface="仓耳渔阳体 W05" charset="-122"/>
                <a:ea typeface="仓耳渔阳体 W05" charset="-122"/>
                <a:cs typeface="思源黑体 CN Regular" charset="-122"/>
              </a:rPr>
              <a:t>（提示：复制粘贴文件中的</a:t>
            </a:r>
            <a:r>
              <a:rPr lang="en-US" altLang="zh-CN" sz="2800">
                <a:solidFill>
                  <a:srgbClr val="286438"/>
                </a:solidFill>
                <a:latin typeface="仓耳渔阳体 W05" charset="-122"/>
                <a:ea typeface="仓耳渔阳体 W05" charset="-122"/>
                <a:cs typeface="思源黑体 CN Regular" charset="-122"/>
              </a:rPr>
              <a:t> </a:t>
            </a:r>
            <a:r>
              <a:rPr lang="zh-CN" altLang="en-US" sz="2800">
                <a:solidFill>
                  <a:srgbClr val="286438"/>
                </a:solidFill>
                <a:latin typeface="仓耳渔阳体 W05" charset="-122"/>
                <a:ea typeface="仓耳渔阳体 W05" charset="-122"/>
                <a:cs typeface="思源黑体 CN Regular" charset="-122"/>
              </a:rPr>
              <a:t>数据会更快哟），限时五分钟。</a:t>
            </a:r>
            <a:endParaRPr lang="zh-CN" altLang="en-US" sz="2800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</p:txBody>
      </p:sp>
      <p:pic>
        <p:nvPicPr>
          <p:cNvPr id="9" name="图片 8" descr="Screenshot_20250310_172351"/>
          <p:cNvPicPr>
            <a:picLocks noChangeAspect="1"/>
          </p:cNvPicPr>
          <p:nvPr/>
        </p:nvPicPr>
        <p:blipFill>
          <a:blip r:embed="rId3"/>
          <a:srcRect l="31207" t="39570" r="54270" b="54080"/>
          <a:stretch>
            <a:fillRect/>
          </a:stretch>
        </p:blipFill>
        <p:spPr>
          <a:xfrm>
            <a:off x="2245360" y="3900805"/>
            <a:ext cx="1713230" cy="1627505"/>
          </a:xfrm>
          <a:prstGeom prst="rect">
            <a:avLst/>
          </a:prstGeom>
        </p:spPr>
      </p:pic>
      <p:pic>
        <p:nvPicPr>
          <p:cNvPr id="10" name="图片 9" descr="Screenshot_20250310_173046"/>
          <p:cNvPicPr>
            <a:picLocks noChangeAspect="1"/>
          </p:cNvPicPr>
          <p:nvPr/>
        </p:nvPicPr>
        <p:blipFill>
          <a:blip r:embed="rId4"/>
          <a:srcRect l="1166" t="21778" r="824" b="40157"/>
          <a:stretch>
            <a:fillRect/>
          </a:stretch>
        </p:blipFill>
        <p:spPr>
          <a:xfrm>
            <a:off x="7276465" y="3462655"/>
            <a:ext cx="3095625" cy="2610485"/>
          </a:xfrm>
          <a:prstGeom prst="rect">
            <a:avLst/>
          </a:prstGeom>
        </p:spPr>
      </p:pic>
      <p:pic>
        <p:nvPicPr>
          <p:cNvPr id="11" name="图片 10" descr="Screenshot_20250310_173026"/>
          <p:cNvPicPr>
            <a:picLocks noChangeAspect="1"/>
          </p:cNvPicPr>
          <p:nvPr/>
        </p:nvPicPr>
        <p:blipFill>
          <a:blip r:embed="rId5"/>
          <a:srcRect l="8987" t="18167" b="42213"/>
          <a:stretch>
            <a:fillRect/>
          </a:stretch>
        </p:blipFill>
        <p:spPr>
          <a:xfrm>
            <a:off x="4236720" y="3355975"/>
            <a:ext cx="2874645" cy="2717165"/>
          </a:xfrm>
          <a:prstGeom prst="rect">
            <a:avLst/>
          </a:prstGeom>
        </p:spPr>
      </p:pic>
      <p:pic>
        <p:nvPicPr>
          <p:cNvPr id="3" name="背景月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481945" y="5863590"/>
            <a:ext cx="577215" cy="57721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0y/h3np1qds5y3_642k5zq3xgvw0000gn/T/com.kingsoft.wpsoffice.mac/picturecompress_20231202191842/output_2.jpgoutput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786765" y="984885"/>
            <a:ext cx="10618470" cy="541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Camera_XHS_17416510353081000g00820q4nir8fi00042c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890" y="3848100"/>
            <a:ext cx="2374265" cy="2374265"/>
          </a:xfrm>
          <a:prstGeom prst="rect">
            <a:avLst/>
          </a:prstGeom>
        </p:spPr>
      </p:pic>
      <p:pic>
        <p:nvPicPr>
          <p:cNvPr id="5" name="图片 4" descr="Camera_XHS_17416510632331040g2sg318g4s283k4eg5ot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2246630"/>
            <a:ext cx="2308225" cy="1540510"/>
          </a:xfrm>
          <a:prstGeom prst="rect">
            <a:avLst/>
          </a:prstGeom>
        </p:spPr>
      </p:pic>
      <p:pic>
        <p:nvPicPr>
          <p:cNvPr id="6" name="图片 5" descr="Camera_XHS_17416510730071040g2sg311iqv0de6m105n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215" y="3331210"/>
            <a:ext cx="2374265" cy="1616075"/>
          </a:xfrm>
          <a:prstGeom prst="rect">
            <a:avLst/>
          </a:prstGeom>
        </p:spPr>
      </p:pic>
      <p:pic>
        <p:nvPicPr>
          <p:cNvPr id="7" name="图片 6" descr="Camera_XHS_17416511961081040g00831cgeunlngc0g5o0j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480" y="2575560"/>
            <a:ext cx="1778635" cy="2371725"/>
          </a:xfrm>
          <a:prstGeom prst="rect">
            <a:avLst/>
          </a:prstGeom>
        </p:spPr>
      </p:pic>
      <p:pic>
        <p:nvPicPr>
          <p:cNvPr id="8" name="图片 7" descr="Camera_XHS_17416512125281040g2sg3194cnq114ubg4bb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2710" y="1944370"/>
            <a:ext cx="1452880" cy="1938020"/>
          </a:xfrm>
          <a:prstGeom prst="rect">
            <a:avLst/>
          </a:prstGeom>
        </p:spPr>
      </p:pic>
      <p:pic>
        <p:nvPicPr>
          <p:cNvPr id="9" name="图片 8" descr="Camera_XHS_17416512197241040g2sg31072kpamlq6g5pf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110" y="3848100"/>
            <a:ext cx="1382395" cy="1844040"/>
          </a:xfrm>
          <a:prstGeom prst="rect">
            <a:avLst/>
          </a:prstGeom>
        </p:spPr>
      </p:pic>
      <p:pic>
        <p:nvPicPr>
          <p:cNvPr id="10" name="图片 9" descr="Camera_XHS_17416513385301040g00831420jiuphk405o8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1205" y="1944370"/>
            <a:ext cx="2353310" cy="1569085"/>
          </a:xfrm>
          <a:prstGeom prst="rect">
            <a:avLst/>
          </a:prstGeom>
        </p:spPr>
      </p:pic>
      <p:pic>
        <p:nvPicPr>
          <p:cNvPr id="11" name="图片 10" descr="Camera_XHS_17416513542751000g008264lo504fm0005nih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9495" y="3590925"/>
            <a:ext cx="2091055" cy="148145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4565650" y="1036955"/>
            <a:ext cx="51371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>
                <a:solidFill>
                  <a:srgbClr val="286438"/>
                </a:solidFill>
                <a:latin typeface="仓耳渔阳体 W05" charset="-122"/>
                <a:ea typeface="仓耳渔阳体 W05" charset="-122"/>
                <a:cs typeface="思源黑体 CN Regular" charset="-122"/>
              </a:rPr>
              <a:t>图片的整理</a:t>
            </a:r>
            <a:endParaRPr lang="zh-CN" altLang="en-US" sz="4800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1153795" y="2389505"/>
            <a:ext cx="290639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>
                <a:solidFill>
                  <a:srgbClr val="286438"/>
                </a:solidFill>
                <a:latin typeface="仓耳渔阳体 W05" charset="-122"/>
                <a:ea typeface="仓耳渔阳体 W05" charset="-122"/>
                <a:cs typeface="思源黑体 CN Regular" charset="-122"/>
              </a:rPr>
              <a:t>低碳出行</a:t>
            </a:r>
            <a:endParaRPr lang="zh-CN" altLang="en-US" sz="3600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>
                <a:solidFill>
                  <a:srgbClr val="286438"/>
                </a:solidFill>
                <a:latin typeface="仓耳渔阳体 W05" charset="-122"/>
                <a:ea typeface="仓耳渔阳体 W05" charset="-122"/>
                <a:cs typeface="思源黑体 CN Regular" charset="-122"/>
              </a:rPr>
              <a:t>资源回收</a:t>
            </a:r>
            <a:endParaRPr lang="zh-CN" altLang="en-US" sz="3600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>
                <a:solidFill>
                  <a:srgbClr val="286438"/>
                </a:solidFill>
                <a:latin typeface="仓耳渔阳体 W05" charset="-122"/>
                <a:ea typeface="仓耳渔阳体 W05" charset="-122"/>
                <a:cs typeface="思源黑体 CN Regular" charset="-122"/>
              </a:rPr>
              <a:t>节能减排</a:t>
            </a:r>
            <a:endParaRPr lang="zh-CN" altLang="en-US" sz="3600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</p:txBody>
      </p:sp>
      <p:sp>
        <p:nvSpPr>
          <p:cNvPr id="14" name="云形标注 13"/>
          <p:cNvSpPr/>
          <p:nvPr/>
        </p:nvSpPr>
        <p:spPr>
          <a:xfrm>
            <a:off x="9063355" y="526415"/>
            <a:ext cx="2181860" cy="2256155"/>
          </a:xfrm>
          <a:prstGeom prst="cloudCallou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9224010" y="1339850"/>
            <a:ext cx="1861185" cy="4711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</a:rPr>
              <a:t>如何整理</a:t>
            </a:r>
            <a:endParaRPr lang="zh-CN" altLang="en-US" sz="3200" b="1">
              <a:solidFill>
                <a:schemeClr val="bg1"/>
              </a:solidFill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0y/h3np1qds5y3_642k5zq3xgvw0000gn/T/com.kingsoft.wpsoffice.mac/picturecompress_20231202191842/output_2.jpgoutput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786765" y="984885"/>
            <a:ext cx="10618470" cy="541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Camera_XHS_17416510353081000g00820q4nir8fi00042c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030" y="1800225"/>
            <a:ext cx="1370965" cy="1370965"/>
          </a:xfrm>
          <a:prstGeom prst="rect">
            <a:avLst/>
          </a:prstGeom>
        </p:spPr>
      </p:pic>
      <p:pic>
        <p:nvPicPr>
          <p:cNvPr id="5" name="图片 4" descr="Camera_XHS_17416510632331040g2sg318g4s283k4eg5ot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420" y="2116455"/>
            <a:ext cx="1436370" cy="958850"/>
          </a:xfrm>
          <a:prstGeom prst="rect">
            <a:avLst/>
          </a:prstGeom>
        </p:spPr>
      </p:pic>
      <p:pic>
        <p:nvPicPr>
          <p:cNvPr id="6" name="图片 5" descr="Camera_XHS_17416510730071040g2sg311iqv0de6m105n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105" y="2124075"/>
            <a:ext cx="1397635" cy="951230"/>
          </a:xfrm>
          <a:prstGeom prst="rect">
            <a:avLst/>
          </a:prstGeom>
        </p:spPr>
      </p:pic>
      <p:pic>
        <p:nvPicPr>
          <p:cNvPr id="7" name="图片 6" descr="Camera_XHS_17416511961081040g00831cgeunlngc0g5o0j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020" y="3229610"/>
            <a:ext cx="1203960" cy="1605280"/>
          </a:xfrm>
          <a:prstGeom prst="rect">
            <a:avLst/>
          </a:prstGeom>
        </p:spPr>
      </p:pic>
      <p:pic>
        <p:nvPicPr>
          <p:cNvPr id="8" name="图片 7" descr="Camera_XHS_17416512125281040g2sg3194cnq114ubg4bb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615" y="3289300"/>
            <a:ext cx="1132840" cy="1511300"/>
          </a:xfrm>
          <a:prstGeom prst="rect">
            <a:avLst/>
          </a:prstGeom>
        </p:spPr>
      </p:pic>
      <p:pic>
        <p:nvPicPr>
          <p:cNvPr id="9" name="图片 8" descr="Camera_XHS_17416512197241040g2sg31072kpamlq6g5pf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6075" y="3268980"/>
            <a:ext cx="1129665" cy="1507490"/>
          </a:xfrm>
          <a:prstGeom prst="rect">
            <a:avLst/>
          </a:prstGeom>
        </p:spPr>
      </p:pic>
      <p:pic>
        <p:nvPicPr>
          <p:cNvPr id="10" name="图片 9" descr="Camera_XHS_17416513385301040g00831420jiuphk405o8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970" y="5220970"/>
            <a:ext cx="1480820" cy="987425"/>
          </a:xfrm>
          <a:prstGeom prst="rect">
            <a:avLst/>
          </a:prstGeom>
        </p:spPr>
      </p:pic>
      <p:pic>
        <p:nvPicPr>
          <p:cNvPr id="11" name="图片 10" descr="Camera_XHS_17416513542751000g008264lo504fm0005nih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6695" y="5220970"/>
            <a:ext cx="1366520" cy="96774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4565650" y="1036955"/>
            <a:ext cx="51371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>
                <a:solidFill>
                  <a:srgbClr val="286438"/>
                </a:solidFill>
                <a:latin typeface="仓耳渔阳体 W05" charset="-122"/>
                <a:ea typeface="仓耳渔阳体 W05" charset="-122"/>
                <a:cs typeface="思源黑体 CN Regular" charset="-122"/>
              </a:rPr>
              <a:t>图片的整理</a:t>
            </a:r>
            <a:endParaRPr lang="zh-CN" altLang="en-US" sz="4800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1633220" y="1953895"/>
            <a:ext cx="290639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>
                <a:solidFill>
                  <a:srgbClr val="286438"/>
                </a:solidFill>
                <a:latin typeface="仓耳渔阳体 W05" charset="-122"/>
                <a:ea typeface="仓耳渔阳体 W05" charset="-122"/>
                <a:cs typeface="思源黑体 CN Regular" charset="-122"/>
              </a:rPr>
              <a:t>低碳出行</a:t>
            </a:r>
            <a:endParaRPr lang="zh-CN" altLang="en-US" sz="3600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3600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>
                <a:solidFill>
                  <a:srgbClr val="286438"/>
                </a:solidFill>
                <a:latin typeface="仓耳渔阳体 W05" charset="-122"/>
                <a:ea typeface="仓耳渔阳体 W05" charset="-122"/>
                <a:cs typeface="思源黑体 CN Regular" charset="-122"/>
              </a:rPr>
              <a:t>资源回收</a:t>
            </a:r>
            <a:endParaRPr lang="zh-CN" altLang="en-US" sz="3600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3600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>
                <a:solidFill>
                  <a:srgbClr val="286438"/>
                </a:solidFill>
                <a:latin typeface="仓耳渔阳体 W05" charset="-122"/>
                <a:ea typeface="仓耳渔阳体 W05" charset="-122"/>
                <a:cs typeface="思源黑体 CN Regular" charset="-122"/>
              </a:rPr>
              <a:t>节能减排</a:t>
            </a:r>
            <a:endParaRPr lang="zh-CN" altLang="en-US" sz="3600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3600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0y/h3np1qds5y3_642k5zq3xgvw0000gn/T/com.kingsoft.wpsoffice.mac/picturecompress_20231202191842/output_2.jpgoutput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786765" y="1089660"/>
            <a:ext cx="10618470" cy="541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115560" y="1259205"/>
            <a:ext cx="51371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>
                <a:solidFill>
                  <a:srgbClr val="286438"/>
                </a:solidFill>
                <a:latin typeface="仓耳渔阳体 W05" charset="-122"/>
                <a:ea typeface="仓耳渔阳体 W05" charset="-122"/>
                <a:cs typeface="思源黑体 CN Regular" charset="-122"/>
              </a:rPr>
              <a:t>相册</a:t>
            </a:r>
            <a:endParaRPr lang="zh-CN" altLang="en-US" sz="4800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</p:txBody>
      </p:sp>
      <p:pic>
        <p:nvPicPr>
          <p:cNvPr id="6" name="图片 5" descr="Screenshot_20250303_190822"/>
          <p:cNvPicPr>
            <a:picLocks noChangeAspect="1"/>
          </p:cNvPicPr>
          <p:nvPr/>
        </p:nvPicPr>
        <p:blipFill>
          <a:blip r:embed="rId3"/>
          <a:srcRect t="9889" r="643" b="29083"/>
          <a:stretch>
            <a:fillRect/>
          </a:stretch>
        </p:blipFill>
        <p:spPr>
          <a:xfrm>
            <a:off x="6318885" y="2089150"/>
            <a:ext cx="3138170" cy="4185285"/>
          </a:xfrm>
          <a:prstGeom prst="rect">
            <a:avLst/>
          </a:prstGeom>
        </p:spPr>
      </p:pic>
      <p:sp>
        <p:nvSpPr>
          <p:cNvPr id="11" name="云形标注 10"/>
          <p:cNvSpPr/>
          <p:nvPr/>
        </p:nvSpPr>
        <p:spPr>
          <a:xfrm>
            <a:off x="9223375" y="2771775"/>
            <a:ext cx="2181860" cy="2256155"/>
          </a:xfrm>
          <a:prstGeom prst="cloudCallou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9341485" y="3401695"/>
            <a:ext cx="1861185" cy="4711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注意</a:t>
            </a:r>
            <a:endParaRPr lang="zh-CN" altLang="en-US" sz="3200" b="1">
              <a:solidFill>
                <a:schemeClr val="bg1"/>
              </a:solidFill>
            </a:endParaRPr>
          </a:p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数据安全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7" name="图片 6" descr="Screenshot_20250311_082509"/>
          <p:cNvPicPr>
            <a:picLocks noChangeAspect="1"/>
          </p:cNvPicPr>
          <p:nvPr/>
        </p:nvPicPr>
        <p:blipFill>
          <a:blip r:embed="rId4"/>
          <a:srcRect t="30546" r="4121" b="47963"/>
          <a:stretch>
            <a:fillRect/>
          </a:stretch>
        </p:blipFill>
        <p:spPr>
          <a:xfrm>
            <a:off x="1045845" y="2859405"/>
            <a:ext cx="4874260" cy="23723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0y/h3np1qds5y3_642k5zq3xgvw0000gn/T/com.kingsoft.wpsoffice.mac/picturecompress_20231202191842/output_2.jpgoutput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786765" y="1089660"/>
            <a:ext cx="10618470" cy="541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084445" y="1250315"/>
            <a:ext cx="51371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>
                <a:solidFill>
                  <a:srgbClr val="286438"/>
                </a:solidFill>
                <a:latin typeface="仓耳渔阳体 W05" charset="-122"/>
                <a:ea typeface="仓耳渔阳体 W05" charset="-122"/>
                <a:cs typeface="思源黑体 CN Regular" charset="-122"/>
              </a:rPr>
              <a:t>图书馆</a:t>
            </a:r>
            <a:endParaRPr lang="zh-CN" altLang="en-US" sz="4800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</p:txBody>
      </p:sp>
      <p:pic>
        <p:nvPicPr>
          <p:cNvPr id="6" name="图片 5" descr="Camera_XHS_17416004797581040g2sg31aj6kgihna7g5n7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620" y="2228215"/>
            <a:ext cx="3048635" cy="4064635"/>
          </a:xfrm>
          <a:prstGeom prst="rect">
            <a:avLst/>
          </a:prstGeom>
        </p:spPr>
      </p:pic>
      <p:pic>
        <p:nvPicPr>
          <p:cNvPr id="3" name="mmexport1741653102157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1460" y="2228215"/>
            <a:ext cx="2304415" cy="409765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0y/h3np1qds5y3_642k5zq3xgvw0000gn/T/com.kingsoft.wpsoffice.mac/picturecompress_20231202191842/output_19.jpgoutput_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501775" y="1747520"/>
            <a:ext cx="9189085" cy="44253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7" name="北极熊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880" y="697865"/>
            <a:ext cx="10530840" cy="59239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0y/h3np1qds5y3_642k5zq3xgvw0000gn/T/com.kingsoft.wpsoffice.mac/picturecompress_20231202191842/output_2.jpgoutput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786765" y="1089660"/>
            <a:ext cx="10618470" cy="541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855845" y="1107440"/>
            <a:ext cx="51371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>
                <a:solidFill>
                  <a:srgbClr val="286438"/>
                </a:solidFill>
                <a:latin typeface="仓耳渔阳体 W05" charset="-122"/>
                <a:ea typeface="仓耳渔阳体 W05" charset="-122"/>
                <a:cs typeface="思源黑体 CN Regular" charset="-122"/>
              </a:rPr>
              <a:t>课后作业</a:t>
            </a:r>
            <a:endParaRPr lang="zh-CN" altLang="en-US" sz="4800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2134870" y="1994535"/>
            <a:ext cx="90551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>
                <a:solidFill>
                  <a:srgbClr val="286438"/>
                </a:solidFill>
                <a:latin typeface="仓耳渔阳体 W05" charset="-122"/>
                <a:ea typeface="仓耳渔阳体 W05" charset="-122"/>
                <a:cs typeface="思源黑体 CN Regular" charset="-122"/>
              </a:rPr>
              <a:t>思考如何给表格中的数据进行排序和筛选。</a:t>
            </a:r>
            <a:endParaRPr lang="zh-CN" altLang="en-US" sz="3600">
              <a:solidFill>
                <a:srgbClr val="286438"/>
              </a:solidFill>
              <a:latin typeface="仓耳渔阳体 W05" charset="-122"/>
              <a:ea typeface="仓耳渔阳体 W05" charset="-122"/>
              <a:cs typeface="思源黑体 CN Regular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315" y="2715260"/>
            <a:ext cx="4804410" cy="34963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/private/var/folders/0y/h3np1qds5y3_642k5zq3xgvw0000gn/T/com.kingsoft.wpsoffice.mac/picturecompress_20231202191842/output_1.jpgoutput_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7310" y="0"/>
            <a:ext cx="12259310" cy="693483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1402080" y="3501390"/>
            <a:ext cx="9387840" cy="1427480"/>
          </a:xfrm>
          <a:prstGeom prst="roundRect">
            <a:avLst/>
          </a:prstGeom>
          <a:solidFill>
            <a:schemeClr val="bg1">
              <a:alpha val="4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964690" y="3661410"/>
            <a:ext cx="87249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b="1" dirty="0">
                <a:solidFill>
                  <a:schemeClr val="bg1"/>
                </a:solidFill>
                <a:latin typeface="方正黑体_GBK" panose="02000000000000000000" pitchFamily="2" charset="-122"/>
                <a:ea typeface="方正黑体_GBK" panose="02000000000000000000" pitchFamily="2" charset="-122"/>
              </a:rPr>
              <a:t>谁偷走了我们的家</a:t>
            </a:r>
            <a:endParaRPr lang="zh-CN" altLang="en-US" sz="6600" b="1" dirty="0">
              <a:solidFill>
                <a:schemeClr val="bg1"/>
              </a:solidFill>
              <a:latin typeface="方正黑体_GBK" panose="02000000000000000000" pitchFamily="2" charset="-122"/>
              <a:ea typeface="方正黑体_GBK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0y/h3np1qds5y3_642k5zq3xgvw0000gn/T/com.kingsoft.wpsoffice.mac/picturecompress_20231202191842/output_2.jpgoutput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518920" y="1723390"/>
            <a:ext cx="9154160" cy="424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86765" y="1089660"/>
            <a:ext cx="10618470" cy="541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939925" y="1353185"/>
            <a:ext cx="8311515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sym typeface="+mn-ea"/>
              </a:rPr>
              <a:t>2020</a:t>
            </a:r>
            <a:r>
              <a:rPr lang="zh-CN" altLang="en-US" sz="2400">
                <a:sym typeface="+mn-ea"/>
              </a:rPr>
              <a:t>年北极夏季平均气温</a:t>
            </a:r>
            <a:r>
              <a:rPr lang="en-US" altLang="zh-CN" sz="2400">
                <a:sym typeface="+mn-ea"/>
              </a:rPr>
              <a:t>4.2℃</a:t>
            </a:r>
            <a:r>
              <a:rPr lang="zh-CN" altLang="en-US" sz="2400">
                <a:sym typeface="+mn-ea"/>
              </a:rPr>
              <a:t>，冬季平均气温</a:t>
            </a:r>
            <a:r>
              <a:rPr lang="en-US" altLang="zh-CN" sz="2400">
                <a:sym typeface="+mn-ea"/>
              </a:rPr>
              <a:t>-17.6℃</a:t>
            </a:r>
            <a:r>
              <a:rPr lang="zh-CN" altLang="en-US" sz="2400">
                <a:sym typeface="+mn-ea"/>
              </a:rPr>
              <a:t>，冰川最小面积</a:t>
            </a:r>
            <a:r>
              <a:rPr lang="en-US" altLang="zh-CN" sz="2400">
                <a:sym typeface="+mn-ea"/>
              </a:rPr>
              <a:t>340</a:t>
            </a:r>
            <a:r>
              <a:rPr lang="zh-CN" altLang="en-US" sz="2400">
                <a:sym typeface="+mn-ea"/>
              </a:rPr>
              <a:t>万平方千米。</a:t>
            </a:r>
            <a:r>
              <a:rPr lang="en-US" altLang="zh-CN" sz="2400">
                <a:sym typeface="+mn-ea"/>
              </a:rPr>
              <a:t>2000</a:t>
            </a:r>
            <a:r>
              <a:rPr lang="zh-CN" altLang="en-US" sz="2400">
                <a:sym typeface="+mn-ea"/>
              </a:rPr>
              <a:t>年北极夏季平均气温</a:t>
            </a:r>
            <a:r>
              <a:rPr lang="en-US" altLang="zh-CN" sz="2400">
                <a:sym typeface="+mn-ea"/>
              </a:rPr>
              <a:t>2.1℃</a:t>
            </a:r>
            <a:r>
              <a:rPr lang="zh-CN" altLang="en-US" sz="2400">
                <a:sym typeface="+mn-ea"/>
              </a:rPr>
              <a:t>，冬季平均气温</a:t>
            </a:r>
            <a:r>
              <a:rPr lang="en-US" altLang="zh-CN" sz="2400">
                <a:sym typeface="+mn-ea"/>
              </a:rPr>
              <a:t>-21.6℃</a:t>
            </a:r>
            <a:r>
              <a:rPr lang="zh-CN" altLang="en-US" sz="2400">
                <a:sym typeface="+mn-ea"/>
              </a:rPr>
              <a:t>，冰川最小面积</a:t>
            </a:r>
            <a:r>
              <a:rPr lang="en-US" altLang="zh-CN" sz="2400">
                <a:sym typeface="+mn-ea"/>
              </a:rPr>
              <a:t>560</a:t>
            </a:r>
            <a:r>
              <a:rPr lang="zh-CN" altLang="en-US" sz="2400">
                <a:sym typeface="+mn-ea"/>
              </a:rPr>
              <a:t>万平方千米。</a:t>
            </a:r>
            <a:r>
              <a:rPr lang="en-US" altLang="zh-CN" sz="2400"/>
              <a:t>1980</a:t>
            </a:r>
            <a:r>
              <a:rPr lang="zh-CN" altLang="en-US" sz="2400"/>
              <a:t>年北极夏季平均气温</a:t>
            </a:r>
            <a:r>
              <a:rPr lang="en-US" altLang="zh-CN" sz="2400"/>
              <a:t>2℃</a:t>
            </a:r>
            <a:r>
              <a:rPr lang="zh-CN" altLang="en-US" sz="2400"/>
              <a:t>，冬季平均气温</a:t>
            </a:r>
            <a:r>
              <a:rPr lang="en-US" altLang="zh-CN" sz="2400"/>
              <a:t>-24.5</a:t>
            </a:r>
            <a:r>
              <a:rPr lang="en-US" altLang="zh-CN" sz="2400">
                <a:sym typeface="+mn-ea"/>
              </a:rPr>
              <a:t>℃</a:t>
            </a:r>
            <a:r>
              <a:rPr lang="zh-CN" altLang="en-US" sz="2400"/>
              <a:t>，冰川最小面积</a:t>
            </a:r>
            <a:r>
              <a:rPr lang="en-US" altLang="zh-CN" sz="2400"/>
              <a:t>710</a:t>
            </a:r>
            <a:r>
              <a:rPr lang="zh-CN" altLang="en-US" sz="2400"/>
              <a:t>万平方千米。</a:t>
            </a:r>
            <a:r>
              <a:rPr lang="en-US" altLang="zh-CN" sz="2400"/>
              <a:t>1990</a:t>
            </a:r>
            <a:r>
              <a:rPr lang="zh-CN" altLang="en-US" sz="2400"/>
              <a:t>年</a:t>
            </a:r>
            <a:r>
              <a:rPr lang="zh-CN" altLang="en-US" sz="2400">
                <a:sym typeface="+mn-ea"/>
              </a:rPr>
              <a:t>北极夏季平均气温</a:t>
            </a:r>
            <a:r>
              <a:rPr lang="en-US" altLang="zh-CN" sz="2400">
                <a:sym typeface="+mn-ea"/>
              </a:rPr>
              <a:t>2.6℃</a:t>
            </a:r>
            <a:r>
              <a:rPr lang="zh-CN" altLang="en-US" sz="2400">
                <a:sym typeface="+mn-ea"/>
              </a:rPr>
              <a:t>，冬季平均气温</a:t>
            </a:r>
            <a:r>
              <a:rPr lang="en-US" altLang="zh-CN" sz="2400">
                <a:sym typeface="+mn-ea"/>
              </a:rPr>
              <a:t>-21.2</a:t>
            </a:r>
            <a:r>
              <a:rPr lang="en-US" altLang="zh-CN" sz="2400">
                <a:sym typeface="+mn-ea"/>
              </a:rPr>
              <a:t>℃</a:t>
            </a:r>
            <a:r>
              <a:rPr lang="zh-CN" altLang="en-US" sz="2400">
                <a:sym typeface="+mn-ea"/>
              </a:rPr>
              <a:t>，</a:t>
            </a:r>
            <a:r>
              <a:rPr lang="zh-CN" altLang="en-US" sz="2400">
                <a:sym typeface="+mn-ea"/>
              </a:rPr>
              <a:t>冰川最小面积</a:t>
            </a:r>
            <a:r>
              <a:rPr lang="en-US" altLang="zh-CN" sz="2400">
                <a:sym typeface="+mn-ea"/>
              </a:rPr>
              <a:t>578</a:t>
            </a:r>
            <a:r>
              <a:rPr lang="zh-CN" altLang="en-US" sz="2400">
                <a:sym typeface="+mn-ea"/>
              </a:rPr>
              <a:t>万平方千米。</a:t>
            </a:r>
            <a:r>
              <a:rPr lang="en-US" altLang="zh-CN" sz="2400">
                <a:sym typeface="+mn-ea"/>
              </a:rPr>
              <a:t>2010</a:t>
            </a:r>
            <a:r>
              <a:rPr lang="zh-CN" altLang="en-US" sz="2400">
                <a:sym typeface="+mn-ea"/>
              </a:rPr>
              <a:t>年</a:t>
            </a:r>
            <a:r>
              <a:rPr lang="zh-CN" altLang="en-US" sz="2400">
                <a:sym typeface="+mn-ea"/>
              </a:rPr>
              <a:t>北极</a:t>
            </a:r>
            <a:r>
              <a:rPr lang="zh-CN" altLang="en-US" sz="2400">
                <a:sym typeface="+mn-ea"/>
              </a:rPr>
              <a:t>夏季</a:t>
            </a:r>
            <a:r>
              <a:rPr lang="zh-CN" altLang="en-US" sz="2400">
                <a:sym typeface="+mn-ea"/>
              </a:rPr>
              <a:t>平均气温</a:t>
            </a:r>
            <a:r>
              <a:rPr lang="en-US" altLang="zh-CN" sz="2400">
                <a:sym typeface="+mn-ea"/>
              </a:rPr>
              <a:t>3.5℃</a:t>
            </a:r>
            <a:r>
              <a:rPr lang="zh-CN" altLang="en-US" sz="2400">
                <a:sym typeface="+mn-ea"/>
              </a:rPr>
              <a:t>，</a:t>
            </a:r>
            <a:r>
              <a:rPr lang="zh-CN" altLang="en-US" sz="2400">
                <a:sym typeface="+mn-ea"/>
              </a:rPr>
              <a:t>冬季平均气温</a:t>
            </a:r>
            <a:r>
              <a:rPr lang="en-US" altLang="zh-CN" sz="2400">
                <a:sym typeface="+mn-ea"/>
              </a:rPr>
              <a:t>-19.5</a:t>
            </a:r>
            <a:r>
              <a:rPr lang="en-US" altLang="zh-CN" sz="2400">
                <a:sym typeface="+mn-ea"/>
              </a:rPr>
              <a:t>℃</a:t>
            </a:r>
            <a:r>
              <a:rPr lang="zh-CN" altLang="en-US" sz="2400">
                <a:sym typeface="+mn-ea"/>
              </a:rPr>
              <a:t>，</a:t>
            </a:r>
            <a:r>
              <a:rPr lang="zh-CN" altLang="en-US" sz="2400">
                <a:sym typeface="+mn-ea"/>
              </a:rPr>
              <a:t>冰川最小面积</a:t>
            </a:r>
            <a:r>
              <a:rPr lang="en-US" altLang="zh-CN" sz="2400">
                <a:sym typeface="+mn-ea"/>
              </a:rPr>
              <a:t>295</a:t>
            </a:r>
            <a:r>
              <a:rPr lang="zh-CN" altLang="en-US" sz="2400">
                <a:sym typeface="+mn-ea"/>
              </a:rPr>
              <a:t>万平方千米。</a:t>
            </a:r>
            <a:endParaRPr lang="en-US" altLang="zh-CN" sz="2400"/>
          </a:p>
          <a:p>
            <a:endParaRPr lang="en-US" altLang="zh-CN" sz="240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0y/h3np1qds5y3_642k5zq3xgvw0000gn/T/com.kingsoft.wpsoffice.mac/picturecompress_20231202191842/output_2.jpgoutput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518920" y="1723390"/>
            <a:ext cx="9154160" cy="424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86765" y="1089660"/>
            <a:ext cx="10618470" cy="541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" y="1608455"/>
            <a:ext cx="5520690" cy="43630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965" y="1756410"/>
            <a:ext cx="4916170" cy="42481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0y/h3np1qds5y3_642k5zq3xgvw0000gn/T/com.kingsoft.wpsoffice.mac/picturecompress_20231202191842/output_2.jpgoutput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518920" y="1723390"/>
            <a:ext cx="9154160" cy="424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86765" y="1089660"/>
            <a:ext cx="10618470" cy="541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2032635" y="1861820"/>
          <a:ext cx="8228330" cy="387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425"/>
                <a:gridCol w="2286635"/>
                <a:gridCol w="2286635"/>
                <a:gridCol w="2286635"/>
              </a:tblGrid>
              <a:tr h="6457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年份</a:t>
                      </a: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夏季平均气温</a:t>
                      </a:r>
                      <a:endParaRPr lang="zh-CN" altLang="en-US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冬季平均气温</a:t>
                      </a:r>
                      <a:endParaRPr lang="zh-CN" altLang="en-US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sym typeface="+mn-ea"/>
                        </a:rPr>
                        <a:t>冰川最小面积</a:t>
                      </a:r>
                      <a:endParaRPr lang="zh-CN" altLang="en-US" sz="2000">
                        <a:sym typeface="+mn-ea"/>
                      </a:endParaRPr>
                    </a:p>
                  </a:txBody>
                  <a:tcPr anchor="ctr" anchorCtr="0"/>
                </a:tc>
              </a:tr>
              <a:tr h="6457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1980</a:t>
                      </a:r>
                      <a:r>
                        <a:rPr lang="zh-CN" altLang="en-US" sz="2000"/>
                        <a:t>年</a:t>
                      </a: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2℃</a:t>
                      </a:r>
                      <a:endParaRPr lang="en-US" altLang="zh-CN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-24.5</a:t>
                      </a:r>
                      <a:r>
                        <a:rPr lang="en-US" altLang="zh-CN" sz="2000">
                          <a:sym typeface="+mn-ea"/>
                        </a:rPr>
                        <a:t>℃</a:t>
                      </a:r>
                      <a:endParaRPr lang="en-US" altLang="zh-CN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710</a:t>
                      </a:r>
                      <a:r>
                        <a:rPr lang="zh-CN" altLang="en-US" sz="2000">
                          <a:sym typeface="+mn-ea"/>
                        </a:rPr>
                        <a:t>万平方千米</a:t>
                      </a:r>
                      <a:endParaRPr lang="zh-CN" altLang="en-US" sz="2000">
                        <a:sym typeface="+mn-ea"/>
                      </a:endParaRPr>
                    </a:p>
                  </a:txBody>
                  <a:tcPr anchor="ctr" anchorCtr="0"/>
                </a:tc>
              </a:tr>
              <a:tr h="6457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1990</a:t>
                      </a:r>
                      <a:r>
                        <a:rPr lang="zh-CN" altLang="en-US" sz="2000"/>
                        <a:t>年</a:t>
                      </a: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2.6℃</a:t>
                      </a:r>
                      <a:endParaRPr lang="en-US" altLang="zh-CN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-21.2℃</a:t>
                      </a:r>
                      <a:endParaRPr lang="en-US" altLang="zh-CN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578</a:t>
                      </a:r>
                      <a:r>
                        <a:rPr lang="zh-CN" altLang="en-US" sz="2000">
                          <a:sym typeface="+mn-ea"/>
                        </a:rPr>
                        <a:t>万平方千米</a:t>
                      </a:r>
                      <a:endParaRPr lang="zh-CN" altLang="en-US" sz="2000">
                        <a:sym typeface="+mn-ea"/>
                      </a:endParaRPr>
                    </a:p>
                  </a:txBody>
                  <a:tcPr anchor="ctr" anchorCtr="0"/>
                </a:tc>
              </a:tr>
              <a:tr h="6457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2000</a:t>
                      </a:r>
                      <a:r>
                        <a:rPr lang="zh-CN" altLang="en-US" sz="2000"/>
                        <a:t>年</a:t>
                      </a: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2.1℃</a:t>
                      </a:r>
                      <a:endParaRPr lang="en-US" altLang="zh-CN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-21.6℃</a:t>
                      </a:r>
                      <a:endParaRPr lang="en-US" altLang="zh-CN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560</a:t>
                      </a:r>
                      <a:r>
                        <a:rPr lang="zh-CN" altLang="en-US" sz="2000">
                          <a:sym typeface="+mn-ea"/>
                        </a:rPr>
                        <a:t>万平方千米</a:t>
                      </a:r>
                      <a:endParaRPr lang="zh-CN" altLang="en-US" sz="2000">
                        <a:sym typeface="+mn-ea"/>
                      </a:endParaRPr>
                    </a:p>
                  </a:txBody>
                  <a:tcPr anchor="ctr" anchorCtr="0"/>
                </a:tc>
              </a:tr>
              <a:tr h="6457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2010</a:t>
                      </a:r>
                      <a:r>
                        <a:rPr lang="zh-CN" altLang="en-US" sz="2000"/>
                        <a:t>年</a:t>
                      </a: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3.5℃</a:t>
                      </a:r>
                      <a:endParaRPr lang="en-US" altLang="zh-CN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-</a:t>
                      </a:r>
                      <a:r>
                        <a:rPr lang="en-US" altLang="zh-CN" sz="2000">
                          <a:sym typeface="+mn-ea"/>
                        </a:rPr>
                        <a:t>19.5℃</a:t>
                      </a:r>
                      <a:endParaRPr lang="en-US" altLang="zh-CN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295</a:t>
                      </a:r>
                      <a:r>
                        <a:rPr lang="zh-CN" altLang="en-US" sz="2000">
                          <a:sym typeface="+mn-ea"/>
                        </a:rPr>
                        <a:t>万平方千米</a:t>
                      </a:r>
                      <a:endParaRPr lang="zh-CN" altLang="en-US" sz="2000">
                        <a:sym typeface="+mn-ea"/>
                      </a:endParaRPr>
                    </a:p>
                  </a:txBody>
                  <a:tcPr anchor="ctr" anchorCtr="0"/>
                </a:tc>
              </a:tr>
              <a:tr h="6457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2020</a:t>
                      </a:r>
                      <a:r>
                        <a:rPr lang="zh-CN" altLang="en-US" sz="2000"/>
                        <a:t>年</a:t>
                      </a:r>
                      <a:endParaRPr lang="zh-CN" altLang="en-US" sz="2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4.2℃</a:t>
                      </a:r>
                      <a:endParaRPr lang="en-US" altLang="zh-CN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-17.6℃</a:t>
                      </a:r>
                      <a:endParaRPr lang="en-US" altLang="zh-CN" sz="20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340</a:t>
                      </a:r>
                      <a:r>
                        <a:rPr lang="zh-CN" altLang="en-US" sz="2000">
                          <a:sym typeface="+mn-ea"/>
                        </a:rPr>
                        <a:t>万平方千米</a:t>
                      </a:r>
                      <a:endParaRPr lang="zh-CN" altLang="en-US" sz="2000">
                        <a:sym typeface="+mn-ea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0y/h3np1qds5y3_642k5zq3xgvw0000gn/T/com.kingsoft.wpsoffice.mac/picturecompress_20231202191842/output_2.jpgoutput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786765" y="1089660"/>
            <a:ext cx="10618470" cy="541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85" y="3021330"/>
            <a:ext cx="2037715" cy="17043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765" y="2484755"/>
            <a:ext cx="7552055" cy="309435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937318" y="1285875"/>
            <a:ext cx="448754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WPS——</a:t>
            </a:r>
            <a:r>
              <a:rPr lang="zh-CN" alt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表格</a:t>
            </a:r>
            <a:endParaRPr lang="zh-CN" altLang="en-US" sz="54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0" y="5274945"/>
            <a:ext cx="1066800" cy="11728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0y/h3np1qds5y3_642k5zq3xgvw0000gn/T/com.kingsoft.wpsoffice.mac/picturecompress_20231202191842/output_2.jpgoutput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786765" y="1089660"/>
            <a:ext cx="10618470" cy="541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xjsyxx/Desktop/图片1.png图片1"/>
          <p:cNvPicPr>
            <a:picLocks noChangeAspect="1"/>
          </p:cNvPicPr>
          <p:nvPr/>
        </p:nvPicPr>
        <p:blipFill>
          <a:blip r:embed="rId2"/>
          <a:srcRect t="-302" b="-15"/>
          <a:stretch>
            <a:fillRect/>
          </a:stretch>
        </p:blipFill>
        <p:spPr>
          <a:xfrm>
            <a:off x="1366520" y="1200150"/>
            <a:ext cx="9848215" cy="535813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 bwMode="auto">
          <a:xfrm>
            <a:off x="3279140" y="1555115"/>
            <a:ext cx="4099560" cy="27876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1366520" y="1904365"/>
            <a:ext cx="9755505" cy="49149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1661160" y="2916555"/>
            <a:ext cx="8982075" cy="315150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997575" y="780415"/>
            <a:ext cx="1644650" cy="584835"/>
            <a:chOff x="6004560" y="751840"/>
            <a:chExt cx="1686560" cy="599440"/>
          </a:xfrm>
        </p:grpSpPr>
        <p:sp>
          <p:nvSpPr>
            <p:cNvPr id="13" name="对话气泡: 椭圆形 11"/>
            <p:cNvSpPr/>
            <p:nvPr/>
          </p:nvSpPr>
          <p:spPr bwMode="auto">
            <a:xfrm>
              <a:off x="6004560" y="751840"/>
              <a:ext cx="1686560" cy="599440"/>
            </a:xfrm>
            <a:prstGeom prst="wedgeEllipseCallout">
              <a:avLst/>
            </a:prstGeom>
            <a:solidFill>
              <a:schemeClr val="bg1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31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278880" y="866459"/>
              <a:ext cx="1320800" cy="471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选项卡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对话气泡: 椭圆形 13"/>
          <p:cNvSpPr/>
          <p:nvPr/>
        </p:nvSpPr>
        <p:spPr bwMode="auto">
          <a:xfrm rot="16200000">
            <a:off x="420370" y="1502410"/>
            <a:ext cx="633095" cy="1071245"/>
          </a:xfrm>
          <a:prstGeom prst="wedgeEllipseCallou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对话气泡: 椭圆形 17"/>
          <p:cNvSpPr/>
          <p:nvPr/>
        </p:nvSpPr>
        <p:spPr bwMode="auto">
          <a:xfrm rot="16200000">
            <a:off x="267970" y="5217795"/>
            <a:ext cx="750570" cy="1136015"/>
          </a:xfrm>
          <a:prstGeom prst="wedgeEllipseCallout">
            <a:avLst>
              <a:gd name="adj1" fmla="val -5514"/>
              <a:gd name="adj2" fmla="val 125581"/>
            </a:avLst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01295" y="1793240"/>
            <a:ext cx="1287780" cy="450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功能区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2870" y="5538470"/>
            <a:ext cx="1287780" cy="450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工作区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 bwMode="auto">
          <a:xfrm>
            <a:off x="1366520" y="6303010"/>
            <a:ext cx="9848215" cy="25527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8" name="对话气泡: 椭圆形 17"/>
          <p:cNvSpPr/>
          <p:nvPr/>
        </p:nvSpPr>
        <p:spPr bwMode="auto">
          <a:xfrm rot="5400000" flipH="1">
            <a:off x="11289665" y="5673090"/>
            <a:ext cx="635000" cy="1136015"/>
          </a:xfrm>
          <a:prstGeom prst="wedgeEllipseCallout">
            <a:avLst>
              <a:gd name="adj1" fmla="val -25048"/>
              <a:gd name="adj2" fmla="val 116303"/>
            </a:avLst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 flipH="1">
            <a:off x="10963910" y="6005830"/>
            <a:ext cx="1287780" cy="448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状态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 bwMode="auto">
          <a:xfrm flipH="1">
            <a:off x="3125470" y="1163320"/>
            <a:ext cx="2478405" cy="30797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 flipH="1">
            <a:off x="1522095" y="351155"/>
            <a:ext cx="2359660" cy="584200"/>
            <a:chOff x="6004560" y="751840"/>
            <a:chExt cx="1686560" cy="599440"/>
          </a:xfrm>
        </p:grpSpPr>
        <p:sp>
          <p:nvSpPr>
            <p:cNvPr id="32" name="对话气泡: 椭圆形 11"/>
            <p:cNvSpPr/>
            <p:nvPr/>
          </p:nvSpPr>
          <p:spPr bwMode="auto">
            <a:xfrm>
              <a:off x="6004560" y="751840"/>
              <a:ext cx="1686560" cy="599440"/>
            </a:xfrm>
            <a:prstGeom prst="wedgeEllipseCallout">
              <a:avLst/>
            </a:prstGeom>
            <a:solidFill>
              <a:schemeClr val="bg1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31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187199" y="811074"/>
              <a:ext cx="1320800" cy="472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>
                <a:buClrTx/>
                <a:buSzTx/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工作簿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名称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0y/h3np1qds5y3_642k5zq3xgvw0000gn/T/com.kingsoft.wpsoffice.mac/picturecompress_20231202191842/output_2.jpgoutput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786765" y="1089660"/>
            <a:ext cx="10618470" cy="541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55" y="1114425"/>
            <a:ext cx="10828655" cy="56089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81990" y="3121660"/>
            <a:ext cx="8910320" cy="35877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702800" y="3215640"/>
            <a:ext cx="787400" cy="320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行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15155" y="2761615"/>
            <a:ext cx="1229995" cy="270954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763135" y="5621020"/>
            <a:ext cx="534035" cy="6642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列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72385" y="5691505"/>
            <a:ext cx="1642110" cy="434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单元格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897505" y="4204970"/>
            <a:ext cx="1198245" cy="40894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>
            <a:off x="3503930" y="4639310"/>
            <a:ext cx="20320" cy="11176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0173970" y="3246120"/>
            <a:ext cx="787400" cy="366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1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17795" y="5684520"/>
            <a:ext cx="787400" cy="366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D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912870" y="5770245"/>
            <a:ext cx="787400" cy="366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C4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8" grpId="0" animBg="1"/>
      <p:bldP spid="9" grpId="0"/>
      <p:bldP spid="14" grpId="0" bldLvl="0" animBg="1"/>
      <p:bldP spid="11" grpId="0"/>
      <p:bldP spid="7" grpId="0"/>
      <p:bldP spid="10" grpId="0"/>
      <p:bldP spid="12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TABLE_ENDDRAG_ORIGIN_RECT" val="647*304"/>
  <p:tag name="TABLE_ENDDRAG_RECT" val="203*165*647*304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TABLE_ENDDRAG_ORIGIN_RECT" val="647*304"/>
  <p:tag name="TABLE_ENDDRAG_RECT" val="203*165*647*304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TABLE_ENDDRAG_ORIGIN_RECT" val="475*334"/>
  <p:tag name="TABLE_ENDDRAG_RECT" val="144*126*475*334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1189</Words>
  <Application>WPS 演示</Application>
  <PresentationFormat>宽屏</PresentationFormat>
  <Paragraphs>220</Paragraphs>
  <Slides>20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Wingdings</vt:lpstr>
      <vt:lpstr>字魂27号-布丁体</vt:lpstr>
      <vt:lpstr>Calibri</vt:lpstr>
      <vt:lpstr>方正黑体_GBK</vt:lpstr>
      <vt:lpstr>Calibri</vt:lpstr>
      <vt:lpstr>Arial Unicode MS</vt:lpstr>
      <vt:lpstr>楷体</vt:lpstr>
      <vt:lpstr>仓耳渔阳体 W05</vt:lpstr>
      <vt:lpstr>思源黑体 CN Regular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scb-01</dc:creator>
  <cp:lastModifiedBy>潇煜</cp:lastModifiedBy>
  <cp:revision>222</cp:revision>
  <dcterms:created xsi:type="dcterms:W3CDTF">2023-12-02T11:19:00Z</dcterms:created>
  <dcterms:modified xsi:type="dcterms:W3CDTF">2025-03-13T08:21:01Z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265FD76D006D48229AC28A2964D7488E_11</vt:lpwstr>
  </property>
  <property fmtid="{D5CDD505-2E9C-101B-9397-08002B2CF9AE}" pid="4" name="KSOTemplateUUID">
    <vt:lpwstr>v1.0_mb_xnZalDn+rmcpewqHCWeStg==</vt:lpwstr>
  </property>
</Properties>
</file>