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mp4" ContentType="video/mp4"/>
  <Default Extension="png" ContentType="image/png"/>
  <Default Extension="rels" ContentType="application/vnd.openxmlformats-package.relationship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s/slide2.xml" ContentType="application/vnd.openxmlformats-officedocument.presentationml.slide+xml"/>
  <Override PartName="/ppt/slideLayouts/slideLayout2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8.xml" ContentType="application/vnd.openxmlformats-officedocument.presentationml.slide+xml"/>
  <Override PartName="/ppt/slideLayouts/slideLayout8.xml" ContentType="application/vnd.openxmlformats-officedocument.presentationml.slideLayout+xml"/>
  <Override PartName="/ppt/slides/slide9.xml" ContentType="application/vnd.openxmlformats-officedocument.presentationml.slide+xml"/>
  <Override PartName="/ppt/slideLayouts/slideLayout9.xml" ContentType="application/vnd.openxmlformats-officedocument.presentationml.slideLayout+xml"/>
  <Override PartName="/ppt/slides/slide10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1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2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13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14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15.xml" ContentType="application/vnd.openxmlformats-officedocument.presentationml.slide+xml"/>
  <Override PartName="/ppt/slideLayouts/slideLayout15.xml" ContentType="application/vnd.openxmlformats-officedocument.presentationml.slideLayout+xml"/>
  <Override PartName="/ppt/slides/slide16.xml" ContentType="application/vnd.openxmlformats-officedocument.presentationml.slide+xml"/>
  <Override PartName="/ppt/slideLayouts/slideLayout16.xml" ContentType="application/vnd.openxmlformats-officedocument.presentationml.slideLayout+xml"/>
  <Override PartName="/ppt/slides/slide17.xml" ContentType="application/vnd.openxmlformats-officedocument.presentationml.slide+xml"/>
  <Override PartName="/ppt/slideLayouts/slideLayout17.xml" ContentType="application/vnd.openxmlformats-officedocument.presentationml.slideLayout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d662bf2eceb4858" /><Relationship Type="http://schemas.openxmlformats.org/officeDocument/2006/relationships/extended-properties" Target="/docProps/app.xml" Id="rId2" /><Relationship Type="http://schemas.openxmlformats.org/package/2006/relationships/metadata/core-properties" Target="/docProps/core.xml" Id="R78cc3991de3f4de1" /><Relationship Type="http://schemas.openxmlformats.org/officeDocument/2006/relationships/custom-properties" Target="/docProps/custom.xml" Id="R4405a2adbf394d27" /></Relationships>
</file>

<file path=ppt/presentation.xml><?xml version="1.0" encoding="utf-8"?>
<p:presentation xmlns:p15="http://schemas.microsoft.com/office/powerpoint/2012/main"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5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p14="http://schemas.microsoft.com/office/powerpoint/2010/main" xmlns:p15="http://schemas.microsoft.com/office/powerpoint/2012/main"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60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presProps" Target="/ppt/presProps.xml" Id="rId1" /><Relationship Type="http://schemas.openxmlformats.org/officeDocument/2006/relationships/viewProps" Target="/ppt/viewProps.xml" Id="rId2" /><Relationship Type="http://schemas.openxmlformats.org/officeDocument/2006/relationships/theme" Target="/ppt/theme/theme1.xml" Id="rId3" /><Relationship Type="http://schemas.openxmlformats.org/officeDocument/2006/relationships/tableStyles" Target="/ppt/tableStyles.xml" Id="rId4" /><Relationship Type="http://schemas.openxmlformats.org/officeDocument/2006/relationships/slideMaster" Target="/ppt/slideMasters/slideMaster1.xml" Id="rId5" /><Relationship Type="http://schemas.openxmlformats.org/officeDocument/2006/relationships/slide" Target="/ppt/slides/slide1.xml" Id="rId6" /><Relationship Type="http://schemas.openxmlformats.org/officeDocument/2006/relationships/slide" Target="/ppt/slides/slide2.xml" Id="rId7" /><Relationship Type="http://schemas.openxmlformats.org/officeDocument/2006/relationships/slide" Target="/ppt/slides/slide3.xml" Id="rId8" /><Relationship Type="http://schemas.openxmlformats.org/officeDocument/2006/relationships/slide" Target="/ppt/slides/slide4.xml" Id="rId9" /><Relationship Type="http://schemas.openxmlformats.org/officeDocument/2006/relationships/slide" Target="/ppt/slides/slide5.xml" Id="rId10" /><Relationship Type="http://schemas.openxmlformats.org/officeDocument/2006/relationships/slide" Target="/ppt/slides/slide6.xml" Id="rId11" /><Relationship Type="http://schemas.openxmlformats.org/officeDocument/2006/relationships/slide" Target="/ppt/slides/slide7.xml" Id="rId12" /><Relationship Type="http://schemas.openxmlformats.org/officeDocument/2006/relationships/slide" Target="/ppt/slides/slide8.xml" Id="rId13" /><Relationship Type="http://schemas.openxmlformats.org/officeDocument/2006/relationships/slide" Target="/ppt/slides/slide9.xml" Id="rId14" /><Relationship Type="http://schemas.openxmlformats.org/officeDocument/2006/relationships/slide" Target="/ppt/slides/slide10.xml" Id="rId15" /><Relationship Type="http://schemas.openxmlformats.org/officeDocument/2006/relationships/slide" Target="/ppt/slides/slide11.xml" Id="rId16" /><Relationship Type="http://schemas.openxmlformats.org/officeDocument/2006/relationships/slide" Target="/ppt/slides/slide12.xml" Id="rId17" /><Relationship Type="http://schemas.openxmlformats.org/officeDocument/2006/relationships/slide" Target="/ppt/slides/slide13.xml" Id="rId18" /><Relationship Type="http://schemas.openxmlformats.org/officeDocument/2006/relationships/slide" Target="/ppt/slides/slide14.xml" Id="rId19" /><Relationship Type="http://schemas.openxmlformats.org/officeDocument/2006/relationships/slide" Target="/ppt/slides/slide15.xml" Id="rId20" /><Relationship Type="http://schemas.openxmlformats.org/officeDocument/2006/relationships/slide" Target="/ppt/slides/slide16.xml" Id="rId21" /><Relationship Type="http://schemas.openxmlformats.org/officeDocument/2006/relationships/slide" Target="/ppt/slides/slide17.xml" Id="rId2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2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3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4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5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6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7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8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9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0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2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3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4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5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6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_rels/slideLayout17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Id1" /></Relationships>
</file>

<file path=ppt/slideLayouts/slideLayout1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2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3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4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5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6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7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8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9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0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1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2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3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4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5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6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Layouts/slideLayout17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Id1" /><Relationship Type="http://schemas.openxmlformats.org/officeDocument/2006/relationships/theme" Target="/ppt/theme/theme1.xml" Id="rId2" /><Relationship Type="http://schemas.openxmlformats.org/officeDocument/2006/relationships/slideLayout" Target="/ppt/slideLayouts/slideLayout2.xml" Id="rId3" /><Relationship Type="http://schemas.openxmlformats.org/officeDocument/2006/relationships/slideLayout" Target="/ppt/slideLayouts/slideLayout3.xml" Id="rId4" /><Relationship Type="http://schemas.openxmlformats.org/officeDocument/2006/relationships/slideLayout" Target="/ppt/slideLayouts/slideLayout4.xml" Id="rId5" /><Relationship Type="http://schemas.openxmlformats.org/officeDocument/2006/relationships/slideLayout" Target="/ppt/slideLayouts/slideLayout5.xml" Id="rId6" /><Relationship Type="http://schemas.openxmlformats.org/officeDocument/2006/relationships/slideLayout" Target="/ppt/slideLayouts/slideLayout6.xml" Id="rId7" /><Relationship Type="http://schemas.openxmlformats.org/officeDocument/2006/relationships/slideLayout" Target="/ppt/slideLayouts/slideLayout7.xml" Id="rId8" /><Relationship Type="http://schemas.openxmlformats.org/officeDocument/2006/relationships/slideLayout" Target="/ppt/slideLayouts/slideLayout8.xml" Id="rId9" /><Relationship Type="http://schemas.openxmlformats.org/officeDocument/2006/relationships/slideLayout" Target="/ppt/slideLayouts/slideLayout9.xml" Id="rId10" /><Relationship Type="http://schemas.openxmlformats.org/officeDocument/2006/relationships/slideLayout" Target="/ppt/slideLayouts/slideLayout10.xml" Id="rId11" /><Relationship Type="http://schemas.openxmlformats.org/officeDocument/2006/relationships/slideLayout" Target="/ppt/slideLayouts/slideLayout11.xml" Id="rId12" /><Relationship Type="http://schemas.openxmlformats.org/officeDocument/2006/relationships/slideLayout" Target="/ppt/slideLayouts/slideLayout12.xml" Id="rId13" /><Relationship Type="http://schemas.openxmlformats.org/officeDocument/2006/relationships/slideLayout" Target="/ppt/slideLayouts/slideLayout13.xml" Id="rId14" /><Relationship Type="http://schemas.openxmlformats.org/officeDocument/2006/relationships/slideLayout" Target="/ppt/slideLayouts/slideLayout14.xml" Id="rId15" /><Relationship Type="http://schemas.openxmlformats.org/officeDocument/2006/relationships/slideLayout" Target="/ppt/slideLayouts/slideLayout15.xml" Id="rId16" /><Relationship Type="http://schemas.openxmlformats.org/officeDocument/2006/relationships/slideLayout" Target="/ppt/slideLayouts/slideLayout16.xml" Id="rId17" /><Relationship Type="http://schemas.openxmlformats.org/officeDocument/2006/relationships/slideLayout" Target="/ppt/slideLayouts/slideLayout17.xml" Id="rId18" /></Relationships>
</file>

<file path=ppt/slideMasters/slideMaster1.xml><?xml version="1.0" encoding="utf-8"?>
<p:sldMaster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33735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Id1" /><Relationship Type="http://schemas.openxmlformats.org/officeDocument/2006/relationships/image" Target="/ppt/media/image.png" Id="rId4" /><Relationship Type="http://schemas.openxmlformats.org/officeDocument/2006/relationships/video" Target="/media/mediadata.mp4" Id="rId3" /><Relationship Type="http://schemas.microsoft.com/office/2007/relationships/media" Target="/media/mediadata.mp4" Id="rId2" /><Relationship Type="http://schemas.openxmlformats.org/officeDocument/2006/relationships/image" Target="/ppt/media/image2.png" Id="rId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2.xml" Id="rId1" /><Relationship Type="http://schemas.openxmlformats.org/officeDocument/2006/relationships/image" Target="/ppt/media/image3.png" Id="rId4" /><Relationship Type="http://schemas.openxmlformats.org/officeDocument/2006/relationships/video" Target="/media/mediadata2.mp4" Id="rId3" /><Relationship Type="http://schemas.microsoft.com/office/2007/relationships/media" Target="/media/mediadata2.mp4" Id="rId2" /><Relationship Type="http://schemas.openxmlformats.org/officeDocument/2006/relationships/image" Target="/ppt/media/image4.png" Id="rId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3.xml" Id="rId1" /><Relationship Type="http://schemas.openxmlformats.org/officeDocument/2006/relationships/image" Target="/ppt/media/image5.png" Id="rId2" /><Relationship Type="http://schemas.openxmlformats.org/officeDocument/2006/relationships/image" Target="/ppt/media/image6.png" Id="rId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4.xml" Id="rId1" /><Relationship Type="http://schemas.openxmlformats.org/officeDocument/2006/relationships/image" Target="/ppt/media/image7.png" Id="rId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5.xml" Id="rId1" /><Relationship Type="http://schemas.openxmlformats.org/officeDocument/2006/relationships/image" Target="/ppt/media/image8.png" Id="rId2" /><Relationship Type="http://schemas.openxmlformats.org/officeDocument/2006/relationships/image" Target="/ppt/media/image9.png" Id="rId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6.xml" Id="rId1" /><Relationship Type="http://schemas.openxmlformats.org/officeDocument/2006/relationships/image" Target="/ppt/media/image10.png" Id="rId2" /><Relationship Type="http://schemas.openxmlformats.org/officeDocument/2006/relationships/image" Target="/ppt/media/image11.png" Id="rId3" /><Relationship Type="http://schemas.openxmlformats.org/officeDocument/2006/relationships/image" Target="/ppt/media/image12.png" Id="rId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7.xml" Id="rId1" /><Relationship Type="http://schemas.openxmlformats.org/officeDocument/2006/relationships/image" Target="/ppt/media/image13.png" Id="rId4" /><Relationship Type="http://schemas.openxmlformats.org/officeDocument/2006/relationships/video" Target="/media/mediadata3.mp4" Id="rId3" /><Relationship Type="http://schemas.microsoft.com/office/2007/relationships/media" Target="/media/mediadata3.mp4" Id="rId2" /><Relationship Type="http://schemas.openxmlformats.org/officeDocument/2006/relationships/image" Target="/ppt/media/image14.png" Id="rId5" /></Relationships>
</file>

<file path=ppt/slides/_rels/slide8.xml.rels>&#65279;<?xml version="1.0" encoding="utf-8"?><Relationships xmlns="http://schemas.openxmlformats.org/package/2006/relationships"><Relationship Type="http://schemas.openxmlformats.org/officeDocument/2006/relationships/slideLayout" Target="/ppt/slideLayouts/slideLayout8.xml" Id="rId1" /><Relationship Type="http://schemas.openxmlformats.org/officeDocument/2006/relationships/image" Target="/ppt/media/image15.png" Id="rId2" /><Relationship Type="http://schemas.openxmlformats.org/officeDocument/2006/relationships/image" Target="/ppt/media/image16.png" Id="rId3" /><Relationship Type="http://schemas.openxmlformats.org/officeDocument/2006/relationships/image" Target="/ppt/media/image17.png" Id="rId4" /></Relationships>
</file>

<file path=ppt/slides/_rels/slide9.xml.rels>&#65279;<?xml version="1.0" encoding="utf-8"?><Relationships xmlns="http://schemas.openxmlformats.org/package/2006/relationships"><Relationship Type="http://schemas.openxmlformats.org/officeDocument/2006/relationships/slideLayout" Target="/ppt/slideLayouts/slideLayout9.xml" Id="rId1" /><Relationship Type="http://schemas.openxmlformats.org/officeDocument/2006/relationships/image" Target="/ppt/media/image18.png" Id="rId2" /><Relationship Type="http://schemas.openxmlformats.org/officeDocument/2006/relationships/image" Target="/ppt/media/image19.png" Id="rId3" /><Relationship Type="http://schemas.openxmlformats.org/officeDocument/2006/relationships/image" Target="/ppt/media/image20.png" Id="rId4" /></Relationships>
</file>

<file path=ppt/slides/_rels/slide10.xml.rels>&#65279;<?xml version="1.0" encoding="utf-8"?><Relationships xmlns="http://schemas.openxmlformats.org/package/2006/relationships"><Relationship Type="http://schemas.openxmlformats.org/officeDocument/2006/relationships/slideLayout" Target="/ppt/slideLayouts/slideLayout10.xml" Id="rId1" /><Relationship Type="http://schemas.openxmlformats.org/officeDocument/2006/relationships/image" Target="/ppt/media/image21.png" Id="rId4" /><Relationship Type="http://schemas.openxmlformats.org/officeDocument/2006/relationships/video" Target="/media/mediadata4.mp4" Id="rId3" /><Relationship Type="http://schemas.microsoft.com/office/2007/relationships/media" Target="/media/mediadata4.mp4" Id="rId2" /><Relationship Type="http://schemas.openxmlformats.org/officeDocument/2006/relationships/image" Target="/ppt/media/image22.png" Id="rId5" /></Relationships>
</file>

<file path=ppt/slides/_rels/slide1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1.xml" Id="rId1" /><Relationship Type="http://schemas.openxmlformats.org/officeDocument/2006/relationships/image" Target="/ppt/media/image23.png" Id="rId2" /><Relationship Type="http://schemas.openxmlformats.org/officeDocument/2006/relationships/image" Target="/ppt/media/image24.png" Id="rId3" /></Relationships>
</file>

<file path=ppt/slides/_rels/slide1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2.xml" Id="rId1" /><Relationship Type="http://schemas.openxmlformats.org/officeDocument/2006/relationships/image" Target="/ppt/media/image25.png" Id="rId2" /><Relationship Type="http://schemas.openxmlformats.org/officeDocument/2006/relationships/image" Target="/ppt/media/image26.png" Id="rId3" /></Relationships>
</file>

<file path=ppt/slides/_rels/slide1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3.xml" Id="rId1" /><Relationship Type="http://schemas.openxmlformats.org/officeDocument/2006/relationships/image" Target="/ppt/media/image27.png" Id="rId2" /></Relationships>
</file>

<file path=ppt/slides/_rels/slide1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4.xml" Id="rId1" /><Relationship Type="http://schemas.openxmlformats.org/officeDocument/2006/relationships/image" Target="/ppt/media/image28.png" Id="rId2" /><Relationship Type="http://schemas.openxmlformats.org/officeDocument/2006/relationships/image" Target="/ppt/media/image29.png" Id="rId3" /><Relationship Type="http://schemas.openxmlformats.org/officeDocument/2006/relationships/image" Target="/ppt/media/image30.png" Id="rId4" /><Relationship Type="http://schemas.openxmlformats.org/officeDocument/2006/relationships/image" Target="/ppt/media/image31.png" Id="rId5" /><Relationship Type="http://schemas.openxmlformats.org/officeDocument/2006/relationships/image" Target="/ppt/media/image32.png" Id="rId6" /><Relationship Type="http://schemas.openxmlformats.org/officeDocument/2006/relationships/image" Target="/ppt/media/image33.png" Id="rId7" /></Relationships>
</file>

<file path=ppt/slides/_rels/slide1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5.xml" Id="rId1" /><Relationship Type="http://schemas.openxmlformats.org/officeDocument/2006/relationships/image" Target="/ppt/media/image34.png" Id="rId2" /><Relationship Type="http://schemas.openxmlformats.org/officeDocument/2006/relationships/image" Target="/ppt/media/image35.png" Id="rId3" /></Relationships>
</file>

<file path=ppt/slides/_rels/slide1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6.xml" Id="rId1" /><Relationship Type="http://schemas.openxmlformats.org/officeDocument/2006/relationships/image" Target="/ppt/media/image36.png" Id="rId4" /><Relationship Type="http://schemas.openxmlformats.org/officeDocument/2006/relationships/video" Target="/media/mediadata5.mp4" Id="rId3" /><Relationship Type="http://schemas.microsoft.com/office/2007/relationships/media" Target="/media/mediadata5.mp4" Id="rId2" /><Relationship Type="http://schemas.openxmlformats.org/officeDocument/2006/relationships/image" Target="/ppt/media/image37.png" Id="rId5" /></Relationships>
</file>

<file path=ppt/slides/_rels/slide1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7.xml" Id="rId1" /><Relationship Type="http://schemas.openxmlformats.org/officeDocument/2006/relationships/image" Target="/ppt/media/image38.png" Id="rId2" /><Relationship Type="http://schemas.openxmlformats.org/officeDocument/2006/relationships/image" Target="/ppt/media/image39.png" Id="rId3" /></Relationships>
</file>

<file path=ppt/slides/slide1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视频1">
            <a:hlinkClick r:id="" action="ppaction://media"/>
            <a:extLst>
              <a:ext uri="{FF2B5EF4-FFF2-40B4-BE49-F238E27FC236}">
                <a16:creationId xmlns:a16="http://schemas.microsoft.com/office/drawing/2014/main" id="{1F03D79B-8B87-F52B-D47B-B6FAC4D8C48D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62645" y="76"/>
            <a:ext cx="11467043" cy="6450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2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视频1">
            <a:hlinkClick r:id="" action="ppaction://media"/>
            <a:extLst>
              <a:ext uri="{FF2B5EF4-FFF2-40B4-BE49-F238E27FC236}">
                <a16:creationId xmlns:a16="http://schemas.microsoft.com/office/drawing/2014/main" id="{1F03D79B-8B87-F52B-D47B-B6FAC4D8C48D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62807" y="238"/>
            <a:ext cx="11467043" cy="6450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3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5855" y="-514"/>
            <a:ext cx="58497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4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>
            <a:off x="4090988" y="2682402"/>
            <a:ext cx="4011930" cy="1183322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5899" b="1" i="0" dirty="0">
                <a:solidFill>
                  <a:srgbClr val="000000">
                    <a:alpha val="100000"/>
                  </a:srgbClr>
                </a:solidFill>
                <a:latin typeface="华文中宋"/>
                <a:ea typeface="华文中宋"/>
              </a:rPr>
              <a:t>数据的整理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5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>
            <a:off x="6420060" y="1314726"/>
            <a:ext cx="4505325" cy="69532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华文中宋"/>
                <a:ea typeface="华文中宋"/>
              </a:rPr>
              <a:t>跟石矶娘娘无关的数据</a:t>
            </a:r>
          </a:p>
        </p:txBody>
      </p:sp>
      <p:sp>
        <p:nvSpPr>
          <p:cNvPr id="3" name="文本2"/>
          <p:cNvSpPr txBox="1"/>
          <p:nvPr/>
        </p:nvSpPr>
        <p:spPr>
          <a:xfrm>
            <a:off x="6578346" y="2534755"/>
            <a:ext cx="1524000" cy="69532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华文中宋"/>
                <a:ea typeface="华文中宋"/>
              </a:rPr>
              <a:t>删除？</a:t>
            </a:r>
          </a:p>
        </p:txBody>
      </p:sp>
      <p:pic>
        <p:nvPicPr>
          <p:cNvPr id="4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62" y="457"/>
            <a:ext cx="5849741" cy="6858000"/>
          </a:xfrm>
          <a:prstGeom prst="rect">
            <a:avLst/>
          </a:prstGeom>
        </p:spPr>
      </p:pic>
      <p:sp>
        <p:nvSpPr>
          <p:cNvPr id="5" name="文本3"/>
          <p:cNvSpPr txBox="1"/>
          <p:nvPr/>
        </p:nvSpPr>
        <p:spPr>
          <a:xfrm>
            <a:off x="6010656" y="4401274"/>
            <a:ext cx="5325066" cy="120015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000" b="1" i="0" dirty="0">
                <a:solidFill>
                  <a:srgbClr val="006EFF">
                    <a:alpha val="100000"/>
                  </a:srgbClr>
                </a:solidFill>
                <a:latin typeface="华文中宋"/>
                <a:ea typeface="华文中宋"/>
              </a:rPr>
              <a:t>电子表格的“</a:t>
            </a:r>
            <a:r>
              <a:rPr lang="zh-CN" altLang="en-US" sz="3000" b="1" i="0" dirty="0">
                <a:solidFill>
                  <a:srgbClr val="AA00FF">
                    <a:alpha val="100000"/>
                  </a:srgbClr>
                </a:solidFill>
                <a:latin typeface="华文中宋"/>
                <a:ea typeface="华文中宋"/>
              </a:rPr>
              <a:t>筛选</a:t>
            </a:r>
            <a:r>
              <a:rPr lang="zh-CN" altLang="en-US" sz="3000" b="1" i="0" dirty="0">
                <a:solidFill>
                  <a:srgbClr val="006EFF">
                    <a:alpha val="100000"/>
                  </a:srgbClr>
                </a:solidFill>
                <a:latin typeface="华文中宋"/>
                <a:ea typeface="华文中宋"/>
              </a:rPr>
              <a:t>”功能可以将无关数据隐藏</a:t>
            </a:r>
          </a:p>
        </p:txBody>
      </p:sp>
      <p:sp>
        <p:nvSpPr>
          <p:cNvPr id="6" name="文本4"/>
          <p:cNvSpPr txBox="1"/>
          <p:nvPr/>
        </p:nvSpPr>
        <p:spPr>
          <a:xfrm>
            <a:off x="8624773" y="2534269"/>
            <a:ext cx="1333500" cy="69532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华文中宋"/>
                <a:ea typeface="华文中宋"/>
              </a:rPr>
              <a:t>隐藏？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6" fill="hold">
                      <p:stCondLst>
                        <p:cond delay="indefinite"/>
                      </p:stCondLst>
                      <p:childTnLst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5" grpId="0" animBg="1"/>
    </p:bldLst>
  </p:timing>
</p:sld>
</file>

<file path=ppt/slides/slide6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>
            <a:off x="3725542" y="4044496"/>
            <a:ext cx="7848600" cy="150304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599" b="0" i="0" dirty="0">
                <a:solidFill>
                  <a:srgbClr val="000000">
                    <a:alpha val="100000"/>
                  </a:srgbClr>
                </a:solidFill>
                <a:latin typeface="华文中宋"/>
                <a:ea typeface="华文中宋"/>
              </a:rPr>
              <a:t>1.看一看：观看“筛选功能演示”视频。</a:t>
            </a:r>
          </a:p>
          <a:p>
            <a:pPr marL="0" algn="l"/>
            <a:r>
              <a:rPr lang="zh-CN" altLang="en-US" sz="2599" b="0" i="0" dirty="0">
                <a:solidFill>
                  <a:srgbClr val="000000">
                    <a:alpha val="100000"/>
                  </a:srgbClr>
                </a:solidFill>
                <a:latin typeface="华文中宋"/>
                <a:ea typeface="华文中宋"/>
              </a:rPr>
              <a:t>2.做一做：使用“筛选”功能，隐藏其他人的信息，显示石矶娘娘的相关信息。</a:t>
            </a:r>
          </a:p>
        </p:txBody>
      </p:sp>
      <p:pic>
        <p:nvPicPr>
          <p:cNvPr id="3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1571" y="1359065"/>
            <a:ext cx="6734804" cy="2457450"/>
          </a:xfrm>
          <a:prstGeom prst="rect">
            <a:avLst/>
          </a:prstGeom>
        </p:spPr>
      </p:pic>
      <p:sp>
        <p:nvSpPr>
          <p:cNvPr id="4" name="文本2"/>
          <p:cNvSpPr txBox="1"/>
          <p:nvPr/>
        </p:nvSpPr>
        <p:spPr>
          <a:xfrm>
            <a:off x="6072635" y="697278"/>
            <a:ext cx="4114800" cy="66167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799" b="1" i="0" dirty="0">
                <a:solidFill>
                  <a:srgbClr val="006EFF">
                    <a:alpha val="100000"/>
                  </a:srgbClr>
                </a:solidFill>
                <a:latin typeface="华文中宋"/>
                <a:ea typeface="华文中宋"/>
              </a:rPr>
              <a:t>活动1：数据筛选巧呈现</a:t>
            </a:r>
          </a:p>
        </p:txBody>
      </p:sp>
      <p:pic>
        <p:nvPicPr>
          <p:cNvPr id="5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747" y="1832000"/>
            <a:ext cx="2644311" cy="2863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7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视频1">
            <a:hlinkClick r:id="" action="ppaction://media"/>
            <a:extLst>
              <a:ext uri="{FF2B5EF4-FFF2-40B4-BE49-F238E27FC236}">
                <a16:creationId xmlns:a16="http://schemas.microsoft.com/office/drawing/2014/main" id="{1F03D79B-8B87-F52B-D47B-B6FAC4D8C48D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1234" y="344195"/>
            <a:ext cx="11133668" cy="6262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8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>
            <a:off x="2729246" y="928421"/>
            <a:ext cx="6734766" cy="120015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华文中宋"/>
                <a:ea typeface="华文中宋"/>
              </a:rPr>
              <a:t>按照战力指数，从高到低的顺序排列。怎么做？</a:t>
            </a:r>
          </a:p>
        </p:txBody>
      </p:sp>
      <p:pic>
        <p:nvPicPr>
          <p:cNvPr id="3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266" y="2660704"/>
            <a:ext cx="4490209" cy="1638424"/>
          </a:xfrm>
          <a:prstGeom prst="rect">
            <a:avLst/>
          </a:prstGeom>
        </p:spPr>
      </p:pic>
      <p:pic>
        <p:nvPicPr>
          <p:cNvPr id="4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2567" y="2660485"/>
            <a:ext cx="4549273" cy="1638671"/>
          </a:xfrm>
          <a:prstGeom prst="rect">
            <a:avLst/>
          </a:prstGeom>
        </p:spPr>
      </p:pic>
      <p:sp>
        <p:nvSpPr>
          <p:cNvPr id="5" name="形状1"/>
          <p:cNvSpPr txBox="1"/>
          <p:nvPr/>
        </p:nvSpPr>
        <p:spPr>
          <a:xfrm>
            <a:off x="5518985" y="3233699"/>
            <a:ext cx="1107577" cy="493218"/>
          </a:xfrm>
          <a:custGeom>
            <a:avLst/>
            <a:gdLst>
              <a:gd name="connsiteX0" fmla="*/ 811646 w 1107577"/>
              <a:gd name="connsiteY0" fmla="*/ 0 h 493218"/>
              <a:gd name="connsiteX1" fmla="*/ 1107577 w 1107577"/>
              <a:gd name="connsiteY1" fmla="*/ 246609 h 493218"/>
              <a:gd name="connsiteX2" fmla="*/ 811646 w 1107577"/>
              <a:gd name="connsiteY2" fmla="*/ 493218 h 493218"/>
              <a:gd name="connsiteX3" fmla="*/ 811646 w 1107577"/>
              <a:gd name="connsiteY3" fmla="*/ 328812 h 493218"/>
              <a:gd name="connsiteX4" fmla="*/ 0 w 1107577"/>
              <a:gd name="connsiteY4" fmla="*/ 328812 h 493218"/>
              <a:gd name="connsiteX5" fmla="*/ 0 w 1107577"/>
              <a:gd name="connsiteY5" fmla="*/ 164406 h 493218"/>
              <a:gd name="connsiteX6" fmla="*/ 811646 w 1107577"/>
              <a:gd name="connsiteY6" fmla="*/ 164406 h 493218"/>
              <a:gd name="connsiteX7" fmla="*/ 811646 w 1107577"/>
              <a:gd name="connsiteY7" fmla="*/ 0 h 4932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07577" h="493218">
                <a:moveTo>
                  <a:pt x="811646" y="0"/>
                </a:moveTo>
                <a:lnTo>
                  <a:pt x="1107577" y="246609"/>
                </a:lnTo>
                <a:lnTo>
                  <a:pt x="811646" y="493218"/>
                </a:lnTo>
                <a:lnTo>
                  <a:pt x="811646" y="328812"/>
                </a:lnTo>
                <a:lnTo>
                  <a:pt x="0" y="328812"/>
                </a:lnTo>
                <a:lnTo>
                  <a:pt x="0" y="164406"/>
                </a:lnTo>
                <a:lnTo>
                  <a:pt x="811646" y="164406"/>
                </a:lnTo>
                <a:lnTo>
                  <a:pt x="811646" y="0"/>
                </a:lnTo>
                <a:close/>
              </a:path>
            </a:pathLst>
          </a:custGeom>
          <a:solidFill>
            <a:srgbClr val="166EE1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</a:p>
        </p:txBody>
      </p:sp>
      <p:sp>
        <p:nvSpPr>
          <p:cNvPr id="6" name="文本2"/>
          <p:cNvSpPr txBox="1"/>
          <p:nvPr/>
        </p:nvSpPr>
        <p:spPr>
          <a:xfrm>
            <a:off x="2729084" y="4448832"/>
            <a:ext cx="6734766" cy="120015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000" b="1" i="0" dirty="0">
                <a:solidFill>
                  <a:srgbClr val="006EFF">
                    <a:alpha val="100000"/>
                  </a:srgbClr>
                </a:solidFill>
                <a:latin typeface="华文中宋"/>
                <a:ea typeface="华文中宋"/>
              </a:rPr>
              <a:t>电子表格的“</a:t>
            </a:r>
            <a:r>
              <a:rPr lang="zh-CN" altLang="en-US" sz="3000" b="1" i="0" dirty="0">
                <a:solidFill>
                  <a:srgbClr val="AA00FF">
                    <a:alpha val="100000"/>
                  </a:srgbClr>
                </a:solidFill>
                <a:latin typeface="华文中宋"/>
                <a:ea typeface="华文中宋"/>
              </a:rPr>
              <a:t>排序</a:t>
            </a:r>
            <a:r>
              <a:rPr lang="zh-CN" altLang="en-US" sz="3000" b="1" i="0" dirty="0">
                <a:solidFill>
                  <a:srgbClr val="006EFF">
                    <a:alpha val="100000"/>
                  </a:srgbClr>
                </a:solidFill>
                <a:latin typeface="华文中宋"/>
                <a:ea typeface="华文中宋"/>
              </a:rPr>
              <a:t>”功能可以将数据按照特定顺序排列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6" fill="hold">
                      <p:stCondLst>
                        <p:cond delay="indefinite"/>
                      </p:stCondLst>
                      <p:childTnLst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>
            <a:off x="926544" y="3803180"/>
            <a:ext cx="7086600" cy="150304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599" b="0" i="0" dirty="0">
                <a:solidFill>
                  <a:srgbClr val="000000">
                    <a:alpha val="100000"/>
                  </a:srgbClr>
                </a:solidFill>
                <a:latin typeface="华文中宋"/>
                <a:ea typeface="华文中宋"/>
              </a:rPr>
              <a:t>1.想一想：回想筛选的操作步骤。</a:t>
            </a:r>
          </a:p>
          <a:p>
            <a:pPr marL="0" algn="l"/>
            <a:r>
              <a:rPr lang="zh-CN" altLang="en-US" sz="2599" b="0" i="0" dirty="0">
                <a:solidFill>
                  <a:srgbClr val="000000">
                    <a:alpha val="100000"/>
                  </a:srgbClr>
                </a:solidFill>
                <a:latin typeface="华文中宋"/>
                <a:ea typeface="华文中宋"/>
              </a:rPr>
              <a:t>2.做一做：使用“排序”功能，把石矶娘娘的能力按照战力指数从高到低排列。</a:t>
            </a:r>
          </a:p>
        </p:txBody>
      </p:sp>
      <p:pic>
        <p:nvPicPr>
          <p:cNvPr id="3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604" y="1323613"/>
            <a:ext cx="6425698" cy="2314575"/>
          </a:xfrm>
          <a:prstGeom prst="rect">
            <a:avLst/>
          </a:prstGeom>
        </p:spPr>
      </p:pic>
      <p:sp>
        <p:nvSpPr>
          <p:cNvPr id="4" name="文本2"/>
          <p:cNvSpPr txBox="1"/>
          <p:nvPr/>
        </p:nvSpPr>
        <p:spPr>
          <a:xfrm>
            <a:off x="2081212" y="662388"/>
            <a:ext cx="4114800" cy="66167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799" b="1" i="0" dirty="0">
                <a:solidFill>
                  <a:srgbClr val="006EFF">
                    <a:alpha val="100000"/>
                  </a:srgbClr>
                </a:solidFill>
                <a:latin typeface="华文中宋"/>
                <a:ea typeface="华文中宋"/>
              </a:rPr>
              <a:t>活动2：数据排序细梳理</a:t>
            </a:r>
          </a:p>
        </p:txBody>
      </p:sp>
      <p:pic>
        <p:nvPicPr>
          <p:cNvPr id="5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7961" y="784679"/>
            <a:ext cx="3894601" cy="4305300"/>
          </a:xfrm>
          <a:prstGeom prst="rect">
            <a:avLst/>
          </a:prstGeom>
        </p:spPr>
      </p:pic>
      <p:sp>
        <p:nvSpPr>
          <p:cNvPr id="6" name="形状1"/>
          <p:cNvSpPr txBox="1"/>
          <p:nvPr/>
        </p:nvSpPr>
        <p:spPr>
          <a:xfrm rot="20826000">
            <a:off x="9982829" y="1604801"/>
            <a:ext cx="759781" cy="550364"/>
          </a:xfrm>
          <a:custGeom>
            <a:avLst/>
            <a:gdLst>
              <a:gd name="connsiteX0" fmla="*/ 189945 w 759781"/>
              <a:gd name="connsiteY0" fmla="*/ 0 h 550364"/>
              <a:gd name="connsiteX1" fmla="*/ 759781 w 759781"/>
              <a:gd name="connsiteY1" fmla="*/ 0 h 550364"/>
              <a:gd name="connsiteX2" fmla="*/ 569835 w 759781"/>
              <a:gd name="connsiteY2" fmla="*/ 550364 h 550364"/>
              <a:gd name="connsiteX3" fmla="*/ 0 w 759781"/>
              <a:gd name="connsiteY3" fmla="*/ 550364 h 550364"/>
              <a:gd name="connsiteX4" fmla="*/ 189945 w 759781"/>
              <a:gd name="connsiteY4" fmla="*/ 0 h 5503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9781" h="550364">
                <a:moveTo>
                  <a:pt x="189945" y="0"/>
                </a:moveTo>
                <a:lnTo>
                  <a:pt x="759781" y="0"/>
                </a:lnTo>
                <a:lnTo>
                  <a:pt x="569835" y="550364"/>
                </a:lnTo>
                <a:lnTo>
                  <a:pt x="0" y="550364"/>
                </a:lnTo>
                <a:lnTo>
                  <a:pt x="189945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anchor="ctr"/>
          <a:lstStyle/>
          <a:p>
            <a:pPr marL="0" algn="ctr"/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10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>
            <a:off x="4648724" y="598246"/>
            <a:ext cx="2895600" cy="62801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599" b="1" i="0" dirty="0">
                <a:solidFill>
                  <a:srgbClr val="006EFF">
                    <a:alpha val="100000"/>
                  </a:srgbClr>
                </a:solidFill>
                <a:latin typeface="华文中宋"/>
                <a:ea typeface="华文中宋"/>
              </a:rPr>
              <a:t>人工智能慧整理</a:t>
            </a:r>
          </a:p>
        </p:txBody>
      </p:sp>
      <p:pic>
        <p:nvPicPr>
          <p:cNvPr id="3" name="视频1">
            <a:hlinkClick r:id="" action="ppaction://media"/>
            <a:extLst>
              <a:ext uri="{FF2B5EF4-FFF2-40B4-BE49-F238E27FC236}">
                <a16:creationId xmlns:a16="http://schemas.microsoft.com/office/drawing/2014/main" id="{1F03D79B-8B87-F52B-D47B-B6FAC4D8C48D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41491" y="1225286"/>
            <a:ext cx="8910104" cy="5011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11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250" y="1901914"/>
            <a:ext cx="4862417" cy="2733675"/>
          </a:xfrm>
          <a:prstGeom prst="rect">
            <a:avLst/>
          </a:prstGeom>
        </p:spPr>
      </p:pic>
      <p:sp>
        <p:nvSpPr>
          <p:cNvPr id="3" name="文本1"/>
          <p:cNvSpPr txBox="1"/>
          <p:nvPr/>
        </p:nvSpPr>
        <p:spPr>
          <a:xfrm>
            <a:off x="6244695" y="2079622"/>
            <a:ext cx="5143500" cy="150304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599" b="1" i="0" dirty="0">
                <a:solidFill>
                  <a:srgbClr val="000000">
                    <a:alpha val="100000"/>
                  </a:srgbClr>
                </a:solidFill>
                <a:latin typeface="华文中宋"/>
                <a:ea typeface="华文中宋"/>
              </a:rPr>
              <a:t>哪吒2是一部优秀的国产动画电影；是中国动画事业的巨大进步。</a:t>
            </a:r>
          </a:p>
        </p:txBody>
      </p:sp>
      <p:sp>
        <p:nvSpPr>
          <p:cNvPr id="4" name="文本2"/>
          <p:cNvSpPr txBox="1"/>
          <p:nvPr/>
        </p:nvSpPr>
        <p:spPr>
          <a:xfrm>
            <a:off x="6234922" y="3652857"/>
            <a:ext cx="5163693" cy="106553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599" b="1" i="0" dirty="0">
                <a:solidFill>
                  <a:srgbClr val="000000">
                    <a:alpha val="100000"/>
                  </a:srgbClr>
                </a:solidFill>
                <a:latin typeface="华文中宋"/>
                <a:ea typeface="华文中宋"/>
              </a:rPr>
              <a:t>你准备用什么数据来支撑这个观点。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8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" dur="136.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" dur="136" fill="hold">
                                          <p:stCondLst>
                                            <p:cond delay="13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" dur="136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46" decel="50000" autoRev="1" fill="hold">
                                          <p:stCondLst>
                                            <p:cond delay="13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" fill="hold">
                                          <p:stCondLst>
                                            <p:cond delay="25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2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>
            <a:off x="6008341" y="1395984"/>
            <a:ext cx="5314950" cy="120015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华文中宋"/>
                <a:ea typeface="华文中宋"/>
              </a:rPr>
              <a:t>1.目前哪吒2在全球所有电影中的票房排名是第（  ）名。</a:t>
            </a:r>
          </a:p>
        </p:txBody>
      </p:sp>
      <p:pic>
        <p:nvPicPr>
          <p:cNvPr id="3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056" y="441912"/>
            <a:ext cx="5490067" cy="5819775"/>
          </a:xfrm>
          <a:prstGeom prst="rect">
            <a:avLst/>
          </a:prstGeom>
        </p:spPr>
      </p:pic>
      <p:sp>
        <p:nvSpPr>
          <p:cNvPr id="4" name="文本2"/>
          <p:cNvSpPr txBox="1"/>
          <p:nvPr/>
        </p:nvSpPr>
        <p:spPr>
          <a:xfrm>
            <a:off x="6065149" y="2829077"/>
            <a:ext cx="5200650" cy="120015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华文中宋"/>
                <a:ea typeface="华文中宋"/>
              </a:rPr>
              <a:t>2.哪吒2在全球动画类的电影中排名是第（  ）名。</a:t>
            </a:r>
          </a:p>
        </p:txBody>
      </p:sp>
      <p:sp>
        <p:nvSpPr>
          <p:cNvPr id="5" name="文本3"/>
          <p:cNvSpPr txBox="1"/>
          <p:nvPr/>
        </p:nvSpPr>
        <p:spPr>
          <a:xfrm>
            <a:off x="6607835" y="734216"/>
            <a:ext cx="4114800" cy="66167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799" b="1" i="0" dirty="0">
                <a:solidFill>
                  <a:srgbClr val="006EFF">
                    <a:alpha val="100000"/>
                  </a:srgbClr>
                </a:solidFill>
                <a:latin typeface="华文中宋"/>
                <a:ea typeface="华文中宋"/>
              </a:rPr>
              <a:t>活动3：数据整理显效能</a:t>
            </a:r>
          </a:p>
        </p:txBody>
      </p:sp>
      <p:sp>
        <p:nvSpPr>
          <p:cNvPr id="6" name="文本4"/>
          <p:cNvSpPr txBox="1"/>
          <p:nvPr/>
        </p:nvSpPr>
        <p:spPr>
          <a:xfrm>
            <a:off x="6065272" y="4262828"/>
            <a:ext cx="5200650" cy="1704975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华文中宋"/>
                <a:ea typeface="华文中宋"/>
              </a:rPr>
              <a:t>所以哪吒2是一部优秀的国产动画电影，是中国动画事业的巨大进步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6" fill="hold">
                      <p:stCondLst>
                        <p:cond delay="indefinite"/>
                      </p:stCondLst>
                      <p:childTnLst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 animBg="1"/>
      <p:bldP spid="4" grpId="0" animBg="1"/>
      <p:bldP spid="6" grpId="0" animBg="1"/>
    </p:bldLst>
  </p:timing>
</p:sld>
</file>

<file path=ppt/slides/slide13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表格1">
            <a:extLst>
              <a:ext uri="{FF2B5EF4-FFF2-40B4-BE49-F238E27FC236}">
                <a16:creationId xmlns:a16="http://schemas.microsoft.com/office/drawing/2014/main" id="{62B2FBE6-5C8C-E811-489E-1440CA960B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5567701"/>
              </p:ext>
            </p:extLst>
          </p:nvPr>
        </p:nvGraphicFramePr>
        <p:xfrm>
          <a:off x="1642853" y="1743065"/>
          <a:ext cx="8907647" cy="23818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98392">
                  <a:extLst>
                    <a:ext uri="{9D8B030D-6E8A-4147-A177-3AD203B41FA5}">
                      <a16:colId xmlns:a16="http://schemas.microsoft.com/office/drawing/2014/main" val="2854172943"/>
                    </a:ext>
                  </a:extLst>
                </a:gridCol>
                <a:gridCol w="1727204">
                  <a:extLst>
                    <a:ext uri="{9D8B030D-6E8A-4147-A177-3AD203B41FA5}">
                      <a16:colId xmlns:a16="http://schemas.microsoft.com/office/drawing/2014/main" val="2854172943"/>
                    </a:ext>
                  </a:extLst>
                </a:gridCol>
                <a:gridCol w="3302040">
                  <a:extLst>
                    <a:ext uri="{9D8B030D-6E8A-4147-A177-3AD203B41FA5}">
                      <a16:colId xmlns:a16="http://schemas.microsoft.com/office/drawing/2014/main" val="2854172943"/>
                    </a:ext>
                  </a:extLst>
                </a:gridCol>
                <a:gridCol w="2480010">
                  <a:extLst>
                    <a:ext uri="{9D8B030D-6E8A-4147-A177-3AD203B41FA5}">
                      <a16:colId xmlns:a16="http://schemas.microsoft.com/office/drawing/2014/main" val="2854172943"/>
                    </a:ext>
                  </a:extLst>
                </a:gridCol>
              </a:tblGrid>
              <a:tr h="581978">
                <a:tc rowSpan="1" gridSpan="1">
                  <a:txBody>
                    <a:bodyPr anchor="t"/>
                    <a:lstStyle/>
                    <a:p>
                      <a:pPr marL="0" algn="ctr"/>
                    </a:p>
                  </a:txBody>
                  <a:tcPr anchor="t">
                    <a:lnL w="9525" cap="flat">
                      <a:solidFill>
                        <a:srgbClr val="0B59B3">
                          <a:alpha val="49803"/>
                        </a:srgbClr>
                      </a:solidFill>
                    </a:lnL>
                    <a:lnR w="9525" cap="flat">
                      <a:solidFill>
                        <a:srgbClr val="0B59B3">
                          <a:alpha val="49803"/>
                        </a:srgbClr>
                      </a:solidFill>
                    </a:lnR>
                    <a:lnT w="9525" cap="flat">
                      <a:solidFill>
                        <a:srgbClr val="0B59B3">
                          <a:alpha val="49803"/>
                        </a:srgbClr>
                      </a:solidFill>
                    </a:lnT>
                    <a:lnB w="9525" cap="flat">
                      <a:solidFill>
                        <a:srgbClr val="0B59B3">
                          <a:alpha val="49803"/>
                        </a:srgbClr>
                      </a:solidFill>
                    </a:lnB>
                    <a:solidFill>
                      <a:srgbClr val="5D9DDE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t"/>
                    <a:lstStyle/>
                    <a:p>
                      <a:pPr marL="0" algn="ctr"/>
                      <a:r>
                        <a:rPr lang="zh-CN" altLang="en-US" sz="2100" b="1" i="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华文中宋"/>
                          <a:ea typeface="华文中宋"/>
                        </a:rPr>
                        <a:t>核心概念</a:t>
                      </a:r>
                    </a:p>
                  </a:txBody>
                  <a:tcPr anchor="t">
                    <a:lnL w="9525" cap="flat">
                      <a:solidFill>
                        <a:srgbClr val="0B59B3">
                          <a:alpha val="49803"/>
                        </a:srgbClr>
                      </a:solidFill>
                    </a:lnL>
                    <a:lnR w="9525" cap="flat">
                      <a:solidFill>
                        <a:srgbClr val="0B59B3">
                          <a:alpha val="49803"/>
                        </a:srgbClr>
                      </a:solidFill>
                    </a:lnR>
                    <a:lnT w="9525" cap="flat">
                      <a:solidFill>
                        <a:srgbClr val="0B59B3">
                          <a:alpha val="49803"/>
                        </a:srgbClr>
                      </a:solidFill>
                    </a:lnT>
                    <a:lnB w="9525" cap="flat">
                      <a:solidFill>
                        <a:srgbClr val="0B59B3">
                          <a:alpha val="49803"/>
                        </a:srgbClr>
                      </a:solidFill>
                    </a:lnB>
                    <a:solidFill>
                      <a:srgbClr val="5D9DDE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t"/>
                    <a:lstStyle/>
                    <a:p>
                      <a:pPr marL="0" algn="ctr"/>
                      <a:r>
                        <a:rPr lang="zh-CN" altLang="en-US" sz="2100" b="1" i="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华文中宋"/>
                          <a:ea typeface="华文中宋"/>
                        </a:rPr>
                        <a:t>主要作用</a:t>
                      </a:r>
                    </a:p>
                  </a:txBody>
                  <a:tcPr anchor="t">
                    <a:lnL w="9525" cap="flat">
                      <a:solidFill>
                        <a:srgbClr val="0B59B3">
                          <a:alpha val="49803"/>
                        </a:srgbClr>
                      </a:solidFill>
                    </a:lnL>
                    <a:lnR w="9525" cap="flat">
                      <a:solidFill>
                        <a:srgbClr val="0B59B3">
                          <a:alpha val="49803"/>
                        </a:srgbClr>
                      </a:solidFill>
                    </a:lnR>
                    <a:lnT w="9525" cap="flat">
                      <a:solidFill>
                        <a:srgbClr val="0B59B3">
                          <a:alpha val="49803"/>
                        </a:srgbClr>
                      </a:solidFill>
                    </a:lnT>
                    <a:lnB w="9525" cap="flat">
                      <a:solidFill>
                        <a:srgbClr val="0B59B3">
                          <a:alpha val="49803"/>
                        </a:srgbClr>
                      </a:solidFill>
                    </a:lnB>
                    <a:solidFill>
                      <a:srgbClr val="5D9DDE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t"/>
                    <a:lstStyle/>
                    <a:p>
                      <a:pPr marL="0" algn="ctr"/>
                      <a:r>
                        <a:rPr lang="zh-CN" altLang="en-US" sz="2100" b="1" i="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华文中宋"/>
                          <a:ea typeface="华文中宋"/>
                        </a:rPr>
                        <a:t>相关操作步骤</a:t>
                      </a:r>
                    </a:p>
                  </a:txBody>
                  <a:tcPr anchor="t">
                    <a:lnL w="9525" cap="flat">
                      <a:solidFill>
                        <a:srgbClr val="0B59B3">
                          <a:alpha val="49803"/>
                        </a:srgbClr>
                      </a:solidFill>
                    </a:lnL>
                    <a:lnR w="9525" cap="flat">
                      <a:solidFill>
                        <a:srgbClr val="0B59B3">
                          <a:alpha val="49803"/>
                        </a:srgbClr>
                      </a:solidFill>
                    </a:lnR>
                    <a:lnT w="9525" cap="flat">
                      <a:solidFill>
                        <a:srgbClr val="0B59B3">
                          <a:alpha val="49803"/>
                        </a:srgbClr>
                      </a:solidFill>
                    </a:lnT>
                    <a:lnB w="9525" cap="flat">
                      <a:solidFill>
                        <a:srgbClr val="0B59B3">
                          <a:alpha val="49803"/>
                        </a:srgbClr>
                      </a:solidFill>
                    </a:lnB>
                    <a:solidFill>
                      <a:srgbClr val="5D9DDE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</a:tr>
              <a:tr h="634175">
                <a:tc rowSpan="3" gridSpan="1">
                  <a:txBody>
                    <a:bodyPr anchor="ctr"/>
                    <a:lstStyle/>
                    <a:p>
                      <a:pPr marL="0" algn="ctr"/>
                      <a:r>
                        <a:rPr lang="zh-CN" altLang="en-US" sz="2099" b="1" i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华文中宋"/>
                          <a:ea typeface="华文中宋"/>
                        </a:rPr>
                        <a:t>整理数据</a:t>
                      </a:r>
                    </a:p>
                  </a:txBody>
                  <a:tcPr anchor="ctr">
                    <a:lnL w="9525" cap="flat">
                      <a:solidFill>
                        <a:srgbClr val="0B59B3">
                          <a:alpha val="49803"/>
                        </a:srgbClr>
                      </a:solidFill>
                    </a:lnL>
                    <a:lnR w="9525" cap="flat">
                      <a:solidFill>
                        <a:srgbClr val="0B59B3">
                          <a:alpha val="49803"/>
                        </a:srgbClr>
                      </a:solidFill>
                    </a:lnR>
                    <a:lnT w="9525" cap="flat">
                      <a:solidFill>
                        <a:srgbClr val="0B59B3">
                          <a:alpha val="49803"/>
                        </a:srgbClr>
                      </a:solidFill>
                    </a:lnT>
                    <a:lnB w="9525" cap="flat">
                      <a:solidFill>
                        <a:srgbClr val="0B59B3">
                          <a:alpha val="49803"/>
                        </a:srgbClr>
                      </a:solidFill>
                    </a:lnB>
                    <a:solidFill>
                      <a:srgbClr val="FFFF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ctr"/>
                    <a:lstStyle/>
                    <a:p>
                      <a:pPr marL="0" algn="ctr"/>
                      <a:r>
                        <a:rPr lang="zh-CN" altLang="en-US" sz="1800" b="0" i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华文中宋"/>
                          <a:ea typeface="华文中宋"/>
                        </a:rPr>
                        <a:t>排序</a:t>
                      </a:r>
                    </a:p>
                  </a:txBody>
                  <a:tcPr anchor="ctr">
                    <a:lnL w="9525" cap="flat">
                      <a:solidFill>
                        <a:srgbClr val="0B59B3">
                          <a:alpha val="49803"/>
                        </a:srgbClr>
                      </a:solidFill>
                    </a:lnL>
                    <a:lnR w="9525" cap="flat">
                      <a:solidFill>
                        <a:srgbClr val="0B59B3">
                          <a:alpha val="49803"/>
                        </a:srgbClr>
                      </a:solidFill>
                    </a:lnR>
                    <a:lnT w="9525" cap="flat">
                      <a:solidFill>
                        <a:srgbClr val="0B59B3">
                          <a:alpha val="49803"/>
                        </a:srgbClr>
                      </a:solidFill>
                    </a:lnT>
                    <a:lnB w="9525" cap="flat">
                      <a:solidFill>
                        <a:srgbClr val="0B59B3">
                          <a:alpha val="49803"/>
                        </a:srgbClr>
                      </a:solidFill>
                    </a:lnB>
                    <a:solidFill>
                      <a:srgbClr val="FFFF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t"/>
                    <a:lstStyle/>
                    <a:p>
                      <a:pPr marL="0" algn="l"/>
                      <a:r>
                        <a:rPr lang="zh-CN" altLang="en-US" sz="1800" b="0" i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华文中宋"/>
                          <a:ea typeface="华文中宋"/>
                        </a:rPr>
                        <a:t>根据需求，按照特定顺序排列</a:t>
                      </a:r>
                    </a:p>
                  </a:txBody>
                  <a:tcPr anchor="t">
                    <a:lnL w="9525" cap="flat">
                      <a:solidFill>
                        <a:srgbClr val="0B59B3">
                          <a:alpha val="49803"/>
                        </a:srgbClr>
                      </a:solidFill>
                    </a:lnL>
                    <a:lnR w="9525" cap="flat">
                      <a:solidFill>
                        <a:srgbClr val="0B59B3">
                          <a:alpha val="49803"/>
                        </a:srgbClr>
                      </a:solidFill>
                    </a:lnR>
                    <a:lnT w="9525" cap="flat">
                      <a:solidFill>
                        <a:srgbClr val="0B59B3">
                          <a:alpha val="49803"/>
                        </a:srgbClr>
                      </a:solidFill>
                    </a:lnT>
                    <a:lnB w="9525" cap="flat">
                      <a:solidFill>
                        <a:srgbClr val="0B59B3">
                          <a:alpha val="49803"/>
                        </a:srgbClr>
                      </a:solidFill>
                    </a:lnB>
                    <a:solidFill>
                      <a:srgbClr val="FFFF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t"/>
                    <a:lstStyle/>
                    <a:p>
                      <a:pPr marL="0" algn="l"/>
                      <a:r>
                        <a:rPr lang="zh-CN" altLang="en-US" sz="1399" b="0" i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/>
                          <a:ea typeface="宋体"/>
                        </a:rPr>
                        <a:t>明确需求——选择数据——排序——查看结果</a:t>
                      </a:r>
                    </a:p>
                  </a:txBody>
                  <a:tcPr anchor="t">
                    <a:lnL w="9525" cap="flat">
                      <a:solidFill>
                        <a:srgbClr val="0B59B3">
                          <a:alpha val="49803"/>
                        </a:srgbClr>
                      </a:solidFill>
                    </a:lnL>
                    <a:lnR w="9525" cap="flat">
                      <a:solidFill>
                        <a:srgbClr val="0B59B3">
                          <a:alpha val="49803"/>
                        </a:srgbClr>
                      </a:solidFill>
                    </a:lnR>
                    <a:lnT w="9525" cap="flat">
                      <a:solidFill>
                        <a:srgbClr val="0B59B3">
                          <a:alpha val="49803"/>
                        </a:srgbClr>
                      </a:solidFill>
                    </a:lnT>
                    <a:lnB w="9525" cap="flat">
                      <a:solidFill>
                        <a:srgbClr val="0B59B3">
                          <a:alpha val="49803"/>
                        </a:srgbClr>
                      </a:solidFill>
                    </a:lnB>
                    <a:solidFill>
                      <a:srgbClr val="FFFF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</a:tr>
              <a:tr h="634175">
                <a:tc rowSpan="2" gridSpan="1" vMerge="1">
                  <a:txBody>
                    <a:bodyPr anchor="ctr"/>
                    <a:lstStyle/>
                    <a:p>
                      <a:pPr marL="0" algn="ctr"/>
                    </a:p>
                  </a:txBody>
                  <a:tcPr anchor="ctr">
                    <a:lnL w="9525" cap="flat">
                      <a:solidFill>
                        <a:srgbClr val="0B59B3">
                          <a:alpha val="49803"/>
                        </a:srgbClr>
                      </a:solidFill>
                    </a:lnL>
                    <a:lnR w="9525" cap="flat">
                      <a:solidFill>
                        <a:srgbClr val="0B59B3">
                          <a:alpha val="49803"/>
                        </a:srgbClr>
                      </a:solidFill>
                    </a:lnR>
                    <a:lnT w="9525" cap="flat">
                      <a:solidFill>
                        <a:srgbClr val="0B59B3">
                          <a:alpha val="49803"/>
                        </a:srgbClr>
                      </a:solidFill>
                    </a:lnT>
                    <a:lnB w="9525" cap="flat">
                      <a:solidFill>
                        <a:srgbClr val="0B59B3">
                          <a:alpha val="49803"/>
                        </a:srgbClr>
                      </a:solidFill>
                    </a:lnB>
                    <a:solidFill>
                      <a:srgbClr val="E8F6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ctr"/>
                    <a:lstStyle/>
                    <a:p>
                      <a:pPr marL="0" algn="ctr"/>
                      <a:r>
                        <a:rPr lang="zh-CN" altLang="en-US" sz="1800" b="0" i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华文中宋"/>
                          <a:ea typeface="华文中宋"/>
                        </a:rPr>
                        <a:t>筛选</a:t>
                      </a:r>
                    </a:p>
                  </a:txBody>
                  <a:tcPr anchor="ctr">
                    <a:lnL w="9525" cap="flat">
                      <a:solidFill>
                        <a:srgbClr val="0B59B3">
                          <a:alpha val="49803"/>
                        </a:srgbClr>
                      </a:solidFill>
                    </a:lnL>
                    <a:lnR w="9525" cap="flat">
                      <a:solidFill>
                        <a:srgbClr val="0B59B3">
                          <a:alpha val="49803"/>
                        </a:srgbClr>
                      </a:solidFill>
                    </a:lnR>
                    <a:lnT w="9525" cap="flat">
                      <a:solidFill>
                        <a:srgbClr val="0B59B3">
                          <a:alpha val="49803"/>
                        </a:srgbClr>
                      </a:solidFill>
                    </a:lnT>
                    <a:lnB w="9525" cap="flat">
                      <a:solidFill>
                        <a:srgbClr val="0B59B3">
                          <a:alpha val="49803"/>
                        </a:srgbClr>
                      </a:solidFill>
                    </a:lnB>
                    <a:solidFill>
                      <a:srgbClr val="E8F6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t"/>
                    <a:lstStyle/>
                    <a:p>
                      <a:pPr marL="0" algn="l"/>
                      <a:r>
                        <a:rPr lang="zh-CN" altLang="en-US" sz="1800" b="0" i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华文中宋"/>
                          <a:ea typeface="华文中宋"/>
                        </a:rPr>
                        <a:t>隐藏无关信息，凸显重要信息</a:t>
                      </a:r>
                    </a:p>
                  </a:txBody>
                  <a:tcPr anchor="t">
                    <a:lnL w="9525" cap="flat">
                      <a:solidFill>
                        <a:srgbClr val="0B59B3">
                          <a:alpha val="49803"/>
                        </a:srgbClr>
                      </a:solidFill>
                    </a:lnL>
                    <a:lnR w="9525" cap="flat">
                      <a:solidFill>
                        <a:srgbClr val="0B59B3">
                          <a:alpha val="49803"/>
                        </a:srgbClr>
                      </a:solidFill>
                    </a:lnR>
                    <a:lnT w="9525" cap="flat">
                      <a:solidFill>
                        <a:srgbClr val="0B59B3">
                          <a:alpha val="49803"/>
                        </a:srgbClr>
                      </a:solidFill>
                    </a:lnT>
                    <a:lnB w="9525" cap="flat">
                      <a:solidFill>
                        <a:srgbClr val="0B59B3">
                          <a:alpha val="49803"/>
                        </a:srgbClr>
                      </a:solidFill>
                    </a:lnB>
                    <a:solidFill>
                      <a:srgbClr val="E8F6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t"/>
                    <a:lstStyle/>
                    <a:p>
                      <a:pPr marL="0" algn="l"/>
                      <a:r>
                        <a:rPr lang="zh-CN" altLang="en-US" sz="1399" b="0" i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/>
                          <a:ea typeface="宋体"/>
                        </a:rPr>
                        <a:t>明确需求——选择数据——筛选——查看结果</a:t>
                      </a:r>
                    </a:p>
                  </a:txBody>
                  <a:tcPr anchor="t">
                    <a:lnL w="9525" cap="flat">
                      <a:solidFill>
                        <a:srgbClr val="0B59B3">
                          <a:alpha val="49803"/>
                        </a:srgbClr>
                      </a:solidFill>
                    </a:lnL>
                    <a:lnR w="9525" cap="flat">
                      <a:solidFill>
                        <a:srgbClr val="0B59B3">
                          <a:alpha val="49803"/>
                        </a:srgbClr>
                      </a:solidFill>
                    </a:lnR>
                    <a:lnT w="9525" cap="flat">
                      <a:solidFill>
                        <a:srgbClr val="0B59B3">
                          <a:alpha val="49803"/>
                        </a:srgbClr>
                      </a:solidFill>
                    </a:lnT>
                    <a:lnB w="9525" cap="flat">
                      <a:solidFill>
                        <a:srgbClr val="0B59B3">
                          <a:alpha val="49803"/>
                        </a:srgbClr>
                      </a:solidFill>
                    </a:lnB>
                    <a:solidFill>
                      <a:srgbClr val="E8F6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</a:tr>
              <a:tr h="531495">
                <a:tc rowSpan="1" gridSpan="1" vMerge="1">
                  <a:txBody>
                    <a:bodyPr anchor="ctr"/>
                    <a:lstStyle/>
                    <a:p>
                      <a:pPr marL="0" algn="ctr"/>
                    </a:p>
                  </a:txBody>
                  <a:tcPr anchor="ctr">
                    <a:lnL w="9525" cap="flat">
                      <a:solidFill>
                        <a:srgbClr val="0B59B3">
                          <a:alpha val="49803"/>
                        </a:srgbClr>
                      </a:solidFill>
                    </a:lnL>
                    <a:lnR w="9525" cap="flat">
                      <a:solidFill>
                        <a:srgbClr val="0B59B3">
                          <a:alpha val="49803"/>
                        </a:srgbClr>
                      </a:solidFill>
                    </a:lnR>
                    <a:lnT w="9525" cap="flat">
                      <a:solidFill>
                        <a:srgbClr val="0B59B3">
                          <a:alpha val="49803"/>
                        </a:srgbClr>
                      </a:solidFill>
                    </a:lnT>
                    <a:lnB w="9525" cap="flat">
                      <a:solidFill>
                        <a:srgbClr val="0B59B3">
                          <a:alpha val="49803"/>
                        </a:srgbClr>
                      </a:solidFill>
                    </a:lnB>
                    <a:solidFill>
                      <a:srgbClr val="FFFF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ctr"/>
                    <a:lstStyle/>
                    <a:p>
                      <a:pPr marL="0" algn="ctr"/>
                      <a:r>
                        <a:rPr lang="zh-CN" altLang="en-US" sz="1800" b="0" i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华文中宋"/>
                          <a:ea typeface="华文中宋"/>
                        </a:rPr>
                        <a:t>人工智能</a:t>
                      </a:r>
                    </a:p>
                  </a:txBody>
                  <a:tcPr anchor="ctr">
                    <a:lnL w="9525" cap="flat">
                      <a:solidFill>
                        <a:srgbClr val="0B59B3">
                          <a:alpha val="49803"/>
                        </a:srgbClr>
                      </a:solidFill>
                    </a:lnL>
                    <a:lnR w="9525" cap="flat">
                      <a:solidFill>
                        <a:srgbClr val="0B59B3">
                          <a:alpha val="49803"/>
                        </a:srgbClr>
                      </a:solidFill>
                    </a:lnR>
                    <a:lnT w="9525" cap="flat">
                      <a:solidFill>
                        <a:srgbClr val="0B59B3">
                          <a:alpha val="49803"/>
                        </a:srgbClr>
                      </a:solidFill>
                    </a:lnT>
                    <a:lnB w="9525" cap="flat">
                      <a:solidFill>
                        <a:srgbClr val="0B59B3">
                          <a:alpha val="49803"/>
                        </a:srgbClr>
                      </a:solidFill>
                    </a:lnB>
                    <a:solidFill>
                      <a:srgbClr val="FFFF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t"/>
                    <a:lstStyle/>
                    <a:p>
                      <a:pPr marL="0" algn="l"/>
                      <a:r>
                        <a:rPr lang="zh-CN" altLang="en-US" sz="1800" b="0" i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华文中宋"/>
                          <a:ea typeface="华文中宋"/>
                        </a:rPr>
                        <a:t>助力整理数据</a:t>
                      </a:r>
                    </a:p>
                  </a:txBody>
                  <a:tcPr anchor="t">
                    <a:lnL w="9525" cap="flat">
                      <a:solidFill>
                        <a:srgbClr val="0B59B3">
                          <a:alpha val="49803"/>
                        </a:srgbClr>
                      </a:solidFill>
                    </a:lnL>
                    <a:lnR w="9525" cap="flat">
                      <a:solidFill>
                        <a:srgbClr val="0B59B3">
                          <a:alpha val="49803"/>
                        </a:srgbClr>
                      </a:solidFill>
                    </a:lnR>
                    <a:lnT w="9525" cap="flat">
                      <a:solidFill>
                        <a:srgbClr val="0B59B3">
                          <a:alpha val="49803"/>
                        </a:srgbClr>
                      </a:solidFill>
                    </a:lnT>
                    <a:lnB w="9525" cap="flat">
                      <a:solidFill>
                        <a:srgbClr val="0B59B3">
                          <a:alpha val="49803"/>
                        </a:srgbClr>
                      </a:solidFill>
                    </a:lnB>
                    <a:solidFill>
                      <a:srgbClr val="FFFF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  <a:tc rowSpan="1" gridSpan="1">
                  <a:txBody>
                    <a:bodyPr anchor="t"/>
                    <a:lstStyle/>
                    <a:p>
                      <a:pPr marL="0" algn="ctr"/>
                      <a:r>
                        <a:rPr lang="zh-CN" altLang="en-US" sz="1800" b="1" i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华文中宋"/>
                          <a:ea typeface="华文中宋"/>
                        </a:rPr>
                        <a:t>——</a:t>
                      </a:r>
                    </a:p>
                  </a:txBody>
                  <a:tcPr anchor="t">
                    <a:lnL w="9525" cap="flat">
                      <a:solidFill>
                        <a:srgbClr val="0B59B3">
                          <a:alpha val="49803"/>
                        </a:srgbClr>
                      </a:solidFill>
                    </a:lnL>
                    <a:lnR w="9525" cap="flat">
                      <a:solidFill>
                        <a:srgbClr val="0B59B3">
                          <a:alpha val="49803"/>
                        </a:srgbClr>
                      </a:solidFill>
                    </a:lnR>
                    <a:lnT w="9525" cap="flat">
                      <a:solidFill>
                        <a:srgbClr val="0B59B3">
                          <a:alpha val="49803"/>
                        </a:srgbClr>
                      </a:solidFill>
                    </a:lnT>
                    <a:lnB w="9525" cap="flat">
                      <a:solidFill>
                        <a:srgbClr val="0B59B3">
                          <a:alpha val="49803"/>
                        </a:srgbClr>
                      </a:solidFill>
                    </a:lnB>
                    <a:solidFill>
                      <a:srgbClr val="FFFFFF">
                        <a:alpha val="100000"/>
                      </a:srgbClr>
                    </a:solidFill>
                  </a:tcPr>
                  <a:extLst>
                    <a:ext uri="{0D108BD9-81ED-4DB2-BD59-A6C34878D82A}">
                      <a16:rowId xmlns:a16="http://schemas.microsoft.com/office/drawing/2014/main" val="2661222183"/>
                    </a:ext>
                  </a:extLst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14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7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>
            <a:off x="1052179" y="1055084"/>
            <a:ext cx="9982200" cy="120015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华文中宋"/>
                <a:ea typeface="华文中宋"/>
              </a:rPr>
              <a:t>电子表格是通过计算机处理和存储数据的电子文件，也称为电子数据表</a:t>
            </a:r>
          </a:p>
        </p:txBody>
      </p:sp>
      <p:pic>
        <p:nvPicPr>
          <p:cNvPr id="3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8198" y="2537660"/>
            <a:ext cx="2514790" cy="3558216"/>
          </a:xfrm>
          <a:prstGeom prst="rect">
            <a:avLst/>
          </a:prstGeom>
        </p:spPr>
      </p:pic>
      <p:pic>
        <p:nvPicPr>
          <p:cNvPr id="4" name="图片2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96031" y="1971418"/>
            <a:ext cx="2174681" cy="3362325"/>
          </a:xfrm>
          <a:prstGeom prst="rect">
            <a:avLst/>
          </a:prstGeom>
        </p:spPr>
      </p:pic>
      <p:pic>
        <p:nvPicPr>
          <p:cNvPr id="5" name="图片3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99587" y="2430942"/>
            <a:ext cx="2619375" cy="3943350"/>
          </a:xfrm>
          <a:prstGeom prst="rect">
            <a:avLst/>
          </a:prstGeom>
        </p:spPr>
      </p:pic>
      <p:pic>
        <p:nvPicPr>
          <p:cNvPr id="6" name="图片4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00967" y="4029666"/>
            <a:ext cx="4862417" cy="2733675"/>
          </a:xfrm>
          <a:prstGeom prst="rect">
            <a:avLst/>
          </a:prstGeom>
        </p:spPr>
      </p:pic>
      <p:pic>
        <p:nvPicPr>
          <p:cNvPr id="7" name="图片5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36879" y="1971084"/>
            <a:ext cx="2901029" cy="2229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slides/slide15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1"/>
          <p:cNvSpPr txBox="1"/>
          <p:nvPr/>
        </p:nvSpPr>
        <p:spPr>
          <a:xfrm>
            <a:off x="4948752" y="1692688"/>
            <a:ext cx="5657850" cy="422910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华文中宋"/>
                <a:ea typeface="华文中宋"/>
              </a:rPr>
              <a:t>1.看一看：看一看学习单上的要求。</a:t>
            </a:r>
          </a:p>
          <a:p>
            <a:pPr marL="0" algn="l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华文中宋"/>
                <a:ea typeface="华文中宋"/>
              </a:rPr>
              <a:t>2.说一说：和同桌交流你的做法。</a:t>
            </a:r>
          </a:p>
          <a:p>
            <a:pPr marL="0" algn="l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华文中宋"/>
                <a:ea typeface="华文中宋"/>
              </a:rPr>
              <a:t>3.做一做：打开“票房数据”，对票房数据进行整理</a:t>
            </a:r>
          </a:p>
          <a:p>
            <a:pPr marL="0" algn="l"/>
            <a:r>
              <a:rPr lang="zh-CN" altLang="en-US" sz="3000" b="0" i="0" dirty="0">
                <a:solidFill>
                  <a:srgbClr val="000000">
                    <a:alpha val="100000"/>
                  </a:srgbClr>
                </a:solidFill>
                <a:latin typeface="华文中宋"/>
                <a:ea typeface="华文中宋"/>
              </a:rPr>
              <a:t>4.写一写：完成学习单中的活动3。</a:t>
            </a:r>
          </a:p>
        </p:txBody>
      </p:sp>
      <p:sp>
        <p:nvSpPr>
          <p:cNvPr id="3" name="文本2"/>
          <p:cNvSpPr txBox="1"/>
          <p:nvPr/>
        </p:nvSpPr>
        <p:spPr>
          <a:xfrm>
            <a:off x="5766121" y="900722"/>
            <a:ext cx="4114800" cy="66167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799" b="1" i="0" dirty="0">
                <a:solidFill>
                  <a:srgbClr val="006EFF">
                    <a:alpha val="100000"/>
                  </a:srgbClr>
                </a:solidFill>
                <a:latin typeface="华文中宋"/>
                <a:ea typeface="华文中宋"/>
              </a:rPr>
              <a:t>活动3：数据整理显效能</a:t>
            </a:r>
          </a:p>
        </p:txBody>
      </p:sp>
      <p:pic>
        <p:nvPicPr>
          <p:cNvPr id="4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436" y="1776203"/>
            <a:ext cx="2514790" cy="3558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6" fill="hold">
                      <p:stCondLst>
                        <p:cond delay="indefinite"/>
                      </p:stCondLst>
                      <p:childTnLst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6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视频1">
            <a:hlinkClick r:id="" action="ppaction://media"/>
            <a:extLst>
              <a:ext uri="{FF2B5EF4-FFF2-40B4-BE49-F238E27FC236}">
                <a16:creationId xmlns:a16="http://schemas.microsoft.com/office/drawing/2014/main" id="{1F03D79B-8B87-F52B-D47B-B6FAC4D8C48D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39212" y="81505"/>
            <a:ext cx="6702562" cy="6777038"/>
          </a:xfrm>
          <a:prstGeom prst="rect">
            <a:avLst/>
          </a:prstGeom>
        </p:spPr>
      </p:pic>
      <p:sp>
        <p:nvSpPr>
          <p:cNvPr id="3" name="文本1"/>
          <p:cNvSpPr txBox="1"/>
          <p:nvPr/>
        </p:nvSpPr>
        <p:spPr>
          <a:xfrm>
            <a:off x="948995" y="1241393"/>
            <a:ext cx="3086100" cy="1065530"/>
          </a:xfrm>
          <a:prstGeom prst="rect">
            <a:avLst/>
          </a:prstGeom>
          <a:noFill/>
        </p:spPr>
        <p:txBody>
          <a:bodyPr anchor="t"/>
          <a:lstStyle/>
          <a:p>
            <a:pPr marL="0" algn="l"/>
            <a:r>
              <a:rPr lang="zh-CN" altLang="en-US" sz="2599" b="1" i="0" dirty="0">
                <a:solidFill>
                  <a:srgbClr val="006EFF">
                    <a:alpha val="100000"/>
                  </a:srgbClr>
                </a:solidFill>
                <a:latin typeface="华文中宋"/>
                <a:ea typeface="华文中宋"/>
              </a:rPr>
              <a:t>人工智能辅助数据整理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8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" dur="136.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" dur="136" fill="hold">
                                          <p:stCondLst>
                                            <p:cond delay="13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" dur="136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46" decel="50000" autoRev="1" fill="hold">
                                          <p:stCondLst>
                                            <p:cond delay="13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" fill="hold">
                                          <p:stCondLst>
                                            <p:cond delay="25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7.xml><?xml version="1.0" encoding="utf-8"?>
<p:sld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1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4207" y="591531"/>
            <a:ext cx="7355281" cy="5549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</p:sld>
</file>

<file path=ppt/theme/theme1.xml><?xml version="1.0" encoding="utf-8"?>
<a:theme xmlns:thm15="http://schemas.microsoft.com/office/thememl/2012/main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ap:Properties xmlns:vt="http://schemas.openxmlformats.org/officeDocument/2006/docPropsVTypes" xmlns:ap="http://schemas.openxmlformats.org/officeDocument/2006/extended-properties">
  <ap:TotalTime>0</ap:TotalTime>
  <ap:Words>0</ap:Words>
  <ap:Application>Microsoft Office PowerPoint</ap:Application>
  <ap:PresentationFormat>宽屏</ap:PresentationFormat>
  <ap:Paragraphs>0</ap:Paragraphs>
  <ap:Slides>1</ap:Slides>
  <ap:Notes>0</ap:Notes>
  <ap:HiddenSlides>0</ap:HiddenSlides>
  <ap:MMClips>0</ap:MMClips>
  <ap:ScaleCrop>false</ap:ScaleCrop>
  <ap:HeadingPairs>
    <vt:vector baseType="variant" size="6">
      <vt:variant>
        <vt:lpstr>已用的字体</vt:lpstr>
      </vt:variant>
      <vt:variant>
        <vt:i4>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ap:HeadingPairs>
  <ap:TitlesOfParts>
    <vt:vector baseType="lpstr" size="3">
      <vt:lpstr>Arial</vt:lpstr>
      <vt:lpstr>Office 主题​​</vt:lpstr>
      <vt:lpstr>PowerPoint 演示文稿</vt:lpstr>
    </vt:vector>
  </ap:TitlesOfParts>
  <ap:Company/>
  <ap:LinksUpToDate>false</ap:LinksUpToDate>
  <ap:SharedDoc>false</ap:SharedDoc>
  <ap:HyperlinksChanged>false</ap:HyperlinksChanged>
  <ap:AppVersion>16.0000</ap:AppVersion>
</ap:Properties>
</file>

<file path=docProps/core.xml><?xml version="1.0" encoding="utf-8"?>
<coreProperties xmlns:dc="http://purl.org/dc/elements/1.1/" xmlns:dcterms="http://purl.org/dc/terms/" xmlns:xsi="http://www.w3.org/2001/XMLSchema-instance" xmlns="http://schemas.openxmlformats.org/package/2006/metadata/core-properties">
  <dc:creator>王银行</dc:creator>
  <dc:title>数据的整理前置版</dc:title>
  <revision>1</revision>
  <dcterms:created xsi:type="dcterms:W3CDTF">2025-03-14T05:41:59.6153786Z</dcterms:created>
  <dcterms:modified xsi:type="dcterms:W3CDTF">2025-03-14T05:41:59.6153906Z</dcterms:modified>
  <lastModifiedBy>王银行</lastModifiedBy>
</coreProperties>
</file>

<file path=docProps/custom.xml><?xml version="1.0" encoding="utf-8"?>
<op:Properties xmlns:vt="http://schemas.openxmlformats.org/officeDocument/2006/docPropsVTypes" xmlns:op="http://schemas.openxmlformats.org/officeDocument/2006/custom-properties">
  <op:property fmtid="{D5CDD505-2E9C-101B-9397-08002B2CF9AE}" pid="2" name="ApplicationName">
    <vt:lpwstr>EasiNote5</vt:lpwstr>
  </op:property>
  <op:property fmtid="{D5CDD505-2E9C-101B-9397-08002B2CF9AE}" pid="3" name="ApplicationVersion">
    <vt:lpwstr>5.2.4.8714</vt:lpwstr>
  </op:property>
  <op:property fmtid="{D5CDD505-2E9C-101B-9397-08002B2CF9AE}" pid="4" name="EasiNoteCoursewareInfo">
    <vt:lpwstr>e4e5b231-9146-428f-a74e-901e6d4b3351:90</vt:lpwstr>
  </op:property>
  <op:property fmtid="{D5CDD505-2E9C-101B-9397-08002B2CF9AE}" pid="5" name="EasiNoteDocumentName">
    <vt:lpwstr>数据的整理前置版</vt:lpwstr>
  </op:property>
  <op:property fmtid="{D5CDD505-2E9C-101B-9397-08002B2CF9AE}" pid="6" name="EasiNoteAuthor">
    <vt:lpwstr>ghjskqnzspuwypmklsxqnth1774s3o81</vt:lpwstr>
  </op:property>
  <op:property fmtid="{D5CDD505-2E9C-101B-9397-08002B2CF9AE}" pid="7" name="EasiNoteUpstreamCoursewareInfo_0">
    <vt:lpwstr>1b282daa-1fa9-4ca5-93c8-b77080d4080b</vt:lpwstr>
  </op:property>
  <op:property fmtid="{D5CDD505-2E9C-101B-9397-08002B2CF9AE}" pid="8" name="EasiNoteUpstreamCoursewareInfo_1">
    <vt:lpwstr>e4e5b231-9146-428f-a74e-901e6d4b3351</vt:lpwstr>
  </op:property>
</op:Properties>
</file>