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6" r:id="rId3"/>
    <p:sldId id="296" r:id="rId4"/>
    <p:sldId id="281" r:id="rId5"/>
    <p:sldId id="282" r:id="rId6"/>
    <p:sldId id="294" r:id="rId7"/>
    <p:sldId id="284" r:id="rId8"/>
    <p:sldId id="285" r:id="rId9"/>
    <p:sldId id="286" r:id="rId10"/>
    <p:sldId id="287" r:id="rId11"/>
    <p:sldId id="299" r:id="rId12"/>
    <p:sldId id="278" r:id="rId13"/>
    <p:sldId id="290" r:id="rId14"/>
    <p:sldId id="293" r:id="rId15"/>
    <p:sldId id="295" r:id="rId16"/>
    <p:sldId id="291" r:id="rId17"/>
    <p:sldId id="292" r:id="rId18"/>
  </p:sldIdLst>
  <p:sldSz cx="9144000" cy="5143500"/>
  <p:notesSz cx="6797675" cy="9928225"/>
  <p:custDataLst>
    <p:tags r:id="rId2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2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800000"/>
    <a:srgbClr val="990033"/>
    <a:srgbClr val="353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642"/>
    <p:restoredTop sz="94656"/>
  </p:normalViewPr>
  <p:slideViewPr>
    <p:cSldViewPr showGuides="1">
      <p:cViewPr varScale="1">
        <p:scale>
          <a:sx n="90" d="100"/>
          <a:sy n="90" d="100"/>
        </p:scale>
        <p:origin x="45" y="512"/>
      </p:cViewPr>
      <p:guideLst>
        <p:guide orient="horz" pos="1812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002" y="0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030D70-6F4A-43F2-81E2-F84954AB1590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28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002" y="9429728"/>
            <a:ext cx="2945587" cy="49849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>
                <a:ea typeface="等线" panose="02010600030101010101" pitchFamily="2" charset="-122"/>
              </a:rPr>
            </a:fld>
            <a:endParaRPr lang="zh-CN" altLang="en-US" sz="1200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002" y="0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2374BE-5D63-4FCE-9F4E-DD414B63211F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1761" y="1240449"/>
            <a:ext cx="5954153" cy="335037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333" y="4778626"/>
            <a:ext cx="5439010" cy="390915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9728"/>
            <a:ext cx="2945587" cy="4984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002" y="9429728"/>
            <a:ext cx="2945587" cy="49849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>
                <a:ea typeface="等线" panose="02010600030101010101" pitchFamily="2" charset="-122"/>
              </a:rPr>
            </a:fld>
            <a:endParaRPr lang="zh-CN" altLang="en-US" sz="1200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59"/>
            <a:ext cx="7772400" cy="110309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180"/>
            <a:ext cx="6400800" cy="131514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30705" indent="0" algn="ctr">
              <a:buNone/>
              <a:defRPr/>
            </a:lvl5pPr>
            <a:lvl6pPr marL="2287905" indent="0" algn="ctr">
              <a:buNone/>
              <a:defRPr/>
            </a:lvl6pPr>
            <a:lvl7pPr marL="2745105" indent="0" algn="ctr">
              <a:buNone/>
              <a:defRPr/>
            </a:lvl7pPr>
            <a:lvl8pPr marL="3202305" indent="0" algn="ctr">
              <a:buNone/>
              <a:defRPr/>
            </a:lvl8pPr>
            <a:lvl9pPr marL="365950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7976" y="457444"/>
            <a:ext cx="2066925" cy="428850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3" y="457444"/>
            <a:ext cx="6048375" cy="428850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917"/>
            <a:ext cx="7772400" cy="102209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185"/>
            <a:ext cx="7772400" cy="112573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30705" indent="0">
              <a:buNone/>
              <a:defRPr sz="1400"/>
            </a:lvl5pPr>
            <a:lvl6pPr marL="2287905" indent="0">
              <a:buNone/>
              <a:defRPr sz="1400"/>
            </a:lvl6pPr>
            <a:lvl7pPr marL="2745105" indent="0">
              <a:buNone/>
              <a:defRPr sz="1400"/>
            </a:lvl7pPr>
            <a:lvl8pPr marL="3202305" indent="0">
              <a:buNone/>
              <a:defRPr sz="1400"/>
            </a:lvl8pPr>
            <a:lvl9pPr marL="3659505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57960"/>
            <a:ext cx="4057651" cy="34879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49" y="1257960"/>
            <a:ext cx="4057651" cy="34879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87"/>
            <a:ext cx="8229600" cy="8577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1941"/>
            <a:ext cx="4040188" cy="4800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30705" indent="0">
              <a:buNone/>
              <a:defRPr sz="1600" b="1"/>
            </a:lvl5pPr>
            <a:lvl6pPr marL="2287905" indent="0">
              <a:buNone/>
              <a:defRPr sz="1600" b="1"/>
            </a:lvl6pPr>
            <a:lvl7pPr marL="2745105" indent="0">
              <a:buNone/>
              <a:defRPr sz="1600" b="1"/>
            </a:lvl7pPr>
            <a:lvl8pPr marL="3202305" indent="0">
              <a:buNone/>
              <a:defRPr sz="1600" b="1"/>
            </a:lvl8pPr>
            <a:lvl9pPr marL="3659505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2016"/>
            <a:ext cx="4040188" cy="29650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941"/>
            <a:ext cx="4041775" cy="4800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30705" indent="0">
              <a:buNone/>
              <a:defRPr sz="1600" b="1"/>
            </a:lvl5pPr>
            <a:lvl6pPr marL="2287905" indent="0">
              <a:buNone/>
              <a:defRPr sz="1600" b="1"/>
            </a:lvl6pPr>
            <a:lvl7pPr marL="2745105" indent="0">
              <a:buNone/>
              <a:defRPr sz="1600" b="1"/>
            </a:lvl7pPr>
            <a:lvl8pPr marL="3202305" indent="0">
              <a:buNone/>
              <a:defRPr sz="1600" b="1"/>
            </a:lvl8pPr>
            <a:lvl9pPr marL="3659505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2016"/>
            <a:ext cx="4041775" cy="29650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04899"/>
            <a:ext cx="3008313" cy="87199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900"/>
            <a:ext cx="5111751" cy="439214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076894"/>
            <a:ext cx="3008313" cy="35201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30705" indent="0">
              <a:buNone/>
              <a:defRPr sz="900"/>
            </a:lvl5pPr>
            <a:lvl6pPr marL="2287905" indent="0">
              <a:buNone/>
              <a:defRPr sz="900"/>
            </a:lvl6pPr>
            <a:lvl7pPr marL="2745105" indent="0">
              <a:buNone/>
              <a:defRPr sz="900"/>
            </a:lvl7pPr>
            <a:lvl8pPr marL="3202305" indent="0">
              <a:buNone/>
              <a:defRPr sz="900"/>
            </a:lvl8pPr>
            <a:lvl9pPr marL="3659505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341"/>
            <a:ext cx="5486400" cy="4252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821"/>
            <a:ext cx="5486400" cy="308772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30705" indent="0">
              <a:buNone/>
              <a:defRPr sz="2000"/>
            </a:lvl5pPr>
            <a:lvl6pPr marL="2287905" indent="0">
              <a:buNone/>
              <a:defRPr sz="2000"/>
            </a:lvl6pPr>
            <a:lvl7pPr marL="2745105" indent="0">
              <a:buNone/>
              <a:defRPr sz="2000"/>
            </a:lvl7pPr>
            <a:lvl8pPr marL="3202305" indent="0">
              <a:buNone/>
              <a:defRPr sz="2000"/>
            </a:lvl8pPr>
            <a:lvl9pPr marL="3659505" indent="0">
              <a:buNone/>
              <a:defRPr sz="2000"/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Arial" panose="020B0604020202020204" pitchFamily="34" charset="0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622"/>
            <a:ext cx="5486400" cy="6039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30705" indent="0">
              <a:buNone/>
              <a:defRPr sz="900"/>
            </a:lvl5pPr>
            <a:lvl6pPr marL="2287905" indent="0">
              <a:buNone/>
              <a:defRPr sz="900"/>
            </a:lvl6pPr>
            <a:lvl7pPr marL="2745105" indent="0">
              <a:buNone/>
              <a:defRPr sz="900"/>
            </a:lvl7pPr>
            <a:lvl8pPr marL="3202305" indent="0">
              <a:buNone/>
              <a:defRPr sz="900"/>
            </a:lvl8pPr>
            <a:lvl9pPr marL="3659505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Oval 105"/>
          <p:cNvSpPr>
            <a:spLocks noChangeArrowheads="1"/>
          </p:cNvSpPr>
          <p:nvPr/>
        </p:nvSpPr>
        <p:spPr bwMode="auto">
          <a:xfrm>
            <a:off x="179388" y="0"/>
            <a:ext cx="6804025" cy="5148263"/>
          </a:xfrm>
          <a:prstGeom prst="ellipse">
            <a:avLst/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0" scaled="1"/>
          </a:gradFill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7" name="Rectangle 106"/>
          <p:cNvSpPr>
            <a:spLocks noChangeArrowheads="1"/>
          </p:cNvSpPr>
          <p:nvPr/>
        </p:nvSpPr>
        <p:spPr bwMode="auto">
          <a:xfrm>
            <a:off x="0" y="411163"/>
            <a:ext cx="9144000" cy="485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/>
          </p:nvPr>
        </p:nvSpPr>
        <p:spPr>
          <a:xfrm>
            <a:off x="457200" y="1257300"/>
            <a:ext cx="8267700" cy="34909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3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35375" y="4905375"/>
            <a:ext cx="2089150" cy="196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indent="0" eaLnBrk="1" hangingPunct="1">
              <a:buFont typeface="Arial" panose="020B0604020202020204" pitchFamily="34" charset="0"/>
              <a:buNone/>
              <a:defRPr sz="1000" b="0" noProof="1">
                <a:solidFill>
                  <a:schemeClr val="tx2"/>
                </a:solidFill>
                <a:latin typeface="Arial" panose="020B0604020202020204" pitchFamily="34" charset="0"/>
                <a:ea typeface="方正小标宋_GBK" pitchFamily="1" charset="-122"/>
                <a:cs typeface="+mn-cs"/>
                <a:sym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0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方正小标宋_GBK" pitchFamily="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30" name="Rectangle 2"/>
          <p:cNvSpPr>
            <a:spLocks noGrp="1"/>
          </p:cNvSpPr>
          <p:nvPr>
            <p:ph type="title"/>
          </p:nvPr>
        </p:nvSpPr>
        <p:spPr>
          <a:xfrm>
            <a:off x="2057400" y="457200"/>
            <a:ext cx="6019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1" name="矩形 11"/>
          <p:cNvSpPr>
            <a:spLocks noChangeArrowheads="1"/>
          </p:cNvSpPr>
          <p:nvPr/>
        </p:nvSpPr>
        <p:spPr bwMode="auto">
          <a:xfrm>
            <a:off x="323850" y="4791075"/>
            <a:ext cx="2303463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苏科数学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2" name="Oval 109"/>
          <p:cNvSpPr>
            <a:spLocks noChangeArrowheads="1"/>
          </p:cNvSpPr>
          <p:nvPr/>
        </p:nvSpPr>
        <p:spPr bwMode="auto">
          <a:xfrm>
            <a:off x="539750" y="141288"/>
            <a:ext cx="746125" cy="595313"/>
          </a:xfrm>
          <a:prstGeom prst="ellipse">
            <a:avLst/>
          </a:prstGeom>
          <a:solidFill>
            <a:schemeClr val="folHlink"/>
          </a:solidFill>
          <a:ln w="38100">
            <a:solidFill>
              <a:schemeClr val="bg1"/>
            </a:solidFill>
            <a:round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033" name="Picture 7" descr="社标PPT3"/>
          <p:cNvPicPr>
            <a:picLocks noChangeAspect="1"/>
          </p:cNvPicPr>
          <p:nvPr/>
        </p:nvPicPr>
        <p:blipFill>
          <a:blip r:embed="rId12">
            <a:grayscl/>
            <a:lum bright="100000"/>
          </a:blip>
          <a:stretch>
            <a:fillRect/>
          </a:stretch>
        </p:blipFill>
        <p:spPr>
          <a:xfrm>
            <a:off x="684213" y="195263"/>
            <a:ext cx="431800" cy="4889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Arial" panose="020B0604020202020204" pitchFamily="34" charset="0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lvl1pPr marL="341630" indent="-339725" algn="l" defTabSz="0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Arial" panose="020B0604020202020204" pitchFamily="34" charset="0"/>
          <a:cs typeface="+mn-cs"/>
          <a:sym typeface="Arial" panose="020B0604020202020204" pitchFamily="34" charset="0"/>
        </a:defRPr>
      </a:lvl1pPr>
      <a:lvl2pPr marL="741680" indent="-282575" algn="l" defTabSz="0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200">
          <a:solidFill>
            <a:schemeClr val="tx1"/>
          </a:solidFill>
          <a:latin typeface="+mn-lt"/>
          <a:ea typeface="Arial" panose="020B0604020202020204" pitchFamily="34" charset="0"/>
          <a:cs typeface="+mn-cs"/>
          <a:sym typeface="Arial" panose="020B0604020202020204" pitchFamily="34" charset="0"/>
        </a:defRPr>
      </a:lvl2pPr>
      <a:lvl3pPr marL="1141730" indent="-22542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  <a:ea typeface="Arial" panose="020B0604020202020204" pitchFamily="34" charset="0"/>
          <a:cs typeface="+mn-cs"/>
          <a:sym typeface="Arial" panose="020B0604020202020204" pitchFamily="34" charset="0"/>
        </a:defRPr>
      </a:lvl3pPr>
      <a:lvl4pPr marL="1598930" indent="-22542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–"/>
        <a:defRPr sz="1600">
          <a:solidFill>
            <a:schemeClr val="tx1"/>
          </a:solidFill>
          <a:latin typeface="+mn-lt"/>
          <a:ea typeface="Arial" panose="020B0604020202020204" pitchFamily="34" charset="0"/>
          <a:cs typeface="+mn-cs"/>
          <a:sym typeface="Arial" panose="020B0604020202020204" pitchFamily="34" charset="0"/>
        </a:defRPr>
      </a:lvl4pPr>
      <a:lvl5pPr marL="2057400" indent="-225425" algn="l" defTabSz="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Arial" panose="020B0604020202020204" pitchFamily="34" charset="0"/>
          <a:cs typeface="+mn-cs"/>
          <a:sym typeface="Arial" panose="020B0604020202020204" pitchFamily="34" charset="0"/>
        </a:defRPr>
      </a:lvl5pPr>
      <a:lvl6pPr marL="2516505" indent="-227330" algn="l" defTabSz="0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6pPr>
      <a:lvl7pPr marL="2973705" indent="-227330" algn="l" defTabSz="0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7pPr>
      <a:lvl8pPr marL="3430905" indent="-227330" algn="l" defTabSz="0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8pPr>
      <a:lvl9pPr marL="3888105" indent="-227330" algn="l" defTabSz="0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cs typeface="+mn-cs"/>
          <a:sym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070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790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510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230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950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Oval 38"/>
          <p:cNvSpPr/>
          <p:nvPr>
            <p:custDataLst>
              <p:tags r:id="rId1"/>
            </p:custDataLst>
          </p:nvPr>
        </p:nvSpPr>
        <p:spPr>
          <a:xfrm>
            <a:off x="684213" y="249238"/>
            <a:ext cx="5905500" cy="4321175"/>
          </a:xfrm>
          <a:prstGeom prst="ellipse">
            <a:avLst/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lstStyle>
            <a:lvl1pPr marL="341630" indent="-3397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400" b="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1pPr>
            <a:lvl2pPr marL="741680" indent="-28257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2pPr>
            <a:lvl3pPr marL="11417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3pPr>
            <a:lvl4pPr marL="15989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–"/>
              <a:defRPr sz="16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4pPr>
            <a:lvl5pPr marL="205740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zh-CN" sz="1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099" name="Rectangle 39"/>
          <p:cNvSpPr/>
          <p:nvPr/>
        </p:nvSpPr>
        <p:spPr>
          <a:xfrm>
            <a:off x="0" y="3813175"/>
            <a:ext cx="9144000" cy="8112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>
            <a:lvl1pPr marL="341630" indent="-3397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400" b="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1pPr>
            <a:lvl2pPr marL="741680" indent="-28257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2pPr>
            <a:lvl3pPr marL="11417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3pPr>
            <a:lvl4pPr marL="15989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–"/>
              <a:defRPr sz="16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4pPr>
            <a:lvl5pPr marL="205740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                                  </a:t>
            </a:r>
            <a:endParaRPr lang="zh-CN" altLang="zh-CN" sz="1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100" name="Oval 43"/>
          <p:cNvSpPr/>
          <p:nvPr/>
        </p:nvSpPr>
        <p:spPr>
          <a:xfrm>
            <a:off x="4211638" y="1978025"/>
            <a:ext cx="1223962" cy="917575"/>
          </a:xfrm>
          <a:prstGeom prst="ellipse">
            <a:avLst/>
          </a:prstGeom>
          <a:solidFill>
            <a:srgbClr val="1BABE5">
              <a:alpha val="9804"/>
            </a:srgbClr>
          </a:solidFill>
          <a:ln w="9525">
            <a:noFill/>
          </a:ln>
        </p:spPr>
        <p:txBody>
          <a:bodyPr wrap="none" anchor="ctr" anchorCtr="0"/>
          <a:lstStyle>
            <a:lvl1pPr marL="341630" indent="-3397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400" b="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1pPr>
            <a:lvl2pPr marL="741680" indent="-28257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2pPr>
            <a:lvl3pPr marL="11417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3pPr>
            <a:lvl4pPr marL="15989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–"/>
              <a:defRPr sz="16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4pPr>
            <a:lvl5pPr marL="205740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zh-CN" sz="1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101" name="矩形 6"/>
          <p:cNvSpPr/>
          <p:nvPr/>
        </p:nvSpPr>
        <p:spPr>
          <a:xfrm>
            <a:off x="0" y="3335338"/>
            <a:ext cx="8101013" cy="477837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/>
          <a:lstStyle>
            <a:lvl1pPr marL="341630" indent="-3397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400" b="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1pPr>
            <a:lvl2pPr marL="741680" indent="-28257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2pPr>
            <a:lvl3pPr marL="11417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3pPr>
            <a:lvl4pPr marL="15989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–"/>
              <a:defRPr sz="16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4pPr>
            <a:lvl5pPr marL="205740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zh-CN" sz="1800" b="1" dirty="0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endParaRPr lang="zh-CN" altLang="zh-CN" sz="1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102" name="TextBox 7"/>
          <p:cNvSpPr/>
          <p:nvPr/>
        </p:nvSpPr>
        <p:spPr>
          <a:xfrm>
            <a:off x="668338" y="3319463"/>
            <a:ext cx="3455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1630" indent="-3397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v"/>
              <a:defRPr sz="2400" b="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1pPr>
            <a:lvl2pPr marL="741680" indent="-28257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2pPr>
            <a:lvl3pPr marL="11417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3pPr>
            <a:lvl4pPr marL="159893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–"/>
              <a:defRPr sz="16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4pPr>
            <a:lvl5pPr marL="2057400" indent="-225425" algn="l" defTabSz="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+mn-lt"/>
                <a:ea typeface="Arial" panose="020B0604020202020204" pitchFamily="34" charset="0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苏科数学七下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103" name="Picture 7" descr="社标PPT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8" y="3348038"/>
            <a:ext cx="382587" cy="43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Rectangle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52400" y="1428750"/>
            <a:ext cx="8797925" cy="131445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4000" dirty="0">
                <a:solidFill>
                  <a:schemeClr val="tx2"/>
                </a:solidFill>
                <a:ea typeface="微软雅黑" panose="020B0503020204020204" pitchFamily="34" charset="-122"/>
              </a:rPr>
              <a:t>  </a:t>
            </a:r>
            <a:r>
              <a:rPr lang="en-US" altLang="zh-CN" sz="40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10.1 </a:t>
            </a:r>
            <a:r>
              <a:rPr lang="zh-CN" sz="40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二元一次方程</a:t>
            </a:r>
            <a:endParaRPr lang="zh-CN" sz="40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9" name="文本框 18558"/>
          <p:cNvSpPr txBox="1"/>
          <p:nvPr/>
        </p:nvSpPr>
        <p:spPr>
          <a:xfrm>
            <a:off x="1204890" y="3257380"/>
            <a:ext cx="202882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700" dirty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Times New Roman" panose="02020603050405020304" pitchFamily="18" charset="0"/>
              </a:rPr>
              <a:t>2x+y=20</a:t>
            </a:r>
            <a:endParaRPr lang="en-US" altLang="zh-CN" sz="2700" dirty="0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右箭头 1"/>
          <p:cNvSpPr/>
          <p:nvPr/>
        </p:nvSpPr>
        <p:spPr>
          <a:xfrm rot="5400000">
            <a:off x="2006742" y="3975093"/>
            <a:ext cx="378143" cy="1624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1600200" y="4279900"/>
            <a:ext cx="1402080" cy="509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y=20-2x</a:t>
            </a:r>
            <a:endParaRPr lang="en-US" altLang="zh-CN" sz="2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3"/>
          <p:cNvSpPr/>
          <p:nvPr/>
        </p:nvSpPr>
        <p:spPr>
          <a:xfrm>
            <a:off x="448310" y="2495550"/>
            <a:ext cx="6209030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：你能用含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的代数式来表示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 sz="21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100" dirty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71600" y="3867150"/>
            <a:ext cx="758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转化</a:t>
            </a:r>
            <a:endParaRPr lang="zh-CN" altLang="en-US">
              <a:highlight>
                <a:srgbClr val="FFFF00"/>
              </a:highlight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文本框 18531"/>
          <p:cNvSpPr txBox="1">
            <a:spLocks noChangeArrowheads="1"/>
          </p:cNvSpPr>
          <p:nvPr/>
        </p:nvSpPr>
        <p:spPr bwMode="auto">
          <a:xfrm>
            <a:off x="2010707" y="1394788"/>
            <a:ext cx="19812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本框 18533"/>
          <p:cNvSpPr txBox="1">
            <a:spLocks noChangeArrowheads="1"/>
          </p:cNvSpPr>
          <p:nvPr/>
        </p:nvSpPr>
        <p:spPr bwMode="auto">
          <a:xfrm>
            <a:off x="2467907" y="1394788"/>
            <a:ext cx="19812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文本框 18536"/>
          <p:cNvSpPr txBox="1">
            <a:spLocks noChangeArrowheads="1"/>
          </p:cNvSpPr>
          <p:nvPr/>
        </p:nvSpPr>
        <p:spPr bwMode="auto">
          <a:xfrm>
            <a:off x="2726520" y="1394788"/>
            <a:ext cx="5715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18538"/>
          <p:cNvSpPr txBox="1">
            <a:spLocks noChangeArrowheads="1"/>
          </p:cNvSpPr>
          <p:nvPr/>
        </p:nvSpPr>
        <p:spPr bwMode="auto">
          <a:xfrm>
            <a:off x="3273008" y="1394788"/>
            <a:ext cx="4572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文本框 18540"/>
          <p:cNvSpPr txBox="1">
            <a:spLocks noChangeArrowheads="1"/>
          </p:cNvSpPr>
          <p:nvPr/>
        </p:nvSpPr>
        <p:spPr bwMode="auto">
          <a:xfrm>
            <a:off x="3530198" y="1394788"/>
            <a:ext cx="9144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文本框 18542"/>
          <p:cNvSpPr txBox="1">
            <a:spLocks noChangeArrowheads="1"/>
          </p:cNvSpPr>
          <p:nvPr/>
        </p:nvSpPr>
        <p:spPr bwMode="auto">
          <a:xfrm>
            <a:off x="4065983" y="1394788"/>
            <a:ext cx="7429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文本框 18548"/>
          <p:cNvSpPr txBox="1">
            <a:spLocks noChangeArrowheads="1"/>
          </p:cNvSpPr>
          <p:nvPr/>
        </p:nvSpPr>
        <p:spPr bwMode="auto">
          <a:xfrm>
            <a:off x="4701758" y="1394788"/>
            <a:ext cx="5143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文本框 18549"/>
          <p:cNvSpPr txBox="1">
            <a:spLocks noChangeArrowheads="1"/>
          </p:cNvSpPr>
          <p:nvPr/>
        </p:nvSpPr>
        <p:spPr bwMode="auto">
          <a:xfrm>
            <a:off x="5158957" y="1394788"/>
            <a:ext cx="4000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文本框 18550"/>
          <p:cNvSpPr txBox="1">
            <a:spLocks noChangeArrowheads="1"/>
          </p:cNvSpPr>
          <p:nvPr/>
        </p:nvSpPr>
        <p:spPr bwMode="auto">
          <a:xfrm>
            <a:off x="5616157" y="1394788"/>
            <a:ext cx="4572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文本框 18551"/>
          <p:cNvSpPr txBox="1">
            <a:spLocks noChangeArrowheads="1"/>
          </p:cNvSpPr>
          <p:nvPr/>
        </p:nvSpPr>
        <p:spPr bwMode="auto">
          <a:xfrm>
            <a:off x="5994808" y="1394788"/>
            <a:ext cx="5715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文本框 18552"/>
          <p:cNvSpPr txBox="1">
            <a:spLocks noChangeArrowheads="1"/>
          </p:cNvSpPr>
          <p:nvPr/>
        </p:nvSpPr>
        <p:spPr bwMode="auto">
          <a:xfrm>
            <a:off x="6477015" y="1394788"/>
            <a:ext cx="5143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6" name="表格 85"/>
          <p:cNvGraphicFramePr/>
          <p:nvPr/>
        </p:nvGraphicFramePr>
        <p:xfrm>
          <a:off x="600365" y="1132854"/>
          <a:ext cx="7391400" cy="1219200"/>
        </p:xfrm>
        <a:graphic>
          <a:graphicData uri="http://schemas.openxmlformats.org/drawingml/2006/table">
            <a:tbl>
              <a:tblPr/>
              <a:tblGrid>
                <a:gridCol w="660400"/>
                <a:gridCol w="635000"/>
                <a:gridCol w="609600"/>
                <a:gridCol w="606425"/>
                <a:gridCol w="612775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0960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24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24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altLang="en-US" sz="24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" name="文本框 18526"/>
          <p:cNvSpPr txBox="1">
            <a:spLocks noChangeArrowheads="1"/>
          </p:cNvSpPr>
          <p:nvPr/>
        </p:nvSpPr>
        <p:spPr bwMode="auto">
          <a:xfrm>
            <a:off x="1362365" y="128525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文本框 18531"/>
          <p:cNvSpPr txBox="1">
            <a:spLocks noChangeArrowheads="1"/>
          </p:cNvSpPr>
          <p:nvPr/>
        </p:nvSpPr>
        <p:spPr bwMode="auto">
          <a:xfrm>
            <a:off x="1286165" y="1818654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文本框 18532"/>
          <p:cNvSpPr txBox="1">
            <a:spLocks noChangeArrowheads="1"/>
          </p:cNvSpPr>
          <p:nvPr/>
        </p:nvSpPr>
        <p:spPr bwMode="auto">
          <a:xfrm>
            <a:off x="2029125" y="1285254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文本框 18533"/>
          <p:cNvSpPr txBox="1">
            <a:spLocks noChangeArrowheads="1"/>
          </p:cNvSpPr>
          <p:nvPr/>
        </p:nvSpPr>
        <p:spPr bwMode="auto">
          <a:xfrm>
            <a:off x="1895765" y="1818654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文本框 18535"/>
          <p:cNvSpPr txBox="1">
            <a:spLocks noChangeArrowheads="1"/>
          </p:cNvSpPr>
          <p:nvPr/>
        </p:nvSpPr>
        <p:spPr bwMode="auto">
          <a:xfrm>
            <a:off x="2529191" y="128525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文本框 18536"/>
          <p:cNvSpPr txBox="1">
            <a:spLocks noChangeArrowheads="1"/>
          </p:cNvSpPr>
          <p:nvPr/>
        </p:nvSpPr>
        <p:spPr bwMode="auto">
          <a:xfrm>
            <a:off x="2386315" y="1818654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文本框 18537"/>
          <p:cNvSpPr txBox="1">
            <a:spLocks noChangeArrowheads="1"/>
          </p:cNvSpPr>
          <p:nvPr/>
        </p:nvSpPr>
        <p:spPr bwMode="auto">
          <a:xfrm>
            <a:off x="3191165" y="128525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文本框 18538"/>
          <p:cNvSpPr txBox="1">
            <a:spLocks noChangeArrowheads="1"/>
          </p:cNvSpPr>
          <p:nvPr/>
        </p:nvSpPr>
        <p:spPr bwMode="auto">
          <a:xfrm>
            <a:off x="3114965" y="1818654"/>
            <a:ext cx="60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文本框 18539"/>
          <p:cNvSpPr txBox="1">
            <a:spLocks noChangeArrowheads="1"/>
          </p:cNvSpPr>
          <p:nvPr/>
        </p:nvSpPr>
        <p:spPr bwMode="auto">
          <a:xfrm>
            <a:off x="3600761" y="1285254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文本框 18540"/>
          <p:cNvSpPr txBox="1">
            <a:spLocks noChangeArrowheads="1"/>
          </p:cNvSpPr>
          <p:nvPr/>
        </p:nvSpPr>
        <p:spPr bwMode="auto">
          <a:xfrm>
            <a:off x="3457885" y="1818654"/>
            <a:ext cx="1219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文本框 18541"/>
          <p:cNvSpPr txBox="1">
            <a:spLocks noChangeArrowheads="1"/>
          </p:cNvSpPr>
          <p:nvPr/>
        </p:nvSpPr>
        <p:spPr bwMode="auto">
          <a:xfrm>
            <a:off x="4486565" y="1285254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文本框 18542"/>
          <p:cNvSpPr txBox="1">
            <a:spLocks noChangeArrowheads="1"/>
          </p:cNvSpPr>
          <p:nvPr/>
        </p:nvSpPr>
        <p:spPr bwMode="auto">
          <a:xfrm>
            <a:off x="4172265" y="1818654"/>
            <a:ext cx="990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文本框 18543"/>
          <p:cNvSpPr txBox="1">
            <a:spLocks noChangeArrowheads="1"/>
          </p:cNvSpPr>
          <p:nvPr/>
        </p:nvSpPr>
        <p:spPr bwMode="auto">
          <a:xfrm>
            <a:off x="5019965" y="1285254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18544"/>
          <p:cNvSpPr txBox="1">
            <a:spLocks noChangeArrowheads="1"/>
          </p:cNvSpPr>
          <p:nvPr/>
        </p:nvSpPr>
        <p:spPr bwMode="auto">
          <a:xfrm>
            <a:off x="5629565" y="128525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8545"/>
          <p:cNvSpPr txBox="1">
            <a:spLocks noChangeArrowheads="1"/>
          </p:cNvSpPr>
          <p:nvPr/>
        </p:nvSpPr>
        <p:spPr bwMode="auto">
          <a:xfrm>
            <a:off x="6239165" y="128525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文本框 18546"/>
          <p:cNvSpPr txBox="1">
            <a:spLocks noChangeArrowheads="1"/>
          </p:cNvSpPr>
          <p:nvPr/>
        </p:nvSpPr>
        <p:spPr bwMode="auto">
          <a:xfrm>
            <a:off x="6848765" y="128525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文本框 18547"/>
          <p:cNvSpPr txBox="1">
            <a:spLocks noChangeArrowheads="1"/>
          </p:cNvSpPr>
          <p:nvPr/>
        </p:nvSpPr>
        <p:spPr bwMode="auto">
          <a:xfrm>
            <a:off x="7244099" y="1285254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文本框 18548"/>
          <p:cNvSpPr txBox="1">
            <a:spLocks noChangeArrowheads="1"/>
          </p:cNvSpPr>
          <p:nvPr/>
        </p:nvSpPr>
        <p:spPr bwMode="auto">
          <a:xfrm>
            <a:off x="5019965" y="181865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8549"/>
          <p:cNvSpPr txBox="1">
            <a:spLocks noChangeArrowheads="1"/>
          </p:cNvSpPr>
          <p:nvPr/>
        </p:nvSpPr>
        <p:spPr bwMode="auto">
          <a:xfrm>
            <a:off x="5629565" y="1818654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文本框 18550"/>
          <p:cNvSpPr txBox="1">
            <a:spLocks noChangeArrowheads="1"/>
          </p:cNvSpPr>
          <p:nvPr/>
        </p:nvSpPr>
        <p:spPr bwMode="auto">
          <a:xfrm>
            <a:off x="6239165" y="1818654"/>
            <a:ext cx="60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8551"/>
          <p:cNvSpPr txBox="1">
            <a:spLocks noChangeArrowheads="1"/>
          </p:cNvSpPr>
          <p:nvPr/>
        </p:nvSpPr>
        <p:spPr bwMode="auto">
          <a:xfrm>
            <a:off x="6744033" y="1818654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文本框 18552"/>
          <p:cNvSpPr txBox="1">
            <a:spLocks noChangeArrowheads="1"/>
          </p:cNvSpPr>
          <p:nvPr/>
        </p:nvSpPr>
        <p:spPr bwMode="auto">
          <a:xfrm>
            <a:off x="7386975" y="181865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3" name="Rectangle 5"/>
          <p:cNvSpPr/>
          <p:nvPr/>
        </p:nvSpPr>
        <p:spPr>
          <a:xfrm>
            <a:off x="1143000" y="-53340"/>
            <a:ext cx="30988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/>
        </p:nvSpPr>
        <p:spPr>
          <a:xfrm>
            <a:off x="457200" y="1047750"/>
            <a:ext cx="8686165" cy="19773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二元一次方程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解的定义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适合二元一次方程的</a:t>
            </a:r>
            <a:r>
              <a:rPr lang="zh-CN" altLang="en-US" sz="2100" b="1" dirty="0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一对未知数的值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叫做这个二元一次方程的</a:t>
            </a:r>
            <a:r>
              <a:rPr lang="zh-CN" altLang="en-US" sz="2100" b="1" dirty="0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一个解</a:t>
            </a:r>
            <a:r>
              <a:rPr lang="zh-CN" altLang="en-US" sz="21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457200" y="2888615"/>
            <a:ext cx="81476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二元一次方程</a:t>
            </a:r>
            <a:r>
              <a:rPr lang="zh-CN" altLang="en-US" sz="21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解的表示</a:t>
            </a:r>
            <a:r>
              <a:rPr lang="zh-CN" altLang="en-US" sz="21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sz="21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＝5、</a:t>
            </a:r>
            <a:r>
              <a:rPr lang="zh-CN" altLang="en-US" sz="2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＝10就是方程2x+y=20的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解， 记作</a:t>
            </a:r>
            <a:endParaRPr lang="zh-CN" altLang="en-US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245" name="对象 1024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324600" y="3333750"/>
          <a:ext cx="895350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" r:id="rId1" imgW="497205" imgH="459105" progId="Equation.3">
                  <p:embed/>
                </p:oleObj>
              </mc:Choice>
              <mc:Fallback>
                <p:oleObj name="" r:id="rId1" imgW="497205" imgH="459105" progId="Equation.3">
                  <p:embed/>
                  <p:pic>
                    <p:nvPicPr>
                      <p:cNvPr id="0" name="对象 10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333750"/>
                        <a:ext cx="895350" cy="826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/>
        </p:nvSpPr>
        <p:spPr>
          <a:xfrm>
            <a:off x="457200" y="1885950"/>
            <a:ext cx="5617845" cy="5359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追问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一个二元一次方程一般有多少个解？</a:t>
            </a:r>
            <a:endParaRPr lang="zh-CN" altLang="en-US" sz="21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1266"/>
          <p:cNvSpPr txBox="1"/>
          <p:nvPr/>
        </p:nvSpPr>
        <p:spPr>
          <a:xfrm>
            <a:off x="4249777" y="5191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493" y="2969245"/>
            <a:ext cx="7594946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步骤：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、将方程变形，用一个未知数表示另一个未知数：如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y=20-2x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、列举法：给定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的值，求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的值，如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x=0.5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y=19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、写成解的形式：  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x=0.5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y=19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5715000" y="1885950"/>
            <a:ext cx="10096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无数个</a:t>
            </a:r>
            <a:endParaRPr lang="zh-CN" altLang="en-US" sz="21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819329" y="4019709"/>
            <a:ext cx="112395" cy="59388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457200" y="971550"/>
            <a:ext cx="69240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：请你列举二元一次方程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2x+y=20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的其他解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1420495"/>
            <a:ext cx="599440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注：非实际问题（应用题），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可以取任何数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457200" y="2473325"/>
            <a:ext cx="5617845" cy="5359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eaLnBrk="0" hangingPunct="0">
              <a:spcBef>
                <a:spcPct val="200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如何列举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一个二元一次方程的解？</a:t>
            </a:r>
            <a:endParaRPr lang="zh-CN" altLang="en-US" sz="21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4" grpId="0"/>
      <p:bldP spid="4" grpId="0"/>
      <p:bldP spid="5" grpId="0"/>
      <p:bldP spid="7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228600" y="895350"/>
            <a:ext cx="8395335" cy="697865"/>
          </a:xfrm>
        </p:spPr>
        <p:txBody>
          <a:bodyPr anchor="t"/>
          <a:p>
            <a:pPr>
              <a:buNone/>
            </a:pP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写成用含</a:t>
            </a:r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的代数式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的形式，并</a:t>
            </a:r>
            <a:r>
              <a:rPr lang="zh-CN" alt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写出这个方程的四个解。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0" y="1123950"/>
            <a:ext cx="3373755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3x+2y=12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435" y="3714750"/>
            <a:ext cx="86753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分析：</a:t>
            </a:r>
            <a:r>
              <a:rPr lang="en-US" altLang="zh-CN" sz="21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为正整数，</a:t>
            </a:r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的倍数，则</a:t>
            </a:r>
            <a:r>
              <a:rPr 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只能为</a:t>
            </a:r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21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305435" y="3257550"/>
            <a:ext cx="7143750" cy="483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变式：请你写出二元一次方程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100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正整数解</a:t>
            </a:r>
            <a:endParaRPr lang="zh-CN" altLang="en-US" sz="2100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24000" y="2382520"/>
            <a:ext cx="4572000" cy="1075690"/>
            <a:chOff x="2400" y="3450"/>
            <a:chExt cx="7200" cy="1694"/>
          </a:xfrm>
        </p:grpSpPr>
        <p:grpSp>
          <p:nvGrpSpPr>
            <p:cNvPr id="4" name="组合 3"/>
            <p:cNvGrpSpPr/>
            <p:nvPr/>
          </p:nvGrpSpPr>
          <p:grpSpPr>
            <a:xfrm>
              <a:off x="2400" y="3450"/>
              <a:ext cx="7200" cy="1695"/>
              <a:chOff x="2507" y="3037"/>
              <a:chExt cx="7200" cy="1695"/>
            </a:xfrm>
          </p:grpSpPr>
          <p:sp>
            <p:nvSpPr>
              <p:cNvPr id="16" name="左大括号 15"/>
              <p:cNvSpPr/>
              <p:nvPr/>
            </p:nvSpPr>
            <p:spPr>
              <a:xfrm>
                <a:off x="3195" y="3210"/>
                <a:ext cx="119" cy="1021"/>
              </a:xfrm>
              <a:prstGeom prst="leftBrac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2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左大括号 16"/>
              <p:cNvSpPr/>
              <p:nvPr/>
            </p:nvSpPr>
            <p:spPr>
              <a:xfrm>
                <a:off x="4907" y="3210"/>
                <a:ext cx="119" cy="1021"/>
              </a:xfrm>
              <a:prstGeom prst="leftBrac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2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左大括号 17"/>
              <p:cNvSpPr/>
              <p:nvPr/>
            </p:nvSpPr>
            <p:spPr>
              <a:xfrm>
                <a:off x="6347" y="3210"/>
                <a:ext cx="119" cy="1021"/>
              </a:xfrm>
              <a:prstGeom prst="leftBrace">
                <a:avLst/>
              </a:prstGeom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algn="ctr"/>
                <a:endParaRPr lang="zh-CN" altLang="en-US" sz="21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2507" y="3037"/>
                <a:ext cx="7200" cy="1695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∴    </a:t>
                </a:r>
                <a:r>
                  <a:rPr lang="en-US" altLang="zh-CN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x=0          x=2        x=4        x=6</a:t>
                </a:r>
                <a:endPara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      y=6</a:t>
                </a:r>
                <a:r>
                  <a:rPr lang="zh-CN" altLang="en-US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   </a:t>
                </a:r>
                <a:r>
                  <a:rPr lang="en-US" altLang="zh-CN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   y=3</a:t>
                </a:r>
                <a:r>
                  <a:rPr lang="zh-CN" altLang="en-US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       </a:t>
                </a:r>
                <a:r>
                  <a:rPr lang="en-US" altLang="zh-CN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y=0        y=-3</a:t>
                </a:r>
                <a:endPara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sp>
          <p:nvSpPr>
            <p:cNvPr id="5" name="左大括号 4"/>
            <p:cNvSpPr/>
            <p:nvPr/>
          </p:nvSpPr>
          <p:spPr>
            <a:xfrm>
              <a:off x="7680" y="3623"/>
              <a:ext cx="119" cy="1021"/>
            </a:xfrm>
            <a:prstGeom prst="leftBrac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6955" y="4171950"/>
            <a:ext cx="4403725" cy="737235"/>
            <a:chOff x="599" y="7050"/>
            <a:chExt cx="6935" cy="1161"/>
          </a:xfrm>
        </p:grpSpPr>
        <p:sp>
          <p:nvSpPr>
            <p:cNvPr id="6" name="文本框 5"/>
            <p:cNvSpPr txBox="1"/>
            <p:nvPr/>
          </p:nvSpPr>
          <p:spPr>
            <a:xfrm>
              <a:off x="599" y="7050"/>
              <a:ext cx="6935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∴</a:t>
              </a:r>
              <a:r>
                <a:rPr lang="zh-CN" altLang="en-US" sz="21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该方程的正整数解为</a:t>
              </a:r>
              <a:r>
                <a: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x=2</a:t>
              </a:r>
              <a:endPara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r>
                <a: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                    y=3</a:t>
              </a:r>
              <a:endPara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5039" y="7092"/>
              <a:ext cx="120" cy="960"/>
            </a:xfrm>
            <a:prstGeom prst="leftBrace">
              <a:avLst/>
            </a:prstGeom>
            <a:noFill/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286000" y="1428750"/>
            <a:ext cx="3373755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2y=12-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3x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2362200" y="1636395"/>
                <a:ext cx="3373755" cy="777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en-US" altLang="zh-CN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𝟏𝟐</m:t>
                        </m:r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100" i="1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100" i="1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𝟔</m:t>
                    </m:r>
                    <m:r>
                      <a:rPr lang="en-US" altLang="zh-CN" sz="2100" i="1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f>
                      <m:fPr>
                        <m:ctrlP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100" i="1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  <m:r>
                      <a:rPr lang="en-US" altLang="zh-CN" sz="2100" i="1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𝒙</m:t>
                    </m:r>
                  </m:oMath>
                </a14:m>
                <a:r>
                  <a:rPr lang="zh-CN" altLang="en-US" sz="2100">
                    <a:solidFill>
                      <a:schemeClr val="tx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210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1636395"/>
                <a:ext cx="3373755" cy="7772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0" grpId="0"/>
      <p:bldP spid="13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76432" y="1415009"/>
            <a:ext cx="945833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">
                <a:solidFill>
                  <a:srgbClr val="FF0000"/>
                </a:solidFill>
              </a:rPr>
              <a:t>-2</a:t>
            </a:r>
            <a:endParaRPr lang="en-US" altLang="zh-CN" sz="10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7200" y="895350"/>
                <a:ext cx="8366125" cy="1002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例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100" i="1" dirty="0" smtClean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eqArrPr>
                          <m:e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𝒙</m:t>
                            </m:r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𝟏</m:t>
                            </m:r>
                          </m:e>
                          <m:e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𝒚</m:t>
                            </m:r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=</m:t>
                            </m:r>
                            <m:r>
                              <a:rPr lang="en-US" altLang="zh-CN" sz="2100" i="1" dirty="0" smtClean="0"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𝟐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是方程</a:t>
                </a:r>
                <a:r>
                  <a:rPr lang="en-US" altLang="zh-CN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3x+ay=-1</a:t>
                </a:r>
                <a:r>
                  <a:rPr lang="zh-CN" altLang="en-US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的一个解，</a:t>
                </a:r>
                <a:r>
                  <a:rPr lang="en-US" altLang="zh-CN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1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2100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zh-CN" altLang="en-US" sz="21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zh-CN" altLang="en-US" sz="21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895350"/>
                <a:ext cx="8366125" cy="10026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1550035" y="1738630"/>
            <a:ext cx="519874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x=1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y=2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带入方程得，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1+2a=-1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5200" y="2125345"/>
            <a:ext cx="3373755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解得，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=-2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58000" y="971550"/>
            <a:ext cx="5740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8600" y="895350"/>
            <a:ext cx="8739505" cy="2253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p>
            <a:pPr>
              <a:lnSpc>
                <a:spcPct val="120000"/>
              </a:lnSpc>
            </a:pPr>
            <a:r>
              <a:rPr 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问题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：</a:t>
            </a:r>
            <a:r>
              <a:rPr lang="zh-CN" altLang="en-US" sz="2100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小亮在本次篮球联赛中共得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21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分，其中罚球得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2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）怎样用二元一次方程描述他投中的两分球、三分球个数与得分之间的等量关系？</a:t>
            </a:r>
            <a:endParaRPr lang="zh-CN" altLang="en-US" sz="2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）他分别投中了几个两分球和三分球？请你也设计一张表格，列出小亮投中的两分球和三分球的各种可能情况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zh-CN" altLang="en-US" sz="2100" dirty="0"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2100" dirty="0"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板块四、小结与思考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5800" y="989965"/>
            <a:ext cx="609917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如何判断一个方程是二元一次方程？</a:t>
            </a:r>
            <a:endParaRPr lang="zh-CN" sz="2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800" y="2767330"/>
            <a:ext cx="46215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、本节课用到了哪些思想方法</a:t>
            </a: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3181350"/>
            <a:ext cx="30480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>
                <a:solidFill>
                  <a:schemeClr val="tx2"/>
                </a:solidFill>
              </a:rPr>
              <a:t>类比、转化思想</a:t>
            </a:r>
            <a:endParaRPr lang="zh-CN" altLang="en-US" sz="210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800" y="1809750"/>
            <a:ext cx="752856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、二元一次方程的解与一元一次方程的解有什么区别？</a:t>
            </a:r>
            <a:endParaRPr lang="zh-CN" altLang="en-US" sz="21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9800" y="4019550"/>
            <a:ext cx="4024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横扫四</a:t>
            </a:r>
            <a:r>
              <a:rPr lang="en-US" altLang="zh-CN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</a:t>
            </a:r>
            <a:r>
              <a:rPr lang="en-US" altLang="zh-CN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 </a:t>
            </a:r>
            <a:r>
              <a:rPr lang="zh-CN" altLang="en-US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奔赴前</a:t>
            </a:r>
            <a:r>
              <a:rPr lang="en-US" altLang="zh-CN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</a:t>
            </a:r>
            <a:r>
              <a:rPr lang="en-US" altLang="zh-CN" sz="2400"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240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3" grpId="0"/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28600" y="1200150"/>
            <a:ext cx="5334635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一切问题都可以转化为数学问题，一切数学问题都可以转化为代数问题，而一切代数问题又都可以转化为方程。因此，一旦解决了方程问题，一切问题将迎刃而解。</a:t>
            </a:r>
            <a:endParaRPr lang="zh-CN" altLang="en-US" sz="2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/>
            <a:r>
              <a:rPr lang="en-US" altLang="zh-CN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笛卡尔</a:t>
            </a:r>
            <a:endParaRPr lang="zh-CN" altLang="en-US" sz="21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715000" y="1047750"/>
            <a:ext cx="32766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4"/>
          <p:cNvSpPr>
            <a:spLocks noChangeArrowheads="1"/>
          </p:cNvSpPr>
          <p:nvPr/>
        </p:nvSpPr>
        <p:spPr bwMode="auto">
          <a:xfrm>
            <a:off x="457200" y="852170"/>
            <a:ext cx="8324215" cy="1545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问题1：篮球比赛规则规定：赢一场得2分，输一场得1分．在中学生篮球联赛中，圩塘中学球队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赛了15场，积20分</a:t>
            </a:r>
            <a:r>
              <a:rPr lang="zh-CN" altLang="en-US" sz="2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．你知道这个球队赢了几场？输了几场？</a:t>
            </a:r>
            <a:endParaRPr lang="zh-CN" altLang="en-US" sz="21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13712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板块一、回顾一元一次方程</a:t>
            </a:r>
            <a:endParaRPr lang="zh-CN" altLang="en-US" sz="2100" i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752521" y="2343309"/>
            <a:ext cx="537210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解：设该球队赢了</a:t>
            </a:r>
            <a:r>
              <a:rPr lang="zh-CN" altLang="en-US" sz="2100" i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场，则输了</a:t>
            </a:r>
            <a:r>
              <a:rPr lang="zh-CN" altLang="en-US" sz="21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(15-x)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场，</a:t>
            </a:r>
            <a:endParaRPr lang="zh-CN" altLang="en-US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80947" y="2800118"/>
            <a:ext cx="41719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由题意得：</a:t>
            </a:r>
            <a:r>
              <a:rPr lang="en-US" sz="21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1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＋(15-x)＝</a:t>
            </a:r>
            <a:r>
              <a:rPr 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886200" y="3257550"/>
            <a:ext cx="1879600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algn="l" eaLnBrk="0" hangingPunct="0">
              <a:spcBef>
                <a:spcPct val="50000"/>
              </a:spcBef>
            </a:pPr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解得：</a:t>
            </a:r>
            <a:r>
              <a:rPr lang="en-US" sz="21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52347" y="4019318"/>
            <a:ext cx="41719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l" eaLnBrk="0" hangingPunct="0">
              <a:spcBef>
                <a:spcPct val="50000"/>
              </a:spcBef>
            </a:pPr>
            <a:r>
              <a:rPr lang="zh-CN" sz="2100" dirty="0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答：赢了</a:t>
            </a:r>
            <a:r>
              <a:rPr lang="en-US" altLang="zh-CN" sz="2100" dirty="0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场，输了</a:t>
            </a:r>
            <a:r>
              <a:rPr lang="en-US" altLang="zh-CN" sz="2100" dirty="0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62200" y="3638550"/>
            <a:ext cx="1879600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algn="l" eaLnBrk="0" hangingPunct="0">
              <a:spcBef>
                <a:spcPct val="50000"/>
              </a:spcBef>
            </a:pPr>
            <a:r>
              <a:rPr lang="en-US" altLang="zh-CN" sz="21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en-US" sz="21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  <p:bldP spid="4101" grpId="0" bldLvl="0"/>
      <p:bldP spid="3" grpId="0" bldLvl="0"/>
      <p:bldP spid="4" grpId="0" bldLvl="0"/>
      <p:bldP spid="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/>
          <p:nvPr/>
        </p:nvSpPr>
        <p:spPr>
          <a:xfrm>
            <a:off x="320675" y="819150"/>
            <a:ext cx="8589645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问题</a:t>
            </a:r>
            <a:r>
              <a:rPr lang="en-US" altLang="zh-CN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篮球比赛规则规定：赢一场得2分，输一场得1分．在中学生篮球联赛中，圩塘中学球队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赛了若干场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，积20分．怎样描述该球队恰好完成目标时的输、赢场数与积分之间的关系？</a:t>
            </a:r>
            <a:endParaRPr lang="zh-CN" altLang="en-US" sz="21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>
            <p:custDataLst>
              <p:tags r:id="rId1"/>
            </p:custDataLst>
          </p:nvPr>
        </p:nvSpPr>
        <p:spPr>
          <a:xfrm>
            <a:off x="1295241" y="3025137"/>
            <a:ext cx="536971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 eaLnBrk="0" hangingPunct="0">
              <a:spcBef>
                <a:spcPct val="50000"/>
              </a:spcBef>
            </a:pP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解：设该球队赢了</a:t>
            </a:r>
            <a:r>
              <a:rPr lang="zh-CN" altLang="en-US" sz="21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场，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>
            <p:custDataLst>
              <p:tags r:id="rId2"/>
            </p:custDataLst>
          </p:nvPr>
        </p:nvSpPr>
        <p:spPr>
          <a:xfrm>
            <a:off x="1894126" y="3638626"/>
            <a:ext cx="417195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 eaLnBrk="0" hangingPunct="0">
              <a:spcBef>
                <a:spcPct val="50000"/>
              </a:spcBef>
            </a:pPr>
            <a:r>
              <a:rPr lang="en-US" altLang="x-none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x-none" sz="21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x-none" sz="21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x-none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/>
          <p:nvPr>
            <p:custDataLst>
              <p:tags r:id="rId3"/>
            </p:custDataLst>
          </p:nvPr>
        </p:nvSpPr>
        <p:spPr>
          <a:xfrm>
            <a:off x="4038283" y="3025137"/>
            <a:ext cx="190881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1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输了</a:t>
            </a:r>
            <a:r>
              <a:rPr lang="zh-CN" altLang="en-US" sz="21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场，则有</a:t>
            </a:r>
            <a:endParaRPr lang="zh-CN" altLang="en-US" sz="21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板块二、理解二元一次方程的概念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1200" y="2426970"/>
            <a:ext cx="4323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赢的场数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输的场数×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1=20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5" grpId="0" bldLvl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57200" y="1601148"/>
            <a:ext cx="3933190" cy="1060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、含有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未知数</a:t>
            </a:r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、含未知数的项的最高次数为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、等号左右两边都是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533400" y="3257550"/>
            <a:ext cx="18669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</a:rPr>
              <a:t>二元一次方程</a:t>
            </a:r>
            <a:endParaRPr lang="zh-CN" altLang="en-US" sz="21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123950"/>
            <a:ext cx="821182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>
                <a:latin typeface="Times New Roman" panose="02020603050405020304" pitchFamily="18" charset="0"/>
                <a:sym typeface="+mn-ea"/>
              </a:rPr>
              <a:t>任务</a:t>
            </a:r>
            <a:r>
              <a:rPr lang="en-US" altLang="zh-CN" sz="21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100">
                <a:latin typeface="Times New Roman" panose="02020603050405020304" pitchFamily="18" charset="0"/>
                <a:sym typeface="+mn-ea"/>
              </a:rPr>
              <a:t>观察方程</a:t>
            </a:r>
            <a:r>
              <a:rPr lang="en-US" altLang="x-none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x-none" sz="21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x-none" sz="21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y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x-none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100">
                <a:latin typeface="Times New Roman" panose="02020603050405020304" pitchFamily="18" charset="0"/>
                <a:sym typeface="+mn-ea"/>
              </a:rPr>
              <a:t>等号左右两边代数式有什么特点？</a:t>
            </a:r>
            <a:endParaRPr lang="zh-CN" altLang="en-US" sz="2100">
              <a:latin typeface="Times New Roman" panose="02020603050405020304" pitchFamily="18" charset="0"/>
              <a:sym typeface="+mn-ea"/>
            </a:endParaRPr>
          </a:p>
          <a:p>
            <a:pPr algn="r"/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" y="2724150"/>
            <a:ext cx="665480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21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21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2100">
                <a:latin typeface="Times New Roman" panose="02020603050405020304" pitchFamily="18" charset="0"/>
                <a:sym typeface="+mn-ea"/>
              </a:rPr>
              <a:t>你能</a:t>
            </a:r>
            <a:r>
              <a:rPr lang="zh-CN" altLang="en-US" sz="2100">
                <a:highlight>
                  <a:srgbClr val="FFFF00"/>
                </a:highlight>
                <a:latin typeface="Times New Roman" panose="02020603050405020304" pitchFamily="18" charset="0"/>
                <a:sym typeface="+mn-ea"/>
              </a:rPr>
              <a:t>类比</a:t>
            </a:r>
            <a:r>
              <a:rPr lang="zh-CN" altLang="en-US" sz="210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一元一次方程</a:t>
            </a:r>
            <a:r>
              <a:rPr lang="zh-CN" altLang="en-US" sz="2100">
                <a:latin typeface="Times New Roman" panose="02020603050405020304" pitchFamily="18" charset="0"/>
                <a:sym typeface="+mn-ea"/>
              </a:rPr>
              <a:t>给此类方程命名吗？</a:t>
            </a:r>
            <a:endParaRPr lang="zh-CN" altLang="en-US" sz="210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板块二、理解二元一次方程的概念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7200" y="1581150"/>
            <a:ext cx="85077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二元一次方程的定义：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zh-CN" altLang="en-US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两个未知数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，并且含有</a:t>
            </a:r>
            <a:r>
              <a:rPr lang="zh-CN" altLang="en-US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未知数的项的次数都是</a:t>
            </a:r>
            <a:r>
              <a:rPr lang="en-US" altLang="zh-CN" sz="28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的方程叫做二元一次方程</a:t>
            </a:r>
            <a:endParaRPr lang="zh-CN" altLang="en-US" sz="28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板块二、理解二元一次方程的概念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body"/>
          </p:nvPr>
        </p:nvSpPr>
        <p:spPr>
          <a:xfrm>
            <a:off x="400685" y="971550"/>
            <a:ext cx="8656955" cy="1801495"/>
          </a:xfrm>
          <a:ln>
            <a:miter/>
          </a:ln>
        </p:spPr>
        <p:txBody>
          <a:bodyPr vert="horz" wrap="square" anchor="t"/>
          <a:lstStyle/>
          <a:p>
            <a:pPr lvl="0" fontAlgn="base">
              <a:buNone/>
            </a:pPr>
            <a:r>
              <a:rPr lang="zh-CN" altLang="en-US" sz="21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1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100" b="1" strike="noStrike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下列方程中，哪些是二元一次方程？不是的请说明理由</a:t>
            </a:r>
            <a:r>
              <a:rPr lang="en-US" altLang="zh-CN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1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lnSpc>
                <a:spcPct val="150000"/>
              </a:lnSpc>
              <a:buNone/>
            </a:pPr>
            <a:r>
              <a:rPr lang="en-US" altLang="zh-CN" sz="27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①6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+3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=4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z    </a:t>
            </a:r>
            <a:r>
              <a:rPr lang="en-US" altLang="zh-CN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②7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xy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=9  </a:t>
            </a:r>
            <a:r>
              <a:rPr lang="en-US" altLang="zh-CN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③2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+1 　     </a:t>
            </a:r>
            <a:endParaRPr lang="zh-CN" altLang="en-US" sz="2100" b="1" strike="noStrike" noProof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lvl="0" fontAlgn="base">
              <a:lnSpc>
                <a:spcPct val="150000"/>
              </a:lnSpc>
              <a:buNone/>
            </a:pPr>
            <a:r>
              <a:rPr lang="en-US" altLang="zh-CN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④</a:t>
            </a:r>
            <a:r>
              <a:rPr lang="en-US" altLang="zh-CN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                         </a:t>
            </a:r>
            <a:r>
              <a:rPr lang="zh-CN" altLang="en-US" sz="2100" b="1" strike="noStrike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⑤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= 8-</a:t>
            </a:r>
            <a:r>
              <a:rPr lang="zh-CN" altLang="en-US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x  </a:t>
            </a:r>
            <a:r>
              <a:rPr lang="en-US" altLang="zh-CN" sz="2100" b="1" i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100" b="1" i="1" strike="noStrike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100" b="1" i="1" strike="noStrike" noProof="1" smtClean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100" b="1" strike="noStrike" noProof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⑥</a:t>
            </a:r>
            <a:endParaRPr lang="zh-CN" altLang="en-US" sz="2100" b="1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buNone/>
            </a:pPr>
            <a:endParaRPr lang="en-US" altLang="zh-CN" sz="1800" b="1" strike="noStrike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6147" name="对象 6147"/>
          <p:cNvGraphicFramePr>
            <a:graphicFrameLocks noChangeAspect="1"/>
          </p:cNvGraphicFramePr>
          <p:nvPr/>
        </p:nvGraphicFramePr>
        <p:xfrm>
          <a:off x="5029200" y="2190750"/>
          <a:ext cx="2672715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" imgW="1536700" imgH="228600" progId="Equation.3">
                  <p:embed/>
                </p:oleObj>
              </mc:Choice>
              <mc:Fallback>
                <p:oleObj name="" r:id="rId1" imgW="153670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190750"/>
                        <a:ext cx="2672715" cy="3975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对象 6148"/>
          <p:cNvGraphicFramePr>
            <a:graphicFrameLocks noChangeAspect="1"/>
          </p:cNvGraphicFramePr>
          <p:nvPr/>
        </p:nvGraphicFramePr>
        <p:xfrm>
          <a:off x="914400" y="2128520"/>
          <a:ext cx="1501140" cy="56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701675" imgH="395605" progId="Equation.3">
                  <p:embed/>
                </p:oleObj>
              </mc:Choice>
              <mc:Fallback>
                <p:oleObj name="" r:id="rId3" imgW="701675" imgH="395605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128520"/>
                        <a:ext cx="1501140" cy="568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86098" y="2876318"/>
            <a:ext cx="125476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答：⑤⑥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707" y="3867401"/>
            <a:ext cx="14224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fontAlgn="base">
              <a:buNone/>
            </a:pPr>
            <a:r>
              <a:rPr lang="zh-CN" altLang="en-US" sz="2100" kern="0">
                <a:solidFill>
                  <a:schemeClr val="tx2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  <a:sym typeface="+mn-ea"/>
              </a:rPr>
              <a:t>如：x+y=1</a:t>
            </a:r>
            <a:endParaRPr lang="zh-CN" altLang="en-US" sz="2100" kern="0" dirty="0">
              <a:solidFill>
                <a:schemeClr val="tx2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板块二、理解二元一次方程的概念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3394075"/>
            <a:ext cx="457200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base">
              <a:buNone/>
            </a:pPr>
            <a:r>
              <a:rPr lang="zh-CN" altLang="en-US"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例2：请你写一个二元一次方程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8195"/>
          <p:cNvSpPr>
            <a:spLocks noGrp="1"/>
          </p:cNvSpPr>
          <p:nvPr/>
        </p:nvSpPr>
        <p:spPr>
          <a:xfrm>
            <a:off x="55880" y="590550"/>
            <a:ext cx="9277350" cy="11436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eaLnBrk="0" hangingPunct="0">
              <a:buClrTx/>
            </a:pP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：已知:5x</a:t>
            </a:r>
            <a:r>
              <a:rPr lang="zh-CN" altLang="en-US" sz="21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3m+7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-2y</a:t>
            </a:r>
            <a:r>
              <a:rPr lang="zh-CN" altLang="en-US" sz="2100" baseline="30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2n-1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=4是关于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二元一次方程,则mn=</a:t>
            </a:r>
            <a:r>
              <a:rPr lang="zh-CN" altLang="en-US" sz="2100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100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100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100" u="sng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1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100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endParaRPr lang="zh-CN" altLang="en-US" sz="2100" u="sng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97" name="组合 8196"/>
          <p:cNvGrpSpPr/>
          <p:nvPr/>
        </p:nvGrpSpPr>
        <p:grpSpPr>
          <a:xfrm>
            <a:off x="76099" y="2390360"/>
            <a:ext cx="9092785" cy="1688458"/>
            <a:chOff x="-3034" y="0"/>
            <a:chExt cx="19503" cy="5100"/>
          </a:xfrm>
        </p:grpSpPr>
        <p:sp>
          <p:nvSpPr>
            <p:cNvPr id="7173" name="文本框 8197"/>
            <p:cNvSpPr txBox="1"/>
            <p:nvPr/>
          </p:nvSpPr>
          <p:spPr>
            <a:xfrm>
              <a:off x="-3034" y="1178"/>
              <a:ext cx="19503" cy="3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noAutofit/>
            </a:bodyPr>
            <a:lstStyle/>
            <a:p>
              <a:pPr marL="342900" lvl="0" indent="-342900"/>
              <a:r>
                <a:rPr lang="zh-CN" alt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练习：方程3x</a:t>
              </a:r>
              <a:r>
                <a:rPr lang="zh-CN" altLang="en-US" sz="21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m+1</a:t>
              </a:r>
              <a:r>
                <a:rPr lang="zh-CN" alt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+2y</a:t>
              </a:r>
              <a:r>
                <a:rPr lang="zh-CN" altLang="en-US" sz="21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2n</a:t>
              </a:r>
              <a:r>
                <a:rPr lang="en-US" altLang="zh-CN" sz="21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+3</a:t>
              </a:r>
              <a:r>
                <a:rPr lang="zh-CN" alt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=10是关于x,y的二元一次方程，则m</a:t>
              </a:r>
              <a:r>
                <a:rPr lang="zh-CN" altLang="en-US" sz="21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2</a:t>
              </a:r>
              <a:r>
                <a:rPr lang="zh-CN" alt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-n</a:t>
              </a:r>
              <a:r>
                <a:rPr lang="zh-CN" altLang="en-US" sz="2100" baseline="300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2</a:t>
              </a:r>
              <a:r>
                <a:rPr lang="zh-CN" altLang="en-US" sz="21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=_____</a:t>
              </a:r>
              <a:endParaRPr lang="zh-CN" altLang="en-US" sz="21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aphicFrame>
          <p:nvGraphicFramePr>
            <p:cNvPr id="7174" name="对象 8198"/>
            <p:cNvGraphicFramePr>
              <a:graphicFrameLocks noChangeAspect="1"/>
            </p:cNvGraphicFramePr>
            <p:nvPr/>
          </p:nvGraphicFramePr>
          <p:xfrm>
            <a:off x="5280" y="0"/>
            <a:ext cx="8398" cy="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name="" r:id="rId1" imgW="114935" imgH="217805" progId="Equation.3">
                    <p:embed/>
                  </p:oleObj>
                </mc:Choice>
                <mc:Fallback>
                  <p:oleObj name="" r:id="rId1" imgW="114935" imgH="217805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0" y="0"/>
                          <a:ext cx="8398" cy="1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左大括号 1"/>
          <p:cNvSpPr/>
          <p:nvPr/>
        </p:nvSpPr>
        <p:spPr>
          <a:xfrm>
            <a:off x="2133529" y="1733709"/>
            <a:ext cx="112395" cy="5938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左大括号 4"/>
          <p:cNvSpPr/>
          <p:nvPr/>
        </p:nvSpPr>
        <p:spPr>
          <a:xfrm>
            <a:off x="4115841" y="1734344"/>
            <a:ext cx="112395" cy="5938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文本框 5"/>
          <p:cNvSpPr txBox="1"/>
          <p:nvPr/>
        </p:nvSpPr>
        <p:spPr>
          <a:xfrm>
            <a:off x="5127078" y="2082165"/>
            <a:ext cx="213360" cy="121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"/>
              <a:t>m=-2</a:t>
            </a:r>
            <a:endParaRPr lang="en-US" altLang="zh-CN" sz="100"/>
          </a:p>
          <a:p>
            <a:r>
              <a:rPr lang="en-US" altLang="zh-CN" sz="100" dirty="0"/>
              <a:t>n=1</a:t>
            </a:r>
            <a:endParaRPr lang="en-US" altLang="zh-CN" sz="100" dirty="0"/>
          </a:p>
        </p:txBody>
      </p:sp>
      <p:sp>
        <p:nvSpPr>
          <p:cNvPr id="7" name="文本框 6"/>
          <p:cNvSpPr txBox="1"/>
          <p:nvPr/>
        </p:nvSpPr>
        <p:spPr>
          <a:xfrm>
            <a:off x="2683193" y="1441609"/>
            <a:ext cx="430530" cy="10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">
                <a:solidFill>
                  <a:srgbClr val="FF0000"/>
                </a:solidFill>
              </a:rPr>
              <a:t>-2</a:t>
            </a:r>
            <a:endParaRPr lang="en-US" altLang="zh-CN" sz="100">
              <a:solidFill>
                <a:srgbClr val="FF0000"/>
              </a:soli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4294589" y="3771280"/>
            <a:ext cx="56674" cy="5943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左大括号 9"/>
          <p:cNvSpPr/>
          <p:nvPr/>
        </p:nvSpPr>
        <p:spPr>
          <a:xfrm>
            <a:off x="2291080" y="3773805"/>
            <a:ext cx="76200" cy="6000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文本框 3"/>
          <p:cNvSpPr txBox="1"/>
          <p:nvPr/>
        </p:nvSpPr>
        <p:spPr>
          <a:xfrm>
            <a:off x="2251710" y="1732915"/>
            <a:ext cx="1558290" cy="70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3m+7=1</a:t>
            </a:r>
            <a:endParaRPr lang="en-US" altLang="zh-CN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2n-1=1</a:t>
            </a:r>
            <a:endParaRPr lang="en-US" altLang="zh-CN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67200" y="1657985"/>
            <a:ext cx="11595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m=-2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n=1</a:t>
            </a:r>
            <a:endParaRPr lang="en-US" altLang="zh-CN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1752588" y="1352543"/>
            <a:ext cx="22145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解：由题意得</a:t>
            </a:r>
            <a:endParaRPr lang="zh-CN" altLang="en-US" sz="21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34200" y="943610"/>
            <a:ext cx="5740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62200" y="3700780"/>
            <a:ext cx="1216660" cy="866775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m+1=1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2n+3=1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19600" y="3700780"/>
            <a:ext cx="16611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m=0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n=-1</a:t>
            </a:r>
            <a:endParaRPr lang="en-US" altLang="zh-CN" sz="2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1737661" y="3225159"/>
            <a:ext cx="22145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解：由题意得</a:t>
            </a:r>
            <a:endParaRPr lang="zh-CN" altLang="en-US" sz="21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3429000" y="1790065"/>
            <a:ext cx="9105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解得</a:t>
            </a:r>
            <a:endParaRPr lang="zh-CN" altLang="en-US" sz="21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3581400" y="3790950"/>
            <a:ext cx="9105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解得</a:t>
            </a:r>
            <a:endParaRPr lang="zh-CN" altLang="en-US" sz="2100" dirty="0" smtClean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96200" y="2724150"/>
            <a:ext cx="5740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en-US" altLang="zh-CN" sz="21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板块二、理解二元一次方程的概念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/>
      <p:bldP spid="14" grpId="0"/>
      <p:bldP spid="15" grpId="0"/>
      <p:bldP spid="16" grpId="0"/>
      <p:bldP spid="19" grpId="0"/>
      <p:bldP spid="20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/>
          <p:nvPr/>
        </p:nvSpPr>
        <p:spPr>
          <a:xfrm>
            <a:off x="304800" y="3181350"/>
            <a:ext cx="8514715" cy="575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</a:t>
            </a:r>
            <a:r>
              <a:rPr lang="en-US" altLang="zh-CN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：你能列出输赢场数的所有可能情况吗？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4" name="Text Box 4"/>
          <p:cNvSpPr txBox="1"/>
          <p:nvPr/>
        </p:nvSpPr>
        <p:spPr>
          <a:xfrm>
            <a:off x="2819400" y="2800350"/>
            <a:ext cx="182816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 eaLnBrk="0" hangingPunct="0">
              <a:spcBef>
                <a:spcPct val="50000"/>
              </a:spcBef>
            </a:pPr>
            <a:r>
              <a:rPr lang="en-US" altLang="x-none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x-none" sz="21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x-none" sz="21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x-none" sz="21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en-US" altLang="x-none" sz="21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228600" y="819150"/>
            <a:ext cx="8773160" cy="1545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100" dirty="0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solidFill>
                  <a:schemeClr val="accent4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：篮球比赛规则规定：赢一场得2分，输一场得1分．在中学生篮球联赛中，圩塘中学球队赛了若干场，积20分．怎样描述该球队输、赢场数与积分之间的相等关系？</a:t>
            </a:r>
            <a:endParaRPr lang="zh-CN" altLang="en-US" sz="2100" dirty="0">
              <a:solidFill>
                <a:schemeClr val="accent4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7" name="Text Box 4"/>
          <p:cNvSpPr txBox="1"/>
          <p:nvPr/>
        </p:nvSpPr>
        <p:spPr>
          <a:xfrm>
            <a:off x="1752759" y="2364423"/>
            <a:ext cx="5372100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 eaLnBrk="0" hangingPunct="0">
              <a:spcBef>
                <a:spcPct val="50000"/>
              </a:spcBef>
            </a:pP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解：设该球队赢了</a:t>
            </a:r>
            <a:r>
              <a:rPr lang="zh-CN" altLang="en-US" sz="21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场，输了</a:t>
            </a:r>
            <a:r>
              <a:rPr lang="zh-CN" altLang="en-US" sz="2100" i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1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场，则有</a:t>
            </a:r>
            <a:endParaRPr lang="zh-CN" altLang="en-US" sz="21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083" y="438230"/>
            <a:ext cx="4682729" cy="4140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r>
              <a:rPr lang="zh-CN" altLang="en-US" sz="2100" i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板块三、理解二元一次方程的解</a:t>
            </a:r>
            <a:endParaRPr lang="zh-CN" altLang="en-US" sz="2100" i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533690" y="3757309"/>
          <a:ext cx="7391400" cy="1153160"/>
        </p:xfrm>
        <a:graphic>
          <a:graphicData uri="http://schemas.openxmlformats.org/drawingml/2006/table">
            <a:tbl>
              <a:tblPr/>
              <a:tblGrid>
                <a:gridCol w="660400"/>
                <a:gridCol w="635000"/>
                <a:gridCol w="609600"/>
                <a:gridCol w="606425"/>
                <a:gridCol w="612775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60960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altLang="en-US" sz="24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24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56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altLang="en-US" sz="2400" b="1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文本框 18531"/>
          <p:cNvSpPr txBox="1">
            <a:spLocks noChangeArrowheads="1"/>
          </p:cNvSpPr>
          <p:nvPr/>
        </p:nvSpPr>
        <p:spPr bwMode="auto">
          <a:xfrm>
            <a:off x="1917362" y="3976698"/>
            <a:ext cx="19812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18533"/>
          <p:cNvSpPr txBox="1">
            <a:spLocks noChangeArrowheads="1"/>
          </p:cNvSpPr>
          <p:nvPr/>
        </p:nvSpPr>
        <p:spPr bwMode="auto">
          <a:xfrm>
            <a:off x="2374562" y="3976698"/>
            <a:ext cx="19812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8536"/>
          <p:cNvSpPr txBox="1">
            <a:spLocks noChangeArrowheads="1"/>
          </p:cNvSpPr>
          <p:nvPr/>
        </p:nvSpPr>
        <p:spPr bwMode="auto">
          <a:xfrm>
            <a:off x="2633175" y="3976698"/>
            <a:ext cx="5715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18538"/>
          <p:cNvSpPr txBox="1">
            <a:spLocks noChangeArrowheads="1"/>
          </p:cNvSpPr>
          <p:nvPr/>
        </p:nvSpPr>
        <p:spPr bwMode="auto">
          <a:xfrm>
            <a:off x="3179663" y="3976698"/>
            <a:ext cx="4572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18540"/>
          <p:cNvSpPr txBox="1">
            <a:spLocks noChangeArrowheads="1"/>
          </p:cNvSpPr>
          <p:nvPr/>
        </p:nvSpPr>
        <p:spPr bwMode="auto">
          <a:xfrm>
            <a:off x="3436853" y="3976698"/>
            <a:ext cx="9144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18542"/>
          <p:cNvSpPr txBox="1">
            <a:spLocks noChangeArrowheads="1"/>
          </p:cNvSpPr>
          <p:nvPr/>
        </p:nvSpPr>
        <p:spPr bwMode="auto">
          <a:xfrm>
            <a:off x="3972638" y="3976698"/>
            <a:ext cx="7429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18548"/>
          <p:cNvSpPr txBox="1">
            <a:spLocks noChangeArrowheads="1"/>
          </p:cNvSpPr>
          <p:nvPr/>
        </p:nvSpPr>
        <p:spPr bwMode="auto">
          <a:xfrm>
            <a:off x="4608413" y="3976698"/>
            <a:ext cx="5143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18549"/>
          <p:cNvSpPr txBox="1">
            <a:spLocks noChangeArrowheads="1"/>
          </p:cNvSpPr>
          <p:nvPr/>
        </p:nvSpPr>
        <p:spPr bwMode="auto">
          <a:xfrm>
            <a:off x="5065612" y="3976698"/>
            <a:ext cx="4000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18550"/>
          <p:cNvSpPr txBox="1">
            <a:spLocks noChangeArrowheads="1"/>
          </p:cNvSpPr>
          <p:nvPr/>
        </p:nvSpPr>
        <p:spPr bwMode="auto">
          <a:xfrm>
            <a:off x="5522812" y="3976698"/>
            <a:ext cx="4572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18551"/>
          <p:cNvSpPr txBox="1">
            <a:spLocks noChangeArrowheads="1"/>
          </p:cNvSpPr>
          <p:nvPr/>
        </p:nvSpPr>
        <p:spPr bwMode="auto">
          <a:xfrm>
            <a:off x="5901463" y="3976698"/>
            <a:ext cx="57150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18552"/>
          <p:cNvSpPr txBox="1">
            <a:spLocks noChangeArrowheads="1"/>
          </p:cNvSpPr>
          <p:nvPr/>
        </p:nvSpPr>
        <p:spPr bwMode="auto">
          <a:xfrm>
            <a:off x="6383670" y="3976698"/>
            <a:ext cx="514350" cy="106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18526"/>
          <p:cNvSpPr txBox="1">
            <a:spLocks noChangeArrowheads="1"/>
          </p:cNvSpPr>
          <p:nvPr/>
        </p:nvSpPr>
        <p:spPr bwMode="auto">
          <a:xfrm>
            <a:off x="1269020" y="386716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8531"/>
          <p:cNvSpPr txBox="1">
            <a:spLocks noChangeArrowheads="1"/>
          </p:cNvSpPr>
          <p:nvPr/>
        </p:nvSpPr>
        <p:spPr bwMode="auto">
          <a:xfrm>
            <a:off x="1192820" y="4400564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8532"/>
          <p:cNvSpPr txBox="1">
            <a:spLocks noChangeArrowheads="1"/>
          </p:cNvSpPr>
          <p:nvPr/>
        </p:nvSpPr>
        <p:spPr bwMode="auto">
          <a:xfrm>
            <a:off x="1935780" y="3867164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8533"/>
          <p:cNvSpPr txBox="1">
            <a:spLocks noChangeArrowheads="1"/>
          </p:cNvSpPr>
          <p:nvPr/>
        </p:nvSpPr>
        <p:spPr bwMode="auto">
          <a:xfrm>
            <a:off x="1802420" y="4400564"/>
            <a:ext cx="555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ctr"/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18535"/>
          <p:cNvSpPr txBox="1">
            <a:spLocks noChangeArrowheads="1"/>
          </p:cNvSpPr>
          <p:nvPr/>
        </p:nvSpPr>
        <p:spPr bwMode="auto">
          <a:xfrm>
            <a:off x="2435846" y="386716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8536"/>
          <p:cNvSpPr txBox="1">
            <a:spLocks noChangeArrowheads="1"/>
          </p:cNvSpPr>
          <p:nvPr/>
        </p:nvSpPr>
        <p:spPr bwMode="auto">
          <a:xfrm>
            <a:off x="2292970" y="4400564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8537"/>
          <p:cNvSpPr txBox="1">
            <a:spLocks noChangeArrowheads="1"/>
          </p:cNvSpPr>
          <p:nvPr/>
        </p:nvSpPr>
        <p:spPr bwMode="auto">
          <a:xfrm>
            <a:off x="3097820" y="386716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8538"/>
          <p:cNvSpPr txBox="1">
            <a:spLocks noChangeArrowheads="1"/>
          </p:cNvSpPr>
          <p:nvPr/>
        </p:nvSpPr>
        <p:spPr bwMode="auto">
          <a:xfrm>
            <a:off x="3021620" y="4400564"/>
            <a:ext cx="60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8539"/>
          <p:cNvSpPr txBox="1">
            <a:spLocks noChangeArrowheads="1"/>
          </p:cNvSpPr>
          <p:nvPr/>
        </p:nvSpPr>
        <p:spPr bwMode="auto">
          <a:xfrm>
            <a:off x="3507416" y="3867164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8540"/>
          <p:cNvSpPr txBox="1">
            <a:spLocks noChangeArrowheads="1"/>
          </p:cNvSpPr>
          <p:nvPr/>
        </p:nvSpPr>
        <p:spPr bwMode="auto">
          <a:xfrm>
            <a:off x="3364540" y="4400564"/>
            <a:ext cx="1219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8541"/>
          <p:cNvSpPr txBox="1">
            <a:spLocks noChangeArrowheads="1"/>
          </p:cNvSpPr>
          <p:nvPr/>
        </p:nvSpPr>
        <p:spPr bwMode="auto">
          <a:xfrm>
            <a:off x="4393220" y="3867164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8542"/>
          <p:cNvSpPr txBox="1">
            <a:spLocks noChangeArrowheads="1"/>
          </p:cNvSpPr>
          <p:nvPr/>
        </p:nvSpPr>
        <p:spPr bwMode="auto">
          <a:xfrm>
            <a:off x="4078920" y="4400564"/>
            <a:ext cx="990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8543"/>
          <p:cNvSpPr txBox="1">
            <a:spLocks noChangeArrowheads="1"/>
          </p:cNvSpPr>
          <p:nvPr/>
        </p:nvSpPr>
        <p:spPr bwMode="auto">
          <a:xfrm>
            <a:off x="4926620" y="3867164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544"/>
          <p:cNvSpPr txBox="1">
            <a:spLocks noChangeArrowheads="1"/>
          </p:cNvSpPr>
          <p:nvPr/>
        </p:nvSpPr>
        <p:spPr bwMode="auto">
          <a:xfrm>
            <a:off x="5536220" y="386716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8545"/>
          <p:cNvSpPr txBox="1">
            <a:spLocks noChangeArrowheads="1"/>
          </p:cNvSpPr>
          <p:nvPr/>
        </p:nvSpPr>
        <p:spPr bwMode="auto">
          <a:xfrm>
            <a:off x="6145820" y="386716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18546"/>
          <p:cNvSpPr txBox="1">
            <a:spLocks noChangeArrowheads="1"/>
          </p:cNvSpPr>
          <p:nvPr/>
        </p:nvSpPr>
        <p:spPr bwMode="auto">
          <a:xfrm>
            <a:off x="6755420" y="3867164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18547"/>
          <p:cNvSpPr txBox="1">
            <a:spLocks noChangeArrowheads="1"/>
          </p:cNvSpPr>
          <p:nvPr/>
        </p:nvSpPr>
        <p:spPr bwMode="auto">
          <a:xfrm>
            <a:off x="7150754" y="3867164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18548"/>
          <p:cNvSpPr txBox="1">
            <a:spLocks noChangeArrowheads="1"/>
          </p:cNvSpPr>
          <p:nvPr/>
        </p:nvSpPr>
        <p:spPr bwMode="auto">
          <a:xfrm>
            <a:off x="4926620" y="440056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8549"/>
          <p:cNvSpPr txBox="1">
            <a:spLocks noChangeArrowheads="1"/>
          </p:cNvSpPr>
          <p:nvPr/>
        </p:nvSpPr>
        <p:spPr bwMode="auto">
          <a:xfrm>
            <a:off x="5536220" y="4400564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18550"/>
          <p:cNvSpPr txBox="1">
            <a:spLocks noChangeArrowheads="1"/>
          </p:cNvSpPr>
          <p:nvPr/>
        </p:nvSpPr>
        <p:spPr bwMode="auto">
          <a:xfrm>
            <a:off x="6145820" y="4400564"/>
            <a:ext cx="60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18551"/>
          <p:cNvSpPr txBox="1">
            <a:spLocks noChangeArrowheads="1"/>
          </p:cNvSpPr>
          <p:nvPr/>
        </p:nvSpPr>
        <p:spPr bwMode="auto">
          <a:xfrm>
            <a:off x="6650688" y="4400564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8552"/>
          <p:cNvSpPr txBox="1">
            <a:spLocks noChangeArrowheads="1"/>
          </p:cNvSpPr>
          <p:nvPr/>
        </p:nvSpPr>
        <p:spPr bwMode="auto">
          <a:xfrm>
            <a:off x="7293630" y="4400564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  <p:bldP spid="6" grpId="0"/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DIAGRAM_VIRTUALLY_FRAME" val="{&quot;height&quot;:170.60023622047248,&quot;left&quot;:18,&quot;top&quot;:183.94976377952753,&quot;width&quot;:621.0375}"/>
</p:tagLst>
</file>

<file path=ppt/tags/tag4.xml><?xml version="1.0" encoding="utf-8"?>
<p:tagLst xmlns:p="http://schemas.openxmlformats.org/presentationml/2006/main">
  <p:tag name="KSO_WM_DIAGRAM_VIRTUALLY_FRAME" val="{&quot;height&quot;:170.60023622047248,&quot;left&quot;:18,&quot;top&quot;:183.94976377952753,&quot;width&quot;:621.0375}"/>
</p:tagLst>
</file>

<file path=ppt/tags/tag5.xml><?xml version="1.0" encoding="utf-8"?>
<p:tagLst xmlns:p="http://schemas.openxmlformats.org/presentationml/2006/main">
  <p:tag name="KSO_WM_DIAGRAM_VIRTUALLY_FRAME" val="{&quot;height&quot;:170.60023622047248,&quot;left&quot;:18,&quot;top&quot;:183.94976377952753,&quot;width&quot;:621.0375}"/>
</p:tagLst>
</file>

<file path=ppt/tags/tag6.xml><?xml version="1.0" encoding="utf-8"?>
<p:tagLst xmlns:p="http://schemas.openxmlformats.org/presentationml/2006/main">
  <p:tag name="KSO_WM_DIAGRAM_VIRTUALLY_FRAME" val="{&quot;height&quot;:254.0440157480315,&quot;left&quot;:18,&quot;top&quot;:100.50598425196848,&quot;width&quot;:670.493779527559}"/>
</p:tagLst>
</file>

<file path=ppt/tags/tag7.xml><?xml version="1.0" encoding="utf-8"?>
<p:tagLst xmlns:p="http://schemas.openxmlformats.org/presentationml/2006/main">
  <p:tag name="KSO_WPP_MARK_KEY" val="278d6bff-aecf-4852-9755-8cd637602aba"/>
  <p:tag name="COMMONDATA" val="eyJoZGlkIjoiYjJjOTQxYzhjODMyMDAzZmE0MDJkMWFkNmJlNDkwYTUifQ=="/>
</p:tagLst>
</file>

<file path=ppt/theme/theme1.xml><?xml version="1.0" encoding="utf-8"?>
<a:theme xmlns:a="http://schemas.openxmlformats.org/drawingml/2006/main" name="主标题-">
  <a:themeElements>
    <a:clrScheme name="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FF9933"/>
      </a:hlink>
      <a:folHlink>
        <a:srgbClr val="855ADA"/>
      </a:folHlink>
    </a:clrScheme>
    <a:fontScheme name="主标题-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2282</Words>
  <Application>WPS 演示</Application>
  <PresentationFormat>全屏显示(16:9)</PresentationFormat>
  <Paragraphs>346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方正小标宋_GBK</vt:lpstr>
      <vt:lpstr>Arial Unicode MS</vt:lpstr>
      <vt:lpstr>等线</vt:lpstr>
      <vt:lpstr>黑体</vt:lpstr>
      <vt:lpstr>微软雅黑</vt:lpstr>
      <vt:lpstr>Times New Roman</vt:lpstr>
      <vt:lpstr>华文行楷</vt:lpstr>
      <vt:lpstr>Cambria Math</vt:lpstr>
      <vt:lpstr>主标题-</vt:lpstr>
      <vt:lpstr>Equation.3</vt:lpstr>
      <vt:lpstr>Equation.3</vt:lpstr>
      <vt:lpstr>Equation.3</vt:lpstr>
      <vt:lpstr>Equation.3</vt:lpstr>
      <vt:lpstr>  10.1 二元一次方程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4.1等可能性</dc:title>
  <dc:creator>Microsoft Office 用户</dc:creator>
  <cp:lastModifiedBy>asus-</cp:lastModifiedBy>
  <cp:revision>886</cp:revision>
  <cp:lastPrinted>2023-03-13T23:36:00Z</cp:lastPrinted>
  <dcterms:created xsi:type="dcterms:W3CDTF">2017-10-29T07:03:00Z</dcterms:created>
  <dcterms:modified xsi:type="dcterms:W3CDTF">2025-03-15T13:51:36Z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CE751E1181EE422C8B086238F12CBC49_13</vt:lpwstr>
  </property>
</Properties>
</file>