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"/>
  </p:notesMasterIdLst>
  <p:handoutMasterIdLst>
    <p:handoutMasterId r:id="rId18"/>
  </p:handoutMasterIdLst>
  <p:sldIdLst>
    <p:sldId id="531" r:id="rId3"/>
    <p:sldId id="421" r:id="rId4"/>
    <p:sldId id="488" r:id="rId6"/>
    <p:sldId id="501" r:id="rId7"/>
    <p:sldId id="442" r:id="rId8"/>
    <p:sldId id="505" r:id="rId9"/>
    <p:sldId id="507" r:id="rId10"/>
    <p:sldId id="506" r:id="rId11"/>
    <p:sldId id="452" r:id="rId12"/>
    <p:sldId id="479" r:id="rId13"/>
    <p:sldId id="453" r:id="rId14"/>
    <p:sldId id="476" r:id="rId15"/>
    <p:sldId id="455" r:id="rId16"/>
    <p:sldId id="376" r:id="rId17"/>
  </p:sldIdLst>
  <p:sldSz cx="12192000" cy="6858000"/>
  <p:notesSz cx="6858000" cy="9144000"/>
  <p:embeddedFontLst>
    <p:embeddedFont>
      <p:font typeface="方正楷体_GB2312" panose="02000000000000000000" charset="-122"/>
      <p:regular r:id="rId22"/>
    </p:embeddedFont>
    <p:embeddedFont>
      <p:font typeface="黑体" panose="02010609060101010101" charset="-122"/>
      <p:regular r:id="rId23"/>
    </p:embeddedFont>
    <p:embeddedFont>
      <p:font typeface="微软雅黑" panose="020B0503020204020204" pitchFamily="34" charset="-122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楷体" panose="02010609060101010101" charset="-122"/>
      <p:regular r:id="rId30"/>
    </p:embeddedFont>
    <p:embeddedFont>
      <p:font typeface="Arial Black" panose="020B0A04020102020204" pitchFamily="34" charset="0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华文中宋" panose="02010600040101010101" charset="-122"/>
      <p:regular r:id="rId36"/>
    </p:embeddedFont>
    <p:embeddedFont>
      <p:font typeface="字魂58号-创中黑" panose="00000500000000000000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6" userDrawn="1">
          <p15:clr>
            <a:srgbClr val="A4A3A4"/>
          </p15:clr>
        </p15:guide>
        <p15:guide id="2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clrMru>
    <a:srgbClr val="218F21"/>
    <a:srgbClr val="812E6B"/>
    <a:srgbClr val="5094AD"/>
    <a:srgbClr val="2C28D6"/>
    <a:srgbClr val="F81C9D"/>
    <a:srgbClr val="0BF3E0"/>
    <a:srgbClr val="160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40" autoAdjust="0"/>
  </p:normalViewPr>
  <p:slideViewPr>
    <p:cSldViewPr snapToGrid="0" showGuides="1">
      <p:cViewPr>
        <p:scale>
          <a:sx n="66" d="100"/>
          <a:sy n="66" d="100"/>
        </p:scale>
        <p:origin x="564" y="1008"/>
      </p:cViewPr>
      <p:guideLst>
        <p:guide orient="horz" pos="1936"/>
        <p:guide pos="39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17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tags" Target="tags/tag151.xml"/><Relationship Id="rId37" Type="http://schemas.openxmlformats.org/officeDocument/2006/relationships/font" Target="fonts/font16.fntdata"/><Relationship Id="rId36" Type="http://schemas.openxmlformats.org/officeDocument/2006/relationships/font" Target="fonts/font15.fntdata"/><Relationship Id="rId35" Type="http://schemas.openxmlformats.org/officeDocument/2006/relationships/font" Target="fonts/font14.fntdata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2CE1-2B6D-4E04-8495-C196D9518E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课件首页</a:t>
            </a:r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defRPr>
            </a:lvl9pPr>
          </a:lstStyle>
          <a:p>
            <a:fld id="{A4690B0B-4863-443D-BA53-642E48B62284}" type="slidenum">
              <a:rPr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u="sng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…</a:t>
            </a:r>
            <a:endParaRPr lang="en-US" altLang="zh-CN" b="1" u="sng">
              <a:solidFill>
                <a:schemeClr val="bg1"/>
              </a:solidFill>
              <a:highlight>
                <a:srgbClr val="0000FF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BDF45-310A-496A-9460-3EED420304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436230" y="719197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940230" y="719197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701830" y="719197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854710" y="5692140"/>
            <a:ext cx="12306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23001</a:t>
            </a:r>
            <a:endParaRPr lang="en-US" altLang="zh-C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2" Type="http://schemas.openxmlformats.org/officeDocument/2006/relationships/notesSlide" Target="../notesSlides/notesSlide8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16.xml"/><Relationship Id="rId2" Type="http://schemas.openxmlformats.org/officeDocument/2006/relationships/image" Target="../media/image7.jpeg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image" Target="../media/image16.png"/><Relationship Id="rId15" Type="http://schemas.openxmlformats.org/officeDocument/2006/relationships/tags" Target="../tags/tag127.xml"/><Relationship Id="rId14" Type="http://schemas.openxmlformats.org/officeDocument/2006/relationships/image" Target="../media/image9.png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20" Type="http://schemas.openxmlformats.org/officeDocument/2006/relationships/tags" Target="../tags/tag149.xml"/><Relationship Id="rId2" Type="http://schemas.openxmlformats.org/officeDocument/2006/relationships/image" Target="../media/image7.jpeg"/><Relationship Id="rId19" Type="http://schemas.openxmlformats.org/officeDocument/2006/relationships/tags" Target="../tags/tag148.xml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tags" Target="../tags/tag150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5.svg"/><Relationship Id="rId7" Type="http://schemas.openxmlformats.org/officeDocument/2006/relationships/image" Target="../media/image4.pn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tags" Target="../tags/tag27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8.png"/><Relationship Id="rId4" Type="http://schemas.openxmlformats.org/officeDocument/2006/relationships/tags" Target="../tags/tag30.xml"/><Relationship Id="rId3" Type="http://schemas.openxmlformats.org/officeDocument/2006/relationships/image" Target="../media/image7.jpeg"/><Relationship Id="rId2" Type="http://schemas.openxmlformats.org/officeDocument/2006/relationships/tags" Target="../tags/tag29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image" Target="../media/image10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7.jpe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7.jpeg"/><Relationship Id="rId3" Type="http://schemas.openxmlformats.org/officeDocument/2006/relationships/tags" Target="../tags/tag43.xml"/><Relationship Id="rId2" Type="http://schemas.openxmlformats.org/officeDocument/2006/relationships/image" Target="../media/image10.png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image" Target="../media/image7.jpeg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image" Target="../media/image9.png"/><Relationship Id="rId10" Type="http://schemas.openxmlformats.org/officeDocument/2006/relationships/tags" Target="../tags/tag55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5" Type="http://schemas.openxmlformats.org/officeDocument/2006/relationships/notesSlide" Target="../notesSlides/notesSlide7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97.xml"/><Relationship Id="rId32" Type="http://schemas.openxmlformats.org/officeDocument/2006/relationships/tags" Target="../tags/tag96.xml"/><Relationship Id="rId31" Type="http://schemas.openxmlformats.org/officeDocument/2006/relationships/tags" Target="../tags/tag95.xml"/><Relationship Id="rId30" Type="http://schemas.openxmlformats.org/officeDocument/2006/relationships/tags" Target="../tags/tag94.xml"/><Relationship Id="rId3" Type="http://schemas.openxmlformats.org/officeDocument/2006/relationships/image" Target="../media/image7.jpeg"/><Relationship Id="rId29" Type="http://schemas.openxmlformats.org/officeDocument/2006/relationships/tags" Target="../tags/tag93.xml"/><Relationship Id="rId28" Type="http://schemas.openxmlformats.org/officeDocument/2006/relationships/tags" Target="../tags/tag92.xml"/><Relationship Id="rId27" Type="http://schemas.openxmlformats.org/officeDocument/2006/relationships/tags" Target="../tags/tag91.xml"/><Relationship Id="rId26" Type="http://schemas.openxmlformats.org/officeDocument/2006/relationships/tags" Target="../tags/tag90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image" Target="../media/image13.jpeg"/><Relationship Id="rId21" Type="http://schemas.openxmlformats.org/officeDocument/2006/relationships/image" Target="../media/image12.jpeg"/><Relationship Id="rId20" Type="http://schemas.openxmlformats.org/officeDocument/2006/relationships/image" Target="../media/image11.jpeg"/><Relationship Id="rId2" Type="http://schemas.openxmlformats.org/officeDocument/2006/relationships/tags" Target="../tags/tag70.xml"/><Relationship Id="rId19" Type="http://schemas.openxmlformats.org/officeDocument/2006/relationships/tags" Target="../tags/tag86.xml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lv_0_20241116120137_20241116_1208492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60" t="57894" b="10490"/>
          <a:stretch>
            <a:fillRect/>
          </a:stretch>
        </p:blipFill>
        <p:spPr>
          <a:xfrm>
            <a:off x="5597525" y="923290"/>
            <a:ext cx="6369685" cy="2447925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51815" y="4980940"/>
          <a:ext cx="10913110" cy="1505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110"/>
                <a:gridCol w="2528570"/>
                <a:gridCol w="6488430"/>
              </a:tblGrid>
              <a:tr h="48895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Favorite subject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Reason 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在文中标出序号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1663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 Binbin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charset="0"/>
                        <a:buNone/>
                        <a:defRPr/>
                      </a:pPr>
                      <a:endParaRPr kumimoji="0" lang="en-US" altLang="zh-CN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522975" y="565295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endParaRPr lang="en-US" altLang="zh-CN" sz="2800" b="1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042535" y="5375910"/>
            <a:ext cx="6422390" cy="1090295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is good with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numbers.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 how to 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 out maths problems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class....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wants to…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圆角矩形 17"/>
          <p:cNvSpPr/>
          <p:nvPr>
            <p:custDataLst>
              <p:tags r:id="rId6"/>
            </p:custDataLst>
          </p:nvPr>
        </p:nvSpPr>
        <p:spPr>
          <a:xfrm>
            <a:off x="10545445" y="2023745"/>
            <a:ext cx="556260" cy="32829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5786120" y="2332990"/>
            <a:ext cx="5958205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5815965" y="2687320"/>
            <a:ext cx="5928360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237480" y="5050790"/>
            <a:ext cx="198818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方正楷体_GB2312" panose="02000000000000000000" charset="-122"/>
                <a:ea typeface="方正楷体_GB2312" panose="02000000000000000000" charset="-122"/>
              </a:rPr>
              <a:t>对数字很在行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76085" y="6176010"/>
            <a:ext cx="189420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方正楷体_GB2312" panose="02000000000000000000" charset="-122"/>
                <a:ea typeface="方正楷体_GB2312" panose="02000000000000000000" charset="-122"/>
              </a:rPr>
              <a:t>解决数学问题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方正楷体_GB2312" panose="02000000000000000000" charset="-122"/>
              <a:ea typeface="方正楷体_GB2312" panose="020000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479415" y="1976755"/>
            <a:ext cx="14770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①ability</a:t>
            </a:r>
            <a:endParaRPr lang="en-US" altLang="zh-CN" sz="2400" b="1">
              <a:highlight>
                <a:srgbClr val="FFFF00"/>
              </a:highlight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124450" y="2444115"/>
            <a:ext cx="1355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②feeling</a:t>
            </a:r>
            <a:endParaRPr lang="en-US" altLang="zh-CN" sz="2400" b="1">
              <a:highlight>
                <a:srgbClr val="FFFF00"/>
              </a:highlight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559165" y="2200275"/>
            <a:ext cx="14027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③subject</a:t>
            </a:r>
            <a:endParaRPr lang="en-US" altLang="zh-CN" sz="240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479415" y="3249930"/>
            <a:ext cx="1966595" cy="63881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④future job</a:t>
            </a:r>
            <a:endParaRPr lang="en-US" altLang="zh-CN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>
            <p:custDataLst>
              <p:tags r:id="rId9"/>
            </p:custDataLst>
          </p:nvPr>
        </p:nvSpPr>
        <p:spPr>
          <a:xfrm>
            <a:off x="6096000" y="3041650"/>
            <a:ext cx="3126105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矩形 58"/>
          <p:cNvSpPr/>
          <p:nvPr>
            <p:custDataLst>
              <p:tags r:id="rId10"/>
            </p:custDataLst>
          </p:nvPr>
        </p:nvSpPr>
        <p:spPr>
          <a:xfrm>
            <a:off x="2512695" y="949960"/>
            <a:ext cx="2951480" cy="35090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9" name="直接箭头连接符 48"/>
          <p:cNvCxnSpPr/>
          <p:nvPr>
            <p:custDataLst>
              <p:tags r:id="rId11"/>
            </p:custDataLst>
          </p:nvPr>
        </p:nvCxnSpPr>
        <p:spPr>
          <a:xfrm flipV="1">
            <a:off x="1967865" y="2945130"/>
            <a:ext cx="672465" cy="114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>
            <p:custDataLst>
              <p:tags r:id="rId12"/>
            </p:custDataLst>
          </p:nvPr>
        </p:nvSpPr>
        <p:spPr>
          <a:xfrm>
            <a:off x="90805" y="2449830"/>
            <a:ext cx="1885950" cy="12128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Favorite subject: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3452495" y="919480"/>
            <a:ext cx="1784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圆角矩形 52"/>
          <p:cNvSpPr/>
          <p:nvPr>
            <p:custDataLst>
              <p:tags r:id="rId14"/>
            </p:custDataLst>
          </p:nvPr>
        </p:nvSpPr>
        <p:spPr>
          <a:xfrm>
            <a:off x="2591435" y="1307465"/>
            <a:ext cx="2741930" cy="4311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ability(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能力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圆角矩形 53"/>
          <p:cNvSpPr/>
          <p:nvPr>
            <p:custDataLst>
              <p:tags r:id="rId15"/>
            </p:custDataLst>
          </p:nvPr>
        </p:nvSpPr>
        <p:spPr>
          <a:xfrm>
            <a:off x="2512695" y="3943350"/>
            <a:ext cx="3116580" cy="6388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job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未来职业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圆角矩形 34"/>
          <p:cNvSpPr/>
          <p:nvPr>
            <p:custDataLst>
              <p:tags r:id="rId16"/>
            </p:custDataLst>
          </p:nvPr>
        </p:nvSpPr>
        <p:spPr>
          <a:xfrm>
            <a:off x="2601595" y="2272030"/>
            <a:ext cx="2624455" cy="4927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feeling(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感受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圆角矩形 56"/>
          <p:cNvSpPr/>
          <p:nvPr>
            <p:custDataLst>
              <p:tags r:id="rId17"/>
            </p:custDataLst>
          </p:nvPr>
        </p:nvSpPr>
        <p:spPr>
          <a:xfrm>
            <a:off x="2522855" y="3249930"/>
            <a:ext cx="2635885" cy="5327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subject(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学科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>
            <a:off x="5629275" y="3996055"/>
            <a:ext cx="6123305" cy="714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36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Discuss:How to give reasons</a:t>
            </a:r>
            <a:endParaRPr lang="en-US" altLang="zh-CN" sz="36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19"/>
            </p:custDataLst>
          </p:nvPr>
        </p:nvSpPr>
        <p:spPr>
          <a:xfrm>
            <a:off x="2593975" y="1778000"/>
            <a:ext cx="2592705" cy="4546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class(课堂)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圆角矩形 54"/>
          <p:cNvSpPr/>
          <p:nvPr>
            <p:custDataLst>
              <p:tags r:id="rId20"/>
            </p:custDataLst>
          </p:nvPr>
        </p:nvSpPr>
        <p:spPr>
          <a:xfrm>
            <a:off x="2557145" y="2804160"/>
            <a:ext cx="2567305" cy="39179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teacher(</a:t>
            </a:r>
            <a:r>
              <a:rPr lang="zh-CN" altLang="en-US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老师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6294755" y="-31115"/>
            <a:ext cx="270510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Careful  Readers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细心的读者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70290" y="-985520"/>
            <a:ext cx="14020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9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9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bldLvl="0" animBg="1"/>
      <p:bldP spid="9" grpId="0" bldLvl="0" animBg="1"/>
      <p:bldP spid="23" grpId="0"/>
      <p:bldP spid="24" grpId="0"/>
      <p:bldP spid="23" grpId="1"/>
      <p:bldP spid="24" grpId="1"/>
      <p:bldP spid="18" grpId="0" bldLvl="0" animBg="1"/>
      <p:bldP spid="39" grpId="0"/>
      <p:bldP spid="40" grpId="0"/>
      <p:bldP spid="41" grpId="0"/>
      <p:bldP spid="44" grpId="0"/>
      <p:bldP spid="47" grpId="0" bldLvl="0" animBg="1"/>
      <p:bldP spid="51" grpId="0" bldLvl="0" animBg="1"/>
      <p:bldP spid="59" grpId="0" animBg="1"/>
      <p:bldP spid="52" grpId="0"/>
      <p:bldP spid="53" grpId="0" bldLvl="0" animBg="1"/>
      <p:bldP spid="35" grpId="0" bldLvl="0" animBg="1"/>
      <p:bldP spid="57" grpId="0" bldLvl="0" animBg="1"/>
      <p:bldP spid="54" grpId="0" bldLvl="0" animBg="1"/>
      <p:bldP spid="53" grpId="1" bldLvl="0" animBg="1"/>
      <p:bldP spid="35" grpId="1" bldLvl="0" animBg="1"/>
      <p:bldP spid="57" grpId="1" bldLvl="0" animBg="1"/>
      <p:bldP spid="54" grpId="1" bldLvl="0" animBg="1"/>
      <p:bldP spid="2" grpId="0" bldLvl="0" animBg="1"/>
      <p:bldP spid="2" grpId="1" bldLvl="0" animBg="1"/>
      <p:bldP spid="55" grpId="1" bldLvl="0" animBg="1"/>
      <p:bldP spid="43" grpId="0"/>
      <p:bldP spid="3" grpId="0"/>
      <p:bldP spid="34" grpId="0"/>
      <p:bldP spid="39" grpId="1"/>
      <p:bldP spid="40" grpId="1"/>
      <p:bldP spid="41" grpId="1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60" t="57894" b="10490"/>
          <a:stretch>
            <a:fillRect/>
          </a:stretch>
        </p:blipFill>
        <p:spPr>
          <a:xfrm>
            <a:off x="6480175" y="260985"/>
            <a:ext cx="5711825" cy="22326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475" y="240665"/>
            <a:ext cx="6870700" cy="13995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4400">
              <a:lnSpc>
                <a:spcPct val="130000"/>
              </a:lnSpc>
            </a:pPr>
            <a:r>
              <a:rPr lang="en-US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Discuss and answer: </a:t>
            </a:r>
            <a:endParaRPr lang="en-US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  <a:p>
            <a:pPr defTabSz="914400">
              <a:lnSpc>
                <a:spcPct val="13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Which sentence shows his love in maths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  <a:p>
            <a:pPr defTabSz="914400">
              <a:lnSpc>
                <a:spcPct val="130000"/>
              </a:lnSpc>
            </a:pP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(</a:t>
            </a:r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哪句话看出他喜欢数学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)?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4175" y="2879725"/>
            <a:ext cx="60960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>
              <a:lnSpc>
                <a:spcPct val="130000"/>
              </a:lnSpc>
            </a:pP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Think deeper: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  <a:p>
            <a:pPr defTabSz="914400">
              <a:lnSpc>
                <a:spcPct val="130000"/>
              </a:lnSpc>
            </a:pPr>
            <a:endParaRPr lang="en-US" alt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84175" y="1640205"/>
            <a:ext cx="574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feels like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is really fun.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7208837" y="2100715"/>
            <a:ext cx="2527300" cy="76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61645" y="3923665"/>
            <a:ext cx="6871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good with numbers.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58100" y="5323840"/>
            <a:ext cx="21469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practice  练习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150" y="3352165"/>
            <a:ext cx="11699875" cy="652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4400">
              <a:lnSpc>
                <a:spcPct val="1300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 Do you think Wu Binbin can be a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scientist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 in the future?  Why or why not?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03340" y="4502785"/>
            <a:ext cx="21844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interest 兴趣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圆角矩形 25"/>
          <p:cNvSpPr/>
          <p:nvPr>
            <p:custDataLst>
              <p:tags r:id="rId6"/>
            </p:custDataLst>
          </p:nvPr>
        </p:nvSpPr>
        <p:spPr>
          <a:xfrm>
            <a:off x="8011160" y="1889125"/>
            <a:ext cx="512445" cy="2901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6355" y="1889125"/>
            <a:ext cx="15271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接箭头连接符 22"/>
          <p:cNvCxnSpPr/>
          <p:nvPr/>
        </p:nvCxnSpPr>
        <p:spPr>
          <a:xfrm>
            <a:off x="4165600" y="4180205"/>
            <a:ext cx="1090295" cy="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525770" y="3785235"/>
            <a:ext cx="20434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ability 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能力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16115" y="3566160"/>
            <a:ext cx="959485" cy="1005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endParaRPr lang="en-US" altLang="zh-C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6" name="图片 35" descr="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5820" y="4374515"/>
            <a:ext cx="2072005" cy="2032635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384175" y="6114415"/>
            <a:ext cx="6095365" cy="485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461645" y="4571365"/>
            <a:ext cx="4794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feels like magic and is really fun.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61645" y="5308600"/>
            <a:ext cx="609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learns how to work out maths problems.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5222240" y="4819650"/>
            <a:ext cx="1064260" cy="19050"/>
          </a:xfrm>
          <a:prstGeom prst="straightConnector1">
            <a:avLst/>
          </a:prstGeom>
          <a:ln w="31750" cap="rnd">
            <a:solidFill>
              <a:schemeClr val="accent2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6398895" y="5721985"/>
            <a:ext cx="1029335" cy="107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975600" y="4450080"/>
            <a:ext cx="959485" cy="1005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endParaRPr lang="en-US" altLang="zh-C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2"/>
            </p:custDataLst>
          </p:nvPr>
        </p:nvSpPr>
        <p:spPr>
          <a:xfrm>
            <a:off x="7906385" y="2179320"/>
            <a:ext cx="751205" cy="3930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279890" y="2055495"/>
            <a:ext cx="132588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science</a:t>
            </a:r>
            <a:endParaRPr lang="en-US" altLang="zh-CN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 descr="千库网_潮流可爱气泡对话框边框_元素编号1310900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15481" b="15630"/>
          <a:stretch>
            <a:fillRect/>
          </a:stretch>
        </p:blipFill>
        <p:spPr>
          <a:xfrm>
            <a:off x="5587365" y="2239645"/>
            <a:ext cx="6685280" cy="321564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7106285" y="799465"/>
            <a:ext cx="4627245" cy="1957070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914400">
              <a:lnSpc>
                <a:spcPct val="110000"/>
              </a:lnSpc>
            </a:pPr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 </a:t>
            </a:r>
            <a:endParaRPr lang="en-US" altLang="zh-CN" sz="28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0000"/>
              </a:lnSpc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</a:t>
            </a:r>
            <a:endParaRPr lang="en-US" altLang="zh-CN" sz="28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0000"/>
              </a:lnSpc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</a:t>
            </a:r>
            <a:endParaRPr lang="en-US" altLang="zh-CN" sz="2800" b="1" kern="100">
              <a:solidFill>
                <a:srgbClr val="FF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99885" y="3002915"/>
            <a:ext cx="62718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Reading tip 4:</a:t>
            </a:r>
            <a:endParaRPr lang="en-US" altLang="zh-CN" sz="24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Guess the meanings of new words </a:t>
            </a:r>
            <a:endParaRPr lang="en-US" sz="24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according to the word formation</a:t>
            </a:r>
            <a:endParaRPr lang="en-US" sz="24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根据</a:t>
            </a:r>
            <a:r>
              <a:rPr lang="zh-CN" altLang="en-US" sz="2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构词法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猜测词义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38340" y="2806065"/>
            <a:ext cx="497840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914400">
              <a:lnSpc>
                <a:spcPct val="110000"/>
              </a:lnSpc>
            </a:pPr>
            <a:r>
              <a:rPr lang="en-US" altLang="zh-CN" sz="28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Word Formation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构词法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06285" y="3220085"/>
            <a:ext cx="609600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science--scient</a:t>
            </a: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ist 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科学</a:t>
            </a: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家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10475" y="3687445"/>
            <a:ext cx="104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art--</a:t>
            </a:r>
            <a:endParaRPr lang="en-US" altLang="zh-CN" sz="28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28230" y="4180205"/>
            <a:ext cx="1353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piano--</a:t>
            </a:r>
            <a:endParaRPr lang="en-US" altLang="zh-CN" sz="28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87740" y="3644265"/>
            <a:ext cx="245935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defTabSz="914400">
              <a:lnSpc>
                <a:spcPct val="110000"/>
              </a:lnSpc>
              <a:buClrTx/>
              <a:buSzTx/>
              <a:buFontTx/>
            </a:pPr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art</a:t>
            </a: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ist  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艺术</a:t>
            </a: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家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657590" y="4180205"/>
            <a:ext cx="257048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defTabSz="914400">
              <a:lnSpc>
                <a:spcPct val="110000"/>
              </a:lnSpc>
            </a:pPr>
            <a:r>
              <a:rPr lang="en-US" altLang="zh-CN" sz="28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pian</a:t>
            </a: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ist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钢琴</a:t>
            </a:r>
            <a:r>
              <a:rPr lang="zh-CN" altLang="en-US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家</a:t>
            </a:r>
            <a:endParaRPr lang="zh-CN" altLang="en-US" sz="2400" b="1" kern="100">
              <a:solidFill>
                <a:srgbClr val="FF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5" name="图片 34"/>
          <p:cNvPicPr/>
          <p:nvPr/>
        </p:nvPicPr>
        <p:blipFill>
          <a:blip r:embed="rId16"/>
          <a:stretch>
            <a:fillRect/>
          </a:stretch>
        </p:blipFill>
        <p:spPr>
          <a:xfrm>
            <a:off x="9736455" y="4458335"/>
            <a:ext cx="2100580" cy="19488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7640" y="2055495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>
              <a:lnSpc>
                <a:spcPct val="13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What does “it” refer to(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指代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)?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245" y="926465"/>
            <a:ext cx="5900420" cy="11290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矩形 43"/>
          <p:cNvSpPr/>
          <p:nvPr>
            <p:custDataLst>
              <p:tags r:id="rId17"/>
            </p:custDataLst>
          </p:nvPr>
        </p:nvSpPr>
        <p:spPr>
          <a:xfrm>
            <a:off x="508000" y="1016635"/>
            <a:ext cx="5828665" cy="1207135"/>
          </a:xfrm>
          <a:prstGeom prst="rect">
            <a:avLst/>
          </a:prstGeom>
        </p:spPr>
        <p:txBody>
          <a:bodyPr wrap="square">
            <a:noAutofit/>
          </a:bodyPr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Reading tip3:</a:t>
            </a:r>
            <a:endParaRPr lang="en-US" altLang="zh-CN" sz="28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zh-CN" altLang="en-US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人称代词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it, they, she, he</a:t>
            </a:r>
            <a:r>
              <a:rPr lang="zh-CN" altLang="en-US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等可以替代上一句中提到的人，事或物。</a:t>
            </a:r>
            <a:endParaRPr lang="zh-CN" altLang="en-US" sz="28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167640" y="999490"/>
            <a:ext cx="6169025" cy="1351280"/>
          </a:xfrm>
          <a:prstGeom prst="wedgeRoundRectCallout">
            <a:avLst>
              <a:gd name="adj1" fmla="val 31596"/>
              <a:gd name="adj2" fmla="val 34579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033145" y="1659255"/>
            <a:ext cx="3886200" cy="58102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有志者事竟成。</a:t>
            </a:r>
            <a:endParaRPr lang="zh-CN" altLang="en-US" sz="2800" b="1"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11150" y="1016635"/>
            <a:ext cx="5973445" cy="504190"/>
          </a:xfrm>
          <a:prstGeom prst="rect">
            <a:avLst/>
          </a:prstGeom>
        </p:spPr>
        <p:txBody>
          <a:bodyPr wrap="square">
            <a:noAutofit/>
          </a:bodyPr>
          <a:p>
            <a:pPr indent="0" fontAlgn="auto">
              <a:lnSpc>
                <a:spcPts val="4260"/>
              </a:lnSpc>
            </a:pPr>
            <a:r>
              <a:rPr lang="en-US" sz="2800" b="1" kern="10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Where there is a will, there is a way. </a:t>
            </a:r>
            <a:endParaRPr lang="en-US" sz="2800" b="1" kern="10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10515" y="2572385"/>
            <a:ext cx="6247130" cy="1743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A.Working out maths problems</a:t>
            </a:r>
            <a:r>
              <a:rPr lang="zh-CN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解决数学问题</a:t>
            </a:r>
            <a:endParaRPr lang="en-US" altLang="zh-CN" sz="2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Maths problemss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数学问题</a:t>
            </a:r>
            <a:endParaRPr lang="zh-CN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85415" y="2879725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>
              <a:lnSpc>
                <a:spcPct val="130000"/>
              </a:lnSpc>
            </a:pPr>
            <a:r>
              <a:rPr lang="zh-CN" altLang="en-US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在文中找出依据</a:t>
            </a:r>
            <a:endParaRPr lang="zh-CN" altLang="en-US" sz="24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8"/>
            </p:custDataLst>
          </p:nvPr>
        </p:nvSpPr>
        <p:spPr>
          <a:xfrm>
            <a:off x="8935720" y="1640205"/>
            <a:ext cx="3081020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19"/>
            </p:custDataLst>
          </p:nvPr>
        </p:nvSpPr>
        <p:spPr>
          <a:xfrm>
            <a:off x="6557645" y="1889125"/>
            <a:ext cx="650875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9135110" y="-31115"/>
            <a:ext cx="2756535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Critical  Thinkers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批判思考者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心形 9"/>
          <p:cNvSpPr/>
          <p:nvPr/>
        </p:nvSpPr>
        <p:spPr>
          <a:xfrm>
            <a:off x="311150" y="2756535"/>
            <a:ext cx="431800" cy="36512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6" grpId="0" bldLvl="0" animBg="1"/>
      <p:bldP spid="16" grpId="0"/>
      <p:bldP spid="25" grpId="0"/>
      <p:bldP spid="32" grpId="0" bldLvl="0" animBg="1"/>
      <p:bldP spid="2" grpId="0"/>
      <p:bldP spid="43" grpId="0"/>
      <p:bldP spid="40" grpId="0"/>
      <p:bldP spid="28" grpId="0"/>
      <p:bldP spid="12" grpId="0" bldLvl="0" animBg="1"/>
      <p:bldP spid="13" grpId="0"/>
      <p:bldP spid="14" grpId="0"/>
      <p:bldP spid="14" grpId="1"/>
      <p:bldP spid="19" grpId="0"/>
      <p:bldP spid="27" grpId="0"/>
      <p:bldP spid="24" grpId="0"/>
      <p:bldP spid="29" grpId="0"/>
      <p:bldP spid="31" grpId="0"/>
      <p:bldP spid="30" grpId="0"/>
      <p:bldP spid="34" grpId="0"/>
      <p:bldP spid="24" grpId="1"/>
      <p:bldP spid="27" grpId="1"/>
      <p:bldP spid="29" grpId="1"/>
      <p:bldP spid="31" grpId="1"/>
      <p:bldP spid="30" grpId="1"/>
      <p:bldP spid="34" grpId="1"/>
      <p:bldP spid="19" grpId="1"/>
      <p:bldP spid="8" grpId="0"/>
      <p:bldP spid="20" grpId="0" bldLvl="0" animBg="1"/>
      <p:bldP spid="44" grpId="0"/>
      <p:bldP spid="44" grpId="1"/>
      <p:bldP spid="20" grpId="2" bldLvl="0" animBg="1"/>
      <p:bldP spid="44" grpId="2"/>
      <p:bldP spid="21" grpId="0"/>
      <p:bldP spid="45" grpId="0"/>
      <p:bldP spid="46" grpId="0"/>
      <p:bldP spid="46" grpId="1"/>
      <p:bldP spid="47" grpId="0"/>
      <p:bldP spid="4" grpId="0" bldLvl="0" animBg="1"/>
      <p:bldP spid="6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340" b="51845"/>
          <a:stretch>
            <a:fillRect/>
          </a:stretch>
        </p:blipFill>
        <p:spPr>
          <a:xfrm>
            <a:off x="-117475" y="1362710"/>
            <a:ext cx="5210175" cy="2695575"/>
          </a:xfrm>
          <a:prstGeom prst="rect">
            <a:avLst/>
          </a:prstGeom>
        </p:spPr>
      </p:pic>
      <p:sp>
        <p:nvSpPr>
          <p:cNvPr id="43" name="文本框 42"/>
          <p:cNvSpPr txBox="1"/>
          <p:nvPr>
            <p:custDataLst>
              <p:tags r:id="rId3"/>
            </p:custDataLst>
          </p:nvPr>
        </p:nvSpPr>
        <p:spPr>
          <a:xfrm>
            <a:off x="81915" y="685165"/>
            <a:ext cx="5130800" cy="1205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Group work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(</a:t>
            </a:r>
            <a:r>
              <a:rPr lang="zh-CN" altLang="en-US" sz="2400" b="1">
                <a:solidFill>
                  <a:srgbClr val="0070C0"/>
                </a:solidFill>
                <a:highlight>
                  <a:srgbClr val="FFFF00"/>
                </a:highligh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小组活动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28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8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Show your ideas about subjects .</a:t>
            </a:r>
            <a:endParaRPr lang="en-US" altLang="zh-CN" sz="28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5212715" y="3529330"/>
            <a:ext cx="2448560" cy="9359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None/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Favorite subject: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None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5"/>
            </p:custDataLst>
          </p:nvPr>
        </p:nvCxnSpPr>
        <p:spPr>
          <a:xfrm>
            <a:off x="7615555" y="3829050"/>
            <a:ext cx="481330" cy="133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8084820" y="685165"/>
            <a:ext cx="3832225" cy="53359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8761730" y="799465"/>
            <a:ext cx="3155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至少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点原因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圆角矩形 17"/>
          <p:cNvSpPr/>
          <p:nvPr>
            <p:custDataLst>
              <p:tags r:id="rId8"/>
            </p:custDataLst>
          </p:nvPr>
        </p:nvSpPr>
        <p:spPr>
          <a:xfrm>
            <a:off x="8043545" y="1891030"/>
            <a:ext cx="3832860" cy="6413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subject: ______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圆角矩形 22"/>
          <p:cNvSpPr/>
          <p:nvPr>
            <p:custDataLst>
              <p:tags r:id="rId9"/>
            </p:custDataLst>
          </p:nvPr>
        </p:nvSpPr>
        <p:spPr>
          <a:xfrm>
            <a:off x="8049260" y="5229225"/>
            <a:ext cx="3868420" cy="6388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job: ______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10"/>
            </p:custDataLst>
          </p:nvPr>
        </p:nvSpPr>
        <p:spPr>
          <a:xfrm>
            <a:off x="239395" y="3773805"/>
            <a:ext cx="4537710" cy="241935"/>
          </a:xfrm>
          <a:prstGeom prst="rect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11"/>
            </p:custDataLst>
          </p:nvPr>
        </p:nvSpPr>
        <p:spPr>
          <a:xfrm>
            <a:off x="8096885" y="4294505"/>
            <a:ext cx="3818255" cy="8521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teacher: _____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圆角矩形 18"/>
          <p:cNvSpPr/>
          <p:nvPr>
            <p:custDataLst>
              <p:tags r:id="rId12"/>
            </p:custDataLst>
          </p:nvPr>
        </p:nvSpPr>
        <p:spPr>
          <a:xfrm>
            <a:off x="8043545" y="2612390"/>
            <a:ext cx="3874135" cy="59753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class: _______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8472170" y="3072765"/>
            <a:ext cx="33147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>
            <p:custDataLst>
              <p:tags r:id="rId14"/>
            </p:custDataLst>
          </p:nvPr>
        </p:nvSpPr>
        <p:spPr>
          <a:xfrm>
            <a:off x="4607560" y="3531870"/>
            <a:ext cx="568960" cy="241935"/>
          </a:xfrm>
          <a:prstGeom prst="rect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>
            <p:custDataLst>
              <p:tags r:id="rId15"/>
            </p:custDataLst>
          </p:nvPr>
        </p:nvSpPr>
        <p:spPr>
          <a:xfrm>
            <a:off x="5318760" y="2104390"/>
            <a:ext cx="2612390" cy="9359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Subjects in this term:</a:t>
            </a:r>
            <a:endParaRPr lang="en-US" altLang="zh-CN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圆角矩形 39"/>
          <p:cNvSpPr/>
          <p:nvPr>
            <p:custDataLst>
              <p:tags r:id="rId16"/>
            </p:custDataLst>
          </p:nvPr>
        </p:nvSpPr>
        <p:spPr>
          <a:xfrm>
            <a:off x="5444490" y="1127125"/>
            <a:ext cx="1779905" cy="4883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Name:___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圆角矩形 40"/>
          <p:cNvSpPr/>
          <p:nvPr>
            <p:custDataLst>
              <p:tags r:id="rId17"/>
            </p:custDataLst>
          </p:nvPr>
        </p:nvSpPr>
        <p:spPr>
          <a:xfrm>
            <a:off x="8049260" y="3531870"/>
            <a:ext cx="3865880" cy="6007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feeling: ______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圆角矩形 41"/>
          <p:cNvSpPr/>
          <p:nvPr>
            <p:custDataLst>
              <p:tags r:id="rId18"/>
            </p:custDataLst>
          </p:nvPr>
        </p:nvSpPr>
        <p:spPr>
          <a:xfrm>
            <a:off x="8097520" y="1202055"/>
            <a:ext cx="3819525" cy="6007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ability: ______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接箭头连接符 43"/>
          <p:cNvCxnSpPr/>
          <p:nvPr>
            <p:custDataLst>
              <p:tags r:id="rId19"/>
            </p:custDataLst>
          </p:nvPr>
        </p:nvCxnSpPr>
        <p:spPr>
          <a:xfrm>
            <a:off x="6229985" y="1623060"/>
            <a:ext cx="0" cy="47371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>
            <p:custDataLst>
              <p:tags r:id="rId20"/>
            </p:custDataLst>
          </p:nvPr>
        </p:nvCxnSpPr>
        <p:spPr>
          <a:xfrm>
            <a:off x="6563360" y="2965450"/>
            <a:ext cx="10160" cy="46355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圆角矩形标注 59"/>
          <p:cNvSpPr/>
          <p:nvPr/>
        </p:nvSpPr>
        <p:spPr>
          <a:xfrm>
            <a:off x="405130" y="4294505"/>
            <a:ext cx="7045960" cy="2480945"/>
          </a:xfrm>
          <a:prstGeom prst="wedgeRoundRectCallout">
            <a:avLst>
              <a:gd name="adj1" fmla="val 31596"/>
              <a:gd name="adj2" fmla="val 34579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10000"/>
              </a:lnSpc>
            </a:pPr>
            <a:endParaRPr lang="zh-CN" altLang="en-US" sz="2600" b="1"/>
          </a:p>
        </p:txBody>
      </p:sp>
      <p:sp>
        <p:nvSpPr>
          <p:cNvPr id="2" name="文本框 1"/>
          <p:cNvSpPr txBox="1"/>
          <p:nvPr/>
        </p:nvSpPr>
        <p:spPr>
          <a:xfrm>
            <a:off x="9787890" y="1157605"/>
            <a:ext cx="24053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 good with/at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14485" y="1700530"/>
            <a:ext cx="27006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useful/important…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7210" y="2306955"/>
            <a:ext cx="3973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reallyfun/exciting/relaxing…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88525" y="3496310"/>
            <a:ext cx="25292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feel like …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52915" y="4058285"/>
            <a:ext cx="24339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excellent/helpful/kind/patient…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27235" y="5229225"/>
            <a:ext cx="3602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teccher/scientist…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5130" y="4294505"/>
            <a:ext cx="7209790" cy="1850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10000"/>
              </a:lnSpc>
            </a:pPr>
            <a:r>
              <a:rPr lang="en-US" sz="2600" b="1" spc="200">
                <a:uFillTx/>
                <a:latin typeface="Times New Roman" panose="02020603050405020304" pitchFamily="18" charset="0"/>
                <a:ea typeface="汉仪中黑简" panose="02010600000101010101" charset="-122"/>
                <a:cs typeface="Times New Roman" panose="02020603050405020304" pitchFamily="18" charset="0"/>
                <a:sym typeface="汉仪旗黑-55简" panose="00020600040101010101" charset="-128"/>
              </a:rPr>
              <a:t>    Hi,Mike.I’m___.This term,I have___.</a:t>
            </a:r>
            <a:endParaRPr lang="en-US" sz="2600" b="1" spc="200">
              <a:solidFill>
                <a:schemeClr val="tx1"/>
              </a:solidFill>
              <a:uFillTx/>
              <a:latin typeface="Times New Roman" panose="02020603050405020304" pitchFamily="18" charset="0"/>
              <a:ea typeface="汉仪中黑简" panose="02010600000101010101" charset="-122"/>
              <a:cs typeface="Times New Roman" panose="02020603050405020304" pitchFamily="18" charset="0"/>
              <a:sym typeface="汉仪旗黑-55简" panose="00020600040101010101" charset="-128"/>
            </a:endParaRPr>
          </a:p>
          <a:p>
            <a:pPr indent="0" algn="l" fontAlgn="auto">
              <a:lnSpc>
                <a:spcPct val="110000"/>
              </a:lnSpc>
            </a:pPr>
            <a:r>
              <a:rPr lang="en-US" sz="2600" b="1" spc="200">
                <a:uFillTx/>
                <a:latin typeface="Times New Roman" panose="02020603050405020304" pitchFamily="18" charset="0"/>
                <a:ea typeface="汉仪中黑简" panose="02010600000101010101" charset="-122"/>
                <a:cs typeface="Times New Roman" panose="02020603050405020304" pitchFamily="18" charset="0"/>
                <a:sym typeface="汉仪旗黑-55简" panose="00020600040101010101" charset="-128"/>
              </a:rPr>
              <a:t>I like all the subjects,</a:t>
            </a:r>
            <a:r>
              <a:rPr lang="en-US" sz="2600" b="1" spc="200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汉仪中黑简" panose="02010600000101010101" charset="-122"/>
                <a:cs typeface="Times New Roman" panose="02020603050405020304" pitchFamily="18" charset="0"/>
                <a:sym typeface="汉仪旗黑-55简" panose="00020600040101010101" charset="-128"/>
              </a:rPr>
              <a:t>but</a:t>
            </a:r>
            <a:r>
              <a:rPr lang="en-US" sz="2600" b="1" spc="200">
                <a:uFillTx/>
                <a:latin typeface="Times New Roman" panose="02020603050405020304" pitchFamily="18" charset="0"/>
                <a:ea typeface="汉仪中黑简" panose="02010600000101010101" charset="-122"/>
                <a:cs typeface="Times New Roman" panose="02020603050405020304" pitchFamily="18" charset="0"/>
                <a:sym typeface="汉仪旗黑-55简" panose="00020600040101010101" charset="-128"/>
              </a:rPr>
              <a:t> my favourite subject is___. I like it because ___. I want to be a ___in the future.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至少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点原因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600" b="1" spc="200">
              <a:uFillTx/>
              <a:latin typeface="Times New Roman" panose="02020603050405020304" pitchFamily="18" charset="0"/>
              <a:ea typeface="汉仪中黑简" panose="02010600000101010101" charset="-122"/>
              <a:cs typeface="Times New Roman" panose="02020603050405020304" pitchFamily="18" charset="0"/>
              <a:sym typeface="汉仪旗黑-55简" panose="00020600040101010101" charset="-128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9135110" y="-31115"/>
            <a:ext cx="2756535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Critical  Thinkers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批判思考者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1"/>
          <a:stretch>
            <a:fillRect/>
          </a:stretch>
        </p:blipFill>
        <p:spPr>
          <a:xfrm>
            <a:off x="-17145" y="-31115"/>
            <a:ext cx="7948295" cy="432498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050290" y="3384550"/>
            <a:ext cx="831850" cy="74803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4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4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1" grpId="0" bldLvl="0" animBg="1"/>
      <p:bldP spid="60" grpId="0" bldLvl="0" animBg="1"/>
      <p:bldP spid="40" grpId="0" animBg="1"/>
      <p:bldP spid="39" grpId="0" bldLvl="0" animBg="1"/>
      <p:bldP spid="7" grpId="0" bldLvl="0" animBg="1"/>
      <p:bldP spid="16" grpId="0" bldLvl="0" animBg="1"/>
      <p:bldP spid="17" grpId="0"/>
      <p:bldP spid="42" grpId="0" bldLvl="0" animBg="1"/>
      <p:bldP spid="18" grpId="0" bldLvl="0" animBg="1"/>
      <p:bldP spid="19" grpId="0" bldLvl="0" animBg="1"/>
      <p:bldP spid="41" grpId="0" bldLvl="0" animBg="1"/>
      <p:bldP spid="20" grpId="0" bldLvl="0" animBg="1"/>
      <p:bldP spid="23" grpId="0" bldLvl="0" animBg="1"/>
      <p:bldP spid="2" grpId="0"/>
      <p:bldP spid="4" grpId="0"/>
      <p:bldP spid="6" grpId="0"/>
      <p:bldP spid="8" grpId="0"/>
      <p:bldP spid="9" grpId="0"/>
      <p:bldP spid="10" grpId="0"/>
      <p:bldP spid="43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51655" y="992505"/>
            <a:ext cx="2814320" cy="806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4400">
              <a:lnSpc>
                <a:spcPct val="130000"/>
              </a:lnSpc>
            </a:pPr>
            <a:endParaRPr lang="en-US" altLang="en-US" sz="28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ource Han Sans CN Medium" panose="020B0600000000000000" pitchFamily="34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595" y="693420"/>
            <a:ext cx="3682365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>
              <a:lnSpc>
                <a:spcPct val="130000"/>
              </a:lnSpc>
            </a:pPr>
            <a:r>
              <a:rPr lang="en-US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Further thinking</a:t>
            </a:r>
            <a:r>
              <a:rPr lang="zh-C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36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39370" y="1395730"/>
            <a:ext cx="5636260" cy="669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ts val="396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1.Do you like music or maths?Why?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960"/>
              </a:lnSpc>
            </a:pP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960"/>
              </a:lnSpc>
            </a:pP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6365" y="2548890"/>
            <a:ext cx="4706620" cy="564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Every subject is important!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950720"/>
            <a:ext cx="5896610" cy="568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ts val="3960"/>
              </a:lnSpc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2.Can we only learn subjects we like?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960"/>
              </a:lnSpc>
            </a:pP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960"/>
              </a:lnSpc>
            </a:pP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5595" y="4376420"/>
            <a:ext cx="5672455" cy="864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Knowledge is power!</a:t>
            </a:r>
            <a:endParaRPr lang="en-US" altLang="zh-CN" sz="3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5595" y="5205730"/>
            <a:ext cx="5927725" cy="8553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Let’s study for the future !</a:t>
            </a:r>
            <a:endParaRPr lang="en-US" altLang="zh-CN" sz="3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5595" y="3047365"/>
            <a:ext cx="3371850" cy="616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>
              <a:lnSpc>
                <a:spcPct val="130000"/>
              </a:lnSpc>
            </a:pPr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ource Han Sans CN Medium" panose="020B0600000000000000" pitchFamily="34" charset="-128"/>
                <a:cs typeface="Times New Roman" panose="02020603050405020304" pitchFamily="18" charset="0"/>
                <a:sym typeface="+mn-ea"/>
              </a:rPr>
              <a:t>Big question:</a:t>
            </a:r>
            <a:endParaRPr lang="en-US" sz="36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5595" y="3863340"/>
            <a:ext cx="5779770" cy="8985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can we learn from different subjects?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8999855" y="-31115"/>
            <a:ext cx="2756535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Critical  Thinkers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批判思考者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17275" y="-911225"/>
            <a:ext cx="14020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9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9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4505" y="-29845"/>
            <a:ext cx="286258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Curious  Learners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好奇的学者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4160" y="-31115"/>
            <a:ext cx="266827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Confident Users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自信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的实践者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94755" y="-31115"/>
            <a:ext cx="270510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Careful  Readers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细心的读者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lv_0_2024111611593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88050" y="1395730"/>
            <a:ext cx="6096000" cy="46977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  <p:bldP spid="19" grpId="0"/>
      <p:bldP spid="20" grpId="0"/>
      <p:bldP spid="27" grpId="0"/>
      <p:bldP spid="26" grpId="0"/>
      <p:bldP spid="9" grpId="0"/>
      <p:bldP spid="7" grpId="0"/>
      <p:bldP spid="30" grpId="0"/>
      <p:bldP spid="8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442210" y="994410"/>
            <a:ext cx="9749790" cy="110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indent="0" algn="l" defTabSz="914400" rtl="0" eaLnBrk="1" fontAlgn="auto" hangingPunct="1">
              <a:lnSpc>
                <a:spcPts val="356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(1)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Must do: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ts val="356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Tell your friends about your favourite subjects and reasons .</a:t>
            </a:r>
            <a:r>
              <a:rPr 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.</a:t>
            </a:r>
            <a:endParaRPr 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4190" r="14286" b="7752"/>
          <a:stretch>
            <a:fillRect/>
          </a:stretch>
        </p:blipFill>
        <p:spPr>
          <a:xfrm>
            <a:off x="266065" y="3792220"/>
            <a:ext cx="2175510" cy="2649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9230" y="283210"/>
            <a:ext cx="41929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fontAlgn="auto" hangingPunct="1"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4800" b="1" noProof="0">
                <a:ln w="15875"/>
                <a:gradFill>
                  <a:gsLst>
                    <a:gs pos="71000">
                      <a:srgbClr val="F98001"/>
                    </a:gs>
                    <a:gs pos="50000">
                      <a:srgbClr val="D6DE8F"/>
                    </a:gs>
                    <a:gs pos="43000">
                      <a:srgbClr val="70AD47"/>
                    </a:gs>
                  </a:gsLst>
                  <a:lin ang="9600000" scaled="0"/>
                  <a:tileRect l="-100000" t="-100000"/>
                </a:gra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charset="-122"/>
                <a:cs typeface="Times New Roman" panose="02020603050405020304" pitchFamily="18" charset="0"/>
                <a:sym typeface="+mn-lt"/>
              </a:rPr>
              <a:t>Homework</a:t>
            </a:r>
            <a:endParaRPr lang="en-US" altLang="zh-CN" sz="4800" b="1" noProof="0">
              <a:ln w="15875"/>
              <a:gradFill>
                <a:gsLst>
                  <a:gs pos="71000">
                    <a:srgbClr val="F98001"/>
                  </a:gs>
                  <a:gs pos="50000">
                    <a:srgbClr val="D6DE8F"/>
                  </a:gs>
                  <a:gs pos="43000">
                    <a:srgbClr val="70AD47"/>
                  </a:gs>
                </a:gsLst>
                <a:lin ang="9600000" scaled="0"/>
                <a:tileRect l="-100000" t="-100000"/>
              </a:gradFill>
              <a:effectLst/>
              <a:uLnTx/>
              <a:uFillTx/>
              <a:latin typeface="Times New Roman" panose="02020603050405020304" pitchFamily="18" charset="0"/>
              <a:ea typeface="华文中宋" panose="02010600040101010101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rcRect l="10035" t="15040" r="9295" b="20081"/>
          <a:stretch>
            <a:fillRect/>
          </a:stretch>
        </p:blipFill>
        <p:spPr>
          <a:xfrm>
            <a:off x="2569210" y="2095500"/>
            <a:ext cx="3326765" cy="220535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rcRect l="7840" t="9787" r="5028" b="31370"/>
          <a:stretch>
            <a:fillRect/>
          </a:stretch>
        </p:blipFill>
        <p:spPr>
          <a:xfrm>
            <a:off x="8192135" y="2694305"/>
            <a:ext cx="3187700" cy="3391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8370" y="4127500"/>
            <a:ext cx="4533265" cy="1958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0" algn="l" defTabSz="914400" rtl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(2)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Choose to do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ts val="356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Learn more about different </a:t>
            </a:r>
            <a:endParaRPr lang="en-US" altLang="zh-CN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R="0" lvl="0" indent="0" algn="l" defTabSz="914400" rtl="0" eaLnBrk="1" fontAlgn="auto" hangingPunct="1">
              <a:lnSpc>
                <a:spcPts val="356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zh-CN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classes on P78. </a:t>
            </a:r>
            <a:endParaRPr lang="en-US" altLang="zh-CN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03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6"/>
          <p:cNvSpPr/>
          <p:nvPr>
            <p:custDataLst>
              <p:tags r:id="rId2"/>
            </p:custDataLst>
          </p:nvPr>
        </p:nvSpPr>
        <p:spPr>
          <a:xfrm>
            <a:off x="3899535" y="4688205"/>
            <a:ext cx="4082415" cy="90424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037965" y="4879340"/>
            <a:ext cx="4116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乌恰县实验中学</a:t>
            </a:r>
            <a:r>
              <a:rPr lang="en-US" altLang="zh-CN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</a:t>
            </a:r>
            <a:r>
              <a:rPr lang="zh-CN" altLang="en-US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苏丽</a:t>
            </a:r>
            <a:endParaRPr lang="zh-CN" altLang="en-US" sz="2800" b="1">
              <a:solidFill>
                <a:srgbClr val="0070C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922078" y="1044872"/>
            <a:ext cx="8347844" cy="3876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4600" b="1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Unit 4 My Favourite Subject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Section 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  <a:sym typeface="+mn-ea"/>
              </a:rPr>
              <a:t>a-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  <a:sym typeface="+mn-ea"/>
              </a:rPr>
              <a:t>1d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</a:t>
            </a:r>
            <a:endParaRPr lang="zh-CN" altLang="en-US" sz="4000" b="1">
              <a:solidFill>
                <a:schemeClr val="accent6"/>
              </a:solidFill>
              <a:effectLst/>
              <a:latin typeface="Times New Roman" panose="02020603050405020304" pitchFamily="18" charset="0"/>
              <a:ea typeface="思源黑体" panose="020B0500000000000000" pitchFamily="34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4000" b="1">
              <a:solidFill>
                <a:schemeClr val="accent6"/>
              </a:solidFill>
              <a:effectLst/>
              <a:latin typeface="Times New Roman" panose="02020603050405020304" pitchFamily="18" charset="0"/>
              <a:ea typeface="思源黑体" panose="020B0500000000000000" pitchFamily="34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Wh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at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can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you </a:t>
            </a:r>
            <a:r>
              <a:rPr lang="en-US" altLang="zh-CN" sz="40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learn</a:t>
            </a:r>
            <a:r>
              <a:rPr lang="en-US" altLang="zh-CN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from </a:t>
            </a:r>
            <a:r>
              <a:rPr lang="en-US" altLang="zh-CN" sz="40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different</a:t>
            </a:r>
            <a:r>
              <a:rPr lang="zh-CN" altLang="en-US" sz="40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 subject</a:t>
            </a:r>
            <a:r>
              <a:rPr lang="en-US" altLang="zh-CN" sz="4000" b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s</a:t>
            </a:r>
            <a:r>
              <a:rPr lang="zh-CN" altLang="en-US" sz="4000" b="1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思源黑体" panose="020B0500000000000000" pitchFamily="34" charset="-122"/>
                <a:cs typeface="Times New Roman" panose="02020603050405020304" pitchFamily="18" charset="0"/>
              </a:rPr>
              <a:t>?</a:t>
            </a:r>
            <a:endParaRPr lang="zh-CN" altLang="en-US" sz="4000" b="1">
              <a:solidFill>
                <a:schemeClr val="accent6"/>
              </a:solidFill>
              <a:effectLst/>
              <a:latin typeface="Times New Roman" panose="02020603050405020304" pitchFamily="18" charset="0"/>
              <a:ea typeface="思源黑体" panose="020B0500000000000000" pitchFamily="34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4000" b="1">
              <a:solidFill>
                <a:schemeClr val="accent6"/>
              </a:solidFill>
              <a:effectLst/>
              <a:latin typeface="Times New Roman" panose="02020603050405020304" pitchFamily="18" charset="0"/>
              <a:ea typeface="思源黑体" panose="020B05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任意多边形: 形状 4"/>
          <p:cNvSpPr/>
          <p:nvPr>
            <p:custDataLst>
              <p:tags r:id="rId1"/>
            </p:custDataLst>
          </p:nvPr>
        </p:nvSpPr>
        <p:spPr>
          <a:xfrm rot="10800000">
            <a:off x="4787265" y="1539875"/>
            <a:ext cx="2479040" cy="1308735"/>
          </a:xfrm>
          <a:custGeom>
            <a:avLst/>
            <a:gdLst>
              <a:gd name="connsiteX0" fmla="*/ 2666748 w 2666748"/>
              <a:gd name="connsiteY0" fmla="*/ 4159580 h 4159580"/>
              <a:gd name="connsiteX1" fmla="*/ 1 w 2666748"/>
              <a:gd name="connsiteY1" fmla="*/ 4159580 h 4159580"/>
              <a:gd name="connsiteX2" fmla="*/ 1 w 2666748"/>
              <a:gd name="connsiteY2" fmla="*/ 253727 h 4159580"/>
              <a:gd name="connsiteX3" fmla="*/ 0 w 2666748"/>
              <a:gd name="connsiteY3" fmla="*/ 253723 h 4159580"/>
              <a:gd name="connsiteX4" fmla="*/ 1 w 2666748"/>
              <a:gd name="connsiteY4" fmla="*/ 253720 h 4159580"/>
              <a:gd name="connsiteX5" fmla="*/ 1 w 2666748"/>
              <a:gd name="connsiteY5" fmla="*/ 224005 h 4159580"/>
              <a:gd name="connsiteX6" fmla="*/ 9913 w 2666748"/>
              <a:gd name="connsiteY6" fmla="*/ 224005 h 4159580"/>
              <a:gd name="connsiteX7" fmla="*/ 27089 w 2666748"/>
              <a:gd name="connsiteY7" fmla="*/ 202589 h 4159580"/>
              <a:gd name="connsiteX8" fmla="*/ 1333374 w 2666748"/>
              <a:gd name="connsiteY8" fmla="*/ 0 h 4159580"/>
              <a:gd name="connsiteX9" fmla="*/ 2639659 w 2666748"/>
              <a:gd name="connsiteY9" fmla="*/ 202589 h 4159580"/>
              <a:gd name="connsiteX10" fmla="*/ 2656835 w 2666748"/>
              <a:gd name="connsiteY10" fmla="*/ 224005 h 4159580"/>
              <a:gd name="connsiteX11" fmla="*/ 2666748 w 2666748"/>
              <a:gd name="connsiteY11" fmla="*/ 224005 h 4159580"/>
              <a:gd name="connsiteX12" fmla="*/ 2666748 w 2666748"/>
              <a:gd name="connsiteY12" fmla="*/ 253723 h 415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748" h="4159580">
                <a:moveTo>
                  <a:pt x="2666748" y="4159580"/>
                </a:moveTo>
                <a:lnTo>
                  <a:pt x="1" y="4159580"/>
                </a:lnTo>
                <a:lnTo>
                  <a:pt x="1" y="253727"/>
                </a:lnTo>
                <a:lnTo>
                  <a:pt x="0" y="253723"/>
                </a:lnTo>
                <a:lnTo>
                  <a:pt x="1" y="253720"/>
                </a:lnTo>
                <a:lnTo>
                  <a:pt x="1" y="224005"/>
                </a:lnTo>
                <a:lnTo>
                  <a:pt x="9913" y="224005"/>
                </a:lnTo>
                <a:lnTo>
                  <a:pt x="27089" y="202589"/>
                </a:lnTo>
                <a:cubicBezTo>
                  <a:pt x="151422" y="86972"/>
                  <a:pt x="689022" y="0"/>
                  <a:pt x="1333374" y="0"/>
                </a:cubicBezTo>
                <a:cubicBezTo>
                  <a:pt x="1977726" y="0"/>
                  <a:pt x="2515326" y="86972"/>
                  <a:pt x="2639659" y="202589"/>
                </a:cubicBezTo>
                <a:lnTo>
                  <a:pt x="2656835" y="224005"/>
                </a:lnTo>
                <a:lnTo>
                  <a:pt x="2666748" y="224005"/>
                </a:lnTo>
                <a:lnTo>
                  <a:pt x="2666748" y="253723"/>
                </a:lnTo>
                <a:close/>
              </a:path>
            </a:pathLst>
          </a:custGeom>
          <a:gradFill flip="none" rotWithShape="1">
            <a:gsLst>
              <a:gs pos="54000">
                <a:schemeClr val="accent1">
                  <a:alpha val="10000"/>
                </a:schemeClr>
              </a:gs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p>
            <a:pPr lvl="0" algn="ctr">
              <a:buClrTx/>
              <a:buSzTx/>
              <a:buFontTx/>
            </a:pPr>
            <a:endParaRPr lang="zh-CN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>
            <p:custDataLst>
              <p:tags r:id="rId2"/>
            </p:custDataLst>
          </p:nvPr>
        </p:nvSpPr>
        <p:spPr>
          <a:xfrm>
            <a:off x="4304030" y="2682875"/>
            <a:ext cx="3444875" cy="655320"/>
          </a:xfrm>
          <a:prstGeom prst="ellipse">
            <a:avLst/>
          </a:prstGeom>
          <a:gradFill>
            <a:gsLst>
              <a:gs pos="100000">
                <a:schemeClr val="accent1">
                  <a:alpha val="35000"/>
                </a:schemeClr>
              </a:gs>
              <a:gs pos="0">
                <a:schemeClr val="accent1">
                  <a:alpha val="1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>
            <p:custDataLst>
              <p:tags r:id="rId3"/>
            </p:custDataLst>
          </p:nvPr>
        </p:nvSpPr>
        <p:spPr>
          <a:xfrm>
            <a:off x="4430395" y="2510155"/>
            <a:ext cx="3192780" cy="593090"/>
          </a:xfrm>
          <a:prstGeom prst="ellipse">
            <a:avLst/>
          </a:prstGeom>
          <a:noFill/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67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endParaRPr lang="zh-CN" alt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>
            <p:custDataLst>
              <p:tags r:id="rId4"/>
            </p:custDataLst>
          </p:nvPr>
        </p:nvSpPr>
        <p:spPr>
          <a:xfrm>
            <a:off x="3789680" y="835025"/>
            <a:ext cx="4187825" cy="1254125"/>
          </a:xfrm>
          <a:prstGeom prst="ellipse">
            <a:avLst/>
          </a:prstGeom>
          <a:gradFill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10000"/>
                </a:schemeClr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Learning objects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学习目标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任意多边形: 形状 10"/>
          <p:cNvSpPr/>
          <p:nvPr>
            <p:custDataLst>
              <p:tags r:id="rId5"/>
            </p:custDataLst>
          </p:nvPr>
        </p:nvSpPr>
        <p:spPr>
          <a:xfrm>
            <a:off x="4304030" y="2972435"/>
            <a:ext cx="3444875" cy="1173480"/>
          </a:xfrm>
          <a:custGeom>
            <a:avLst/>
            <a:gdLst>
              <a:gd name="connsiteX0" fmla="*/ 0 w 4023360"/>
              <a:gd name="connsiteY0" fmla="*/ 7761 h 1357052"/>
              <a:gd name="connsiteX1" fmla="*/ 2011680 w 4023360"/>
              <a:gd name="connsiteY1" fmla="*/ 410984 h 1357052"/>
              <a:gd name="connsiteX2" fmla="*/ 4023360 w 4023360"/>
              <a:gd name="connsiteY2" fmla="*/ 7761 h 1357052"/>
              <a:gd name="connsiteX3" fmla="*/ 4023360 w 4023360"/>
              <a:gd name="connsiteY3" fmla="*/ 953829 h 1357052"/>
              <a:gd name="connsiteX4" fmla="*/ 2011680 w 4023360"/>
              <a:gd name="connsiteY4" fmla="*/ 1357052 h 1357052"/>
              <a:gd name="connsiteX5" fmla="*/ 0 w 4023360"/>
              <a:gd name="connsiteY5" fmla="*/ 953829 h 1357052"/>
              <a:gd name="connsiteX6" fmla="*/ 4021405 w 4023360"/>
              <a:gd name="connsiteY6" fmla="*/ 0 h 1357052"/>
              <a:gd name="connsiteX7" fmla="*/ 4023360 w 4023360"/>
              <a:gd name="connsiteY7" fmla="*/ 0 h 1357052"/>
              <a:gd name="connsiteX8" fmla="*/ 4023360 w 4023360"/>
              <a:gd name="connsiteY8" fmla="*/ 7761 h 1357052"/>
              <a:gd name="connsiteX9" fmla="*/ 0 w 4023360"/>
              <a:gd name="connsiteY9" fmla="*/ 0 h 1357052"/>
              <a:gd name="connsiteX10" fmla="*/ 1955 w 4023360"/>
              <a:gd name="connsiteY10" fmla="*/ 0 h 1357052"/>
              <a:gd name="connsiteX11" fmla="*/ 0 w 4023360"/>
              <a:gd name="connsiteY11" fmla="*/ 7761 h 135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3360" h="1357052">
                <a:moveTo>
                  <a:pt x="0" y="7761"/>
                </a:moveTo>
                <a:cubicBezTo>
                  <a:pt x="0" y="230455"/>
                  <a:pt x="900660" y="410984"/>
                  <a:pt x="2011680" y="410984"/>
                </a:cubicBezTo>
                <a:cubicBezTo>
                  <a:pt x="3122700" y="410984"/>
                  <a:pt x="4023360" y="230455"/>
                  <a:pt x="4023360" y="7761"/>
                </a:cubicBezTo>
                <a:lnTo>
                  <a:pt x="4023360" y="953829"/>
                </a:lnTo>
                <a:cubicBezTo>
                  <a:pt x="4023360" y="1176523"/>
                  <a:pt x="3122700" y="1357052"/>
                  <a:pt x="2011680" y="1357052"/>
                </a:cubicBezTo>
                <a:cubicBezTo>
                  <a:pt x="900660" y="1357052"/>
                  <a:pt x="0" y="1176523"/>
                  <a:pt x="0" y="953829"/>
                </a:cubicBezTo>
                <a:close/>
                <a:moveTo>
                  <a:pt x="4021405" y="0"/>
                </a:moveTo>
                <a:lnTo>
                  <a:pt x="4023360" y="0"/>
                </a:lnTo>
                <a:lnTo>
                  <a:pt x="4023360" y="7761"/>
                </a:lnTo>
                <a:close/>
                <a:moveTo>
                  <a:pt x="0" y="0"/>
                </a:moveTo>
                <a:lnTo>
                  <a:pt x="1955" y="0"/>
                </a:lnTo>
                <a:lnTo>
                  <a:pt x="0" y="77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4100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pic>
        <p:nvPicPr>
          <p:cNvPr id="6" name="图片 3" descr="343439383331313b343532303031393bd2b5bca8b9dcc0e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1500" y="2129155"/>
            <a:ext cx="751205" cy="803910"/>
          </a:xfrm>
          <a:prstGeom prst="rect">
            <a:avLst/>
          </a:prstGeom>
          <a:effectLst>
            <a:reflection blurRad="25400" stA="42000" endPos="35000" dir="5400000" sy="-100000" algn="bl" rotWithShape="0"/>
          </a:effectLst>
        </p:spPr>
      </p:pic>
      <p:sp>
        <p:nvSpPr>
          <p:cNvPr id="14" name="弧形 13"/>
          <p:cNvSpPr/>
          <p:nvPr>
            <p:custDataLst>
              <p:tags r:id="rId9"/>
            </p:custDataLst>
          </p:nvPr>
        </p:nvSpPr>
        <p:spPr>
          <a:xfrm rot="21075889">
            <a:off x="1251585" y="473075"/>
            <a:ext cx="9828579" cy="2504673"/>
          </a:xfrm>
          <a:prstGeom prst="arc">
            <a:avLst>
              <a:gd name="adj1" fmla="val 19423901"/>
              <a:gd name="adj2" fmla="val 12943440"/>
            </a:avLst>
          </a:prstGeom>
          <a:ln w="158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 panose="00020600040101010101" charset="-122"/>
              <a:ea typeface="OPPOSans M" panose="00020600040101010101" charset="-122"/>
              <a:cs typeface="+mn-cs"/>
            </a:endParaRPr>
          </a:p>
        </p:txBody>
      </p:sp>
      <p:sp>
        <p:nvSpPr>
          <p:cNvPr id="61" name="序号"/>
          <p:cNvSpPr txBox="1"/>
          <p:nvPr>
            <p:custDataLst>
              <p:tags r:id="rId10"/>
            </p:custDataLst>
          </p:nvPr>
        </p:nvSpPr>
        <p:spPr>
          <a:xfrm>
            <a:off x="1368425" y="2510155"/>
            <a:ext cx="831949" cy="8316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47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p>
            <a:pPr lvl="0" algn="ctr">
              <a:buClrTx/>
              <a:buSzTx/>
              <a:buFontTx/>
            </a:pPr>
            <a:r>
              <a:rPr lang="en-US" sz="3200" b="1" dirty="0">
                <a:solidFill>
                  <a:srgbClr val="FFFFFF"/>
                </a:solidFill>
                <a:latin typeface="+mn-ea"/>
                <a:sym typeface="+mn-ea"/>
              </a:rPr>
              <a:t>01</a:t>
            </a:r>
            <a:endParaRPr lang="en-US" sz="32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62" name="正文"/>
          <p:cNvSpPr txBox="1"/>
          <p:nvPr>
            <p:custDataLst>
              <p:tags r:id="rId11"/>
            </p:custDataLst>
          </p:nvPr>
        </p:nvSpPr>
        <p:spPr>
          <a:xfrm>
            <a:off x="0" y="3342005"/>
            <a:ext cx="3096260" cy="2665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3600" b="1" kern="0" spc="150" dirty="0">
                <a:ln>
                  <a:noFill/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Review</a:t>
            </a:r>
            <a:r>
              <a:rPr lang="zh-CN" altLang="en-US" sz="2400" b="1" kern="0" spc="150" dirty="0">
                <a:ln>
                  <a:noFill/>
                  <a:prstDash val="sysDot"/>
                </a:ln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复习</a:t>
            </a:r>
            <a:endParaRPr lang="en-US" altLang="zh-CN" sz="4400" b="1" kern="0" spc="150" dirty="0">
              <a:ln>
                <a:noFill/>
                <a:prstDash val="sysDot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30000"/>
              </a:lnSpc>
              <a:buClrTx/>
              <a:buSzTx/>
              <a:buFontTx/>
              <a:buNone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subjects 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learn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7" name="序号"/>
          <p:cNvSpPr txBox="1"/>
          <p:nvPr>
            <p:custDataLst>
              <p:tags r:id="rId12"/>
            </p:custDataLst>
          </p:nvPr>
        </p:nvSpPr>
        <p:spPr>
          <a:xfrm>
            <a:off x="6791325" y="2506345"/>
            <a:ext cx="831949" cy="8316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47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p>
            <a:pPr algn="ctr"/>
            <a:r>
              <a:rPr lang="en-US" sz="3200" b="1" dirty="0">
                <a:solidFill>
                  <a:srgbClr val="FFFFFF"/>
                </a:solidFill>
                <a:latin typeface="+mn-ea"/>
              </a:rPr>
              <a:t>03</a:t>
            </a:r>
            <a:endParaRPr lang="en-US" sz="32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3" name="正文"/>
          <p:cNvSpPr txBox="1"/>
          <p:nvPr>
            <p:custDataLst>
              <p:tags r:id="rId13"/>
            </p:custDataLst>
          </p:nvPr>
        </p:nvSpPr>
        <p:spPr>
          <a:xfrm>
            <a:off x="5978525" y="3192780"/>
            <a:ext cx="3156585" cy="27260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3600" b="1" kern="0" spc="150" dirty="0">
                <a:ln>
                  <a:noFill/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Analyze</a:t>
            </a:r>
            <a:r>
              <a:rPr lang="zh-CN" altLang="en-US" sz="2400" b="1" kern="0" spc="150" dirty="0">
                <a:ln>
                  <a:noFill/>
                  <a:prstDash val="sysDot"/>
                </a:ln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分析</a:t>
            </a:r>
            <a:endParaRPr lang="zh-CN" altLang="en-US" sz="2400" b="1" kern="0" spc="150" dirty="0">
              <a:ln>
                <a:noFill/>
                <a:prstDash val="sysDot"/>
              </a:ln>
              <a:solidFill>
                <a:srgbClr val="0070C0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reasons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you like 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this subject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序号"/>
          <p:cNvSpPr txBox="1"/>
          <p:nvPr>
            <p:custDataLst>
              <p:tags r:id="rId14"/>
            </p:custDataLst>
          </p:nvPr>
        </p:nvSpPr>
        <p:spPr>
          <a:xfrm>
            <a:off x="4201160" y="2848610"/>
            <a:ext cx="831949" cy="8316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47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p>
            <a:pPr lvl="0" algn="ctr">
              <a:buClrTx/>
              <a:buSzTx/>
              <a:buFontTx/>
            </a:pPr>
            <a:r>
              <a:rPr lang="en-US" sz="3200" b="1" dirty="0">
                <a:solidFill>
                  <a:srgbClr val="FFFFFF"/>
                </a:solidFill>
                <a:latin typeface="+mn-ea"/>
                <a:sym typeface="+mn-ea"/>
              </a:rPr>
              <a:t>02</a:t>
            </a:r>
            <a:endParaRPr lang="en-US" sz="3200" b="1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26" name="正文"/>
          <p:cNvSpPr txBox="1"/>
          <p:nvPr>
            <p:custDataLst>
              <p:tags r:id="rId15"/>
            </p:custDataLst>
          </p:nvPr>
        </p:nvSpPr>
        <p:spPr>
          <a:xfrm>
            <a:off x="2681605" y="3448685"/>
            <a:ext cx="3582670" cy="26644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3600" b="1" kern="0" spc="150" dirty="0">
                <a:ln>
                  <a:noFill/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Talk about</a:t>
            </a:r>
            <a:r>
              <a:rPr lang="zh-CN" altLang="en-US" sz="2400" b="1" kern="0" spc="150" dirty="0">
                <a:ln>
                  <a:noFill/>
                  <a:prstDash val="sysDot"/>
                </a:ln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谈论</a:t>
            </a:r>
            <a:endParaRPr lang="zh-CN" altLang="en-US" sz="2400" b="1" kern="0" spc="150" dirty="0">
              <a:ln>
                <a:noFill/>
                <a:prstDash val="sysDot"/>
              </a:ln>
              <a:solidFill>
                <a:srgbClr val="0070C0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your favourite 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subject  </a:t>
            </a: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序号"/>
          <p:cNvSpPr txBox="1"/>
          <p:nvPr>
            <p:custDataLst>
              <p:tags r:id="rId16"/>
            </p:custDataLst>
          </p:nvPr>
        </p:nvSpPr>
        <p:spPr>
          <a:xfrm>
            <a:off x="9646920" y="1539875"/>
            <a:ext cx="831949" cy="8316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47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path path="circle">
              <a:fillToRect r="100000" b="100000"/>
            </a:path>
          </a:gradFill>
        </p:spPr>
        <p:txBody>
          <a:bodyPr wrap="none" lIns="0" tIns="0" rIns="0" bIns="0" rtlCol="0" anchor="ctr">
            <a:noAutofit/>
          </a:bodyPr>
          <a:p>
            <a:pPr algn="ctr"/>
            <a:r>
              <a:rPr lang="en-US" sz="3200" b="1" dirty="0">
                <a:solidFill>
                  <a:srgbClr val="FFFFFF"/>
                </a:solidFill>
                <a:latin typeface="+mn-ea"/>
              </a:rPr>
              <a:t>04</a:t>
            </a:r>
            <a:endParaRPr lang="en-US" sz="32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17"/>
            </p:custDataLst>
          </p:nvPr>
        </p:nvSpPr>
        <p:spPr>
          <a:xfrm>
            <a:off x="9000490" y="2371725"/>
            <a:ext cx="2861310" cy="276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en-US" altLang="zh-CN" sz="3600" b="1" kern="0" spc="150" dirty="0">
                <a:ln>
                  <a:noFill/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</a:t>
            </a:r>
            <a:r>
              <a:rPr lang="zh-CN" altLang="en-US" sz="2400" b="1" kern="0" spc="150" dirty="0">
                <a:ln>
                  <a:noFill/>
                  <a:prstDash val="sysDot"/>
                </a:ln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讨论</a:t>
            </a:r>
            <a:endParaRPr lang="en-US" altLang="zh-CN" sz="2400" b="1" kern="0" spc="150" dirty="0">
              <a:ln>
                <a:noFill/>
                <a:prstDash val="sysDot"/>
              </a:ln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What you </a:t>
            </a: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</a:t>
            </a:r>
            <a:r>
              <a:rPr lang="en-US" altLang="zh-CN" sz="2600" b="1" kern="0" spc="150" dirty="0">
                <a:ln>
                  <a:noFill/>
                  <a:prstDash val="sysDot"/>
                </a:ln>
                <a:solidFill>
                  <a:srgbClr val="160B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learn from different subjects</a:t>
            </a:r>
            <a:endParaRPr lang="en-US" altLang="zh-CN" sz="2600" b="1" kern="0" spc="150" dirty="0">
              <a:ln>
                <a:noFill/>
                <a:prstDash val="sysDot"/>
              </a:ln>
              <a:solidFill>
                <a:srgbClr val="160B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294755" y="-31115"/>
            <a:ext cx="270510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Careful  Readers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细心的读者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024505" y="-29845"/>
            <a:ext cx="286258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Curious  Learners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好奇的学者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135110" y="-31115"/>
            <a:ext cx="2756535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Critical  Thinkers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批判思考者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64160" y="-31115"/>
            <a:ext cx="266827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Confident Users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自信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的实践者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61" grpId="0" animBg="1"/>
      <p:bldP spid="62" grpId="0"/>
      <p:bldP spid="25" grpId="0" animBg="1"/>
      <p:bldP spid="26" grpId="0"/>
      <p:bldP spid="77" grpId="0" animBg="1"/>
      <p:bldP spid="23" grpId="0"/>
      <p:bldP spid="3" grpId="0" animBg="1"/>
      <p:bldP spid="4" grpId="0"/>
      <p:bldP spid="2" grpId="0"/>
      <p:bldP spid="36" grpId="0"/>
      <p:bldP spid="54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正文"/>
          <p:cNvSpPr txBox="1"/>
          <p:nvPr>
            <p:custDataLst>
              <p:tags r:id="rId1"/>
            </p:custDataLst>
          </p:nvPr>
        </p:nvSpPr>
        <p:spPr>
          <a:xfrm>
            <a:off x="404495" y="989965"/>
            <a:ext cx="6527165" cy="476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800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subjects do you learn this t</a:t>
            </a:r>
            <a:r>
              <a:rPr lang="en-US" altLang="zh-CN" sz="2800" b="1" kern="0" spc="150" dirty="0">
                <a:ln>
                  <a:noFill/>
                  <a:prstDash val="sys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er</a:t>
            </a:r>
            <a:r>
              <a:rPr lang="en-US" altLang="zh-CN" sz="2800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m?</a:t>
            </a:r>
            <a:endParaRPr lang="en-US" altLang="zh-CN" sz="2800" b="1" kern="0" spc="15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6705" y="1506855"/>
            <a:ext cx="5760085" cy="803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 have _________________this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term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.            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5887085" y="1021080"/>
            <a:ext cx="831850" cy="40957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887085" y="1466850"/>
            <a:ext cx="9937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学期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正文"/>
          <p:cNvSpPr txBox="1"/>
          <p:nvPr>
            <p:custDataLst>
              <p:tags r:id="rId3"/>
            </p:custDataLst>
          </p:nvPr>
        </p:nvSpPr>
        <p:spPr>
          <a:xfrm>
            <a:off x="607695" y="4217035"/>
            <a:ext cx="3458845" cy="4768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800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do you like it?</a:t>
            </a:r>
            <a:endParaRPr lang="en-US" altLang="zh-CN" sz="2800" b="1" kern="0" spc="15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正文"/>
          <p:cNvSpPr txBox="1"/>
          <p:nvPr>
            <p:custDataLst>
              <p:tags r:id="rId4"/>
            </p:custDataLst>
          </p:nvPr>
        </p:nvSpPr>
        <p:spPr>
          <a:xfrm>
            <a:off x="404495" y="2569210"/>
            <a:ext cx="6971665" cy="4756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en-US" altLang="zh-CN" sz="2800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is your favourite subject?</a:t>
            </a:r>
            <a:endParaRPr lang="en-US" altLang="zh-CN" sz="2800" b="1" kern="0" spc="15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4495" y="3166110"/>
            <a:ext cx="5305425" cy="630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My favourite subject is____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.  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6405" y="4693920"/>
            <a:ext cx="3652520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Because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it’s________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347085" y="5378450"/>
            <a:ext cx="3206115" cy="666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useful </a:t>
            </a:r>
            <a:r>
              <a:rPr lang="zh-CN" altLang="en-US" sz="2800" b="1" u="sng">
                <a:solidFill>
                  <a:schemeClr val="bg1"/>
                </a:solidFill>
                <a:highlight>
                  <a:srgbClr val="FF00FF"/>
                </a:highlight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有用的</a:t>
            </a:r>
            <a:endParaRPr lang="zh-CN" altLang="en-US" sz="2800" b="1" u="sng">
              <a:solidFill>
                <a:schemeClr val="bg1"/>
              </a:solidFill>
              <a:highlight>
                <a:srgbClr val="FF00FF"/>
              </a:highlight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67280" y="4669155"/>
            <a:ext cx="9798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fun</a:t>
            </a:r>
            <a:endParaRPr lang="en-US" altLang="zh-CN" sz="3200" b="1" u="sng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8990" y="4686935"/>
            <a:ext cx="4027170" cy="745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important </a:t>
            </a:r>
            <a:r>
              <a:rPr lang="zh-CN" altLang="en-US" sz="28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重要的</a:t>
            </a:r>
            <a:endParaRPr lang="en-US" altLang="zh-CN" sz="2800" b="1" u="sng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2800" b="1" u="sng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04945" y="3094355"/>
            <a:ext cx="1496695" cy="6248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 u="sng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English</a:t>
            </a:r>
            <a:endParaRPr lang="en-US" altLang="zh-CN" sz="3200" b="1" u="sng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264160" y="-31115"/>
            <a:ext cx="266827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Confident Users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自信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的实践者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795270" y="-800100"/>
            <a:ext cx="14020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9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9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学科名称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98925" y="91440"/>
            <a:ext cx="8031480" cy="5407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82645" y="6035675"/>
            <a:ext cx="683895" cy="734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3200" b="1" u="sng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…</a:t>
            </a:r>
            <a:endParaRPr lang="en-US" altLang="zh-CN" sz="3200" b="1" u="sng">
              <a:solidFill>
                <a:schemeClr val="bg1"/>
              </a:solidFill>
              <a:highlight>
                <a:srgbClr val="FF00FF"/>
              </a:highligh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6735" y="5315585"/>
            <a:ext cx="1068705" cy="631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因为</a:t>
            </a:r>
            <a:r>
              <a:rPr lang="en-US" altLang="zh-CN" sz="2800" b="1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sym typeface="+mn-ea"/>
              </a:rPr>
              <a:t>)</a:t>
            </a:r>
            <a:endParaRPr lang="en-US" altLang="zh-CN" sz="2800" b="1" u="sng">
              <a:solidFill>
                <a:srgbClr val="0070C0"/>
              </a:solidFill>
              <a:highlight>
                <a:srgbClr val="FF00FF"/>
              </a:highlight>
              <a:latin typeface="方正楷体_GB2312" panose="02000000000000000000" charset="-122"/>
              <a:ea typeface="方正楷体_GB2312" panose="020000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9" grpId="1"/>
      <p:bldP spid="12" grpId="0" bldLvl="0" animBg="1"/>
      <p:bldP spid="13" grpId="0"/>
      <p:bldP spid="11" grpId="0"/>
      <p:bldP spid="5" grpId="0"/>
      <p:bldP spid="10" grpId="0"/>
      <p:bldP spid="6" grpId="0"/>
      <p:bldP spid="37" grpId="0"/>
      <p:bldP spid="7" grpId="0"/>
      <p:bldP spid="8" grpId="0"/>
      <p:bldP spid="15" grpId="0"/>
      <p:bldP spid="48" grpId="0"/>
      <p:bldP spid="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91770" y="2667000"/>
            <a:ext cx="6096000" cy="2072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>
              <a:lnSpc>
                <a:spcPct val="13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1.Where is the text from?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    A. 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The message board(</a:t>
            </a:r>
            <a:r>
              <a:rPr lang="zh-CN" altLang="en-US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留言板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   B. News(</a:t>
            </a:r>
            <a:r>
              <a:rPr lang="zh-CN" altLang="en-US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新闻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).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   C. </a:t>
            </a:r>
            <a:r>
              <a:rPr lang="en-US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Notice</a:t>
            </a:r>
            <a:r>
              <a:rPr lang="zh-CN" altLang="en-US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zh-CN" altLang="en-US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通知</a:t>
            </a:r>
            <a:r>
              <a:rPr lang="zh-CN" altLang="en-US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227320" y="1811020"/>
            <a:ext cx="6561455" cy="130238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343615" y="4563355"/>
            <a:ext cx="1129200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2.What are the texts mainly(</a:t>
            </a:r>
            <a:r>
              <a:rPr lang="zh-CN" altLang="en-US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主要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) about</a:t>
            </a:r>
            <a:r>
              <a:rPr lang="en-US" altLang="zh-CN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?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  A. Two students’ family.   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  B. Two students’ favourite subjects.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  C. Two students’ interests.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91002"/>
          <a:stretch>
            <a:fillRect/>
          </a:stretch>
        </p:blipFill>
        <p:spPr>
          <a:xfrm>
            <a:off x="128270" y="855345"/>
            <a:ext cx="8121650" cy="1102995"/>
          </a:xfrm>
          <a:prstGeom prst="rect">
            <a:avLst/>
          </a:prstGeom>
        </p:spPr>
      </p:pic>
      <p:sp>
        <p:nvSpPr>
          <p:cNvPr id="5" name="心形 4"/>
          <p:cNvSpPr/>
          <p:nvPr/>
        </p:nvSpPr>
        <p:spPr>
          <a:xfrm>
            <a:off x="448945" y="3249930"/>
            <a:ext cx="575945" cy="46736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心形 6"/>
          <p:cNvSpPr/>
          <p:nvPr/>
        </p:nvSpPr>
        <p:spPr>
          <a:xfrm>
            <a:off x="531495" y="5634355"/>
            <a:ext cx="575945" cy="46736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1"/>
          <a:stretch>
            <a:fillRect/>
          </a:stretch>
        </p:blipFill>
        <p:spPr>
          <a:xfrm>
            <a:off x="661035" y="1827530"/>
            <a:ext cx="4291965" cy="1121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91590" y="1827530"/>
            <a:ext cx="3803650" cy="961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Predict </a:t>
            </a:r>
            <a:r>
              <a:rPr lang="zh-CN" altLang="en-US" sz="2600" b="1">
                <a:solidFill>
                  <a:srgbClr val="00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预测</a:t>
            </a:r>
            <a:r>
              <a:rPr lang="en-US" altLang="zh-CN" sz="26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6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不看文章</a:t>
            </a:r>
            <a:r>
              <a:rPr lang="en-US" altLang="zh-CN" sz="26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600" b="1">
              <a:solidFill>
                <a:srgbClr val="00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6"/>
            </p:custDataLst>
          </p:nvPr>
        </p:nvSpPr>
        <p:spPr>
          <a:xfrm>
            <a:off x="1107440" y="962025"/>
            <a:ext cx="1998345" cy="37846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endParaRPr lang="zh-CN" altLang="en-US">
              <a:solidFill>
                <a:srgbClr val="FFFFFF"/>
              </a:solidFill>
              <a:latin typeface="方正楷体简体" panose="03000509000000000000" charset="-122"/>
              <a:ea typeface="方正楷体简体" panose="03000509000000000000" charset="-122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5283835" y="1811655"/>
            <a:ext cx="6504940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Reading tip1:Pay attention to the title(</a:t>
            </a:r>
            <a:r>
              <a:rPr lang="zh-C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关注标题</a:t>
            </a: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) and the obvious information</a:t>
            </a: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明显的信息</a:t>
            </a: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 </a:t>
            </a:r>
            <a:endParaRPr lang="en-US" altLang="zh-CN" sz="24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before reading </a:t>
            </a:r>
            <a:r>
              <a:rPr lang="en-US" altLang="zh-CN" sz="24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more details.</a:t>
            </a:r>
            <a:endParaRPr lang="en-US" altLang="zh-CN" sz="24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3634740" y="927735"/>
            <a:ext cx="3276600" cy="3175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千库网_潮流可爱气泡对话框边框_元素编号1310900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5481" b="15630"/>
          <a:stretch>
            <a:fillRect/>
          </a:stretch>
        </p:blipFill>
        <p:spPr>
          <a:xfrm>
            <a:off x="5955030" y="2852420"/>
            <a:ext cx="6349365" cy="32492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11340" y="3860165"/>
            <a:ext cx="44373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914400">
              <a:lnSpc>
                <a:spcPct val="110000"/>
              </a:lnSpc>
            </a:pPr>
            <a:r>
              <a:rPr lang="en-US" sz="30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How much do you know </a:t>
            </a:r>
            <a:endParaRPr lang="en-US" sz="30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10000"/>
              </a:lnSpc>
            </a:pPr>
            <a:r>
              <a:rPr lang="en-US" sz="30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about the message board?</a:t>
            </a:r>
            <a:endParaRPr lang="en-US" sz="30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024505" y="-29845"/>
            <a:ext cx="286258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Curious  Learners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好奇的学者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635" y="755650"/>
            <a:ext cx="8552180" cy="1016000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5" grpId="0" bldLvl="0" animBg="1"/>
      <p:bldP spid="7" grpId="0" bldLvl="0" animBg="1"/>
      <p:bldP spid="11" grpId="0"/>
      <p:bldP spid="18" grpId="0"/>
      <p:bldP spid="32" grpId="0" bldLvl="0" animBg="1"/>
      <p:bldP spid="13" grpId="0"/>
      <p:bldP spid="23" grpId="0"/>
      <p:bldP spid="6" grpId="0" bldLvl="0" animBg="1"/>
      <p:bldP spid="12" grpId="0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18" t="14163" r="2126" b="46541"/>
          <a:stretch>
            <a:fillRect/>
          </a:stretch>
        </p:blipFill>
        <p:spPr>
          <a:xfrm>
            <a:off x="5685790" y="975360"/>
            <a:ext cx="6506210" cy="3714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9715" y="59309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Task 1:Look and learn</a:t>
            </a:r>
            <a:endParaRPr lang="en-US" altLang="zh-CN" sz="3200" b="1" err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3380" y="1023620"/>
            <a:ext cx="5930265" cy="4182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1.Who wrote(</a:t>
            </a:r>
            <a:r>
              <a:rPr lang="zh-CN" altLang="en-US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写</a:t>
            </a: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 it?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2.What’s his nickname(</a:t>
            </a:r>
            <a:r>
              <a:rPr lang="zh-CN" altLang="en-US" sz="24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网名</a:t>
            </a: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3.What do you know from his nickname?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4.When did he post the message board?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6283325" y="1153795"/>
            <a:ext cx="1316355" cy="32448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6356350" y="1478280"/>
            <a:ext cx="1243965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>
            <a:off x="10419080" y="1223010"/>
            <a:ext cx="916305" cy="36893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29920" y="1641475"/>
            <a:ext cx="2352040" cy="5632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Mike Davis.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6410" y="2449830"/>
            <a:ext cx="2773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Musicfan.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6410" y="3247390"/>
            <a:ext cx="4122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Maybe he is a music fan.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7530" y="4193540"/>
            <a:ext cx="4429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At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7:09 p.m..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7" name="图片 6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7236" t="18067" r="1296" b="58668"/>
          <a:stretch>
            <a:fillRect/>
          </a:stretch>
        </p:blipFill>
        <p:spPr>
          <a:xfrm>
            <a:off x="10627995" y="4075430"/>
            <a:ext cx="1259840" cy="2362200"/>
          </a:xfrm>
          <a:prstGeom prst="rect">
            <a:avLst/>
          </a:prstGeom>
        </p:spPr>
      </p:pic>
      <p:sp>
        <p:nvSpPr>
          <p:cNvPr id="43" name="圆角矩形标注 42"/>
          <p:cNvSpPr/>
          <p:nvPr/>
        </p:nvSpPr>
        <p:spPr>
          <a:xfrm>
            <a:off x="3740150" y="4690110"/>
            <a:ext cx="6825615" cy="1901825"/>
          </a:xfrm>
          <a:prstGeom prst="wedgeRoundRectCallout">
            <a:avLst>
              <a:gd name="adj1" fmla="val 56851"/>
              <a:gd name="adj2" fmla="val 23806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3948430" y="4566920"/>
            <a:ext cx="6397625" cy="1376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sz="26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Binbin is interested in Mike’s post.</a:t>
            </a:r>
            <a:r>
              <a:rPr lang="en-US" altLang="zh-CN" sz="26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So he wants to post a comment(</a:t>
            </a:r>
            <a:r>
              <a:rPr lang="zh-CN" altLang="en-US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发表评论</a:t>
            </a:r>
            <a:r>
              <a:rPr lang="en-US" altLang="zh-CN" sz="26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).</a:t>
            </a:r>
            <a:endParaRPr lang="zh-CN" altLang="en-US" sz="2600" b="1" err="1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Which icon(</a:t>
            </a:r>
            <a:r>
              <a:rPr lang="zh-CN" altLang="en-US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图标</a:t>
            </a:r>
            <a:r>
              <a:rPr lang="en-US" altLang="zh-CN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  should he click(</a:t>
            </a:r>
            <a:r>
              <a:rPr lang="zh-CN" altLang="en-US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点击</a:t>
            </a:r>
            <a:r>
              <a:rPr lang="en-US" altLang="zh-CN" sz="26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)?</a:t>
            </a:r>
            <a:endParaRPr lang="en-US" altLang="zh-CN" sz="2600" b="1" err="1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6" name="圆角矩形 45"/>
          <p:cNvSpPr/>
          <p:nvPr>
            <p:custDataLst>
              <p:tags r:id="rId8"/>
            </p:custDataLst>
          </p:nvPr>
        </p:nvSpPr>
        <p:spPr>
          <a:xfrm>
            <a:off x="6148070" y="4193540"/>
            <a:ext cx="367030" cy="3733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600315" y="1223010"/>
            <a:ext cx="25781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=music+fan(</a:t>
            </a:r>
            <a:r>
              <a:rPr lang="zh-CN" altLang="en-US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迷</a:t>
            </a:r>
            <a:r>
              <a:rPr lang="en-US" altLang="zh-CN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)</a:t>
            </a:r>
            <a:endParaRPr lang="en-US" altLang="zh-CN" sz="2600" b="1" kern="100"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27995" y="5252085"/>
            <a:ext cx="1198245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26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Binbin</a:t>
            </a:r>
            <a:endParaRPr lang="en-US" sz="2600" b="1" kern="100">
              <a:solidFill>
                <a:srgbClr val="FF0000"/>
              </a:solidFill>
              <a:latin typeface="Times New Roman" panose="02020603050405020304" pitchFamily="18" charset="0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5685790" y="4193540"/>
            <a:ext cx="1194435" cy="49657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024505" y="-29845"/>
            <a:ext cx="286258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Curious  Learners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好奇的学者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bldLvl="0" animBg="1"/>
      <p:bldP spid="31" grpId="0" bldLvl="0" animBg="1"/>
      <p:bldP spid="20" grpId="0"/>
      <p:bldP spid="21" grpId="0"/>
      <p:bldP spid="27" grpId="0"/>
      <p:bldP spid="32" grpId="0"/>
      <p:bldP spid="46" grpId="0" bldLvl="0" animBg="1"/>
      <p:bldP spid="43" grpId="0" bldLvl="0" animBg="1"/>
      <p:bldP spid="2" grpId="0"/>
      <p:bldP spid="44" grpId="0"/>
      <p:bldP spid="5" grpId="0"/>
      <p:bldP spid="8" grpId="0" bldLvl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01955" y="59182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Task 1:Look and learn</a:t>
            </a:r>
            <a:endParaRPr lang="en-US" altLang="zh-CN" sz="3200" b="1" err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9080" y="1167765"/>
            <a:ext cx="6989445" cy="5000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1.What is Binbin’s nickname(</a:t>
            </a:r>
            <a:r>
              <a:rPr lang="zh-CN" altLang="en-US" sz="24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网</a:t>
            </a:r>
            <a:r>
              <a:rPr lang="zh-CN" altLang="en-US" sz="24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名</a:t>
            </a: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2.What do you know from his nickname?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2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3.Why does he use the panda as his </a:t>
            </a:r>
            <a:r>
              <a:rPr lang="en-US" altLang="zh-CN" sz="2200" b="1" u="sng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avatar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4.What date(</a:t>
            </a:r>
            <a:r>
              <a:rPr lang="zh-CN" altLang="en-US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日期</a:t>
            </a:r>
            <a:r>
              <a:rPr lang="en-US" altLang="zh-CN" sz="24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 did he post the message board?</a:t>
            </a: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defTabSz="914400" fontAlgn="auto">
              <a:lnSpc>
                <a:spcPts val="6380"/>
              </a:lnSpc>
            </a:pPr>
            <a:endParaRPr lang="en-US" altLang="zh-CN" sz="24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7" name="图片 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236" t="18067" r="1296" b="58668"/>
          <a:stretch>
            <a:fillRect/>
          </a:stretch>
        </p:blipFill>
        <p:spPr>
          <a:xfrm>
            <a:off x="10627995" y="4075430"/>
            <a:ext cx="1259840" cy="236220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258" t="57604" b="6402"/>
          <a:stretch>
            <a:fillRect/>
          </a:stretch>
        </p:blipFill>
        <p:spPr>
          <a:xfrm>
            <a:off x="5701030" y="1455420"/>
            <a:ext cx="6388735" cy="240157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6273165" y="1797685"/>
            <a:ext cx="1316355" cy="274955"/>
          </a:xfrm>
          <a:prstGeom prst="rect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11009630" y="1631950"/>
            <a:ext cx="977265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46" name="圆角矩形 45"/>
          <p:cNvSpPr/>
          <p:nvPr>
            <p:custDataLst>
              <p:tags r:id="rId7"/>
            </p:custDataLst>
          </p:nvPr>
        </p:nvSpPr>
        <p:spPr>
          <a:xfrm>
            <a:off x="5639435" y="1374775"/>
            <a:ext cx="715645" cy="6978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29920" y="1783080"/>
            <a:ext cx="2352040" cy="5632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Mathwhiz.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6410" y="2618740"/>
            <a:ext cx="4122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Maybe he loves math.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8875" y="1458595"/>
            <a:ext cx="399796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=math+whiz(</a:t>
            </a:r>
            <a:r>
              <a:rPr lang="zh-CN" altLang="en-US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能手</a:t>
            </a:r>
            <a:r>
              <a:rPr lang="en-US" altLang="zh-CN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/</a:t>
            </a:r>
            <a:r>
              <a:rPr lang="zh-CN" altLang="en-US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专家</a:t>
            </a:r>
            <a:r>
              <a:rPr lang="en-US" altLang="zh-CN" sz="26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  <a:sym typeface="+mn-ea"/>
              </a:rPr>
              <a:t>)</a:t>
            </a:r>
            <a:endParaRPr lang="en-US" altLang="zh-CN" sz="2600" b="1" kern="100">
              <a:solidFill>
                <a:srgbClr val="FF0000"/>
              </a:solidFill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08830" y="2490470"/>
            <a:ext cx="1899920" cy="773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defTabSz="914400" fontAlgn="auto">
              <a:lnSpc>
                <a:spcPts val="638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头</a:t>
            </a:r>
            <a:r>
              <a:rPr lang="en-US" altLang="zh-CN" sz="2400" b="1" kern="100">
                <a:solidFill>
                  <a:srgbClr val="0070C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像</a:t>
            </a:r>
            <a:endParaRPr lang="en-US" altLang="zh-CN" sz="2400" b="1" kern="100">
              <a:solidFill>
                <a:srgbClr val="0070C0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3555" y="5106035"/>
            <a:ext cx="5769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On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19 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October 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955" y="3536315"/>
            <a:ext cx="8504555" cy="1877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ts val="308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Maybe he loves pandas.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8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The panda is the symbol(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标志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 of China.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ts val="3080"/>
              </a:lnSpc>
            </a:pP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The panda is a master 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大师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in the film called Kung Fu Panda.</a:t>
            </a:r>
            <a:endParaRPr lang="en-US" altLang="zh-CN" sz="24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024505" y="-29845"/>
            <a:ext cx="286258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Curious  Learners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3380"/>
              </a:lnSpc>
            </a:pPr>
            <a:r>
              <a:rPr lang="en-US" altLang="zh-CN" sz="2400" b="1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好奇的学者</a:t>
            </a:r>
            <a:endParaRPr lang="zh-CN" altLang="en-US" sz="2400" b="1">
              <a:solidFill>
                <a:schemeClr val="bg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75605" y="-1007110"/>
            <a:ext cx="14020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96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96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1" bldLvl="0" animBg="1"/>
      <p:bldP spid="46" grpId="0" bldLvl="0" animBg="1"/>
      <p:bldP spid="20" grpId="0"/>
      <p:bldP spid="27" grpId="0"/>
      <p:bldP spid="2" grpId="0"/>
      <p:bldP spid="8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18" t="14163" r="2126" b="46541"/>
          <a:stretch>
            <a:fillRect/>
          </a:stretch>
        </p:blipFill>
        <p:spPr>
          <a:xfrm>
            <a:off x="259924" y="2055603"/>
            <a:ext cx="5807127" cy="2431789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258" t="57604" b="6402"/>
          <a:stretch>
            <a:fillRect/>
          </a:stretch>
        </p:blipFill>
        <p:spPr>
          <a:xfrm>
            <a:off x="6060788" y="2040738"/>
            <a:ext cx="5926379" cy="2227392"/>
          </a:xfrm>
          <a:prstGeom prst="rect">
            <a:avLst/>
          </a:prstGeom>
        </p:spPr>
      </p:pic>
      <p:sp>
        <p:nvSpPr>
          <p:cNvPr id="9" name="文本占位符 4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259715" y="873125"/>
            <a:ext cx="11501120" cy="908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70C0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chemeClr val="bg1"/>
                </a:solidFill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1b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Read the message board about students' favourite subjects. </a:t>
            </a:r>
            <a:r>
              <a:rPr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Underline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all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 school </a:t>
            </a:r>
            <a:r>
              <a:rPr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subjects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each student has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on P48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5"/>
            </p:custDataLst>
          </p:nvPr>
        </p:nvCxnSpPr>
        <p:spPr>
          <a:xfrm flipV="1">
            <a:off x="4874503" y="2920757"/>
            <a:ext cx="1071880" cy="50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6"/>
            </p:custDataLst>
          </p:nvPr>
        </p:nvCxnSpPr>
        <p:spPr>
          <a:xfrm>
            <a:off x="430498" y="3154434"/>
            <a:ext cx="39697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7"/>
            </p:custDataLst>
          </p:nvPr>
        </p:nvCxnSpPr>
        <p:spPr>
          <a:xfrm>
            <a:off x="9903777" y="3007495"/>
            <a:ext cx="19716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 flipV="1">
            <a:off x="6181090" y="3206087"/>
            <a:ext cx="1546527" cy="3179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74015" y="4662170"/>
            <a:ext cx="7906385" cy="528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4400"/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What subjects do Mike and Binbin both(</a:t>
            </a:r>
            <a:r>
              <a:rPr lang="zh-CN" altLang="en-US" sz="2800" b="1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sz="28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) have?</a:t>
            </a:r>
            <a:endParaRPr lang="en-US" sz="2800" b="1" err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411085" y="3858260"/>
            <a:ext cx="4577080" cy="2621915"/>
          </a:xfrm>
          <a:prstGeom prst="wedgeRoundRectCallout">
            <a:avLst>
              <a:gd name="adj1" fmla="val 31596"/>
              <a:gd name="adj2" fmla="val 34579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千库网_潮流可爱气泡对话框边框_元素编号1310900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5481" b="15630"/>
          <a:stretch>
            <a:fillRect/>
          </a:stretch>
        </p:blipFill>
        <p:spPr>
          <a:xfrm>
            <a:off x="5431790" y="394970"/>
            <a:ext cx="7054850" cy="402082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7502525" y="3971290"/>
            <a:ext cx="46894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Font typeface="Wingdings" panose="05000000000000000000" charset="0"/>
            </a:pP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加拿大的双语现象源于其丰富的历史背景和多元文化政策。自16世纪末以来，‌法国和‌英国的殖民历史导致了英语和法语的共存和发展，最终在宪法中确立为官方语言。</a:t>
            </a:r>
            <a:endParaRPr lang="zh-CN" altLang="en-US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6323965" y="1470660"/>
            <a:ext cx="5118735" cy="1564640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914400">
              <a:lnSpc>
                <a:spcPct val="11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Why does Mike have to study </a:t>
            </a:r>
            <a:r>
              <a:rPr lang="en-US" altLang="zh-CN" sz="26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French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while(</a:t>
            </a:r>
            <a:r>
              <a:rPr lang="zh-CN" altLang="en-US" sz="2600" b="1" kern="100">
                <a:solidFill>
                  <a:prstClr val="black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然而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) Wu Binbin has to study Chinese besides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  <a:p>
            <a:pPr algn="just" defTabSz="914400">
              <a:lnSpc>
                <a:spcPct val="110000"/>
              </a:lnSpc>
            </a:pP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   (</a:t>
            </a:r>
            <a:r>
              <a:rPr lang="zh-CN" altLang="en-US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除了</a:t>
            </a:r>
            <a:r>
              <a:rPr lang="en-US" altLang="zh-CN" sz="2600" b="1" kern="100">
                <a:solidFill>
                  <a:prstClr val="black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</a:rPr>
              <a:t>) English?</a:t>
            </a:r>
            <a:endParaRPr lang="en-US" altLang="zh-CN" sz="2600" b="1" kern="100">
              <a:solidFill>
                <a:prstClr val="black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-52705" y="2482215"/>
            <a:ext cx="944245" cy="525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kern="100">
                <a:solidFill>
                  <a:srgbClr val="FF0000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  <a:sym typeface="+mn-ea"/>
              </a:rPr>
              <a:t>法语</a:t>
            </a: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 b="1" kern="100">
              <a:solidFill>
                <a:srgbClr val="FF000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4620" y="5020945"/>
            <a:ext cx="8856980" cy="774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They both hav</a:t>
            </a: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e_______________________________.</a:t>
            </a:r>
            <a:r>
              <a:rPr lang="en-US" altLang="zh-CN" sz="28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5300" y="1991995"/>
            <a:ext cx="1838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Mike has </a:t>
            </a:r>
            <a:endParaRPr lang="en-US" altLang="zh-CN" sz="3200" b="1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3665" y="1998345"/>
            <a:ext cx="2927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sz="3200" b="1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Wu Binbin has</a:t>
            </a:r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4874260" y="2673985"/>
            <a:ext cx="557530" cy="3175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11181080" y="2679700"/>
            <a:ext cx="557530" cy="3175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957580" y="2920365"/>
            <a:ext cx="648335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19" name="矩形 18"/>
          <p:cNvSpPr/>
          <p:nvPr>
            <p:custDataLst>
              <p:tags r:id="rId17"/>
            </p:custDataLst>
          </p:nvPr>
        </p:nvSpPr>
        <p:spPr>
          <a:xfrm>
            <a:off x="10532745" y="2717800"/>
            <a:ext cx="648335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20" name="矩形 19"/>
          <p:cNvSpPr/>
          <p:nvPr>
            <p:custDataLst>
              <p:tags r:id="rId18"/>
            </p:custDataLst>
          </p:nvPr>
        </p:nvSpPr>
        <p:spPr>
          <a:xfrm>
            <a:off x="1671955" y="2918460"/>
            <a:ext cx="575310" cy="288925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9"/>
            </p:custDataLst>
          </p:nvPr>
        </p:nvSpPr>
        <p:spPr>
          <a:xfrm>
            <a:off x="6181090" y="2991485"/>
            <a:ext cx="575310" cy="288925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20"/>
            </p:custDataLst>
          </p:nvPr>
        </p:nvSpPr>
        <p:spPr>
          <a:xfrm>
            <a:off x="2252980" y="2917190"/>
            <a:ext cx="285750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21"/>
            </p:custDataLst>
          </p:nvPr>
        </p:nvSpPr>
        <p:spPr>
          <a:xfrm>
            <a:off x="7411085" y="2991485"/>
            <a:ext cx="207645" cy="2889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3888105" y="2917190"/>
            <a:ext cx="402590" cy="288925"/>
          </a:xfrm>
          <a:prstGeom prst="rect">
            <a:avLst/>
          </a:prstGeom>
          <a:solidFill>
            <a:srgbClr val="812E6B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23"/>
            </p:custDataLst>
          </p:nvPr>
        </p:nvSpPr>
        <p:spPr>
          <a:xfrm>
            <a:off x="6778625" y="2991485"/>
            <a:ext cx="402590" cy="288925"/>
          </a:xfrm>
          <a:prstGeom prst="rect">
            <a:avLst/>
          </a:prstGeom>
          <a:solidFill>
            <a:srgbClr val="812E6B">
              <a:alpha val="4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2252980" y="5020945"/>
            <a:ext cx="60960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600" b="1" kern="100">
                <a:solidFill>
                  <a:srgbClr val="0070C0"/>
                </a:solidFill>
                <a:latin typeface="Times New Roman" panose="02020603050405020304" pitchFamily="18" charset="0"/>
                <a:ea typeface="方正楷体简体" panose="03000509000000000000" charset="-122"/>
                <a:cs typeface="Times New Roman" panose="02020603050405020304" pitchFamily="18" charset="0"/>
                <a:sym typeface="+mn-ea"/>
              </a:rPr>
              <a:t>maths,history,English,IT and gym(PE)</a:t>
            </a:r>
            <a:endParaRPr lang="en-US" altLang="zh-CN" sz="2600" b="1" kern="100">
              <a:solidFill>
                <a:srgbClr val="0070C0"/>
              </a:solidFill>
              <a:latin typeface="Times New Roman" panose="02020603050405020304" pitchFamily="18" charset="0"/>
              <a:ea typeface="方正楷体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294755" y="-31115"/>
            <a:ext cx="270510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Careful  Readers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细心的读者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4"/>
            </p:custDataLst>
          </p:nvPr>
        </p:nvSpPr>
        <p:spPr>
          <a:xfrm>
            <a:off x="816610" y="4133850"/>
            <a:ext cx="7906385" cy="528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914400"/>
            <a:r>
              <a:rPr lang="en-US" sz="2800" b="1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What differnet subjects do they have?</a:t>
            </a:r>
            <a:endParaRPr lang="en-US" sz="2800" b="1" err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4" grpId="2" bldLvl="0" animBg="1"/>
      <p:bldP spid="26" grpId="0"/>
      <p:bldP spid="8" grpId="0"/>
      <p:bldP spid="28" grpId="0"/>
      <p:bldP spid="12" grpId="0"/>
      <p:bldP spid="8" grpId="1"/>
      <p:bldP spid="11" grpId="0"/>
      <p:bldP spid="11" grpId="1"/>
      <p:bldP spid="6" grpId="0" bldLvl="0" animBg="1"/>
      <p:bldP spid="7" grpId="0" bldLvl="0" animBg="1"/>
      <p:bldP spid="18" grpId="1" bldLvl="0" animBg="1"/>
      <p:bldP spid="19" grpId="1" bldLvl="0" animBg="1"/>
      <p:bldP spid="20" grpId="0" bldLvl="0" animBg="1"/>
      <p:bldP spid="21" grpId="0" bldLvl="0" animBg="1"/>
      <p:bldP spid="27" grpId="0" bldLvl="0" animBg="1"/>
      <p:bldP spid="31" grpId="0" bldLvl="0" animBg="1"/>
      <p:bldP spid="32" grpId="0" bldLvl="0" animBg="1"/>
      <p:bldP spid="34" grpId="0" bldLvl="0" animBg="1"/>
      <p:bldP spid="35" grpId="0"/>
      <p:bldP spid="13" grpId="1"/>
      <p:bldP spid="35" grpId="1"/>
      <p:bldP spid="12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611870" y="4692015"/>
            <a:ext cx="3181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在文中标出序号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9" name="矩形 58"/>
          <p:cNvSpPr/>
          <p:nvPr>
            <p:custDataLst>
              <p:tags r:id="rId1"/>
            </p:custDataLst>
          </p:nvPr>
        </p:nvSpPr>
        <p:spPr>
          <a:xfrm>
            <a:off x="8471535" y="702945"/>
            <a:ext cx="3321685" cy="35090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960" t="14846" b="51346"/>
          <a:stretch>
            <a:fillRect/>
          </a:stretch>
        </p:blipFill>
        <p:spPr>
          <a:xfrm>
            <a:off x="263525" y="836930"/>
            <a:ext cx="5795010" cy="2232660"/>
          </a:xfrm>
          <a:prstGeom prst="rect">
            <a:avLst/>
          </a:prstGeom>
        </p:spPr>
      </p:pic>
      <p:sp>
        <p:nvSpPr>
          <p:cNvPr id="42" name="椭圆 5635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7670" y="3716020"/>
            <a:ext cx="733425" cy="602615"/>
          </a:xfrm>
          <a:prstGeom prst="ellipse">
            <a:avLst/>
          </a:prstGeom>
          <a:solidFill>
            <a:srgbClr val="DE5E84"/>
          </a:solidFill>
          <a:ln w="9525">
            <a:noFill/>
            <a:round/>
          </a:ln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黑体" panose="02010609060101010101" charset="-122"/>
                <a:cs typeface="+mn-cs"/>
              </a:rPr>
              <a:t>1c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黑体" panose="02010609060101010101" charset="-122"/>
              <a:cs typeface="+mn-cs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1199515" y="3909060"/>
            <a:ext cx="7516495" cy="521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Read again and complete the table.</a:t>
            </a:r>
            <a:endParaRPr lang="en-US" altLang="zh-CN" sz="2800" b="1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07670" y="4571365"/>
          <a:ext cx="10913110" cy="211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110"/>
                <a:gridCol w="2528570"/>
                <a:gridCol w="6488430"/>
              </a:tblGrid>
              <a:tr h="56197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Favorite subject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Reason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(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在文中标出序号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5448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Mike Davis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charset="0"/>
                        <a:buNone/>
                        <a:defRPr/>
                      </a:pP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775705" y="5499419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826000" y="5152390"/>
            <a:ext cx="6494780" cy="1090295"/>
          </a:xfrm>
          <a:prstGeom prst="rect">
            <a:avLst/>
          </a:prstGeom>
          <a:noFill/>
        </p:spPr>
        <p:txBody>
          <a:bodyPr wrap="square" lIns="90000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class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fun and they learn a lot of new songs.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Music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always makes him happy and 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 music teacher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....He wants to 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 a singer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future.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/>
          <p:cNvSpPr/>
          <p:nvPr>
            <p:custDataLst>
              <p:tags r:id="rId9"/>
            </p:custDataLst>
          </p:nvPr>
        </p:nvSpPr>
        <p:spPr>
          <a:xfrm>
            <a:off x="569595" y="1988820"/>
            <a:ext cx="473075" cy="314325"/>
          </a:xfrm>
          <a:prstGeom prst="roundRect">
            <a:avLst/>
          </a:prstGeom>
          <a:solidFill>
            <a:schemeClr val="accent5">
              <a:lumMod val="40000"/>
              <a:lumOff val="60000"/>
              <a:alpha val="32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1055370" y="1988820"/>
            <a:ext cx="4816475" cy="288925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35280" y="2231390"/>
            <a:ext cx="5535295" cy="288925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 flipV="1">
            <a:off x="3633152" y="2502670"/>
            <a:ext cx="869950" cy="25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>
            <p:custDataLst>
              <p:tags r:id="rId13"/>
            </p:custDataLst>
          </p:nvPr>
        </p:nvSpPr>
        <p:spPr>
          <a:xfrm>
            <a:off x="4502785" y="2205355"/>
            <a:ext cx="1368425" cy="314960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4"/>
            </p:custDataLst>
          </p:nvPr>
        </p:nvSpPr>
        <p:spPr>
          <a:xfrm>
            <a:off x="335280" y="2486660"/>
            <a:ext cx="2592070" cy="314960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>
            <p:custDataLst>
              <p:tags r:id="rId15"/>
            </p:custDataLst>
          </p:nvPr>
        </p:nvCxnSpPr>
        <p:spPr>
          <a:xfrm flipV="1">
            <a:off x="4095750" y="1560195"/>
            <a:ext cx="252730" cy="636905"/>
          </a:xfrm>
          <a:prstGeom prst="line">
            <a:avLst/>
          </a:prstGeom>
          <a:ln w="31750" cap="rnd">
            <a:solidFill>
              <a:schemeClr val="accent2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线形标注 1 25"/>
          <p:cNvSpPr/>
          <p:nvPr>
            <p:custDataLst>
              <p:tags r:id="rId16"/>
            </p:custDataLst>
          </p:nvPr>
        </p:nvSpPr>
        <p:spPr>
          <a:xfrm>
            <a:off x="2570480" y="802640"/>
            <a:ext cx="3488055" cy="15005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endParaRPr lang="en-US" altLang="zh-CN" sz="2400" b="1">
              <a:solidFill>
                <a:srgbClr val="FF0000"/>
              </a:solidFill>
              <a:latin typeface="方正楷体简体" panose="03000509000000000000" charset="-122"/>
              <a:ea typeface="方正楷体简体" panose="03000509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2881630" y="1097915"/>
            <a:ext cx="2891790" cy="1099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defTabSz="914400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good/great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/wonderful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8"/>
            </p:custDataLst>
          </p:nvPr>
        </p:nvCxnSpPr>
        <p:spPr>
          <a:xfrm flipV="1">
            <a:off x="1676717" y="2761115"/>
            <a:ext cx="1099185" cy="107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19"/>
            </p:custDataLst>
          </p:nvPr>
        </p:nvSpPr>
        <p:spPr>
          <a:xfrm>
            <a:off x="5266055" y="2216785"/>
            <a:ext cx="406400" cy="317500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3"/>
          <p:cNvPicPr>
            <a:picLocks noChangeAspect="1"/>
          </p:cNvPicPr>
          <p:nvPr/>
        </p:nvPicPr>
        <p:blipFill>
          <a:blip r:embed="rId20"/>
          <a:srcRect t="8592"/>
          <a:stretch>
            <a:fillRect/>
          </a:stretch>
        </p:blipFill>
        <p:spPr>
          <a:xfrm>
            <a:off x="3220720" y="2967990"/>
            <a:ext cx="875030" cy="1067435"/>
          </a:xfrm>
          <a:prstGeom prst="rect">
            <a:avLst/>
          </a:prstGeom>
        </p:spPr>
      </p:pic>
      <p:pic>
        <p:nvPicPr>
          <p:cNvPr id="21" name="图片 20" descr="u=88601363,225910203&amp;fm=30&amp;app=106&amp;f=JPEG"/>
          <p:cNvPicPr>
            <a:picLocks noChangeAspect="1"/>
          </p:cNvPicPr>
          <p:nvPr/>
        </p:nvPicPr>
        <p:blipFill>
          <a:blip r:embed="rId21"/>
          <a:srcRect l="10688" t="-4533" r="5430"/>
          <a:stretch>
            <a:fillRect/>
          </a:stretch>
        </p:blipFill>
        <p:spPr>
          <a:xfrm>
            <a:off x="4434840" y="2966720"/>
            <a:ext cx="988695" cy="1021080"/>
          </a:xfrm>
          <a:prstGeom prst="rect">
            <a:avLst/>
          </a:prstGeom>
        </p:spPr>
      </p:pic>
      <p:pic>
        <p:nvPicPr>
          <p:cNvPr id="22" name="图片 21" descr="abd22393392b4ab6a5d612b040264d93"/>
          <p:cNvPicPr>
            <a:picLocks noChangeAspect="1"/>
          </p:cNvPicPr>
          <p:nvPr/>
        </p:nvPicPr>
        <p:blipFill>
          <a:blip r:embed="rId22"/>
          <a:srcRect l="15451" t="4824" r="5747"/>
          <a:stretch>
            <a:fillRect/>
          </a:stretch>
        </p:blipFill>
        <p:spPr>
          <a:xfrm>
            <a:off x="1676400" y="3060700"/>
            <a:ext cx="1205230" cy="97028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07670" y="855345"/>
            <a:ext cx="5900420" cy="16954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23"/>
            </p:custDataLst>
          </p:nvPr>
        </p:nvSpPr>
        <p:spPr>
          <a:xfrm>
            <a:off x="479425" y="959485"/>
            <a:ext cx="5828665" cy="1237615"/>
          </a:xfrm>
          <a:prstGeom prst="rect">
            <a:avLst/>
          </a:prstGeom>
        </p:spPr>
        <p:txBody>
          <a:bodyPr wrap="square">
            <a:noAutofit/>
          </a:bodyPr>
          <a:p>
            <a:pPr indent="0" fontAlgn="auto">
              <a:lnSpc>
                <a:spcPts val="2880"/>
              </a:lnSpc>
              <a:buFont typeface="Wingdings" panose="05000000000000000000" charset="0"/>
            </a:pPr>
            <a:r>
              <a:rPr lang="en-US" altLang="zh-CN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Reading tip2: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Guess the meanings of new words according to the context</a:t>
            </a:r>
            <a:r>
              <a:rPr lang="zh-CN" altLang="en-US" sz="2800" b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汉仪力量黑简" panose="00020600040101010101" charset="-122"/>
                <a:cs typeface="Times New Roman" panose="02020603050405020304" pitchFamily="18" charset="0"/>
              </a:rPr>
              <a:t>（根据上下文猜测词义）</a:t>
            </a:r>
            <a:endParaRPr lang="en-US" altLang="zh-CN" sz="2800" b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汉仪力量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03605" y="1632585"/>
            <a:ext cx="16052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①the class</a:t>
            </a:r>
            <a:endParaRPr lang="en-US" altLang="zh-CN" sz="2400" b="1">
              <a:highlight>
                <a:srgbClr val="FFFF00"/>
              </a:highlight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54295" y="1609725"/>
            <a:ext cx="18948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②the subject</a:t>
            </a:r>
            <a:endParaRPr lang="en-US" altLang="zh-CN" sz="2400" b="1">
              <a:highlight>
                <a:srgbClr val="FFFF00"/>
              </a:highlight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676400" y="1905635"/>
            <a:ext cx="19405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③the teacher</a:t>
            </a:r>
            <a:endParaRPr lang="en-US" altLang="zh-CN" sz="2400" b="1">
              <a:highlight>
                <a:srgbClr val="FFFF00"/>
              </a:highlight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762760" y="2321560"/>
            <a:ext cx="17506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lang="en-US" altLang="zh-CN" sz="2400" b="1">
                <a:highlight>
                  <a:srgbClr val="FFFF00"/>
                </a:highlight>
                <a:latin typeface="Calibri" panose="020F0502020204030204" charset="0"/>
                <a:cs typeface="Times New Roman" panose="02020603050405020304" pitchFamily="18" charset="0"/>
              </a:rPr>
              <a:t>future job</a:t>
            </a:r>
            <a:endParaRPr lang="en-US" altLang="zh-CN" sz="24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>
            <p:custDataLst>
              <p:tags r:id="rId24"/>
            </p:custDataLst>
          </p:nvPr>
        </p:nvSpPr>
        <p:spPr>
          <a:xfrm>
            <a:off x="407670" y="2550795"/>
            <a:ext cx="5012690" cy="288925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9" name="直接箭头连接符 48"/>
          <p:cNvCxnSpPr/>
          <p:nvPr>
            <p:custDataLst>
              <p:tags r:id="rId25"/>
            </p:custDataLst>
          </p:nvPr>
        </p:nvCxnSpPr>
        <p:spPr>
          <a:xfrm flipV="1">
            <a:off x="7855585" y="2606675"/>
            <a:ext cx="672465" cy="1143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>
            <p:custDataLst>
              <p:tags r:id="rId26"/>
            </p:custDataLst>
          </p:nvPr>
        </p:nvSpPr>
        <p:spPr>
          <a:xfrm>
            <a:off x="6058535" y="2231390"/>
            <a:ext cx="1936750" cy="9359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Favorite subject:____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27"/>
            </p:custDataLst>
          </p:nvPr>
        </p:nvSpPr>
        <p:spPr>
          <a:xfrm>
            <a:off x="9293860" y="702945"/>
            <a:ext cx="11277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圆角矩形 52"/>
          <p:cNvSpPr/>
          <p:nvPr>
            <p:custDataLst>
              <p:tags r:id="rId28"/>
            </p:custDataLst>
          </p:nvPr>
        </p:nvSpPr>
        <p:spPr>
          <a:xfrm>
            <a:off x="8425180" y="1201420"/>
            <a:ext cx="3088005" cy="605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课堂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圆角矩形 53"/>
          <p:cNvSpPr/>
          <p:nvPr>
            <p:custDataLst>
              <p:tags r:id="rId29"/>
            </p:custDataLst>
          </p:nvPr>
        </p:nvSpPr>
        <p:spPr>
          <a:xfrm>
            <a:off x="8481695" y="3603625"/>
            <a:ext cx="3152775" cy="6388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job(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未来职业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圆角矩形 54"/>
          <p:cNvSpPr/>
          <p:nvPr>
            <p:custDataLst>
              <p:tags r:id="rId30"/>
            </p:custDataLst>
          </p:nvPr>
        </p:nvSpPr>
        <p:spPr>
          <a:xfrm>
            <a:off x="8481695" y="2835275"/>
            <a:ext cx="3153410" cy="52641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teacher(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老师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圆角矩形 55"/>
          <p:cNvSpPr/>
          <p:nvPr>
            <p:custDataLst>
              <p:tags r:id="rId31"/>
            </p:custDataLst>
          </p:nvPr>
        </p:nvSpPr>
        <p:spPr>
          <a:xfrm>
            <a:off x="8481695" y="2059940"/>
            <a:ext cx="3077845" cy="53276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subject(</a:t>
            </a:r>
            <a:r>
              <a:rPr lang="zh-CN" altLang="en-US" sz="2400" b="1">
                <a:solidFill>
                  <a:schemeClr val="tx1"/>
                </a:solidFill>
                <a:latin typeface="方正楷体_GB2312" panose="02000000000000000000" charset="-122"/>
                <a:ea typeface="方正楷体_GB2312" panose="02000000000000000000" charset="-122"/>
                <a:cs typeface="Times New Roman" panose="02020603050405020304" pitchFamily="18" charset="0"/>
              </a:rPr>
              <a:t>学科)</a:t>
            </a:r>
            <a:endParaRPr lang="zh-CN" altLang="en-US" sz="2400" b="1">
              <a:solidFill>
                <a:schemeClr val="tx1"/>
              </a:solidFill>
              <a:latin typeface="方正楷体_GB2312" panose="02000000000000000000" charset="-122"/>
              <a:ea typeface="方正楷体_GB2312" panose="02000000000000000000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32"/>
            </p:custDataLst>
          </p:nvPr>
        </p:nvSpPr>
        <p:spPr>
          <a:xfrm>
            <a:off x="335280" y="2443480"/>
            <a:ext cx="720090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8" name="矩形 7"/>
          <p:cNvSpPr/>
          <p:nvPr>
            <p:custDataLst>
              <p:tags r:id="rId33"/>
            </p:custDataLst>
          </p:nvPr>
        </p:nvSpPr>
        <p:spPr>
          <a:xfrm>
            <a:off x="5643245" y="2202815"/>
            <a:ext cx="254000" cy="317500"/>
          </a:xfrm>
          <a:prstGeom prst="rect">
            <a:avLst/>
          </a:prstGeom>
          <a:solidFill>
            <a:srgbClr val="0BF3E0">
              <a:alpha val="4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00FF"/>
              </a:highlight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-635" y="5080"/>
            <a:ext cx="2933065" cy="8299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33065" y="5080"/>
            <a:ext cx="3390900" cy="8299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159500" y="-29845"/>
            <a:ext cx="2975610" cy="8648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999855" y="3810"/>
            <a:ext cx="3192145" cy="831215"/>
          </a:xfrm>
          <a:prstGeom prst="rect">
            <a:avLst/>
          </a:prstGeom>
          <a:solidFill>
            <a:srgbClr val="0BF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294755" y="-31115"/>
            <a:ext cx="2705100" cy="9582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Careful  Readers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ts val="338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细心的读者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bldLvl="0" animBg="1"/>
      <p:bldP spid="2" grpId="0" bldLvl="0" animBg="1"/>
      <p:bldP spid="7" grpId="0" bldLvl="0" animBg="1"/>
      <p:bldP spid="26" grpId="0" bldLvl="0" animBg="1"/>
      <p:bldP spid="15" grpId="0" bldLvl="0" animBg="1"/>
      <p:bldP spid="29" grpId="0"/>
      <p:bldP spid="30" grpId="1" bldLvl="0" animBg="1"/>
      <p:bldP spid="34" grpId="0"/>
      <p:bldP spid="37" grpId="0"/>
      <p:bldP spid="38" grpId="0"/>
      <p:bldP spid="46" grpId="0" bldLvl="0" animBg="1"/>
      <p:bldP spid="51" grpId="0" bldLvl="0" animBg="1"/>
      <p:bldP spid="52" grpId="0"/>
      <p:bldP spid="59" grpId="0" animBg="1"/>
      <p:bldP spid="53" grpId="0" animBg="1"/>
      <p:bldP spid="56" grpId="0" animBg="1"/>
      <p:bldP spid="55" grpId="0" animBg="1"/>
      <p:bldP spid="54" grpId="0" animBg="1"/>
      <p:bldP spid="29" grpId="1"/>
      <p:bldP spid="28" grpId="0" bldLvl="0" animBg="1"/>
      <p:bldP spid="28" grpId="1" bldLvl="0" animBg="1"/>
      <p:bldP spid="6" grpId="1" bldLvl="0" animBg="1"/>
      <p:bldP spid="8" grpId="1" bldLvl="0" animBg="1"/>
      <p:bldP spid="27" grpId="0"/>
      <p:bldP spid="34" grpId="1"/>
      <p:bldP spid="36" grpId="0"/>
      <p:bldP spid="37" grpId="1"/>
      <p:bldP spid="38" grpId="1"/>
      <p:bldP spid="36" grpId="1"/>
      <p:bldP spid="32" grpId="0" bldLvl="0" animBg="1"/>
      <p:bldP spid="34" grpId="2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3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3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3300000131130218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0.xml><?xml version="1.0" encoding="utf-8"?>
<p:tagLst xmlns:p="http://schemas.openxmlformats.org/presentationml/2006/main">
  <p:tag name="AS_UNIQUEID" val="2155"/>
  <p:tag name="KSO_WM_DIAGRAM_VIRTUALLY_FRAME" val="{&quot;height&quot;:198.95,&quot;left&quot;:230.55944881889764,&quot;top&quot;:327,&quot;width&quot;:675.7905511811024}"/>
</p:tagLst>
</file>

<file path=ppt/tags/tag101.xml><?xml version="1.0" encoding="utf-8"?>
<p:tagLst xmlns:p="http://schemas.openxmlformats.org/presentationml/2006/main">
  <p:tag name="AS_UNIQUEID" val="2157"/>
  <p:tag name="KSO_WM_DIAGRAM_VIRTUALLY_FRAME" val="{&quot;height&quot;:198.95,&quot;left&quot;:230.55944881889764,&quot;top&quot;:327,&quot;width&quot;:675.7905511811024}"/>
</p:tagLst>
</file>

<file path=ppt/tags/tag102.xml><?xml version="1.0" encoding="utf-8"?>
<p:tagLst xmlns:p="http://schemas.openxmlformats.org/presentationml/2006/main">
  <p:tag name="AS_UNIQUEID" val="2159"/>
</p:tagLst>
</file>

<file path=ppt/tags/tag103.xml><?xml version="1.0" encoding="utf-8"?>
<p:tagLst xmlns:p="http://schemas.openxmlformats.org/presentationml/2006/main">
  <p:tag name="AS_UNIQUEID" val="2162"/>
</p:tagLst>
</file>

<file path=ppt/tags/tag104.xml><?xml version="1.0" encoding="utf-8"?>
<p:tagLst xmlns:p="http://schemas.openxmlformats.org/presentationml/2006/main">
  <p:tag name="AS_UNIQUEID" val="2163"/>
</p:tagLst>
</file>

<file path=ppt/tags/tag105.xml><?xml version="1.0" encoding="utf-8"?>
<p:tagLst xmlns:p="http://schemas.openxmlformats.org/presentationml/2006/main">
  <p:tag name="AS_UNIQUEID" val="2163"/>
</p:tagLst>
</file>

<file path=ppt/tags/tag106.xml><?xml version="1.0" encoding="utf-8"?>
<p:tagLst xmlns:p="http://schemas.openxmlformats.org/presentationml/2006/main">
  <p:tag name="AS_UNIQUEID" val="2258"/>
</p:tagLst>
</file>

<file path=ppt/tags/tag107.xml><?xml version="1.0" encoding="utf-8"?>
<p:tagLst xmlns:p="http://schemas.openxmlformats.org/presentationml/2006/main">
  <p:tag name="AS_UNIQUEID" val="2256"/>
</p:tagLst>
</file>

<file path=ppt/tags/tag108.xml><?xml version="1.0" encoding="utf-8"?>
<p:tagLst xmlns:p="http://schemas.openxmlformats.org/presentationml/2006/main">
  <p:tag name="AS_UNIQUEID" val="2254"/>
</p:tagLst>
</file>

<file path=ppt/tags/tag109.xml><?xml version="1.0" encoding="utf-8"?>
<p:tagLst xmlns:p="http://schemas.openxmlformats.org/presentationml/2006/main">
  <p:tag name="AS_UNIQUEID" val="225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4"/>
  <p:tag name="KSO_WM_TEMPLATE_CATEGORY" val="diagram"/>
  <p:tag name="KSO_WM_TEMPLATE_INDEX" val="20236919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10.xml><?xml version="1.0" encoding="utf-8"?>
<p:tagLst xmlns:p="http://schemas.openxmlformats.org/presentationml/2006/main">
  <p:tag name="AS_UNIQUEID" val="2260"/>
</p:tagLst>
</file>

<file path=ppt/tags/tag111.xml><?xml version="1.0" encoding="utf-8"?>
<p:tagLst xmlns:p="http://schemas.openxmlformats.org/presentationml/2006/main">
  <p:tag name="AS_UNIQUEID" val="2263"/>
</p:tagLst>
</file>

<file path=ppt/tags/tag112.xml><?xml version="1.0" encoding="utf-8"?>
<p:tagLst xmlns:p="http://schemas.openxmlformats.org/presentationml/2006/main">
  <p:tag name="AS_UNIQUEID" val="2261"/>
</p:tagLst>
</file>

<file path=ppt/tags/tag113.xml><?xml version="1.0" encoding="utf-8"?>
<p:tagLst xmlns:p="http://schemas.openxmlformats.org/presentationml/2006/main">
  <p:tag name="AS_UNIQUEID" val="2261"/>
</p:tagLst>
</file>

<file path=ppt/tags/tag114.xml><?xml version="1.0" encoding="utf-8"?>
<p:tagLst xmlns:p="http://schemas.openxmlformats.org/presentationml/2006/main">
  <p:tag name="AS_UNIQUEID" val="2251"/>
</p:tagLst>
</file>

<file path=ppt/tags/tag115.xml><?xml version="1.0" encoding="utf-8"?>
<p:tagLst xmlns:p="http://schemas.openxmlformats.org/presentationml/2006/main">
  <p:tag name="AS_UNIQUEID" val="2260"/>
</p:tagLst>
</file>

<file path=ppt/tags/tag116.xml><?xml version="1.0" encoding="utf-8"?>
<p:tagLst xmlns:p="http://schemas.openxmlformats.org/presentationml/2006/main">
  <p:tag name="AS_UNIQUEID" val="2262"/>
</p:tagLst>
</file>

<file path=ppt/tags/tag117.xml><?xml version="1.0" encoding="utf-8"?>
<p:tagLst xmlns:p="http://schemas.openxmlformats.org/presentationml/2006/main">
  <p:tag name="AS_UNIQUEID" val="2203"/>
</p:tagLst>
</file>

<file path=ppt/tags/tag118.xml><?xml version="1.0" encoding="utf-8"?>
<p:tagLst xmlns:p="http://schemas.openxmlformats.org/presentationml/2006/main">
  <p:tag name="AS_UNIQUEID" val="2154"/>
  <p:tag name="KSO_WM_DIAGRAM_VIRTUALLY_FRAME" val="{&quot;height&quot;:187.85,&quot;left&quot;:230.55944881889764,&quot;top&quot;:338.1,&quot;width&quot;:675.7905511811024}"/>
</p:tagLst>
</file>

<file path=ppt/tags/tag119.xml><?xml version="1.0" encoding="utf-8"?>
<p:tagLst xmlns:p="http://schemas.openxmlformats.org/presentationml/2006/main">
  <p:tag name="AS_UNIQUEID" val="204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5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5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DIAGRAM_COLOR_MATCH_VALUE" val="{&quot;shape&quot;:{&quot;fill&quot;:{&quot;gradient&quot;:[{&quot;brightness&quot;:0,&quot;colorType&quot;:1,&quot;foreColorIndex&quot;:5,&quot;pos&quot;:0,&quot;transparency&quot;:0.5},{&quot;brightness&quot;:0,&quot;colorType&quot;:1,&quot;foreColorIndex&quot;:5,&quot;pos&quot;:0.4099999964237213,&quot;transparency&quot;:0.800000011920929},{&quot;brightness&quot;:0.800000011920929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20.xml><?xml version="1.0" encoding="utf-8"?>
<p:tagLst xmlns:p="http://schemas.openxmlformats.org/presentationml/2006/main">
  <p:tag name="AS_UNIQUEID" val="2154"/>
  <p:tag name="KSO_WM_DIAGRAM_VIRTUALLY_FRAME" val="{&quot;height&quot;:187.85,&quot;left&quot;:230.55944881889764,&quot;top&quot;:338.1,&quot;width&quot;:675.7905511811024}"/>
</p:tagLst>
</file>

<file path=ppt/tags/tag121.xml><?xml version="1.0" encoding="utf-8"?>
<p:tagLst xmlns:p="http://schemas.openxmlformats.org/presentationml/2006/main">
  <p:tag name="AS_UNIQUEID" val="1977"/>
</p:tagLst>
</file>

<file path=ppt/tags/tag122.xml><?xml version="1.0" encoding="utf-8"?>
<p:tagLst xmlns:p="http://schemas.openxmlformats.org/presentationml/2006/main">
  <p:tag name="AS_UNIQUEID" val="1757"/>
</p:tagLst>
</file>

<file path=ppt/tags/tag123.xml><?xml version="1.0" encoding="utf-8"?>
<p:tagLst xmlns:p="http://schemas.openxmlformats.org/presentationml/2006/main">
  <p:tag name="AS_UNIQUEID" val="2154"/>
  <p:tag name="KSO_WM_DIAGRAM_VIRTUALLY_FRAME" val="{&quot;height&quot;:187.85,&quot;left&quot;:230.55944881889764,&quot;top&quot;:338.1,&quot;width&quot;:675.7905511811024}"/>
</p:tagLst>
</file>

<file path=ppt/tags/tag124.xml><?xml version="1.0" encoding="utf-8"?>
<p:tagLst xmlns:p="http://schemas.openxmlformats.org/presentationml/2006/main">
  <p:tag name="AS_UNIQUEID" val="2154"/>
  <p:tag name="KSO_WM_DIAGRAM_VIRTUALLY_FRAME" val="{&quot;height&quot;:187.85,&quot;left&quot;:230.55944881889764,&quot;top&quot;:338.1,&quot;width&quot;:675.7905511811024}"/>
</p:tagLst>
</file>

<file path=ppt/tags/tag125.xml><?xml version="1.0" encoding="utf-8"?>
<p:tagLst xmlns:p="http://schemas.openxmlformats.org/presentationml/2006/main">
  <p:tag name="AS_UNIQUEID" val="1977"/>
</p:tagLst>
</file>

<file path=ppt/tags/tag126.xml><?xml version="1.0" encoding="utf-8"?>
<p:tagLst xmlns:p="http://schemas.openxmlformats.org/presentationml/2006/main">
  <p:tag name="AS_UNIQUEID" val="2099"/>
</p:tagLst>
</file>

<file path=ppt/tags/tag127.xml><?xml version="1.0" encoding="utf-8"?>
<p:tagLst xmlns:p="http://schemas.openxmlformats.org/presentationml/2006/main">
  <p:tag name="AS_UNIQUEID" val="2101"/>
</p:tagLst>
</file>

<file path=ppt/tags/tag128.xml><?xml version="1.0" encoding="utf-8"?>
<p:tagLst xmlns:p="http://schemas.openxmlformats.org/presentationml/2006/main">
  <p:tag name="AS_UNIQUEID" val="1968"/>
</p:tagLst>
</file>

<file path=ppt/tags/tag129.xml><?xml version="1.0" encoding="utf-8"?>
<p:tagLst xmlns:p="http://schemas.openxmlformats.org/presentationml/2006/main">
  <p:tag name="AS_UNIQUEID" val="216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x*1_6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x"/>
  <p:tag name="KSO_WM_UNIT_INDEX" val="1_6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UNIT_VALUE" val="209*225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30.xml><?xml version="1.0" encoding="utf-8"?>
<p:tagLst xmlns:p="http://schemas.openxmlformats.org/presentationml/2006/main">
  <p:tag name="AS_UNIQUEID" val="2162"/>
</p:tagLst>
</file>

<file path=ppt/tags/tag131.xml><?xml version="1.0" encoding="utf-8"?>
<p:tagLst xmlns:p="http://schemas.openxmlformats.org/presentationml/2006/main">
  <p:tag name="AS_UNIQUEID" val="2250"/>
</p:tagLst>
</file>

<file path=ppt/tags/tag132.xml><?xml version="1.0" encoding="utf-8"?>
<p:tagLst xmlns:p="http://schemas.openxmlformats.org/presentationml/2006/main">
  <p:tag name="AS_UNIQUEID" val="2251"/>
</p:tagLst>
</file>

<file path=ppt/tags/tag133.xml><?xml version="1.0" encoding="utf-8"?>
<p:tagLst xmlns:p="http://schemas.openxmlformats.org/presentationml/2006/main">
  <p:tag name="AS_UNIQUEID" val="2254"/>
</p:tagLst>
</file>

<file path=ppt/tags/tag134.xml><?xml version="1.0" encoding="utf-8"?>
<p:tagLst xmlns:p="http://schemas.openxmlformats.org/presentationml/2006/main">
  <p:tag name="AS_UNIQUEID" val="2257"/>
</p:tagLst>
</file>

<file path=ppt/tags/tag135.xml><?xml version="1.0" encoding="utf-8"?>
<p:tagLst xmlns:p="http://schemas.openxmlformats.org/presentationml/2006/main">
  <p:tag name="AS_UNIQUEID" val="2258"/>
</p:tagLst>
</file>

<file path=ppt/tags/tag136.xml><?xml version="1.0" encoding="utf-8"?>
<p:tagLst xmlns:p="http://schemas.openxmlformats.org/presentationml/2006/main">
  <p:tag name="AS_UNIQUEID" val="2259"/>
</p:tagLst>
</file>

<file path=ppt/tags/tag137.xml><?xml version="1.0" encoding="utf-8"?>
<p:tagLst xmlns:p="http://schemas.openxmlformats.org/presentationml/2006/main">
  <p:tag name="AS_UNIQUEID" val="2260"/>
</p:tagLst>
</file>

<file path=ppt/tags/tag138.xml><?xml version="1.0" encoding="utf-8"?>
<p:tagLst xmlns:p="http://schemas.openxmlformats.org/presentationml/2006/main">
  <p:tag name="AS_UNIQUEID" val="2263"/>
</p:tagLst>
</file>

<file path=ppt/tags/tag139.xml><?xml version="1.0" encoding="utf-8"?>
<p:tagLst xmlns:p="http://schemas.openxmlformats.org/presentationml/2006/main">
  <p:tag name="AS_UNIQUEID" val="22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6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6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40.xml><?xml version="1.0" encoding="utf-8"?>
<p:tagLst xmlns:p="http://schemas.openxmlformats.org/presentationml/2006/main">
  <p:tag name="AS_UNIQUEID" val="2262"/>
</p:tagLst>
</file>

<file path=ppt/tags/tag141.xml><?xml version="1.0" encoding="utf-8"?>
<p:tagLst xmlns:p="http://schemas.openxmlformats.org/presentationml/2006/main">
  <p:tag name="AS_UNIQUEID" val="2261"/>
</p:tagLst>
</file>

<file path=ppt/tags/tag142.xml><?xml version="1.0" encoding="utf-8"?>
<p:tagLst xmlns:p="http://schemas.openxmlformats.org/presentationml/2006/main">
  <p:tag name="AS_UNIQUEID" val="2270"/>
</p:tagLst>
</file>

<file path=ppt/tags/tag143.xml><?xml version="1.0" encoding="utf-8"?>
<p:tagLst xmlns:p="http://schemas.openxmlformats.org/presentationml/2006/main">
  <p:tag name="AS_UNIQUEID" val="2276"/>
</p:tagLst>
</file>

<file path=ppt/tags/tag144.xml><?xml version="1.0" encoding="utf-8"?>
<p:tagLst xmlns:p="http://schemas.openxmlformats.org/presentationml/2006/main">
  <p:tag name="AS_UNIQUEID" val="2254"/>
</p:tagLst>
</file>

<file path=ppt/tags/tag145.xml><?xml version="1.0" encoding="utf-8"?>
<p:tagLst xmlns:p="http://schemas.openxmlformats.org/presentationml/2006/main">
  <p:tag name="AS_UNIQUEID" val="2254"/>
</p:tagLst>
</file>

<file path=ppt/tags/tag146.xml><?xml version="1.0" encoding="utf-8"?>
<p:tagLst xmlns:p="http://schemas.openxmlformats.org/presentationml/2006/main">
  <p:tag name="AS_UNIQUEID" val="2262"/>
</p:tagLst>
</file>

<file path=ppt/tags/tag147.xml><?xml version="1.0" encoding="utf-8"?>
<p:tagLst xmlns:p="http://schemas.openxmlformats.org/presentationml/2006/main">
  <p:tag name="AS_UNIQUEID" val="2262"/>
</p:tagLst>
</file>

<file path=ppt/tags/tag148.xml><?xml version="1.0" encoding="utf-8"?>
<p:tagLst xmlns:p="http://schemas.openxmlformats.org/presentationml/2006/main">
  <p:tag name="AS_UNIQUEID" val="2257"/>
</p:tagLst>
</file>

<file path=ppt/tags/tag149.xml><?xml version="1.0" encoding="utf-8"?>
<p:tagLst xmlns:p="http://schemas.openxmlformats.org/presentationml/2006/main">
  <p:tag name="AS_UNIQUEID" val="225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9_2*m_h_i*1_1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5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570*3469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1.xml><?xml version="1.0" encoding="utf-8"?>
<p:tagLst xmlns:p="http://schemas.openxmlformats.org/presentationml/2006/main">
  <p:tag name="AS_NET" val="4.0.30319.42000"/>
  <p:tag name="AS_OS" val="Microsoft Windows NT 6.2.9200.0"/>
  <p:tag name="AS_RELEASE_DATE" val="2024.05.14"/>
  <p:tag name="AS_TITLE" val="Aspose.Slides for .NET 4.0 Client Profile"/>
  <p:tag name="AS_VERSION" val="24.5"/>
  <p:tag name="COMMONDATA" val="eyJoZGlkIjoiMzEwNTM5NzYwMDRjMzkwZTVkZjY2ODkwMGIxNGU0OTUifQ=="/>
  <p:tag name="commondata" val="eyJjb3VudCI6MSwiaGRpZCI6IjE2YzlmODk1ODI2NzFiYzIxNDkyMDU5OTkxZTFiOWJjIiwidXNlckNvdW50IjoxfQ=="/>
  <p:tag name="resource_record_key" val="{&quot;13&quot;:[4364978],&quot;70&quot;:[3327684,3312140]}"/>
</p:tagLst>
</file>

<file path=ppt/tags/tag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1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9_2*m_h_i*1_3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3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9_2*m_h_i*1_2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2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ID" val="diagram20236919_2*m_h_i*1_4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.4000000059604645,&quot;colorType&quot;:1,&quot;foreColorIndex&quot;:5,&quot;pos&quot;:0.4699999988079071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4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1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AS_UNIQUEID" val="1999"/>
</p:tagLst>
</file>

<file path=ppt/tags/tag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1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6919_2*m_h_f*1_1_1"/>
  <p:tag name="KSO_WM_TEMPLATE_CATEGORY" val="diagram"/>
  <p:tag name="KSO_WM_TEMPLATE_INDEX" val="20236919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5"/>
  <p:tag name="KSO_WM_DIAGRAM_MIN_ITEMCNT" val="3"/>
  <p:tag name="KSO_WM_DIAGRAM_VIRTUALLY_FRAME" val="{&quot;height&quot;:494.3717488791291,&quot;left&quot;:37.6,&quot;top&quot;:-20.371748879129076,&quot;width&quot;:902.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，简明扼要地阐述您的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8.xml><?xml version="1.0" encoding="utf-8"?>
<p:tagLst xmlns:p="http://schemas.openxmlformats.org/presentationml/2006/main">
  <p:tag name="AS_UNIQUEID" val="1948"/>
</p:tagLst>
</file>

<file path=ppt/tags/tag29.xml><?xml version="1.0" encoding="utf-8"?>
<p:tagLst xmlns:p="http://schemas.openxmlformats.org/presentationml/2006/main">
  <p:tag name="AS_UNIQUEID" val="1958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AS_UNIQUEID" val="13568"/>
</p:tagLst>
</file>

<file path=ppt/tags/tag31.xml><?xml version="1.0" encoding="utf-8"?>
<p:tagLst xmlns:p="http://schemas.openxmlformats.org/presentationml/2006/main">
  <p:tag name="AS_UNIQUEID" val="1951"/>
</p:tagLst>
</file>

<file path=ppt/tags/tag32.xml><?xml version="1.0" encoding="utf-8"?>
<p:tagLst xmlns:p="http://schemas.openxmlformats.org/presentationml/2006/main">
  <p:tag name="AS_UNIQUEID" val="1968"/>
</p:tagLst>
</file>

<file path=ppt/tags/tag33.xml><?xml version="1.0" encoding="utf-8"?>
<p:tagLst xmlns:p="http://schemas.openxmlformats.org/presentationml/2006/main">
  <p:tag name="AS_UNIQUEID" val="1999"/>
</p:tagLst>
</file>

<file path=ppt/tags/tag34.xml><?xml version="1.0" encoding="utf-8"?>
<p:tagLst xmlns:p="http://schemas.openxmlformats.org/presentationml/2006/main">
  <p:tag name="AS_UNIQUEID" val="2099"/>
</p:tagLst>
</file>

<file path=ppt/tags/tag35.xml><?xml version="1.0" encoding="utf-8"?>
<p:tagLst xmlns:p="http://schemas.openxmlformats.org/presentationml/2006/main">
  <p:tag name="AS_UNIQUEID" val="2043"/>
</p:tagLst>
</file>

<file path=ppt/tags/tag36.xml><?xml version="1.0" encoding="utf-8"?>
<p:tagLst xmlns:p="http://schemas.openxmlformats.org/presentationml/2006/main">
  <p:tag name="AS_UNIQUEID" val="1980"/>
</p:tagLst>
</file>

<file path=ppt/tags/tag37.xml><?xml version="1.0" encoding="utf-8"?>
<p:tagLst xmlns:p="http://schemas.openxmlformats.org/presentationml/2006/main">
  <p:tag name="AS_UNIQUEID" val="1999"/>
</p:tagLst>
</file>

<file path=ppt/tags/tag38.xml><?xml version="1.0" encoding="utf-8"?>
<p:tagLst xmlns:p="http://schemas.openxmlformats.org/presentationml/2006/main">
  <p:tag name="AS_UNIQUEID" val="2163"/>
</p:tagLst>
</file>

<file path=ppt/tags/tag39.xml><?xml version="1.0" encoding="utf-8"?>
<p:tagLst xmlns:p="http://schemas.openxmlformats.org/presentationml/2006/main">
  <p:tag name="AS_UNIQUEID" val="2978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0.xml><?xml version="1.0" encoding="utf-8"?>
<p:tagLst xmlns:p="http://schemas.openxmlformats.org/presentationml/2006/main">
  <p:tag name="AS_UNIQUEID" val="1977"/>
</p:tagLst>
</file>

<file path=ppt/tags/tag41.xml><?xml version="1.0" encoding="utf-8"?>
<p:tagLst xmlns:p="http://schemas.openxmlformats.org/presentationml/2006/main">
  <p:tag name="AS_UNIQUEID" val="1999"/>
</p:tagLst>
</file>

<file path=ppt/tags/tag42.xml><?xml version="1.0" encoding="utf-8"?>
<p:tagLst xmlns:p="http://schemas.openxmlformats.org/presentationml/2006/main">
  <p:tag name="AS_UNIQUEID" val="2978"/>
</p:tagLst>
</file>

<file path=ppt/tags/tag43.xml><?xml version="1.0" encoding="utf-8"?>
<p:tagLst xmlns:p="http://schemas.openxmlformats.org/presentationml/2006/main">
  <p:tag name="AS_UNIQUEID" val="2044"/>
</p:tagLst>
</file>

<file path=ppt/tags/tag44.xml><?xml version="1.0" encoding="utf-8"?>
<p:tagLst xmlns:p="http://schemas.openxmlformats.org/presentationml/2006/main">
  <p:tag name="AS_UNIQUEID" val="1980"/>
</p:tagLst>
</file>

<file path=ppt/tags/tag45.xml><?xml version="1.0" encoding="utf-8"?>
<p:tagLst xmlns:p="http://schemas.openxmlformats.org/presentationml/2006/main">
  <p:tag name="AS_UNIQUEID" val="1999"/>
</p:tagLst>
</file>

<file path=ppt/tags/tag46.xml><?xml version="1.0" encoding="utf-8"?>
<p:tagLst xmlns:p="http://schemas.openxmlformats.org/presentationml/2006/main">
  <p:tag name="AS_UNIQUEID" val="1977"/>
</p:tagLst>
</file>

<file path=ppt/tags/tag47.xml><?xml version="1.0" encoding="utf-8"?>
<p:tagLst xmlns:p="http://schemas.openxmlformats.org/presentationml/2006/main">
  <p:tag name="AS_UNIQUEID" val="2043"/>
</p:tagLst>
</file>

<file path=ppt/tags/tag48.xml><?xml version="1.0" encoding="utf-8"?>
<p:tagLst xmlns:p="http://schemas.openxmlformats.org/presentationml/2006/main">
  <p:tag name="AS_UNIQUEID" val="2044"/>
</p:tagLst>
</file>

<file path=ppt/tags/tag49.xml><?xml version="1.0" encoding="utf-8"?>
<p:tagLst xmlns:p="http://schemas.openxmlformats.org/presentationml/2006/main">
  <p:tag name="AS_UNIQUEID" val="2046"/>
</p:tagLst>
</file>

<file path=ppt/tags/tag5.xml><?xml version="1.0" encoding="utf-8"?>
<p:tagLst xmlns:p="http://schemas.openxmlformats.org/presentationml/2006/main">
  <p:tag name="AS_UNIQUEID" val="1896"/>
</p:tagLst>
</file>

<file path=ppt/tags/tag50.xml><?xml version="1.0" encoding="utf-8"?>
<p:tagLst xmlns:p="http://schemas.openxmlformats.org/presentationml/2006/main">
  <p:tag name="AS_UNIQUEID" val="2047"/>
</p:tagLst>
</file>

<file path=ppt/tags/tag51.xml><?xml version="1.0" encoding="utf-8"?>
<p:tagLst xmlns:p="http://schemas.openxmlformats.org/presentationml/2006/main">
  <p:tag name="AS_UNIQUEID" val="2048"/>
</p:tagLst>
</file>

<file path=ppt/tags/tag52.xml><?xml version="1.0" encoding="utf-8"?>
<p:tagLst xmlns:p="http://schemas.openxmlformats.org/presentationml/2006/main">
  <p:tag name="AS_UNIQUEID" val="2049"/>
</p:tagLst>
</file>

<file path=ppt/tags/tag53.xml><?xml version="1.0" encoding="utf-8"?>
<p:tagLst xmlns:p="http://schemas.openxmlformats.org/presentationml/2006/main">
  <p:tag name="AS_UNIQUEID" val="2050"/>
</p:tagLst>
</file>

<file path=ppt/tags/tag54.xml><?xml version="1.0" encoding="utf-8"?>
<p:tagLst xmlns:p="http://schemas.openxmlformats.org/presentationml/2006/main">
  <p:tag name="AS_UNIQUEID" val="2087"/>
</p:tagLst>
</file>

<file path=ppt/tags/tag55.xml><?xml version="1.0" encoding="utf-8"?>
<p:tagLst xmlns:p="http://schemas.openxmlformats.org/presentationml/2006/main">
  <p:tag name="AS_UNIQUEID" val="2099"/>
</p:tagLst>
</file>

<file path=ppt/tags/tag56.xml><?xml version="1.0" encoding="utf-8"?>
<p:tagLst xmlns:p="http://schemas.openxmlformats.org/presentationml/2006/main">
  <p:tag name="AS_UNIQUEID" val="2112"/>
</p:tagLst>
</file>

<file path=ppt/tags/tag57.xml><?xml version="1.0" encoding="utf-8"?>
<p:tagLst xmlns:p="http://schemas.openxmlformats.org/presentationml/2006/main">
  <p:tag name="AS_UNIQUEID" val="2101"/>
</p:tagLst>
</file>

<file path=ppt/tags/tag58.xml><?xml version="1.0" encoding="utf-8"?>
<p:tagLst xmlns:p="http://schemas.openxmlformats.org/presentationml/2006/main">
  <p:tag name="AS_UNIQUEID" val="1999"/>
</p:tagLst>
</file>

<file path=ppt/tags/tag59.xml><?xml version="1.0" encoding="utf-8"?>
<p:tagLst xmlns:p="http://schemas.openxmlformats.org/presentationml/2006/main">
  <p:tag name="AS_UNIQUEID" val="1999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AS_UNIQUEID" val="1999"/>
</p:tagLst>
</file>

<file path=ppt/tags/tag61.xml><?xml version="1.0" encoding="utf-8"?>
<p:tagLst xmlns:p="http://schemas.openxmlformats.org/presentationml/2006/main">
  <p:tag name="AS_UNIQUEID" val="1999"/>
</p:tagLst>
</file>

<file path=ppt/tags/tag62.xml><?xml version="1.0" encoding="utf-8"?>
<p:tagLst xmlns:p="http://schemas.openxmlformats.org/presentationml/2006/main">
  <p:tag name="AS_UNIQUEID" val="2160"/>
</p:tagLst>
</file>

<file path=ppt/tags/tag63.xml><?xml version="1.0" encoding="utf-8"?>
<p:tagLst xmlns:p="http://schemas.openxmlformats.org/presentationml/2006/main">
  <p:tag name="AS_UNIQUEID" val="2160"/>
</p:tagLst>
</file>

<file path=ppt/tags/tag64.xml><?xml version="1.0" encoding="utf-8"?>
<p:tagLst xmlns:p="http://schemas.openxmlformats.org/presentationml/2006/main">
  <p:tag name="AS_UNIQUEID" val="2163"/>
</p:tagLst>
</file>

<file path=ppt/tags/tag65.xml><?xml version="1.0" encoding="utf-8"?>
<p:tagLst xmlns:p="http://schemas.openxmlformats.org/presentationml/2006/main">
  <p:tag name="AS_UNIQUEID" val="2163"/>
</p:tagLst>
</file>

<file path=ppt/tags/tag66.xml><?xml version="1.0" encoding="utf-8"?>
<p:tagLst xmlns:p="http://schemas.openxmlformats.org/presentationml/2006/main">
  <p:tag name="AS_UNIQUEID" val="2163"/>
</p:tagLst>
</file>

<file path=ppt/tags/tag67.xml><?xml version="1.0" encoding="utf-8"?>
<p:tagLst xmlns:p="http://schemas.openxmlformats.org/presentationml/2006/main">
  <p:tag name="AS_UNIQUEID" val="2163"/>
</p:tagLst>
</file>

<file path=ppt/tags/tag68.xml><?xml version="1.0" encoding="utf-8"?>
<p:tagLst xmlns:p="http://schemas.openxmlformats.org/presentationml/2006/main">
  <p:tag name="AS_UNIQUEID" val="2087"/>
</p:tagLst>
</file>

<file path=ppt/tags/tag69.xml><?xml version="1.0" encoding="utf-8"?>
<p:tagLst xmlns:p="http://schemas.openxmlformats.org/presentationml/2006/main">
  <p:tag name="AS_UNIQUEID" val="2258"/>
</p:tagLst>
</file>

<file path=ppt/tags/tag7.xml><?xml version="1.0" encoding="utf-8"?>
<p:tagLst xmlns:p="http://schemas.openxmlformats.org/presentationml/2006/main">
  <p:tag name="AS_UNIQUEID" val="1742"/>
</p:tagLst>
</file>

<file path=ppt/tags/tag70.xml><?xml version="1.0" encoding="utf-8"?>
<p:tagLst xmlns:p="http://schemas.openxmlformats.org/presentationml/2006/main">
  <p:tag name="AS_UNIQUEID" val="2149"/>
</p:tagLst>
</file>

<file path=ppt/tags/tag71.xml><?xml version="1.0" encoding="utf-8"?>
<p:tagLst xmlns:p="http://schemas.openxmlformats.org/presentationml/2006/main">
  <p:tag name="AS_UNIQUEID" val="2151"/>
  <p:tag name="KSO_WM_BEAUTIFY_FLAG" val=""/>
</p:tagLst>
</file>

<file path=ppt/tags/tag72.xml><?xml version="1.0" encoding="utf-8"?>
<p:tagLst xmlns:p="http://schemas.openxmlformats.org/presentationml/2006/main">
  <p:tag name="AS_UNIQUEID" val="2152"/>
  <p:tag name="KSO_WM_BEAUTIFY_FLAG" val=""/>
</p:tagLst>
</file>

<file path=ppt/tags/tag73.xml><?xml version="1.0" encoding="utf-8"?>
<p:tagLst xmlns:p="http://schemas.openxmlformats.org/presentationml/2006/main">
  <p:tag name="AS_UNIQUEID" val="2153"/>
  <p:tag name="KSO_WM_UNIT_TABLE_BEAUTIFY" val="smartTable{799d5580-c9bc-4321-8523-d3cd276c26ed}"/>
  <p:tag name="TABLE_ENDDRAG_ORIGIN_RECT" val="859*166"/>
  <p:tag name="TABLE_ENDDRAG_RECT" val="32*359*859*166"/>
</p:tagLst>
</file>

<file path=ppt/tags/tag74.xml><?xml version="1.0" encoding="utf-8"?>
<p:tagLst xmlns:p="http://schemas.openxmlformats.org/presentationml/2006/main">
  <p:tag name="AS_UNIQUEID" val="2154"/>
  <p:tag name="KSO_WM_DIAGRAM_VIRTUALLY_FRAME" val="{&quot;height&quot;:198.95,&quot;left&quot;:230.55944881889764,&quot;top&quot;:327,&quot;width&quot;:675.7905511811024}"/>
</p:tagLst>
</file>

<file path=ppt/tags/tag75.xml><?xml version="1.0" encoding="utf-8"?>
<p:tagLst xmlns:p="http://schemas.openxmlformats.org/presentationml/2006/main">
  <p:tag name="AS_UNIQUEID" val="2156"/>
  <p:tag name="KSO_WM_DIAGRAM_VIRTUALLY_FRAME" val="{&quot;height&quot;:198.95,&quot;left&quot;:230.55944881889764,&quot;top&quot;:327,&quot;width&quot;:675.7905511811024}"/>
</p:tagLst>
</file>

<file path=ppt/tags/tag76.xml><?xml version="1.0" encoding="utf-8"?>
<p:tagLst xmlns:p="http://schemas.openxmlformats.org/presentationml/2006/main">
  <p:tag name="AS_UNIQUEID" val="2158"/>
</p:tagLst>
</file>

<file path=ppt/tags/tag77.xml><?xml version="1.0" encoding="utf-8"?>
<p:tagLst xmlns:p="http://schemas.openxmlformats.org/presentationml/2006/main">
  <p:tag name="AS_UNIQUEID" val="2160"/>
</p:tagLst>
</file>

<file path=ppt/tags/tag78.xml><?xml version="1.0" encoding="utf-8"?>
<p:tagLst xmlns:p="http://schemas.openxmlformats.org/presentationml/2006/main">
  <p:tag name="AS_UNIQUEID" val="2161"/>
</p:tagLst>
</file>

<file path=ppt/tags/tag79.xml><?xml version="1.0" encoding="utf-8"?>
<p:tagLst xmlns:p="http://schemas.openxmlformats.org/presentationml/2006/main">
  <p:tag name="AS_UNIQUEID" val="204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1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DIAGRAM_COLOR_MATCH_VALUE" val="{&quot;shape&quot;:{&quot;fill&quot;:{&quot;gradient&quot;:[{&quot;brightness&quot;:0,&quot;colorType&quot;:1,&quot;foreColorIndex&quot;:5,&quot;pos&quot;:0.5400000214576721,&quot;transparency&quot;:0.8999999761581421},{&quot;brightness&quot;:0,&quot;colorType&quot;:1,&quot;foreColorIndex&quot;:5,&quot;pos&quot;:0,&quot;transparency&quot;:1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2,&quot;rgb&quot;:&quot;#000000&quot;,&quot;transparency&quot;:0.5686299800872803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80.xml><?xml version="1.0" encoding="utf-8"?>
<p:tagLst xmlns:p="http://schemas.openxmlformats.org/presentationml/2006/main">
  <p:tag name="AS_UNIQUEID" val="1977"/>
</p:tagLst>
</file>

<file path=ppt/tags/tag81.xml><?xml version="1.0" encoding="utf-8"?>
<p:tagLst xmlns:p="http://schemas.openxmlformats.org/presentationml/2006/main">
  <p:tag name="AS_UNIQUEID" val="1977"/>
</p:tagLst>
</file>

<file path=ppt/tags/tag82.xml><?xml version="1.0" encoding="utf-8"?>
<p:tagLst xmlns:p="http://schemas.openxmlformats.org/presentationml/2006/main">
  <p:tag name="AS_UNIQUEID" val="2179"/>
</p:tagLst>
</file>

<file path=ppt/tags/tag83.xml><?xml version="1.0" encoding="utf-8"?>
<p:tagLst xmlns:p="http://schemas.openxmlformats.org/presentationml/2006/main">
  <p:tag name="AS_UNIQUEID" val="2181"/>
</p:tagLst>
</file>

<file path=ppt/tags/tag84.xml><?xml version="1.0" encoding="utf-8"?>
<p:tagLst xmlns:p="http://schemas.openxmlformats.org/presentationml/2006/main">
  <p:tag name="AS_UNIQUEID" val="2182"/>
</p:tagLst>
</file>

<file path=ppt/tags/tag85.xml><?xml version="1.0" encoding="utf-8"?>
<p:tagLst xmlns:p="http://schemas.openxmlformats.org/presentationml/2006/main">
  <p:tag name="AS_UNIQUEID" val="2049"/>
</p:tagLst>
</file>

<file path=ppt/tags/tag86.xml><?xml version="1.0" encoding="utf-8"?>
<p:tagLst xmlns:p="http://schemas.openxmlformats.org/presentationml/2006/main">
  <p:tag name="AS_UNIQUEID" val="1999"/>
</p:tagLst>
</file>

<file path=ppt/tags/tag87.xml><?xml version="1.0" encoding="utf-8"?>
<p:tagLst xmlns:p="http://schemas.openxmlformats.org/presentationml/2006/main">
  <p:tag name="AS_UNIQUEID" val="1968"/>
</p:tagLst>
</file>

<file path=ppt/tags/tag88.xml><?xml version="1.0" encoding="utf-8"?>
<p:tagLst xmlns:p="http://schemas.openxmlformats.org/presentationml/2006/main">
  <p:tag name="AS_UNIQUEID" val="2161"/>
</p:tagLst>
</file>

<file path=ppt/tags/tag89.xml><?xml version="1.0" encoding="utf-8"?>
<p:tagLst xmlns:p="http://schemas.openxmlformats.org/presentationml/2006/main">
  <p:tag name="AS_UNIQUEID" val="225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19_2*m_i*1_2"/>
  <p:tag name="KSO_WM_TEMPLATE_CATEGORY" val="diagram"/>
  <p:tag name="KSO_WM_TEMPLATE_INDEX" val="2023691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2"/>
  <p:tag name="KSO_WM_DIAGRAM_MAX_ITEMCNT" val="5"/>
  <p:tag name="KSO_WM_DIAGRAM_MIN_ITEMCNT" val="3"/>
  <p:tag name="KSO_WM_DIAGRAM_VIRTUALLY_FRAME" val="{&quot;height&quot;:494.3717488791291,&quot;left&quot;:37.6,&quot;top&quot;:-20.371748879129097,&quot;width&quot;:902.1}"/>
  <p:tag name="KSO_WM_DIAGRAM_COLOR_MATCH_VALUE" val="{&quot;shape&quot;:{&quot;fill&quot;:{&quot;gradient&quot;:[{&quot;brightness&quot;:0,&quot;colorType&quot;:1,&quot;foreColorIndex&quot;:5,&quot;pos&quot;:1,&quot;transparency&quot;:0.6499999761581421},{&quot;brightness&quot;:0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0.xml><?xml version="1.0" encoding="utf-8"?>
<p:tagLst xmlns:p="http://schemas.openxmlformats.org/presentationml/2006/main">
  <p:tag name="AS_UNIQUEID" val="2254"/>
</p:tagLst>
</file>

<file path=ppt/tags/tag91.xml><?xml version="1.0" encoding="utf-8"?>
<p:tagLst xmlns:p="http://schemas.openxmlformats.org/presentationml/2006/main">
  <p:tag name="AS_UNIQUEID" val="2259"/>
</p:tagLst>
</file>

<file path=ppt/tags/tag92.xml><?xml version="1.0" encoding="utf-8"?>
<p:tagLst xmlns:p="http://schemas.openxmlformats.org/presentationml/2006/main">
  <p:tag name="AS_UNIQUEID" val="2260"/>
</p:tagLst>
</file>

<file path=ppt/tags/tag93.xml><?xml version="1.0" encoding="utf-8"?>
<p:tagLst xmlns:p="http://schemas.openxmlformats.org/presentationml/2006/main">
  <p:tag name="AS_UNIQUEID" val="2263"/>
</p:tagLst>
</file>

<file path=ppt/tags/tag94.xml><?xml version="1.0" encoding="utf-8"?>
<p:tagLst xmlns:p="http://schemas.openxmlformats.org/presentationml/2006/main">
  <p:tag name="AS_UNIQUEID" val="2262"/>
</p:tagLst>
</file>

<file path=ppt/tags/tag95.xml><?xml version="1.0" encoding="utf-8"?>
<p:tagLst xmlns:p="http://schemas.openxmlformats.org/presentationml/2006/main">
  <p:tag name="AS_UNIQUEID" val="2261"/>
</p:tagLst>
</file>

<file path=ppt/tags/tag96.xml><?xml version="1.0" encoding="utf-8"?>
<p:tagLst xmlns:p="http://schemas.openxmlformats.org/presentationml/2006/main">
  <p:tag name="AS_UNIQUEID" val="1999"/>
</p:tagLst>
</file>

<file path=ppt/tags/tag97.xml><?xml version="1.0" encoding="utf-8"?>
<p:tagLst xmlns:p="http://schemas.openxmlformats.org/presentationml/2006/main">
  <p:tag name="AS_UNIQUEID" val="1999"/>
</p:tagLst>
</file>

<file path=ppt/tags/tag98.xml><?xml version="1.0" encoding="utf-8"?>
<p:tagLst xmlns:p="http://schemas.openxmlformats.org/presentationml/2006/main">
  <p:tag name="AS_UNIQUEID" val="2150"/>
</p:tagLst>
</file>

<file path=ppt/tags/tag99.xml><?xml version="1.0" encoding="utf-8"?>
<p:tagLst xmlns:p="http://schemas.openxmlformats.org/presentationml/2006/main">
  <p:tag name="AS_UNIQUEID" val="2153"/>
  <p:tag name="KSO_WM_UNIT_TABLE_BEAUTIFY" val="smartTable{a4a10144-5a7b-4754-8c7c-e86682721765}"/>
  <p:tag name="TABLE_ENDDRAG_ORIGIN_RECT" val="859*118"/>
  <p:tag name="TABLE_ENDDRAG_RECT" val="43*392*859*118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xdusjyuv">
      <a:majorFont>
        <a:latin typeface="字魂58号-创中黑"/>
        <a:ea typeface="字魂58号-创中黑"/>
        <a:cs typeface="Arial"/>
      </a:majorFont>
      <a:minorFont>
        <a:latin typeface="字魂58号-创中黑"/>
        <a:ea typeface="字魂58号-创中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C45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indent="0" fontAlgn="auto">
          <a:lnSpc>
            <a:spcPct val="150000"/>
          </a:lnSpc>
          <a:defRPr lang="en-US" altLang="zh-CN" sz="240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5068</Words>
  <Application>WPS 演示</Application>
  <PresentationFormat>宽屏</PresentationFormat>
  <Paragraphs>434</Paragraphs>
  <Slides>14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1" baseType="lpstr">
      <vt:lpstr>Arial</vt:lpstr>
      <vt:lpstr>宋体</vt:lpstr>
      <vt:lpstr>Wingdings</vt:lpstr>
      <vt:lpstr>Times New Roman</vt:lpstr>
      <vt:lpstr>方正楷体_GB2312</vt:lpstr>
      <vt:lpstr>思源黑体</vt:lpstr>
      <vt:lpstr>黑体</vt:lpstr>
      <vt:lpstr>微软雅黑</vt:lpstr>
      <vt:lpstr>Comic Sans MS</vt:lpstr>
      <vt:lpstr>OPPOSans M</vt:lpstr>
      <vt:lpstr>方正楷体简体</vt:lpstr>
      <vt:lpstr>楷体_GB2312</vt:lpstr>
      <vt:lpstr>Wingdings</vt:lpstr>
      <vt:lpstr>汉仪力量黑简</vt:lpstr>
      <vt:lpstr>Times New Roman</vt:lpstr>
      <vt:lpstr>Impact</vt:lpstr>
      <vt:lpstr>楷体</vt:lpstr>
      <vt:lpstr>Arial Black</vt:lpstr>
      <vt:lpstr>Calibri</vt:lpstr>
      <vt:lpstr>Source Han Sans CN Medium</vt:lpstr>
      <vt:lpstr>MS UI Gothic</vt:lpstr>
      <vt:lpstr>汉仪中黑简</vt:lpstr>
      <vt:lpstr>汉仪旗黑-55简</vt:lpstr>
      <vt:lpstr>华文中宋</vt:lpstr>
      <vt:lpstr>Arial Unicode MS</vt:lpstr>
      <vt:lpstr>字魂58号-创中黑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一起向未来</cp:lastModifiedBy>
  <cp:revision>220</cp:revision>
  <dcterms:created xsi:type="dcterms:W3CDTF">2021-08-14T06:18:00Z</dcterms:created>
  <dcterms:modified xsi:type="dcterms:W3CDTF">2024-11-19T04:43:23Z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032FD8F3D40D4C4FB5FC64664F91CD30_12</vt:lpwstr>
  </property>
  <property fmtid="{D5CDD505-2E9C-101B-9397-08002B2CF9AE}" pid="3" name="KSOProductBuildVer">
    <vt:lpwstr>2052-12.1.0.18608</vt:lpwstr>
  </property>
  <property fmtid="{D5CDD505-2E9C-101B-9397-08002B2CF9AE}" pid="4" name="KSOTemplateUUID">
    <vt:lpwstr>v1.0_mb_zUPpOf9zCBm/zlq3TT9CYw==</vt:lpwstr>
  </property>
</Properties>
</file>