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77" r:id="rId3"/>
    <p:sldId id="278" r:id="rId4"/>
    <p:sldId id="291" r:id="rId5"/>
    <p:sldId id="289" r:id="rId6"/>
    <p:sldId id="298" r:id="rId8"/>
    <p:sldId id="279" r:id="rId9"/>
    <p:sldId id="280" r:id="rId10"/>
    <p:sldId id="28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段盼盼" initials="段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1B  2C　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本占位符 2"/>
          <p:cNvSpPr txBox="1"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1B  2C　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2.png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image" Target="../media/image6.png"/><Relationship Id="rId5" Type="http://schemas.openxmlformats.org/officeDocument/2006/relationships/tags" Target="../tags/tag71.xml"/><Relationship Id="rId4" Type="http://schemas.openxmlformats.org/officeDocument/2006/relationships/image" Target="../media/image5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7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image" Target="../media/image8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9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image" Target="../media/image9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image" Target="../media/image11.png"/><Relationship Id="rId5" Type="http://schemas.openxmlformats.org/officeDocument/2006/relationships/tags" Target="../tags/tag113.xml"/><Relationship Id="rId4" Type="http://schemas.openxmlformats.org/officeDocument/2006/relationships/image" Target="../media/image10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image" Target="../media/image3.jpeg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2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image" Target="../media/image2.png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3294611" y="2493818"/>
            <a:ext cx="5602779" cy="187036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3390673" y="2751477"/>
            <a:ext cx="5410655" cy="67437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3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3390673" y="3685540"/>
            <a:ext cx="5410655" cy="41148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4562520">
            <a:off x="11086679" y="5903680"/>
            <a:ext cx="823451" cy="83950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29" y="1626121"/>
            <a:ext cx="10852237" cy="404168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3"/>
            </p:custDataLst>
          </p:nvPr>
        </p:nvSpPr>
        <p:spPr>
          <a:xfrm>
            <a:off x="2841625" y="2342674"/>
            <a:ext cx="6508751" cy="217265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90265" y="2668508"/>
            <a:ext cx="5410835" cy="858679"/>
          </a:xfrm>
        </p:spPr>
        <p:txBody>
          <a:bodyPr vert="horz" lIns="90170" tIns="46990" rIns="90170" bIns="4699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3390900" y="3791268"/>
            <a:ext cx="5410835" cy="436245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4562520">
            <a:off x="11086679" y="5903680"/>
            <a:ext cx="823451" cy="8395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1" y="498476"/>
            <a:ext cx="10852237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704020202020204" pitchFamily="34" charset="0"/>
              <a:ea typeface="微软雅黑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98554"/>
            <a:ext cx="529591" cy="800576"/>
          </a:xfrm>
          <a:custGeom>
            <a:avLst/>
            <a:gdLst>
              <a:gd name="connsiteX0" fmla="*/ 0 w 529433"/>
              <a:gd name="connsiteY0" fmla="*/ 0 h 1067646"/>
              <a:gd name="connsiteX1" fmla="*/ 529433 w 529433"/>
              <a:gd name="connsiteY1" fmla="*/ 0 h 1067646"/>
              <a:gd name="connsiteX2" fmla="*/ 529433 w 529433"/>
              <a:gd name="connsiteY2" fmla="*/ 1067646 h 1067646"/>
              <a:gd name="connsiteX3" fmla="*/ 0 w 529433"/>
              <a:gd name="connsiteY3" fmla="*/ 1067646 h 106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433" h="1067646">
                <a:moveTo>
                  <a:pt x="0" y="0"/>
                </a:moveTo>
                <a:lnTo>
                  <a:pt x="529433" y="0"/>
                </a:lnTo>
                <a:lnTo>
                  <a:pt x="529433" y="1067646"/>
                </a:lnTo>
                <a:lnTo>
                  <a:pt x="0" y="1067646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4562520">
            <a:off x="10618471" y="5490766"/>
            <a:ext cx="1228725" cy="12530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339650"/>
            <a:ext cx="96264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594250"/>
            <a:ext cx="9626600" cy="2583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704020202020204" pitchFamily="34" charset="0"/>
              <a:ea typeface="微软雅黑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17037480" flipH="1">
            <a:off x="313691" y="5666819"/>
            <a:ext cx="1016635" cy="10367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880650"/>
            <a:ext cx="396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2275650"/>
            <a:ext cx="3956400" cy="3069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1405930"/>
            <a:ext cx="6480000" cy="3815953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704020202020204" pitchFamily="34" charset="0"/>
              <a:ea typeface="微软雅黑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rot="10800000">
            <a:off x="11578375" y="632799"/>
            <a:ext cx="613625" cy="923202"/>
          </a:xfrm>
          <a:custGeom>
            <a:avLst/>
            <a:gdLst>
              <a:gd name="connsiteX0" fmla="*/ 0 w 529433"/>
              <a:gd name="connsiteY0" fmla="*/ 0 h 1067646"/>
              <a:gd name="connsiteX1" fmla="*/ 529433 w 529433"/>
              <a:gd name="connsiteY1" fmla="*/ 0 h 1067646"/>
              <a:gd name="connsiteX2" fmla="*/ 529433 w 529433"/>
              <a:gd name="connsiteY2" fmla="*/ 1067646 h 1067646"/>
              <a:gd name="connsiteX3" fmla="*/ 0 w 529433"/>
              <a:gd name="connsiteY3" fmla="*/ 1067646 h 106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433" h="1067646">
                <a:moveTo>
                  <a:pt x="0" y="0"/>
                </a:moveTo>
                <a:lnTo>
                  <a:pt x="529433" y="0"/>
                </a:lnTo>
                <a:lnTo>
                  <a:pt x="529433" y="1067646"/>
                </a:lnTo>
                <a:lnTo>
                  <a:pt x="0" y="1067646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859500"/>
            <a:ext cx="109764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763100"/>
            <a:ext cx="10975975" cy="621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3236850"/>
            <a:ext cx="10965600" cy="25731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704020202020204" pitchFamily="34" charset="0"/>
              <a:ea typeface="微软雅黑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1296015" y="5906135"/>
            <a:ext cx="895985" cy="9518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740250"/>
            <a:ext cx="109764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2082600"/>
            <a:ext cx="10990800" cy="2408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306850"/>
            <a:ext cx="11001600" cy="7587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704020202020204" pitchFamily="34" charset="0"/>
              <a:ea typeface="微软雅黑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1296015" y="5906135"/>
            <a:ext cx="895985" cy="9518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92846"/>
            <a:ext cx="110376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2025000"/>
            <a:ext cx="53424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2025000"/>
            <a:ext cx="5367600" cy="217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914450"/>
            <a:ext cx="53424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910850"/>
            <a:ext cx="5367600" cy="5859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1576668"/>
            <a:ext cx="12192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704020202020204" pitchFamily="34" charset="0"/>
              <a:ea typeface="微软雅黑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562520">
            <a:off x="9507855" y="5074682"/>
            <a:ext cx="2828291" cy="2490311"/>
          </a:xfrm>
          <a:custGeom>
            <a:avLst/>
            <a:gdLst>
              <a:gd name="connsiteX0" fmla="*/ 2670148 w 2828006"/>
              <a:gd name="connsiteY0" fmla="*/ 3320729 h 3320729"/>
              <a:gd name="connsiteX1" fmla="*/ 2828006 w 2828006"/>
              <a:gd name="connsiteY1" fmla="*/ 2685614 h 3320729"/>
              <a:gd name="connsiteX2" fmla="*/ 2828006 w 2828006"/>
              <a:gd name="connsiteY2" fmla="*/ 3320729 h 3320729"/>
              <a:gd name="connsiteX3" fmla="*/ 0 w 2828006"/>
              <a:gd name="connsiteY3" fmla="*/ 0 h 3320729"/>
              <a:gd name="connsiteX4" fmla="*/ 2242751 w 2828006"/>
              <a:gd name="connsiteY4" fmla="*/ 557434 h 3320729"/>
              <a:gd name="connsiteX5" fmla="*/ 1555935 w 2828006"/>
              <a:gd name="connsiteY5" fmla="*/ 3320729 h 3320729"/>
              <a:gd name="connsiteX6" fmla="*/ 0 w 2828006"/>
              <a:gd name="connsiteY6" fmla="*/ 3320729 h 332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8006" h="3320729">
                <a:moveTo>
                  <a:pt x="2670148" y="3320729"/>
                </a:moveTo>
                <a:lnTo>
                  <a:pt x="2828006" y="2685614"/>
                </a:lnTo>
                <a:lnTo>
                  <a:pt x="2828006" y="3320729"/>
                </a:lnTo>
                <a:close/>
                <a:moveTo>
                  <a:pt x="0" y="0"/>
                </a:moveTo>
                <a:lnTo>
                  <a:pt x="2242751" y="557434"/>
                </a:lnTo>
                <a:lnTo>
                  <a:pt x="1555935" y="3320729"/>
                </a:lnTo>
                <a:lnTo>
                  <a:pt x="0" y="3320729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2247900" cy="23869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637550"/>
            <a:ext cx="9144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4069800"/>
            <a:ext cx="9144000" cy="1242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4562520">
            <a:off x="11086679" y="5903680"/>
            <a:ext cx="823451" cy="8395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1" y="498479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1" y="1626121"/>
            <a:ext cx="10852237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>
            <p:custDataLst>
              <p:tags r:id="rId3"/>
            </p:custDataLst>
          </p:nvPr>
        </p:nvCxnSpPr>
        <p:spPr>
          <a:xfrm>
            <a:off x="5748167" y="3752822"/>
            <a:ext cx="69566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948091" y="3892901"/>
            <a:ext cx="4295819" cy="59297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1" y="498479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29" y="1626121"/>
            <a:ext cx="5283243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626121"/>
            <a:ext cx="5283243" cy="4041680"/>
          </a:xfrm>
        </p:spPr>
        <p:txBody>
          <a:bodyPr>
            <a:no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1" y="498479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29" y="1000133"/>
            <a:ext cx="5283243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2023369"/>
            <a:ext cx="52832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49" y="1000133"/>
            <a:ext cx="5283243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49" y="2023369"/>
            <a:ext cx="5283243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260466 w 12192000"/>
              <a:gd name="connsiteY0" fmla="*/ 245226 h 6858000"/>
              <a:gd name="connsiteX1" fmla="*/ 260466 w 12192000"/>
              <a:gd name="connsiteY1" fmla="*/ 6612775 h 6858000"/>
              <a:gd name="connsiteX2" fmla="*/ 11931535 w 12192000"/>
              <a:gd name="connsiteY2" fmla="*/ 6612775 h 6858000"/>
              <a:gd name="connsiteX3" fmla="*/ 11931535 w 12192000"/>
              <a:gd name="connsiteY3" fmla="*/ 24522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60466" y="245226"/>
                </a:moveTo>
                <a:lnTo>
                  <a:pt x="260466" y="6612775"/>
                </a:lnTo>
                <a:lnTo>
                  <a:pt x="11931535" y="6612775"/>
                </a:lnTo>
                <a:lnTo>
                  <a:pt x="11931535" y="2452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1" y="498476"/>
            <a:ext cx="10852237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4562520">
            <a:off x="11086679" y="5903680"/>
            <a:ext cx="823451" cy="8395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29" y="498479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29" y="1626121"/>
            <a:ext cx="5283243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1626121"/>
            <a:ext cx="5283243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4562520">
            <a:off x="11086679" y="5903680"/>
            <a:ext cx="823451" cy="83950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1626121"/>
            <a:ext cx="950984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1626113"/>
            <a:ext cx="9828101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3" y="1189673"/>
            <a:ext cx="10852237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3" y="1571631"/>
            <a:ext cx="10852237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3" y="5619625"/>
            <a:ext cx="270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5619625"/>
            <a:ext cx="396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5619625"/>
            <a:ext cx="270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7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image" Target="../media/image2.png"/><Relationship Id="rId1" Type="http://schemas.openxmlformats.org/officeDocument/2006/relationships/tags" Target="../tags/tag12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131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3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Relationship Id="rId3" Type="http://schemas.openxmlformats.org/officeDocument/2006/relationships/tags" Target="../tags/tag134.xml"/><Relationship Id="rId2" Type="http://schemas.openxmlformats.org/officeDocument/2006/relationships/image" Target="../media/image2.png"/><Relationship Id="rId1" Type="http://schemas.openxmlformats.org/officeDocument/2006/relationships/tags" Target="../tags/tag13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image" Target="../media/image19.png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image" Target="../media/image2.png"/><Relationship Id="rId1" Type="http://schemas.openxmlformats.org/officeDocument/2006/relationships/tags" Target="../tags/tag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73885" y="1881505"/>
            <a:ext cx="8229600" cy="2348230"/>
          </a:xfrm>
        </p:spPr>
        <p:txBody>
          <a:bodyPr vert="horz" lIns="91440" tIns="45720" rIns="91440" bIns="45720" rtlCol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50000"/>
              </a:lnSpc>
              <a:buClrTx/>
              <a:buSzTx/>
              <a:buFontTx/>
              <a:defRPr sz="3200" b="1">
                <a:solidFill>
                  <a:srgbClr val="000000"/>
                </a:solidFill>
              </a:defRPr>
            </a:pPr>
            <a:r>
              <a:rPr lang="en-US" sz="7200">
                <a:solidFill>
                  <a:schemeClr val="accent1"/>
                </a:solidFill>
                <a:latin typeface="Luminari" panose="02000505000000020004" charset="0"/>
                <a:ea typeface="汉仪劲楷简" panose="00020600040101010101" charset="-122"/>
                <a:cs typeface="Luminari" panose="02000505000000020004" charset="0"/>
                <a:sym typeface="+mn-ea"/>
              </a:rPr>
              <a:t>Difference</a:t>
            </a:r>
            <a:r>
              <a:rPr lang="en-US" sz="7200">
                <a:solidFill>
                  <a:schemeClr val="accent1"/>
                </a:solidFill>
                <a:latin typeface="Luminari" panose="02000505000000020004" charset="0"/>
                <a:ea typeface="汉仪劲楷简" panose="00020600040101010101" charset="-122"/>
                <a:cs typeface="Luminari" panose="02000505000000020004" charset="0"/>
                <a:sym typeface="+mn-ea"/>
              </a:rPr>
              <a:t>s of</a:t>
            </a:r>
            <a:br>
              <a:rPr lang="en-US" sz="7200">
                <a:solidFill>
                  <a:schemeClr val="accent1"/>
                </a:solidFill>
                <a:latin typeface="Luminari" panose="02000505000000020004" charset="0"/>
                <a:ea typeface="汉仪劲楷简" panose="00020600040101010101" charset="-122"/>
                <a:cs typeface="Luminari" panose="02000505000000020004" charset="0"/>
                <a:sym typeface="+mn-ea"/>
              </a:rPr>
            </a:br>
            <a:r>
              <a:rPr sz="7200">
                <a:solidFill>
                  <a:schemeClr val="accent1"/>
                </a:solidFill>
                <a:latin typeface="Luminari" panose="02000505000000020004" charset="0"/>
                <a:ea typeface="汉仪劲楷简" panose="00020600040101010101" charset="-122"/>
                <a:cs typeface="Luminari" panose="02000505000000020004" charset="0"/>
                <a:sym typeface="+mn-ea"/>
              </a:rPr>
              <a:t>Little / A Little </a:t>
            </a:r>
            <a:br>
              <a:rPr sz="7200">
                <a:solidFill>
                  <a:schemeClr val="accent1"/>
                </a:solidFill>
                <a:latin typeface="Luminari" panose="02000505000000020004" charset="0"/>
                <a:ea typeface="汉仪劲楷简" panose="00020600040101010101" charset="-122"/>
                <a:cs typeface="Luminari" panose="02000505000000020004" charset="0"/>
                <a:sym typeface="+mn-ea"/>
              </a:rPr>
            </a:br>
            <a:r>
              <a:rPr sz="7200">
                <a:solidFill>
                  <a:schemeClr val="accent1"/>
                </a:solidFill>
                <a:latin typeface="Luminari" panose="02000505000000020004" charset="0"/>
                <a:ea typeface="汉仪劲楷简" panose="00020600040101010101" charset="-122"/>
                <a:cs typeface="Luminari" panose="02000505000000020004" charset="0"/>
                <a:sym typeface="+mn-ea"/>
              </a:rPr>
              <a:t>Few / A Few</a:t>
            </a:r>
            <a:endParaRPr sz="7200">
              <a:solidFill>
                <a:schemeClr val="accent1"/>
              </a:solidFill>
              <a:latin typeface="Luminari" panose="02000505000000020004" charset="0"/>
              <a:ea typeface="汉仪劲楷简" panose="00020600040101010101" charset="-122"/>
              <a:cs typeface="Luminari" panose="020005050000000200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508125" y="-7334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  <a:defRPr sz="3200" b="1">
                <a:solidFill>
                  <a:srgbClr val="000000"/>
                </a:solidFill>
              </a:defRPr>
            </a:pPr>
            <a:r>
              <a:rPr lang="en-US" sz="3600"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Example Sentences</a:t>
            </a:r>
            <a:endParaRPr lang="en-US" sz="3600">
              <a:solidFill>
                <a:schemeClr val="accent1"/>
              </a:solidFill>
              <a:latin typeface="Georgia" panose="02040502050405090303" charset="0"/>
              <a:ea typeface="汉仪劲楷简" panose="0002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57200" y="210185"/>
            <a:ext cx="10767060" cy="49644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20000"/>
              </a:lnSpc>
            </a:pPr>
            <a:r>
              <a:rPr lang="en-US" altLang="zh-CN" sz="36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1. </a:t>
            </a:r>
            <a:r>
              <a:rPr lang="zh-CN" altLang="en-US" sz="3600">
                <a:solidFill>
                  <a:srgbClr val="FF0000"/>
                </a:solidFill>
                <a:latin typeface="Georgia" panose="02040502050405090303" charset="0"/>
                <a:ea typeface="汉仪中宋简" panose="02010600000101010101" charset="-122"/>
              </a:rPr>
              <a:t>A few </a:t>
            </a:r>
            <a:r>
              <a:rPr lang="zh-CN" altLang="en-US" sz="3600">
                <a:solidFill>
                  <a:srgbClr val="0070C0"/>
                </a:solidFill>
                <a:latin typeface="Georgia" panose="02040502050405090303" charset="0"/>
                <a:ea typeface="汉仪中宋简" panose="02010600000101010101" charset="-122"/>
              </a:rPr>
              <a:t>animals</a:t>
            </a:r>
            <a:r>
              <a:rPr lang="zh-CN" altLang="en-US" sz="36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 came to watch</a:t>
            </a:r>
            <a:r>
              <a:rPr lang="en-US" altLang="zh-CN" sz="36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.</a:t>
            </a:r>
            <a:endParaRPr lang="en-US" altLang="zh-CN" sz="3600">
              <a:solidFill>
                <a:schemeClr val="dk1"/>
              </a:solidFill>
              <a:latin typeface="Georgia" panose="02040502050405090303" charset="0"/>
              <a:ea typeface="汉仪中宋简" panose="02010600000101010101" charset="-122"/>
            </a:endParaRPr>
          </a:p>
          <a:p>
            <a:pPr>
              <a:lnSpc>
                <a:spcPct val="220000"/>
              </a:lnSpc>
            </a:pPr>
            <a:r>
              <a:rPr lang="en-US" altLang="zh-CN" sz="36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2. B</a:t>
            </a:r>
            <a:r>
              <a:rPr lang="zh-CN" altLang="en-US" sz="36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ut </a:t>
            </a:r>
            <a:r>
              <a:rPr lang="zh-CN" altLang="en-US" sz="3600">
                <a:solidFill>
                  <a:srgbClr val="FF0000"/>
                </a:solidFill>
                <a:latin typeface="Georgia" panose="02040502050405090303" charset="0"/>
                <a:ea typeface="汉仪中宋简" panose="02010600000101010101" charset="-122"/>
              </a:rPr>
              <a:t>few </a:t>
            </a:r>
            <a:r>
              <a:rPr lang="zh-CN" altLang="en-US" sz="3600">
                <a:solidFill>
                  <a:srgbClr val="0070C0"/>
                </a:solidFill>
                <a:latin typeface="Georgia" panose="02040502050405090303" charset="0"/>
                <a:ea typeface="汉仪中宋简" panose="02010600000101010101" charset="-122"/>
              </a:rPr>
              <a:t>of them</a:t>
            </a:r>
            <a:r>
              <a:rPr lang="zh-CN" altLang="en-US" sz="36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 believed that the turtle would win. </a:t>
            </a:r>
            <a:endParaRPr lang="zh-CN" altLang="en-US" sz="3600">
              <a:solidFill>
                <a:schemeClr val="dk1"/>
              </a:solidFill>
              <a:latin typeface="Georgia" panose="02040502050405090303" charset="0"/>
              <a:ea typeface="汉仪中宋简" panose="02010600000101010101" charset="-122"/>
            </a:endParaRPr>
          </a:p>
          <a:p>
            <a:pPr>
              <a:lnSpc>
                <a:spcPct val="220000"/>
              </a:lnSpc>
            </a:pPr>
            <a:r>
              <a:rPr lang="en-US" altLang="zh-CN" sz="36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3. </a:t>
            </a:r>
            <a:r>
              <a:rPr lang="zh-CN" altLang="en-US" sz="36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so he took </a:t>
            </a:r>
            <a:r>
              <a:rPr lang="zh-CN" altLang="en-US" sz="3600">
                <a:solidFill>
                  <a:srgbClr val="FF0000"/>
                </a:solidFill>
                <a:latin typeface="Georgia" panose="02040502050405090303" charset="0"/>
                <a:ea typeface="汉仪中宋简" panose="02010600000101010101" charset="-122"/>
              </a:rPr>
              <a:t>a little </a:t>
            </a:r>
            <a:r>
              <a:rPr lang="zh-CN" altLang="en-US" sz="3600">
                <a:solidFill>
                  <a:srgbClr val="0070C0"/>
                </a:solidFill>
                <a:latin typeface="Georgia" panose="02040502050405090303" charset="0"/>
                <a:ea typeface="汉仪中宋简" panose="02010600000101010101" charset="-122"/>
              </a:rPr>
              <a:t>time </a:t>
            </a:r>
            <a:r>
              <a:rPr lang="zh-CN" altLang="en-US" sz="36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to nap under a tree. </a:t>
            </a:r>
            <a:endParaRPr lang="zh-CN" altLang="en-US" sz="3600">
              <a:solidFill>
                <a:schemeClr val="dk1"/>
              </a:solidFill>
              <a:latin typeface="Georgia" panose="02040502050405090303" charset="0"/>
              <a:ea typeface="汉仪中宋简" panose="02010600000101010101" charset="-122"/>
            </a:endParaRPr>
          </a:p>
          <a:p>
            <a:pPr>
              <a:lnSpc>
                <a:spcPct val="220000"/>
              </a:lnSpc>
            </a:pPr>
            <a:r>
              <a:rPr lang="en-US" altLang="zh-CN" sz="36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4.</a:t>
            </a:r>
            <a:r>
              <a:rPr lang="zh-CN" altLang="en-US" sz="36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Even though there was</a:t>
            </a:r>
            <a:r>
              <a:rPr lang="zh-CN" altLang="en-US" sz="3600">
                <a:solidFill>
                  <a:srgbClr val="FF0000"/>
                </a:solidFill>
                <a:latin typeface="Georgia" panose="02040502050405090303" charset="0"/>
                <a:ea typeface="汉仪中宋简" panose="02010600000101010101" charset="-122"/>
              </a:rPr>
              <a:t> little </a:t>
            </a:r>
            <a:r>
              <a:rPr lang="zh-CN" altLang="en-US" sz="3600">
                <a:solidFill>
                  <a:srgbClr val="0070C0"/>
                </a:solidFill>
                <a:latin typeface="Georgia" panose="02040502050405090303" charset="0"/>
                <a:ea typeface="汉仪中宋简" panose="02010600000101010101" charset="-122"/>
              </a:rPr>
              <a:t>hope</a:t>
            </a:r>
            <a:r>
              <a:rPr lang="zh-CN" altLang="en-US" sz="36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 of winning.</a:t>
            </a:r>
            <a:endParaRPr lang="zh-CN" altLang="en-US" sz="3600">
              <a:solidFill>
                <a:schemeClr val="dk1"/>
              </a:solidFill>
              <a:latin typeface="Georgia" panose="02040502050405090303" charset="0"/>
              <a:ea typeface="汉仪中宋简" panose="0201060000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3465" y="13411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宋体" charset="0"/>
                <a:ea typeface="宋体" charset="0"/>
              </a:rPr>
              <a:t>肯定</a:t>
            </a:r>
            <a:endParaRPr lang="zh-CN" altLang="en-US">
              <a:solidFill>
                <a:srgbClr val="FF0000"/>
              </a:solidFill>
              <a:latin typeface="宋体" charset="0"/>
              <a:ea typeface="宋体" charset="0"/>
            </a:endParaRPr>
          </a:p>
          <a:p>
            <a:r>
              <a:rPr lang="zh-CN" altLang="en-US">
                <a:solidFill>
                  <a:srgbClr val="FF0000"/>
                </a:solidFill>
                <a:latin typeface="宋体" charset="0"/>
                <a:ea typeface="宋体" charset="0"/>
              </a:rPr>
              <a:t>有一些，</a:t>
            </a:r>
            <a:r>
              <a:rPr lang="zh-CN" altLang="en-US">
                <a:solidFill>
                  <a:srgbClr val="FF0000"/>
                </a:solidFill>
                <a:latin typeface="宋体" charset="0"/>
                <a:ea typeface="宋体" charset="0"/>
              </a:rPr>
              <a:t>有几个</a:t>
            </a:r>
            <a:endParaRPr lang="zh-CN" altLang="en-US">
              <a:solidFill>
                <a:srgbClr val="FF0000"/>
              </a:solidFill>
              <a:latin typeface="宋体" charset="0"/>
              <a:ea typeface="宋体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6415" y="259270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宋体" charset="0"/>
                <a:ea typeface="宋体" charset="0"/>
              </a:rPr>
              <a:t>否定</a:t>
            </a:r>
            <a:endParaRPr lang="zh-CN" altLang="en-US">
              <a:solidFill>
                <a:srgbClr val="FF0000"/>
              </a:solidFill>
              <a:latin typeface="宋体" charset="0"/>
              <a:ea typeface="宋体" charset="0"/>
            </a:endParaRPr>
          </a:p>
          <a:p>
            <a:r>
              <a:rPr lang="zh-CN" altLang="en-US">
                <a:solidFill>
                  <a:srgbClr val="FF0000"/>
                </a:solidFill>
                <a:latin typeface="宋体" charset="0"/>
                <a:ea typeface="宋体" charset="0"/>
              </a:rPr>
              <a:t>几乎没有</a:t>
            </a:r>
            <a:endParaRPr lang="zh-CN" altLang="en-US">
              <a:solidFill>
                <a:srgbClr val="FF0000"/>
              </a:solidFill>
              <a:latin typeface="宋体" charset="0"/>
              <a:ea typeface="宋体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49600" y="384429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宋体" charset="0"/>
                <a:ea typeface="宋体" charset="0"/>
              </a:rPr>
              <a:t>肯定</a:t>
            </a:r>
            <a:endParaRPr lang="zh-CN" altLang="en-US">
              <a:solidFill>
                <a:srgbClr val="FF0000"/>
              </a:solidFill>
              <a:latin typeface="宋体" charset="0"/>
              <a:ea typeface="宋体" charset="0"/>
            </a:endParaRPr>
          </a:p>
          <a:p>
            <a:r>
              <a:rPr lang="zh-CN" altLang="en-US">
                <a:solidFill>
                  <a:srgbClr val="FF0000"/>
                </a:solidFill>
                <a:latin typeface="宋体" charset="0"/>
                <a:ea typeface="宋体" charset="0"/>
              </a:rPr>
              <a:t>有一些，</a:t>
            </a:r>
            <a:r>
              <a:rPr lang="zh-CN" altLang="en-US">
                <a:solidFill>
                  <a:srgbClr val="FF0000"/>
                </a:solidFill>
                <a:latin typeface="宋体" charset="0"/>
                <a:ea typeface="宋体" charset="0"/>
              </a:rPr>
              <a:t>有几个</a:t>
            </a:r>
            <a:endParaRPr lang="zh-CN" altLang="en-US">
              <a:solidFill>
                <a:srgbClr val="FF0000"/>
              </a:solidFill>
              <a:latin typeface="宋体" charset="0"/>
              <a:ea typeface="宋体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37835" y="49980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宋体" charset="0"/>
                <a:ea typeface="宋体" charset="0"/>
              </a:rPr>
              <a:t>否定</a:t>
            </a:r>
            <a:endParaRPr lang="zh-CN" altLang="en-US">
              <a:solidFill>
                <a:srgbClr val="FF0000"/>
              </a:solidFill>
              <a:latin typeface="宋体" charset="0"/>
              <a:ea typeface="宋体" charset="0"/>
            </a:endParaRPr>
          </a:p>
          <a:p>
            <a:r>
              <a:rPr lang="zh-CN" altLang="en-US">
                <a:solidFill>
                  <a:srgbClr val="FF0000"/>
                </a:solidFill>
                <a:latin typeface="宋体" charset="0"/>
                <a:ea typeface="宋体" charset="0"/>
              </a:rPr>
              <a:t>几乎没有</a:t>
            </a:r>
            <a:endParaRPr lang="zh-CN" altLang="en-US">
              <a:solidFill>
                <a:srgbClr val="FF0000"/>
              </a:solidFill>
              <a:latin typeface="宋体" charset="0"/>
              <a:ea typeface="宋体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81630" y="14795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70C0"/>
                </a:solidFill>
                <a:latin typeface="宋体" charset="0"/>
                <a:ea typeface="宋体" charset="0"/>
              </a:rPr>
              <a:t>可数名词</a:t>
            </a:r>
            <a:endParaRPr lang="zh-CN" altLang="en-US">
              <a:solidFill>
                <a:srgbClr val="0070C0"/>
              </a:solidFill>
              <a:latin typeface="宋体" charset="0"/>
              <a:ea typeface="宋体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08630" y="2691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70C0"/>
                </a:solidFill>
                <a:latin typeface="宋体" charset="0"/>
                <a:ea typeface="宋体" charset="0"/>
              </a:rPr>
              <a:t>可数名词</a:t>
            </a:r>
            <a:endParaRPr lang="zh-CN" altLang="en-US">
              <a:solidFill>
                <a:srgbClr val="0070C0"/>
              </a:solidFill>
              <a:latin typeface="宋体" charset="0"/>
              <a:ea typeface="宋体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23155" y="39312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70C0"/>
                </a:solidFill>
                <a:latin typeface="宋体" charset="0"/>
                <a:ea typeface="宋体" charset="0"/>
              </a:rPr>
              <a:t>不可数名词</a:t>
            </a:r>
            <a:endParaRPr lang="zh-CN" altLang="en-US">
              <a:solidFill>
                <a:srgbClr val="0070C0"/>
              </a:solidFill>
              <a:latin typeface="宋体" charset="0"/>
              <a:ea typeface="宋体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72605" y="51250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70C0"/>
                </a:solidFill>
                <a:latin typeface="宋体" charset="0"/>
                <a:ea typeface="宋体" charset="0"/>
              </a:rPr>
              <a:t>不可数名词</a:t>
            </a:r>
            <a:endParaRPr lang="zh-CN" altLang="en-US">
              <a:solidFill>
                <a:srgbClr val="0070C0"/>
              </a:solidFill>
              <a:latin typeface="宋体" charset="0"/>
              <a:ea typeface="宋体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28000" y="147955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highlight>
                  <a:srgbClr val="FFFF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(a) few + [c]</a:t>
            </a:r>
            <a:endParaRPr lang="en-US" altLang="zh-CN" sz="3200">
              <a:highlight>
                <a:srgbClr val="FFFF00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255000" y="393128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highlight>
                  <a:srgbClr val="FFFF00"/>
                </a:highlight>
                <a:latin typeface="Times New Roman Regular" panose="02020603050405020304" charset="0"/>
                <a:cs typeface="Times New Roman Regular" panose="02020603050405020304" charset="0"/>
              </a:rPr>
              <a:t>(a) little + [uc]</a:t>
            </a:r>
            <a:endParaRPr lang="en-US" altLang="zh-CN" sz="3200">
              <a:highlight>
                <a:srgbClr val="FFFF00"/>
              </a:highlight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2" grpId="1"/>
      <p:bldP spid="4" grpId="1"/>
      <p:bldP spid="3" grpId="1"/>
      <p:bldP spid="5" grpId="1"/>
      <p:bldP spid="7" grpId="1"/>
      <p:bldP spid="9" grpId="1"/>
      <p:bldP spid="10" grpId="1"/>
      <p:bldP spid="11" grpId="1"/>
      <p:bldP spid="12" grpId="1"/>
      <p:bldP spid="13" grpId="1"/>
      <p:bldP spid="8" grpId="0"/>
      <p:bldP spid="14" grpId="0"/>
      <p:bldP spid="8" grpId="1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4562520">
            <a:off x="9839009" y="5903680"/>
            <a:ext cx="617588" cy="839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544195" y="12731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  <a:defRPr sz="3200" b="1">
                <a:solidFill>
                  <a:srgbClr val="000000"/>
                </a:solidFill>
              </a:defRPr>
            </a:pPr>
            <a:r>
              <a:rPr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Understanding the Differences</a:t>
            </a:r>
            <a:r>
              <a:rPr lang="en-US"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 1</a:t>
            </a:r>
            <a:endParaRPr lang="en-US">
              <a:solidFill>
                <a:schemeClr val="accent1"/>
              </a:solidFill>
              <a:latin typeface="Georgia" panose="02040502050405090303" charset="0"/>
              <a:ea typeface="汉仪劲楷简" panose="00020600040101010101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294255" y="1593215"/>
          <a:ext cx="4662170" cy="56718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31085"/>
                <a:gridCol w="2331085"/>
              </a:tblGrid>
              <a:tr h="1226820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countable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cs typeface="Times New Roman Regular" panose="02020603050405020304" charset="0"/>
                          <a:sym typeface="+mn-ea"/>
                        </a:rPr>
                        <a:t>（</a:t>
                      </a:r>
                      <a:r>
                        <a:rPr lang="en-US" altLang="zh-CN" sz="2000" b="1">
                          <a:latin typeface="Times New Roman Regular" panose="02020603050405020304" charset="0"/>
                          <a:cs typeface="Times New Roman Regular" panose="02020603050405020304" charset="0"/>
                          <a:sym typeface="+mn-ea"/>
                        </a:rPr>
                        <a:t>pl.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cs typeface="Times New Roman Regular" panose="02020603050405020304" charset="0"/>
                          <a:sym typeface="+mn-ea"/>
                        </a:rPr>
                        <a:t>）</a:t>
                      </a:r>
                      <a:endParaRPr lang="en-US" altLang="zh-CN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可数名词复数</a:t>
                      </a:r>
                      <a:endParaRPr lang="zh-CN" altLang="en-US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uncountable</a:t>
                      </a:r>
                      <a:endParaRPr lang="en-US" altLang="zh-CN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不可数名词</a:t>
                      </a:r>
                      <a:endParaRPr lang="zh-CN" altLang="en-US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  <a:tr h="1342390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36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few</a:t>
                      </a:r>
                      <a:endParaRPr lang="en-US" altLang="zh-CN" sz="36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36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little</a:t>
                      </a:r>
                      <a:endParaRPr lang="en-US" altLang="zh-CN" sz="36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  <a:tr h="1342390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36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a few</a:t>
                      </a:r>
                      <a:endParaRPr lang="en-US" altLang="zh-CN" sz="36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36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a little</a:t>
                      </a:r>
                      <a:endParaRPr lang="en-US" altLang="zh-CN" sz="36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6"/>
          <p:cNvSpPr/>
          <p:nvPr/>
        </p:nvSpPr>
        <p:spPr>
          <a:xfrm>
            <a:off x="3377565" y="1228725"/>
            <a:ext cx="3554730" cy="1516380"/>
          </a:xfrm>
          <a:prstGeom prst="cloudCallout">
            <a:avLst>
              <a:gd name="adj1" fmla="val -56852"/>
              <a:gd name="adj2" fmla="val 50955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400" smtClean="0">
                <a:solidFill>
                  <a:schemeClr val="tx1"/>
                </a:solidFill>
              </a:rPr>
              <a:t>Oh, no... I have </a:t>
            </a:r>
            <a:r>
              <a:rPr lang="en-US" altLang="zh-CN" sz="2400" smtClean="0">
                <a:solidFill>
                  <a:srgbClr val="FF0000"/>
                </a:solidFill>
              </a:rPr>
              <a:t>little</a:t>
            </a:r>
            <a:r>
              <a:rPr lang="en-US" altLang="zh-CN" sz="2400" smtClean="0">
                <a:solidFill>
                  <a:schemeClr val="tx1"/>
                </a:solidFill>
              </a:rPr>
              <a:t> time left!</a:t>
            </a:r>
            <a:endParaRPr lang="en-US" altLang="zh-CN" sz="2400" smtClean="0">
              <a:solidFill>
                <a:schemeClr val="tx1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3486785" y="3813810"/>
            <a:ext cx="3648710" cy="1199515"/>
          </a:xfrm>
          <a:prstGeom prst="wedgeEllipseCallout">
            <a:avLst>
              <a:gd name="adj1" fmla="val -56482"/>
              <a:gd name="adj2" fmla="val 61363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400" smtClean="0"/>
              <a:t>Come on! I still have </a:t>
            </a:r>
            <a:r>
              <a:rPr lang="en-US" altLang="zh-CN" sz="2400" smtClean="0">
                <a:solidFill>
                  <a:srgbClr val="FF0000"/>
                </a:solidFill>
              </a:rPr>
              <a:t>a little</a:t>
            </a:r>
            <a:r>
              <a:rPr lang="en-US" altLang="zh-CN" sz="2400" smtClean="0"/>
              <a:t> time!</a:t>
            </a:r>
            <a:endParaRPr lang="en-US" altLang="zh-CN" sz="2400" smtClean="0"/>
          </a:p>
        </p:txBody>
      </p:sp>
      <p:sp>
        <p:nvSpPr>
          <p:cNvPr id="10" name="文本框 9"/>
          <p:cNvSpPr txBox="1"/>
          <p:nvPr/>
        </p:nvSpPr>
        <p:spPr>
          <a:xfrm>
            <a:off x="7670443" y="2217215"/>
            <a:ext cx="4897604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Comic Sans MS" panose="030F0902030302020204" pitchFamily="66" charset="0"/>
                <a:cs typeface="Arial" panose="020B0704020202020204" pitchFamily="34" charset="0"/>
              </a:rPr>
              <a:t>little = hardly any</a:t>
            </a:r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r>
              <a:rPr lang="en-US" altLang="zh-CN" sz="2800" b="1" smtClean="0">
                <a:solidFill>
                  <a:srgbClr val="FF0000"/>
                </a:solidFill>
                <a:latin typeface="Comic Sans MS" panose="030F0902030302020204" pitchFamily="66" charset="0"/>
                <a:cs typeface="Arial" panose="020B0704020202020204" pitchFamily="34" charset="0"/>
              </a:rPr>
              <a:t>a little = some</a:t>
            </a:r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</p:txBody>
      </p:sp>
      <p:pic>
        <p:nvPicPr>
          <p:cNvPr id="16" name="图片 16" descr="/Users/apple/Library/Containers/com.kingsoft.wpsoffice.mac/Data/tmp/photoeditapp/20240824235441/temp.pngtemp"/>
          <p:cNvPicPr>
            <a:picLocks noChangeAspect="1"/>
          </p:cNvPicPr>
          <p:nvPr/>
        </p:nvPicPr>
        <p:blipFill>
          <a:blip r:embed="rId1"/>
          <a:srcRect l="20686" t="58901" r="50000"/>
          <a:stretch>
            <a:fillRect/>
          </a:stretch>
        </p:blipFill>
        <p:spPr>
          <a:xfrm>
            <a:off x="1129665" y="1823720"/>
            <a:ext cx="1772285" cy="199009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-240665" y="250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  <a:defRPr sz="3200" b="1">
                <a:solidFill>
                  <a:srgbClr val="000000"/>
                </a:solidFill>
              </a:defRPr>
            </a:pPr>
            <a:r>
              <a:rPr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Detailed Examples</a:t>
            </a:r>
            <a:r>
              <a:rPr lang="en-US"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--little &amp; a little</a:t>
            </a:r>
            <a:endParaRPr lang="en-US">
              <a:solidFill>
                <a:schemeClr val="accent1"/>
              </a:solidFill>
              <a:latin typeface="Georgia" panose="02040502050405090303" charset="0"/>
              <a:ea typeface="汉仪劲楷简" panose="00020600040101010101" charset="-122"/>
              <a:sym typeface="+mn-ea"/>
            </a:endParaRPr>
          </a:p>
        </p:txBody>
      </p:sp>
      <p:pic>
        <p:nvPicPr>
          <p:cNvPr id="5" name="图片 4" descr="/Users/apple/Library/Containers/com.kingsoft.wpsoffice.mac/Data/tmp/photoeditapp/20240824232547/temp.pngtemp"/>
          <p:cNvPicPr>
            <a:picLocks noChangeAspect="1"/>
          </p:cNvPicPr>
          <p:nvPr/>
        </p:nvPicPr>
        <p:blipFill>
          <a:blip r:embed="rId3"/>
          <a:srcRect b="13029"/>
          <a:stretch>
            <a:fillRect/>
          </a:stretch>
        </p:blipFill>
        <p:spPr>
          <a:xfrm>
            <a:off x="7988935" y="731520"/>
            <a:ext cx="2229485" cy="1853565"/>
          </a:xfrm>
          <a:prstGeom prst="rect">
            <a:avLst/>
          </a:prstGeom>
        </p:spPr>
      </p:pic>
      <p:pic>
        <p:nvPicPr>
          <p:cNvPr id="6" name="图片 5" descr="/Users/apple/Library/Containers/com.kingsoft.wpsoffice.mac/Data/tmp/photoeditapp/20240824232657/temp.pngte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990" y="3996055"/>
            <a:ext cx="1348740" cy="1348740"/>
          </a:xfrm>
          <a:prstGeom prst="rect">
            <a:avLst/>
          </a:prstGeom>
        </p:spPr>
      </p:pic>
      <p:pic>
        <p:nvPicPr>
          <p:cNvPr id="8" name="图片 16" descr="/Users/apple/Library/Containers/com.kingsoft.wpsoffice.mac/Data/tmp/photoeditapp/20240824235441/temp.pngtemp"/>
          <p:cNvPicPr>
            <a:picLocks noChangeAspect="1"/>
          </p:cNvPicPr>
          <p:nvPr/>
        </p:nvPicPr>
        <p:blipFill>
          <a:blip r:embed="rId1"/>
          <a:srcRect l="-4406" t="13119" r="75092" b="36864"/>
          <a:stretch>
            <a:fillRect/>
          </a:stretch>
        </p:blipFill>
        <p:spPr>
          <a:xfrm>
            <a:off x="1397635" y="3813810"/>
            <a:ext cx="1504315" cy="20554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6"/>
          <p:cNvSpPr/>
          <p:nvPr/>
        </p:nvSpPr>
        <p:spPr>
          <a:xfrm>
            <a:off x="3377565" y="1228725"/>
            <a:ext cx="4611370" cy="1516380"/>
          </a:xfrm>
          <a:prstGeom prst="cloudCallout">
            <a:avLst>
              <a:gd name="adj1" fmla="val -56852"/>
              <a:gd name="adj2" fmla="val 50955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400" smtClean="0">
                <a:solidFill>
                  <a:srgbClr val="FF0000"/>
                </a:solidFill>
                <a:sym typeface="+mn-ea"/>
              </a:rPr>
              <a:t>Few</a:t>
            </a:r>
            <a:r>
              <a:rPr lang="en-US" altLang="zh-CN" sz="2400" smtClean="0">
                <a:sym typeface="+mn-ea"/>
              </a:rPr>
              <a:t> animals supported Mr. Turtle.</a:t>
            </a:r>
            <a:endParaRPr lang="en-US" altLang="zh-CN" sz="2400" smtClean="0">
              <a:solidFill>
                <a:schemeClr val="tx1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3377565" y="3773170"/>
            <a:ext cx="4359275" cy="1199515"/>
          </a:xfrm>
          <a:prstGeom prst="wedgeEllipseCallout">
            <a:avLst>
              <a:gd name="adj1" fmla="val -56482"/>
              <a:gd name="adj2" fmla="val 61363"/>
            </a:avLst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400" smtClean="0">
                <a:solidFill>
                  <a:srgbClr val="FF0000"/>
                </a:solidFill>
              </a:rPr>
              <a:t>A few</a:t>
            </a:r>
            <a:r>
              <a:rPr lang="en-US" altLang="zh-CN" sz="2400" smtClean="0"/>
              <a:t> animals supported Mr. Rabbit.</a:t>
            </a:r>
            <a:endParaRPr lang="en-US" altLang="zh-CN" sz="2400" smtClean="0"/>
          </a:p>
        </p:txBody>
      </p:sp>
      <p:sp>
        <p:nvSpPr>
          <p:cNvPr id="10" name="文本框 9"/>
          <p:cNvSpPr txBox="1"/>
          <p:nvPr/>
        </p:nvSpPr>
        <p:spPr>
          <a:xfrm>
            <a:off x="7577098" y="2603930"/>
            <a:ext cx="4897604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rgbClr val="FF0000"/>
                </a:solidFill>
                <a:latin typeface="Comic Sans MS" panose="030F0902030302020204" pitchFamily="66" charset="0"/>
                <a:cs typeface="Arial" panose="020B0704020202020204" pitchFamily="34" charset="0"/>
              </a:rPr>
              <a:t>few = hardly any</a:t>
            </a:r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  <a:p>
            <a:r>
              <a:rPr lang="en-US" altLang="zh-CN" sz="2800" b="1" smtClean="0">
                <a:solidFill>
                  <a:srgbClr val="FF0000"/>
                </a:solidFill>
                <a:latin typeface="Comic Sans MS" panose="030F0902030302020204" pitchFamily="66" charset="0"/>
                <a:cs typeface="Arial" panose="020B0704020202020204" pitchFamily="34" charset="0"/>
              </a:rPr>
              <a:t>a few = some</a:t>
            </a:r>
            <a:endParaRPr lang="en-US" altLang="zh-CN" sz="2800" b="1" smtClean="0">
              <a:solidFill>
                <a:srgbClr val="FF0000"/>
              </a:solidFill>
              <a:latin typeface="Comic Sans MS" panose="030F0902030302020204" pitchFamily="66" charset="0"/>
              <a:cs typeface="Arial" panose="020B07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-240665" y="250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  <a:defRPr sz="3200" b="1">
                <a:solidFill>
                  <a:srgbClr val="000000"/>
                </a:solidFill>
              </a:defRPr>
            </a:pPr>
            <a:r>
              <a:rPr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Detailed Examples</a:t>
            </a:r>
            <a:r>
              <a:rPr lang="en-US"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--few &amp; a </a:t>
            </a:r>
            <a:r>
              <a:rPr lang="en-US"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few</a:t>
            </a:r>
            <a:endParaRPr lang="en-US">
              <a:solidFill>
                <a:schemeClr val="accent1"/>
              </a:solidFill>
              <a:latin typeface="Georgia" panose="02040502050405090303" charset="0"/>
              <a:ea typeface="汉仪劲楷简" panose="00020600040101010101" charset="-122"/>
              <a:sym typeface="+mn-ea"/>
            </a:endParaRPr>
          </a:p>
        </p:txBody>
      </p:sp>
      <p:pic>
        <p:nvPicPr>
          <p:cNvPr id="5" name="图片 4" descr="/Users/apple/Library/Containers/com.kingsoft.wpsoffice.mac/Data/tmp/photoeditapp/20240824232547/temp.pngtemp"/>
          <p:cNvPicPr>
            <a:picLocks noChangeAspect="1"/>
          </p:cNvPicPr>
          <p:nvPr/>
        </p:nvPicPr>
        <p:blipFill>
          <a:blip r:embed="rId2"/>
          <a:srcRect b="13029"/>
          <a:stretch>
            <a:fillRect/>
          </a:stretch>
        </p:blipFill>
        <p:spPr>
          <a:xfrm>
            <a:off x="7988935" y="891540"/>
            <a:ext cx="2229485" cy="1853565"/>
          </a:xfrm>
          <a:prstGeom prst="rect">
            <a:avLst/>
          </a:prstGeom>
        </p:spPr>
      </p:pic>
      <p:pic>
        <p:nvPicPr>
          <p:cNvPr id="6" name="图片 5" descr="/Users/apple/Library/Containers/com.kingsoft.wpsoffice.mac/Data/tmp/photoeditapp/20240824232657/temp.pngte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990" y="3996055"/>
            <a:ext cx="1348740" cy="1348740"/>
          </a:xfrm>
          <a:prstGeom prst="rect">
            <a:avLst/>
          </a:prstGeom>
        </p:spPr>
      </p:pic>
      <p:pic>
        <p:nvPicPr>
          <p:cNvPr id="2" name="图片 1" descr="/Users/apple/Library/Containers/com.kingsoft.wpsoffice.mac/Data/tmp/photoeditapp/20240824233433/temp.pngte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80" y="2201545"/>
            <a:ext cx="4249420" cy="6374765"/>
          </a:xfrm>
          <a:prstGeom prst="rect">
            <a:avLst/>
          </a:prstGeom>
        </p:spPr>
      </p:pic>
      <p:pic>
        <p:nvPicPr>
          <p:cNvPr id="3" name="图片 2" descr="/Users/apple/Library/Containers/com.kingsoft.wpsoffice.mac/Data/tmp/photoeditapp/20240824233909/temp.pngte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40" y="1228725"/>
            <a:ext cx="2839085" cy="28390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4562520">
            <a:off x="9839009" y="5903680"/>
            <a:ext cx="617588" cy="839509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71780" y="1417955"/>
          <a:ext cx="11648440" cy="373443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12110"/>
                <a:gridCol w="2912110"/>
                <a:gridCol w="2912110"/>
                <a:gridCol w="2912110"/>
              </a:tblGrid>
              <a:tr h="1244600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endParaRPr lang="zh-CN" altLang="en-US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countable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cs typeface="Times New Roman Regular" panose="02020603050405020304" charset="0"/>
                          <a:sym typeface="+mn-ea"/>
                        </a:rPr>
                        <a:t>（</a:t>
                      </a:r>
                      <a:r>
                        <a:rPr lang="en-US" altLang="zh-CN" sz="2000" b="1">
                          <a:latin typeface="Times New Roman Regular" panose="02020603050405020304" charset="0"/>
                          <a:cs typeface="Times New Roman Regular" panose="02020603050405020304" charset="0"/>
                          <a:sym typeface="+mn-ea"/>
                        </a:rPr>
                        <a:t>pl.</a:t>
                      </a:r>
                      <a:r>
                        <a:rPr lang="zh-CN" altLang="en-US" sz="2000" b="1">
                          <a:latin typeface="Times New Roman Regular" panose="02020603050405020304" charset="0"/>
                          <a:cs typeface="Times New Roman Regular" panose="02020603050405020304" charset="0"/>
                          <a:sym typeface="+mn-ea"/>
                        </a:rPr>
                        <a:t>）</a:t>
                      </a:r>
                      <a:endParaRPr lang="en-US" altLang="zh-CN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可数名词复数</a:t>
                      </a:r>
                      <a:endParaRPr lang="zh-CN" altLang="en-US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uncountable</a:t>
                      </a:r>
                      <a:endParaRPr lang="en-US" altLang="zh-CN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不可数名词</a:t>
                      </a:r>
                      <a:endParaRPr lang="zh-CN" altLang="en-US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endParaRPr lang="zh-CN" altLang="en-US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  <a:tr h="1074420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not enough = hardly no</a:t>
                      </a:r>
                      <a:endParaRPr lang="en-US" altLang="zh-CN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几乎没有</a:t>
                      </a:r>
                      <a:endParaRPr lang="zh-CN" altLang="en-US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36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few</a:t>
                      </a:r>
                      <a:endParaRPr lang="en-US" altLang="zh-CN" sz="36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36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little</a:t>
                      </a:r>
                      <a:endParaRPr lang="en-US" altLang="zh-CN" sz="36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18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negative</a:t>
                      </a:r>
                      <a:endParaRPr lang="en-US" altLang="zh-CN" sz="18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18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否定含义</a:t>
                      </a:r>
                      <a:endParaRPr lang="zh-CN" altLang="en-US" sz="18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  <a:tr h="1362075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20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enough</a:t>
                      </a:r>
                      <a:endParaRPr lang="en-US" altLang="zh-CN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20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有一些，有几个</a:t>
                      </a:r>
                      <a:endParaRPr lang="zh-CN" altLang="en-US" sz="20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36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a few</a:t>
                      </a:r>
                      <a:endParaRPr lang="en-US" altLang="zh-CN" sz="36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36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a little</a:t>
                      </a:r>
                      <a:endParaRPr lang="en-US" altLang="zh-CN" sz="36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18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positive</a:t>
                      </a:r>
                      <a:endParaRPr lang="en-US" altLang="zh-CN" sz="18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18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肯定含义</a:t>
                      </a:r>
                      <a:endParaRPr lang="zh-CN" altLang="en-US" sz="18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图片 17" descr="/Users/apple/Library/Containers/com.kingsoft.wpsoffice.mac/Data/tmp/photoeditapp/20240823221312/temp.pngtemp"/>
          <p:cNvPicPr>
            <a:picLocks noChangeAspect="1"/>
          </p:cNvPicPr>
          <p:nvPr/>
        </p:nvPicPr>
        <p:blipFill>
          <a:blip r:embed="rId4"/>
          <a:srcRect l="69631" t="40688" r="16767" b="31989"/>
          <a:stretch>
            <a:fillRect/>
          </a:stretch>
        </p:blipFill>
        <p:spPr>
          <a:xfrm>
            <a:off x="7862570" y="2684780"/>
            <a:ext cx="1486535" cy="1396365"/>
          </a:xfrm>
          <a:prstGeom prst="rect">
            <a:avLst/>
          </a:prstGeom>
        </p:spPr>
      </p:pic>
      <p:pic>
        <p:nvPicPr>
          <p:cNvPr id="19" name="图片 18" descr="/Users/apple/Library/Containers/com.kingsoft.wpsoffice.mac/Data/tmp/photoeditapp/20240823221312/temp.pngtemp"/>
          <p:cNvPicPr>
            <a:picLocks noChangeAspect="1"/>
          </p:cNvPicPr>
          <p:nvPr/>
        </p:nvPicPr>
        <p:blipFill>
          <a:blip r:embed="rId4"/>
          <a:srcRect l="53595" t="39613" r="30031" b="28981"/>
          <a:stretch>
            <a:fillRect/>
          </a:stretch>
        </p:blipFill>
        <p:spPr>
          <a:xfrm>
            <a:off x="8087995" y="4240530"/>
            <a:ext cx="1776095" cy="1522730"/>
          </a:xfrm>
          <a:prstGeom prst="rect">
            <a:avLst/>
          </a:prstGeom>
        </p:spPr>
      </p:pic>
      <p:pic>
        <p:nvPicPr>
          <p:cNvPr id="20" name="图片 19" descr="/Users/apple/Library/Containers/com.kingsoft.wpsoffice.mac/Data/tmp/photoeditapp/20240823221312/temp.pngtemp"/>
          <p:cNvPicPr>
            <a:picLocks noChangeAspect="1"/>
          </p:cNvPicPr>
          <p:nvPr/>
        </p:nvPicPr>
        <p:blipFill>
          <a:blip r:embed="rId4"/>
          <a:srcRect l="31228" t="35111" r="52327" b="25634"/>
          <a:stretch>
            <a:fillRect/>
          </a:stretch>
        </p:blipFill>
        <p:spPr>
          <a:xfrm>
            <a:off x="4831080" y="2489200"/>
            <a:ext cx="1485900" cy="1591945"/>
          </a:xfrm>
          <a:prstGeom prst="rect">
            <a:avLst/>
          </a:prstGeom>
        </p:spPr>
      </p:pic>
      <p:pic>
        <p:nvPicPr>
          <p:cNvPr id="21" name="图片 20" descr="/Users/apple/Library/Containers/com.kingsoft.wpsoffice.mac/Data/tmp/photoeditapp/20240823221312/temp.pngtemp"/>
          <p:cNvPicPr>
            <a:picLocks noChangeAspect="1"/>
          </p:cNvPicPr>
          <p:nvPr/>
        </p:nvPicPr>
        <p:blipFill>
          <a:blip r:embed="rId4"/>
          <a:srcRect l="12238" t="31959" r="68689" b="19842"/>
          <a:stretch>
            <a:fillRect/>
          </a:stretch>
        </p:blipFill>
        <p:spPr>
          <a:xfrm>
            <a:off x="4947920" y="4081145"/>
            <a:ext cx="1486535" cy="1686560"/>
          </a:xfrm>
          <a:prstGeom prst="rect">
            <a:avLst/>
          </a:prstGeom>
        </p:spPr>
      </p:pic>
      <p:pic>
        <p:nvPicPr>
          <p:cNvPr id="5" name="图片 4" descr="/Users/apple/Library/Containers/com.kingsoft.wpsoffice.mac/Data/tmp/photoeditapp/20240824232547/temp.pngtemp"/>
          <p:cNvPicPr>
            <a:picLocks noChangeAspect="1"/>
          </p:cNvPicPr>
          <p:nvPr/>
        </p:nvPicPr>
        <p:blipFill>
          <a:blip r:embed="rId5"/>
          <a:srcRect b="13029"/>
          <a:stretch>
            <a:fillRect/>
          </a:stretch>
        </p:blipFill>
        <p:spPr>
          <a:xfrm>
            <a:off x="10498455" y="2378075"/>
            <a:ext cx="1914525" cy="1591945"/>
          </a:xfrm>
          <a:prstGeom prst="rect">
            <a:avLst/>
          </a:prstGeom>
        </p:spPr>
      </p:pic>
      <p:pic>
        <p:nvPicPr>
          <p:cNvPr id="3" name="图片 2" descr="/Users/apple/Library/Containers/com.kingsoft.wpsoffice.mac/Data/tmp/photoeditapp/20240824232657/temp.pngte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1030" y="4081145"/>
            <a:ext cx="1348740" cy="13487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idx="4294967295"/>
            <p:custDataLst>
              <p:tags r:id="rId7"/>
            </p:custDataLst>
          </p:nvPr>
        </p:nvSpPr>
        <p:spPr>
          <a:xfrm>
            <a:off x="-240665" y="2508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  <a:defRPr sz="3200" b="1">
                <a:solidFill>
                  <a:srgbClr val="000000"/>
                </a:solidFill>
              </a:defRPr>
            </a:pPr>
            <a:r>
              <a:rPr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Understanding the Differences</a:t>
            </a:r>
            <a:r>
              <a:rPr lang="en-US"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 2</a:t>
            </a:r>
            <a:endParaRPr lang="en-US">
              <a:solidFill>
                <a:schemeClr val="accent1"/>
              </a:solidFill>
              <a:latin typeface="Georgia" panose="02040502050405090303" charset="0"/>
              <a:ea typeface="汉仪劲楷简" panose="0002060004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/Users/apple/Library/Containers/com.kingsoft.wpsoffice.mac/Data/tmp/photoeditapp/20240823223147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606550" y="1242695"/>
            <a:ext cx="3148330" cy="2672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37385" y="2174240"/>
            <a:ext cx="661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f</a:t>
            </a:r>
            <a:endParaRPr lang="en-US" altLang="zh-CN" sz="3600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51710" y="1149985"/>
            <a:ext cx="661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e</a:t>
            </a:r>
            <a:endParaRPr lang="en-US" altLang="zh-CN" sz="3600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95905" y="928370"/>
            <a:ext cx="661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w</a:t>
            </a:r>
            <a:endParaRPr lang="en-US" altLang="zh-CN" sz="3600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10" name="图片 9" descr="/Users/apple/Library/Containers/com.kingsoft.wpsoffice.mac/Data/tmp/photoeditapp/20240823223147/temp.pngte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7412355" y="1081405"/>
            <a:ext cx="3148330" cy="26720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756525" y="2039620"/>
            <a:ext cx="661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l</a:t>
            </a:r>
            <a:endParaRPr lang="en-US" altLang="zh-CN" sz="3600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37525" y="949960"/>
            <a:ext cx="661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i</a:t>
            </a:r>
            <a:endParaRPr lang="en-US" altLang="zh-CN" sz="3600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01710" y="727075"/>
            <a:ext cx="661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t</a:t>
            </a:r>
            <a:endParaRPr lang="en-US" altLang="zh-CN" sz="3600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23375" y="807085"/>
            <a:ext cx="661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t</a:t>
            </a:r>
            <a:endParaRPr lang="en-US" altLang="zh-CN" sz="3600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64395" y="1028700"/>
            <a:ext cx="661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l</a:t>
            </a:r>
            <a:endParaRPr lang="en-US" altLang="zh-CN" sz="3600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993630" y="1529080"/>
            <a:ext cx="661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 Bold" panose="02020603050405020304" charset="0"/>
                <a:cs typeface="Times New Roman Bold" panose="02020603050405020304" charset="0"/>
              </a:rPr>
              <a:t>e</a:t>
            </a:r>
            <a:endParaRPr lang="en-US" altLang="zh-CN" sz="3600" b="1">
              <a:solidFill>
                <a:srgbClr val="FF000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sp>
        <p:nvSpPr>
          <p:cNvPr id="17" name="TextBox 2"/>
          <p:cNvSpPr txBox="1"/>
          <p:nvPr>
            <p:custDataLst>
              <p:tags r:id="rId3"/>
            </p:custDataLst>
          </p:nvPr>
        </p:nvSpPr>
        <p:spPr>
          <a:xfrm>
            <a:off x="2519045" y="3726180"/>
            <a:ext cx="1554480" cy="368300"/>
          </a:xfrm>
          <a:prstGeom prst="rect">
            <a:avLst/>
          </a:prstGeom>
          <a:noFill/>
        </p:spPr>
        <p:txBody>
          <a:bodyPr wrap="none">
            <a:spAutoFit/>
          </a:bodyPr>
          <a:p>
            <a:r>
              <a:rPr lang="zh-CN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  <a:cs typeface="微软雅黑" charset="0"/>
              </a:rPr>
              <a:t>修饰</a:t>
            </a:r>
            <a:r>
              <a:rPr lang="zh-CN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  <a:cs typeface="微软雅黑" charset="0"/>
              </a:rPr>
              <a:t>可数名词</a:t>
            </a:r>
            <a:endParaRPr lang="zh-CN">
              <a:solidFill>
                <a:schemeClr val="dk1"/>
              </a:solidFill>
              <a:latin typeface="Georgia" panose="02040502050405090303" charset="0"/>
              <a:ea typeface="汉仪中宋简" panose="02010600000101010101" charset="-122"/>
              <a:cs typeface="微软雅黑" charset="0"/>
            </a:endParaRPr>
          </a:p>
        </p:txBody>
      </p:sp>
      <p:sp>
        <p:nvSpPr>
          <p:cNvPr id="18" name="TextBox 2"/>
          <p:cNvSpPr txBox="1"/>
          <p:nvPr>
            <p:custDataLst>
              <p:tags r:id="rId4"/>
            </p:custDataLst>
          </p:nvPr>
        </p:nvSpPr>
        <p:spPr>
          <a:xfrm>
            <a:off x="8338185" y="3726180"/>
            <a:ext cx="1783080" cy="368300"/>
          </a:xfrm>
          <a:prstGeom prst="rect">
            <a:avLst/>
          </a:prstGeom>
          <a:noFill/>
        </p:spPr>
        <p:txBody>
          <a:bodyPr wrap="none">
            <a:spAutoFit/>
          </a:bodyPr>
          <a:p>
            <a:r>
              <a:rPr lang="zh-CN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  <a:cs typeface="微软雅黑" charset="0"/>
              </a:rPr>
              <a:t>修饰</a:t>
            </a:r>
            <a:r>
              <a:rPr lang="zh-CN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  <a:cs typeface="微软雅黑" charset="0"/>
              </a:rPr>
              <a:t>不可数名词</a:t>
            </a:r>
            <a:endParaRPr lang="zh-CN">
              <a:solidFill>
                <a:schemeClr val="dk1"/>
              </a:solidFill>
              <a:latin typeface="Georgia" panose="02040502050405090303" charset="0"/>
              <a:ea typeface="汉仪中宋简" panose="02010600000101010101" charset="-122"/>
              <a:cs typeface="微软雅黑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27525" y="3289935"/>
            <a:ext cx="4445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数清配可数，数不清配</a:t>
            </a:r>
            <a:r>
              <a:rPr lang="zh-CN" altLang="en-US" sz="2400">
                <a:solidFill>
                  <a:srgbClr val="FF0000"/>
                </a:solidFill>
              </a:rPr>
              <a:t>不可数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0" name="左右箭头 19"/>
          <p:cNvSpPr/>
          <p:nvPr/>
        </p:nvSpPr>
        <p:spPr>
          <a:xfrm>
            <a:off x="5255895" y="3780155"/>
            <a:ext cx="2076450" cy="314325"/>
          </a:xfrm>
          <a:prstGeom prst="leftRightArrow">
            <a:avLst/>
          </a:prstGeom>
        </p:spPr>
        <p:style>
          <a:lnRef idx="0">
            <a:srgbClr val="FFFFFF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443480" y="5328920"/>
            <a:ext cx="1251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a</a:t>
            </a:r>
            <a:r>
              <a:rPr lang="en-US" altLang="zh-CN" sz="2800"/>
              <a:t> few</a:t>
            </a:r>
            <a:endParaRPr lang="en-US" altLang="zh-CN" sz="2800"/>
          </a:p>
        </p:txBody>
      </p:sp>
      <p:sp>
        <p:nvSpPr>
          <p:cNvPr id="25" name="文本框 24"/>
          <p:cNvSpPr txBox="1"/>
          <p:nvPr/>
        </p:nvSpPr>
        <p:spPr>
          <a:xfrm>
            <a:off x="4766945" y="413766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 有 a 够无 a 不够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26" name="图片 25" descr="/Users/apple/Library/Containers/com.kingsoft.wpsoffice.mac/Data/tmp/photoeditapp/20240823224233/temp.pngte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195" y="4271645"/>
            <a:ext cx="2075815" cy="207581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85800" y="4806950"/>
            <a:ext cx="1251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few</a:t>
            </a:r>
            <a:endParaRPr lang="en-US" altLang="zh-CN" sz="2800"/>
          </a:p>
        </p:txBody>
      </p:sp>
      <p:sp>
        <p:nvSpPr>
          <p:cNvPr id="28" name="文本框 27"/>
          <p:cNvSpPr txBox="1"/>
          <p:nvPr/>
        </p:nvSpPr>
        <p:spPr>
          <a:xfrm>
            <a:off x="8633460" y="5328920"/>
            <a:ext cx="1251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a</a:t>
            </a:r>
            <a:r>
              <a:rPr lang="en-US" altLang="zh-CN" sz="2800"/>
              <a:t> </a:t>
            </a:r>
            <a:r>
              <a:rPr lang="en-US" altLang="zh-CN" sz="2800"/>
              <a:t>little</a:t>
            </a:r>
            <a:endParaRPr lang="en-US" altLang="zh-CN" sz="2800"/>
          </a:p>
        </p:txBody>
      </p:sp>
      <p:pic>
        <p:nvPicPr>
          <p:cNvPr id="29" name="图片 28" descr="/Users/apple/Library/Containers/com.kingsoft.wpsoffice.mac/Data/tmp/photoeditapp/20240823224233/temp.pngte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720" y="4224655"/>
            <a:ext cx="2075815" cy="207581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875780" y="4806950"/>
            <a:ext cx="1251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little</a:t>
            </a:r>
            <a:endParaRPr lang="en-US" altLang="zh-CN" sz="2800"/>
          </a:p>
        </p:txBody>
      </p:sp>
      <p:sp>
        <p:nvSpPr>
          <p:cNvPr id="4" name="Title 1"/>
          <p:cNvSpPr>
            <a:spLocks noGrp="1"/>
          </p:cNvSpPr>
          <p:nvPr>
            <p:ph type="title" idx="4294967295"/>
            <p:custDataLst>
              <p:tags r:id="rId6"/>
            </p:custDataLst>
          </p:nvPr>
        </p:nvSpPr>
        <p:spPr>
          <a:xfrm>
            <a:off x="-1203960" y="-158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  <a:defRPr sz="3200" b="1">
                <a:solidFill>
                  <a:srgbClr val="000000"/>
                </a:solidFill>
              </a:defRPr>
            </a:pPr>
            <a:r>
              <a:rPr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Tips for Remembering</a:t>
            </a:r>
            <a:endParaRPr>
              <a:solidFill>
                <a:schemeClr val="accent1"/>
              </a:solidFill>
              <a:latin typeface="Georgia" panose="02040502050405090303" charset="0"/>
              <a:ea typeface="汉仪劲楷简" panose="0002060004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7" grpId="1"/>
      <p:bldP spid="8" grpId="1"/>
      <p:bldP spid="9" grpId="1"/>
      <p:bldP spid="11" grpId="0"/>
      <p:bldP spid="12" grpId="0"/>
      <p:bldP spid="13" grpId="0"/>
      <p:bldP spid="14" grpId="0"/>
      <p:bldP spid="15" grpId="0"/>
      <p:bldP spid="16" grpId="0"/>
      <p:bldP spid="11" grpId="1"/>
      <p:bldP spid="12" grpId="1"/>
      <p:bldP spid="13" grpId="1"/>
      <p:bldP spid="14" grpId="1"/>
      <p:bldP spid="15" grpId="1"/>
      <p:bldP spid="16" grpId="1"/>
      <p:bldP spid="18" grpId="0"/>
      <p:bldP spid="17" grpId="0"/>
      <p:bldP spid="18" grpId="1"/>
      <p:bldP spid="17" grpId="1"/>
      <p:bldP spid="19" grpId="0"/>
      <p:bldP spid="20" grpId="0" bldLvl="0" animBg="1"/>
      <p:bldP spid="19" grpId="1"/>
      <p:bldP spid="20" grpId="1" animBg="1"/>
      <p:bldP spid="27" grpId="0"/>
      <p:bldP spid="22" grpId="0"/>
      <p:bldP spid="27" grpId="1"/>
      <p:bldP spid="22" grpId="1"/>
      <p:bldP spid="30" grpId="0"/>
      <p:bldP spid="28" grpId="0"/>
      <p:bldP spid="30" grpId="1"/>
      <p:bldP spid="28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2364740" y="-31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  <a:defRPr sz="3200" b="1">
                <a:solidFill>
                  <a:srgbClr val="000000"/>
                </a:solidFill>
              </a:defRPr>
            </a:pPr>
            <a:r>
              <a:rPr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Practice</a:t>
            </a:r>
            <a:r>
              <a:rPr lang="en-US"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 </a:t>
            </a:r>
            <a:endParaRPr lang="en-US">
              <a:solidFill>
                <a:schemeClr val="accent1"/>
              </a:solidFill>
              <a:latin typeface="Georgia" panose="02040502050405090303" charset="0"/>
              <a:ea typeface="汉仪劲楷简" panose="00020600040101010101" charset="-122"/>
              <a:sym typeface="+mn-ea"/>
            </a:endParaRPr>
          </a:p>
        </p:txBody>
      </p:sp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624205" y="835660"/>
            <a:ext cx="11025505" cy="3537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</a:pPr>
            <a:r>
              <a:rPr sz="28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Fill in the blanks with (a) little </a:t>
            </a:r>
            <a:r>
              <a:rPr lang="en-US" sz="28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/ </a:t>
            </a:r>
            <a:r>
              <a:rPr sz="2800">
                <a:solidFill>
                  <a:schemeClr val="dk1"/>
                </a:solidFill>
                <a:latin typeface="Georgia" panose="02040502050405090303" charset="0"/>
                <a:ea typeface="汉仪中宋简" panose="02010600000101010101" charset="-122"/>
              </a:rPr>
              <a:t>(a) few.</a:t>
            </a:r>
            <a:endParaRPr sz="2800">
              <a:solidFill>
                <a:schemeClr val="dk1"/>
              </a:solidFill>
              <a:latin typeface="Georgia" panose="02040502050405090303" charset="0"/>
              <a:ea typeface="汉仪中宋简" panose="02010600000101010101" charset="-122"/>
            </a:endParaRPr>
          </a:p>
          <a:p>
            <a:pPr algn="l">
              <a:lnSpc>
                <a:spcPct val="160000"/>
              </a:lnSpc>
              <a:defRPr sz="2400"/>
            </a:pPr>
            <a:r>
              <a:rPr sz="2800">
                <a:latin typeface="Georgia" panose="02040502050405090303" charset="0"/>
                <a:ea typeface="汉仪中宋简" panose="02010600000101010101" charset="-122"/>
              </a:rPr>
              <a:t>Because Mr. Rabbit had </a:t>
            </a:r>
            <a:r>
              <a:rPr lang="en-US" sz="2800">
                <a:latin typeface="Georgia" panose="02040502050405090303" charset="0"/>
                <a:ea typeface="汉仪中宋简" panose="02010600000101010101" charset="-122"/>
              </a:rPr>
              <a:t>______ </a:t>
            </a:r>
            <a:r>
              <a:rPr sz="2800">
                <a:highlight>
                  <a:srgbClr val="FFFF00"/>
                </a:highlight>
                <a:latin typeface="Georgia" panose="02040502050405090303" charset="0"/>
                <a:ea typeface="汉仪中宋简" panose="02010600000101010101" charset="-122"/>
              </a:rPr>
              <a:t>patience</a:t>
            </a:r>
            <a:r>
              <a:rPr sz="2800">
                <a:latin typeface="Georgia" panose="02040502050405090303" charset="0"/>
                <a:ea typeface="汉仪中宋简" panose="02010600000101010101" charset="-122"/>
              </a:rPr>
              <a:t>, he had </a:t>
            </a:r>
            <a:r>
              <a:rPr lang="en-US" sz="2800">
                <a:latin typeface="Georgia" panose="02040502050405090303" charset="0"/>
                <a:ea typeface="汉仪中宋简" panose="02010600000101010101" charset="-122"/>
              </a:rPr>
              <a:t>_______</a:t>
            </a:r>
            <a:r>
              <a:rPr sz="2800">
                <a:latin typeface="Georgia" panose="02040502050405090303" charset="0"/>
                <a:ea typeface="汉仪中宋简" panose="02010600000101010101" charset="-122"/>
              </a:rPr>
              <a:t> </a:t>
            </a:r>
            <a:r>
              <a:rPr sz="2800">
                <a:highlight>
                  <a:srgbClr val="FFFF00"/>
                </a:highlight>
                <a:latin typeface="Georgia" panose="02040502050405090303" charset="0"/>
                <a:ea typeface="汉仪中宋简" panose="02010600000101010101" charset="-122"/>
              </a:rPr>
              <a:t>regrets </a:t>
            </a:r>
            <a:r>
              <a:rPr sz="2800">
                <a:latin typeface="Georgia" panose="02040502050405090303" charset="0"/>
                <a:ea typeface="汉仪中宋简" panose="02010600000101010101" charset="-122"/>
              </a:rPr>
              <a:t>for losing the match. Mr Turtle said, "I just made </a:t>
            </a:r>
            <a:r>
              <a:rPr lang="en-US" sz="2800">
                <a:latin typeface="Georgia" panose="02040502050405090303" charset="0"/>
                <a:ea typeface="汉仪中宋简" panose="02010600000101010101" charset="-122"/>
              </a:rPr>
              <a:t>_______</a:t>
            </a:r>
            <a:r>
              <a:rPr sz="2800">
                <a:latin typeface="Georgia" panose="02040502050405090303" charset="0"/>
                <a:ea typeface="汉仪中宋简" panose="02010600000101010101" charset="-122"/>
              </a:rPr>
              <a:t> </a:t>
            </a:r>
            <a:r>
              <a:rPr sz="2800">
                <a:highlight>
                  <a:srgbClr val="FFFF00"/>
                </a:highlight>
                <a:latin typeface="Georgia" panose="02040502050405090303" charset="0"/>
                <a:ea typeface="汉仪中宋简" panose="02010600000101010101" charset="-122"/>
              </a:rPr>
              <a:t>progress </a:t>
            </a:r>
            <a:r>
              <a:rPr sz="2800">
                <a:latin typeface="Georgia" panose="02040502050405090303" charset="0"/>
                <a:ea typeface="汉仪中宋简" panose="02010600000101010101" charset="-122"/>
              </a:rPr>
              <a:t>slowly but steadily. With so </a:t>
            </a:r>
            <a:r>
              <a:rPr lang="en-US" sz="2800">
                <a:latin typeface="Georgia" panose="02040502050405090303" charset="0"/>
                <a:ea typeface="汉仪中宋简" panose="02010600000101010101" charset="-122"/>
              </a:rPr>
              <a:t>_____</a:t>
            </a:r>
            <a:r>
              <a:rPr sz="2800">
                <a:latin typeface="Georgia" panose="02040502050405090303" charset="0"/>
                <a:ea typeface="汉仪中宋简" panose="02010600000101010101" charset="-122"/>
              </a:rPr>
              <a:t> </a:t>
            </a:r>
            <a:r>
              <a:rPr sz="2800">
                <a:highlight>
                  <a:srgbClr val="FFFF00"/>
                </a:highlight>
                <a:latin typeface="Georgia" panose="02040502050405090303" charset="0"/>
                <a:ea typeface="汉仪中宋简" panose="02010600000101010101" charset="-122"/>
              </a:rPr>
              <a:t>chances</a:t>
            </a:r>
            <a:r>
              <a:rPr sz="2800">
                <a:latin typeface="Georgia" panose="02040502050405090303" charset="0"/>
                <a:ea typeface="汉仪中宋简" panose="02010600000101010101" charset="-122"/>
              </a:rPr>
              <a:t> left, let’s practice more for the next race."</a:t>
            </a:r>
            <a:endParaRPr sz="2800">
              <a:latin typeface="Georgia" panose="02040502050405090303" charset="0"/>
              <a:ea typeface="汉仪中宋简" panose="02010600000101010101" charset="-122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5210175" y="4827270"/>
          <a:ext cx="4455795" cy="168211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85265"/>
                <a:gridCol w="1485265"/>
                <a:gridCol w="1485265"/>
              </a:tblGrid>
              <a:tr h="509270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endParaRPr lang="zh-CN" altLang="en-US" sz="16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FF0000"/>
                          </a:solidFill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countable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 Regular" panose="02020603050405020304" charset="0"/>
                          <a:cs typeface="Times New Roman Regular" panose="02020603050405020304" charset="0"/>
                          <a:sym typeface="+mn-ea"/>
                        </a:rPr>
                        <a:t>（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latin typeface="Times New Roman Regular" panose="02020603050405020304" charset="0"/>
                          <a:cs typeface="Times New Roman Regular" panose="02020603050405020304" charset="0"/>
                          <a:sym typeface="+mn-ea"/>
                        </a:rPr>
                        <a:t>pl.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Times New Roman Regular" panose="02020603050405020304" charset="0"/>
                          <a:cs typeface="Times New Roman Regular" panose="02020603050405020304" charset="0"/>
                          <a:sym typeface="+mn-ea"/>
                        </a:rPr>
                        <a:t>）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Times New Roman Regular" panose="02020603050405020304" charset="0"/>
                        <a:cs typeface="Times New Roman Regular" panose="0202060305040502030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FF0000"/>
                          </a:solidFill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uncountable</a:t>
                      </a:r>
                      <a:endParaRPr lang="en-US" altLang="zh-CN" sz="1600" b="1">
                        <a:solidFill>
                          <a:srgbClr val="FF0000"/>
                        </a:solidFill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  <a:tr h="565150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FF0000"/>
                          </a:solidFill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enough</a:t>
                      </a:r>
                      <a:endParaRPr lang="en-US" altLang="zh-CN" sz="1600" b="1">
                        <a:solidFill>
                          <a:srgbClr val="FF0000"/>
                        </a:solidFill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28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a few</a:t>
                      </a:r>
                      <a:endParaRPr lang="en-US" altLang="zh-CN" sz="28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28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a little</a:t>
                      </a:r>
                      <a:endParaRPr lang="en-US" altLang="zh-CN" sz="28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  <a:tr h="607695">
                <a:tc>
                  <a:txBody>
                    <a:bodyPr/>
                    <a:p>
                      <a:pPr algn="ctr">
                        <a:lnSpc>
                          <a:spcPct val="170000"/>
                        </a:lnSpc>
                        <a:buNone/>
                      </a:pPr>
                      <a:r>
                        <a:rPr lang="en-US" altLang="zh-CN" sz="1600" b="1">
                          <a:solidFill>
                            <a:srgbClr val="FF0000"/>
                          </a:solidFill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not enough</a:t>
                      </a:r>
                      <a:endParaRPr lang="en-US" altLang="zh-CN" sz="1600" b="1">
                        <a:solidFill>
                          <a:srgbClr val="FF0000"/>
                        </a:solidFill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28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few</a:t>
                      </a:r>
                      <a:endParaRPr lang="en-US" altLang="zh-CN" sz="28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2800" b="1">
                          <a:latin typeface="Times New Roman Regular" panose="02020603050405020304" charset="0"/>
                          <a:cs typeface="Times New Roman Regular" panose="02020603050405020304" charset="0"/>
                        </a:rPr>
                        <a:t>little</a:t>
                      </a:r>
                      <a:endParaRPr lang="en-US" altLang="zh-CN" sz="2800" b="1">
                        <a:latin typeface="Times New Roman Regular" panose="02020603050405020304" charset="0"/>
                        <a:cs typeface="Times New Roman Regular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32765" y="4827270"/>
            <a:ext cx="4680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Tips</a:t>
            </a:r>
            <a:r>
              <a:rPr lang="zh-CN" altLang="en-US" sz="2400">
                <a:solidFill>
                  <a:srgbClr val="FF0000"/>
                </a:solidFill>
              </a:rPr>
              <a:t>做题步骤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1.</a:t>
            </a:r>
            <a:r>
              <a:rPr lang="zh-CN" altLang="en-US" sz="2400">
                <a:solidFill>
                  <a:srgbClr val="FF0000"/>
                </a:solidFill>
              </a:rPr>
              <a:t>判断后面名词是可数名词</a:t>
            </a:r>
            <a:r>
              <a:rPr lang="en-US" altLang="zh-CN" sz="2400">
                <a:solidFill>
                  <a:srgbClr val="FF0000"/>
                </a:solidFill>
              </a:rPr>
              <a:t>or</a:t>
            </a:r>
            <a:r>
              <a:rPr lang="zh-CN" altLang="en-US" sz="2400">
                <a:solidFill>
                  <a:srgbClr val="FF0000"/>
                </a:solidFill>
              </a:rPr>
              <a:t>不可数名词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2.</a:t>
            </a:r>
            <a:r>
              <a:rPr lang="zh-CN" altLang="en-US" sz="2400">
                <a:solidFill>
                  <a:srgbClr val="FF0000"/>
                </a:solidFill>
              </a:rPr>
              <a:t>句意理解数量足够</a:t>
            </a:r>
            <a:r>
              <a:rPr lang="en-US" altLang="zh-CN" sz="2400">
                <a:solidFill>
                  <a:srgbClr val="FF0000"/>
                </a:solidFill>
              </a:rPr>
              <a:t>or</a:t>
            </a:r>
            <a:r>
              <a:rPr lang="zh-CN" altLang="en-US" sz="2400">
                <a:solidFill>
                  <a:srgbClr val="FF0000"/>
                </a:solidFill>
              </a:rPr>
              <a:t>不足够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92040" y="1662430"/>
            <a:ext cx="1050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little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66530" y="1662430"/>
            <a:ext cx="1332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a few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78240" y="2312670"/>
            <a:ext cx="1332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a little</a:t>
            </a:r>
            <a:endParaRPr lang="en-US" altLang="zh-CN" sz="32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13350" y="3036570"/>
            <a:ext cx="1332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few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7" grpId="1"/>
      <p:bldP spid="9" grpId="1"/>
      <p:bldP spid="10" grpId="1"/>
      <p:bldP spid="11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4562520">
            <a:off x="9839009" y="5903680"/>
            <a:ext cx="617588" cy="83950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65505" y="1143000"/>
            <a:ext cx="931735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Chalkduster" panose="03050602040202020205" charset="0"/>
                <a:cs typeface="Chalkduster" panose="03050602040202020205" charset="0"/>
              </a:rPr>
              <a:t>A little</a:t>
            </a:r>
            <a:r>
              <a:rPr lang="zh-CN" altLang="en-US" sz="3200">
                <a:latin typeface="Chalkduster" panose="03050602040202020205" charset="0"/>
                <a:cs typeface="Chalkduster" panose="03050602040202020205" charset="0"/>
              </a:rPr>
              <a:t> effort each day,  </a:t>
            </a:r>
            <a:endParaRPr lang="zh-CN" altLang="en-US" sz="3200">
              <a:latin typeface="Chalkduster" panose="03050602040202020205" charset="0"/>
              <a:cs typeface="Chalkduster" panose="03050602040202020205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>
                <a:latin typeface="Chalkduster" panose="03050602040202020205" charset="0"/>
                <a:cs typeface="Chalkduster" panose="03050602040202020205" charset="0"/>
              </a:rPr>
              <a:t>Can lead to great change, they say.  </a:t>
            </a:r>
            <a:endParaRPr lang="zh-CN" altLang="en-US" sz="3200">
              <a:latin typeface="Chalkduster" panose="03050602040202020205" charset="0"/>
              <a:cs typeface="Chalkduster" panose="03050602040202020205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>
                <a:latin typeface="Chalkduster" panose="03050602040202020205" charset="0"/>
                <a:cs typeface="Chalkduster" panose="03050602040202020205" charset="0"/>
              </a:rPr>
              <a:t>But with </a:t>
            </a:r>
            <a:r>
              <a:rPr lang="zh-CN" altLang="en-US" sz="3200">
                <a:solidFill>
                  <a:srgbClr val="FF0000"/>
                </a:solidFill>
                <a:latin typeface="Chalkduster" panose="03050602040202020205" charset="0"/>
                <a:cs typeface="Chalkduster" panose="03050602040202020205" charset="0"/>
              </a:rPr>
              <a:t>little</a:t>
            </a:r>
            <a:r>
              <a:rPr lang="zh-CN" altLang="en-US" sz="3200">
                <a:latin typeface="Chalkduster" panose="03050602040202020205" charset="0"/>
                <a:cs typeface="Chalkduster" panose="03050602040202020205" charset="0"/>
              </a:rPr>
              <a:t> focus, beware,  </a:t>
            </a:r>
            <a:endParaRPr lang="zh-CN" altLang="en-US" sz="3200">
              <a:latin typeface="Chalkduster" panose="03050602040202020205" charset="0"/>
              <a:cs typeface="Chalkduster" panose="03050602040202020205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Chalkduster" panose="03050602040202020205" charset="0"/>
                <a:cs typeface="Chalkduster" panose="03050602040202020205" charset="0"/>
              </a:rPr>
              <a:t>A few</a:t>
            </a:r>
            <a:r>
              <a:rPr lang="zh-CN" altLang="en-US" sz="3200">
                <a:latin typeface="Chalkduster" panose="03050602040202020205" charset="0"/>
                <a:cs typeface="Chalkduster" panose="03050602040202020205" charset="0"/>
              </a:rPr>
              <a:t> good intentions may wear.  </a:t>
            </a:r>
            <a:endParaRPr lang="zh-CN" altLang="en-US" sz="3200">
              <a:latin typeface="Chalkduster" panose="03050602040202020205" charset="0"/>
              <a:cs typeface="Chalkduster" panose="03050602040202020205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>
                <a:latin typeface="Chalkduster" panose="03050602040202020205" charset="0"/>
                <a:cs typeface="Chalkduster" panose="03050602040202020205" charset="0"/>
              </a:rPr>
              <a:t>Life offers </a:t>
            </a:r>
            <a:r>
              <a:rPr lang="zh-CN" altLang="en-US" sz="3200">
                <a:solidFill>
                  <a:srgbClr val="FF0000"/>
                </a:solidFill>
                <a:latin typeface="Chalkduster" panose="03050602040202020205" charset="0"/>
                <a:cs typeface="Chalkduster" panose="03050602040202020205" charset="0"/>
              </a:rPr>
              <a:t>few</a:t>
            </a:r>
            <a:r>
              <a:rPr lang="zh-CN" altLang="en-US" sz="3200">
                <a:latin typeface="Chalkduster" panose="03050602040202020205" charset="0"/>
                <a:cs typeface="Chalkduster" panose="03050602040202020205" charset="0"/>
              </a:rPr>
              <a:t> chances, it</a:t>
            </a:r>
            <a:r>
              <a:rPr lang="en-US" altLang="zh-CN" sz="3200">
                <a:latin typeface="Chalkduster" panose="03050602040202020205" charset="0"/>
                <a:cs typeface="Chalkduster" panose="03050602040202020205" charset="0"/>
              </a:rPr>
              <a:t>’</a:t>
            </a:r>
            <a:r>
              <a:rPr lang="zh-CN" altLang="en-US" sz="3200">
                <a:latin typeface="Chalkduster" panose="03050602040202020205" charset="0"/>
                <a:cs typeface="Chalkduster" panose="03050602040202020205" charset="0"/>
              </a:rPr>
              <a:t>s true,  </a:t>
            </a:r>
            <a:endParaRPr lang="zh-CN" altLang="en-US" sz="3200">
              <a:latin typeface="Chalkduster" panose="03050602040202020205" charset="0"/>
              <a:cs typeface="Chalkduster" panose="03050602040202020205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>
                <a:latin typeface="Chalkduster" panose="03050602040202020205" charset="0"/>
                <a:cs typeface="Chalkduster" panose="03050602040202020205" charset="0"/>
              </a:rPr>
              <a:t>So </a:t>
            </a:r>
            <a:r>
              <a:rPr lang="zh-CN" altLang="en-US" sz="3200">
                <a:highlight>
                  <a:srgbClr val="FFFF00"/>
                </a:highlight>
                <a:latin typeface="Chalkduster" panose="03050602040202020205" charset="0"/>
                <a:cs typeface="Chalkduster" panose="03050602040202020205" charset="0"/>
              </a:rPr>
              <a:t>make the most of what you do</a:t>
            </a:r>
            <a:r>
              <a:rPr lang="zh-CN" altLang="en-US" sz="3200">
                <a:latin typeface="Chalkduster" panose="03050602040202020205" charset="0"/>
                <a:cs typeface="Chalkduster" panose="03050602040202020205" charset="0"/>
              </a:rPr>
              <a:t>.</a:t>
            </a:r>
            <a:endParaRPr lang="zh-CN" altLang="en-US" sz="3200">
              <a:latin typeface="Chalkduster" panose="03050602040202020205" charset="0"/>
              <a:cs typeface="Chalkduster" panose="03050602040202020205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1517015" y="2492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  <a:buSzTx/>
              <a:buFontTx/>
              <a:defRPr sz="3200" b="1">
                <a:solidFill>
                  <a:srgbClr val="000000"/>
                </a:solidFill>
              </a:defRPr>
            </a:pPr>
            <a:r>
              <a:rPr>
                <a:solidFill>
                  <a:schemeClr val="accent1"/>
                </a:solidFill>
                <a:latin typeface="Georgia" panose="02040502050405090303" charset="0"/>
                <a:ea typeface="汉仪劲楷简" panose="00020600040101010101" charset="-122"/>
                <a:sym typeface="+mn-ea"/>
              </a:rPr>
              <a:t>Daily Efforts for Big Changes</a:t>
            </a:r>
            <a:endParaRPr>
              <a:solidFill>
                <a:schemeClr val="accent1"/>
              </a:solidFill>
              <a:latin typeface="Georgia" panose="02040502050405090303" charset="0"/>
              <a:ea typeface="汉仪劲楷简" panose="0002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50">
        <p159:morph option="byObject"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UNIT_BK_DARK_LIGHT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87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87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71"/>
  <p:tag name="KSO_WM_TEMPLATE_MASTER_THUMB_INDEX" val="12"/>
  <p:tag name="KSO_WM_TEMPLATE_THUMBS_INDEX" val="1、4、7、10、13、14、17、21、22、23、24"/>
</p:tagLst>
</file>

<file path=ppt/tags/tag12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9b6a9ec5-15a7-7704-9fb0-c66603d19065}"/>
  <p:tag name="KSO_WM_UNIT_TYPE" val="i"/>
</p:tagLst>
</file>

<file path=ppt/tags/tag129.xml><?xml version="1.0" encoding="utf-8"?>
<p:tagLst xmlns:p="http://schemas.openxmlformats.org/presentationml/2006/main">
  <p:tag name="TABLE_ENDDRAG_ORIGIN_RECT" val="734*340"/>
  <p:tag name="TABLE_ENDDRAG_RECT" val="69*87*734*34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9b6a9ec5-15a7-7704-9fb0-c66603d19065}"/>
  <p:tag name="KSO_WM_UNIT_TYPE" val="i"/>
</p:tagLst>
</file>

<file path=ppt/tags/tag134.xml><?xml version="1.0" encoding="utf-8"?>
<p:tagLst xmlns:p="http://schemas.openxmlformats.org/presentationml/2006/main">
  <p:tag name="TABLE_ENDDRAG_ORIGIN_RECT" val="917*339"/>
  <p:tag name="TABLE_ENDDRAG_RECT" val="-34*110*917*339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TABLE_ENDDRAG_ORIGIN_RECT" val="350*132"/>
  <p:tag name="TABLE_ENDDRAG_RECT" val="582*380*350*132"/>
</p:tagLst>
</file>

<file path=ppt/tags/tag14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9b6a9ec5-15a7-7704-9fb0-c66603d19065}"/>
  <p:tag name="KSO_WM_UNIT_TYPE" val="i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8EEF2"/>
      </a:dk2>
      <a:lt2>
        <a:srgbClr val="F9FAFB"/>
      </a:lt2>
      <a:accent1>
        <a:srgbClr val="2B4663"/>
      </a:accent1>
      <a:accent2>
        <a:srgbClr val="5C7885"/>
      </a:accent2>
      <a:accent3>
        <a:srgbClr val="94ACBC"/>
      </a:accent3>
      <a:accent4>
        <a:srgbClr val="B9CAE1"/>
      </a:accent4>
      <a:accent5>
        <a:srgbClr val="97ABBD"/>
      </a:accent5>
      <a:accent6>
        <a:srgbClr val="3B606F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1546</Words>
  <Application>WPS 文字</Application>
  <PresentationFormat>On-screen Show (4:3)</PresentationFormat>
  <Paragraphs>185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汉仪旗黑</vt:lpstr>
      <vt:lpstr>汉仪旗黑-85S</vt:lpstr>
      <vt:lpstr>汉仪中黑KW</vt:lpstr>
      <vt:lpstr>Luminari</vt:lpstr>
      <vt:lpstr>汉仪劲楷简</vt:lpstr>
      <vt:lpstr>Georgia</vt:lpstr>
      <vt:lpstr>汉仪中宋简</vt:lpstr>
      <vt:lpstr>宋体</vt:lpstr>
      <vt:lpstr>汉仪书宋二KW</vt:lpstr>
      <vt:lpstr>Times New Roman Regular</vt:lpstr>
      <vt:lpstr>Comic Sans MS</vt:lpstr>
      <vt:lpstr>Times New Roman Bold</vt:lpstr>
      <vt:lpstr>微软雅黑</vt:lpstr>
      <vt:lpstr>Chalkduster</vt:lpstr>
      <vt:lpstr>Arial Unicode MS</vt:lpstr>
      <vt:lpstr>Calibri</vt:lpstr>
      <vt:lpstr>Helvetica Neue</vt:lpstr>
      <vt:lpstr>1_Office 主题​​</vt:lpstr>
      <vt:lpstr>Differences of Little / A Little  Few / A Few</vt:lpstr>
      <vt:lpstr>Example Sentences</vt:lpstr>
      <vt:lpstr>Understanding the Differences 1</vt:lpstr>
      <vt:lpstr>Detailed Examples--little &amp; a little</vt:lpstr>
      <vt:lpstr>Detailed Examples--few &amp; a few</vt:lpstr>
      <vt:lpstr>Understanding the Differences 2</vt:lpstr>
      <vt:lpstr>Tips for Remembering</vt:lpstr>
      <vt:lpstr>Practice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木古</cp:lastModifiedBy>
  <cp:revision>22</cp:revision>
  <dcterms:created xsi:type="dcterms:W3CDTF">2024-08-25T01:10:18Z</dcterms:created>
  <dcterms:modified xsi:type="dcterms:W3CDTF">2024-08-25T01:10:18Z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E36D2CC08D7B28F152B6C66620AADA49_42</vt:lpwstr>
  </property>
  <property fmtid="{D5CDD505-2E9C-101B-9397-08002B2CF9AE}" pid="3" name="KSOProductBuildVer">
    <vt:lpwstr>2052-6.7.1.8828</vt:lpwstr>
  </property>
</Properties>
</file>