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57" r:id="rId3"/>
    <p:sldId id="258" r:id="rId4"/>
    <p:sldId id="260" r:id="rId5"/>
    <p:sldId id="259" r:id="rId6"/>
    <p:sldId id="261" r:id="rId7"/>
    <p:sldId id="263" r:id="rId8"/>
    <p:sldId id="264" r:id="rId9"/>
    <p:sldId id="265" r:id="rId10"/>
    <p:sldId id="266" r:id="rId11"/>
    <p:sldId id="269" r:id="rId12"/>
    <p:sldId id="267" r:id="rId13"/>
    <p:sldId id="268" r:id="rId14"/>
    <p:sldId id="270" r:id="rId15"/>
    <p:sldId id="271" r:id="rId16"/>
    <p:sldId id="298" r:id="rId17"/>
    <p:sldId id="281" r:id="rId18"/>
    <p:sldId id="312" r:id="rId19"/>
    <p:sldId id="290" r:id="rId20"/>
    <p:sldId id="277" r:id="rId21"/>
    <p:sldId id="274" r:id="rId22"/>
    <p:sldId id="321" r:id="rId23"/>
    <p:sldId id="275" r:id="rId24"/>
    <p:sldId id="283" r:id="rId25"/>
    <p:sldId id="289" r:id="rId2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6" userDrawn="1">
          <p15:clr>
            <a:srgbClr val="A4A3A4"/>
          </p15:clr>
        </p15:guide>
        <p15:guide id="2" pos="39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46"/>
        <p:guide pos="3907"/>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0.png"/><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6290"/>
            <a:ext cx="12231185" cy="6884289"/>
          </a:xfrm>
          <a:prstGeom prst="rect">
            <a:avLst/>
          </a:prstGeom>
          <a:pattFill prst="pct10">
            <a:fgClr>
              <a:srgbClr val="418AB3"/>
            </a:fgClr>
            <a:bgClr>
              <a:srgbClr val="FFFFF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t>⑧</a:t>
            </a:r>
            <a:endParaRPr kumimoji="1" lang="zh-CN" altLang="en-US"/>
          </a:p>
        </p:txBody>
      </p:sp>
      <p:sp>
        <p:nvSpPr>
          <p:cNvPr id="4" name="椭圆 3"/>
          <p:cNvSpPr/>
          <p:nvPr/>
        </p:nvSpPr>
        <p:spPr>
          <a:xfrm>
            <a:off x="9207817" y="-1535410"/>
            <a:ext cx="3848049" cy="3848049"/>
          </a:xfrm>
          <a:prstGeom prst="ellipse">
            <a:avLst/>
          </a:prstGeom>
          <a:solidFill>
            <a:srgbClr val="FFC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flipV="1">
            <a:off x="6620510" y="-607835"/>
            <a:ext cx="1520475" cy="1520475"/>
          </a:xfrm>
          <a:prstGeom prst="ellipse">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
          <p:cNvSpPr txBox="1">
            <a:spLocks noChangeArrowheads="1"/>
          </p:cNvSpPr>
          <p:nvPr/>
        </p:nvSpPr>
        <p:spPr bwMode="auto">
          <a:xfrm>
            <a:off x="3524885" y="1306195"/>
            <a:ext cx="8375015" cy="2122805"/>
          </a:xfrm>
          <a:prstGeom prst="rect">
            <a:avLst/>
          </a:prstGeom>
          <a:noFill/>
          <a:ln w="9525">
            <a:noFill/>
            <a:miter lim="800000"/>
          </a:ln>
          <a:extLst>
            <a:ext uri="{909E8E84-426E-40DD-AFC4-6F175D3DCCD1}">
              <a14:hiddenFill xmlns:a14="http://schemas.microsoft.com/office/drawing/2010/main">
                <a:solidFill>
                  <a:schemeClr val="bg1"/>
                </a:solidFill>
              </a14:hiddenFill>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en-US" altLang="zh-CN" sz="7200" b="1" i="0" u="none" strike="noStrike" kern="1200" cap="none" spc="0" normalizeH="0" baseline="0" noProof="0" dirty="0">
              <a:ln>
                <a:noFill/>
              </a:ln>
              <a:solidFill>
                <a:srgbClr val="6D2C9E"/>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6000" b="1" i="0" u="none" strike="noStrike" kern="1200" cap="none" spc="0" normalizeH="0" baseline="0" noProof="0" dirty="0">
                <a:ln>
                  <a:noFill/>
                </a:ln>
                <a:solidFill>
                  <a:srgbClr val="6D2C9E"/>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     Robinson Crusoe</a:t>
            </a:r>
            <a:endParaRPr kumimoji="1" lang="en-US" altLang="zh-CN" sz="6000" b="1" i="0" u="none" strike="noStrike" kern="1200" cap="none" spc="0" normalizeH="0" baseline="0" noProof="0" dirty="0">
              <a:ln>
                <a:noFill/>
              </a:ln>
              <a:solidFill>
                <a:srgbClr val="6D2C9E"/>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7" name="文本框 16"/>
          <p:cNvSpPr txBox="1"/>
          <p:nvPr/>
        </p:nvSpPr>
        <p:spPr>
          <a:xfrm>
            <a:off x="5227320" y="4067175"/>
            <a:ext cx="7660640" cy="645160"/>
          </a:xfrm>
          <a:prstGeom prst="rect">
            <a:avLst/>
          </a:prstGeom>
          <a:noFill/>
          <a:ln>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4C1F6F"/>
                </a:solidFill>
                <a:effectLst/>
                <a:uLnTx/>
                <a:uFillTx/>
                <a:latin typeface="思源黑体 CN ExtraLight" panose="020B0200000000000000" pitchFamily="34" charset="-122"/>
                <a:ea typeface="思源黑体 CN ExtraLight" panose="020B0200000000000000" pitchFamily="34" charset="-122"/>
              </a:rPr>
              <a:t>授课教师：季蓓莉</a:t>
            </a:r>
            <a:r>
              <a:rPr lang="zh-CN" altLang="en-US" sz="2400" dirty="0">
                <a:solidFill>
                  <a:srgbClr val="4C1F6F"/>
                </a:solidFill>
                <a:latin typeface="思源黑体 CN ExtraLight" panose="020B0200000000000000" pitchFamily="34" charset="-122"/>
                <a:ea typeface="思源黑体 CN ExtraLight" panose="020B0200000000000000" pitchFamily="34" charset="-122"/>
              </a:rPr>
              <a:t>  </a:t>
            </a:r>
            <a:r>
              <a:rPr lang="en-US" altLang="zh-CN" sz="2400" dirty="0">
                <a:solidFill>
                  <a:srgbClr val="4C1F6F"/>
                </a:solidFill>
                <a:latin typeface="思源黑体 CN ExtraLight" panose="020B0200000000000000" pitchFamily="34" charset="-122"/>
                <a:ea typeface="思源黑体 CN ExtraLight" panose="020B0200000000000000" pitchFamily="34" charset="-122"/>
              </a:rPr>
              <a:t>        </a:t>
            </a:r>
            <a:r>
              <a:rPr kumimoji="0" lang="zh-CN" altLang="en-US" sz="2400" b="0" i="0" u="none" strike="noStrike" kern="1200" cap="none" spc="0" normalizeH="0" baseline="0" noProof="0" dirty="0">
                <a:ln>
                  <a:noFill/>
                </a:ln>
                <a:solidFill>
                  <a:srgbClr val="4C1F6F"/>
                </a:solidFill>
                <a:effectLst/>
                <a:uLnTx/>
                <a:uFillTx/>
                <a:latin typeface="思源黑体 CN ExtraLight" panose="020B0200000000000000" pitchFamily="34" charset="-122"/>
                <a:ea typeface="思源黑体 CN ExtraLight" panose="020B0200000000000000" pitchFamily="34" charset="-122"/>
              </a:rPr>
              <a:t>新桥初级中学</a:t>
            </a:r>
            <a:endParaRPr kumimoji="0" lang="zh-CN" altLang="en-US" sz="2400" b="0" i="0" u="none" strike="noStrike" kern="1200" cap="none" spc="0" normalizeH="0" baseline="0" noProof="0" dirty="0">
              <a:ln>
                <a:noFill/>
              </a:ln>
              <a:solidFill>
                <a:srgbClr val="4C1F6F"/>
              </a:solidFill>
              <a:effectLst/>
              <a:uLnTx/>
              <a:uFillTx/>
              <a:latin typeface="思源黑体 CN ExtraLight" panose="020B0200000000000000" pitchFamily="34" charset="-122"/>
              <a:ea typeface="思源黑体 CN ExtraLight" panose="020B0200000000000000" pitchFamily="34" charset="-122"/>
            </a:endParaRPr>
          </a:p>
        </p:txBody>
      </p:sp>
      <p:pic>
        <p:nvPicPr>
          <p:cNvPr id="24" name="图片 23" descr="未标题-1"/>
          <p:cNvPicPr>
            <a:picLocks noChangeAspect="1"/>
          </p:cNvPicPr>
          <p:nvPr/>
        </p:nvPicPr>
        <p:blipFill>
          <a:blip r:embed="rId1"/>
          <a:stretch>
            <a:fillRect/>
          </a:stretch>
        </p:blipFill>
        <p:spPr>
          <a:xfrm>
            <a:off x="1251214" y="5233583"/>
            <a:ext cx="2871323" cy="1329817"/>
          </a:xfrm>
          <a:prstGeom prst="rect">
            <a:avLst/>
          </a:prstGeom>
        </p:spPr>
      </p:pic>
      <p:pic>
        <p:nvPicPr>
          <p:cNvPr id="5" name="图片 4" descr="IMG_3484(20231113-182022)"/>
          <p:cNvPicPr>
            <a:picLocks noChangeAspect="1"/>
          </p:cNvPicPr>
          <p:nvPr/>
        </p:nvPicPr>
        <p:blipFill>
          <a:blip r:embed="rId2"/>
          <a:srcRect l="17120" t="5713" r="17565" b="5444"/>
          <a:stretch>
            <a:fillRect/>
          </a:stretch>
        </p:blipFill>
        <p:spPr>
          <a:xfrm>
            <a:off x="696595" y="572770"/>
            <a:ext cx="3425825" cy="4660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1187450" y="2256790"/>
            <a:ext cx="5873115" cy="922020"/>
          </a:xfrm>
          <a:prstGeom prst="rect">
            <a:avLst/>
          </a:prstGeom>
          <a:noFill/>
        </p:spPr>
        <p:txBody>
          <a:bodyPr wrap="square" rtlCol="0">
            <a:spAutoFit/>
          </a:bodyPr>
          <a:p>
            <a:r>
              <a:rPr lang="en-US" altLang="zh-CN" sz="5400">
                <a:solidFill>
                  <a:schemeClr val="bg1"/>
                </a:solidFill>
                <a:latin typeface="Comic Sans MS Regular" panose="030F0702030302020204" charset="0"/>
                <a:cs typeface="Comic Sans MS Regular" panose="030F0702030302020204" charset="0"/>
              </a:rPr>
              <a:t>Alone on an island</a:t>
            </a:r>
            <a:endParaRPr lang="en-US" altLang="zh-CN" sz="5400">
              <a:solidFill>
                <a:schemeClr val="bg1"/>
              </a:solidFill>
              <a:latin typeface="Comic Sans MS Regular" panose="030F0702030302020204" charset="0"/>
              <a:cs typeface="Comic Sans MS Regular" panose="030F070203030202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55270" y="187325"/>
            <a:ext cx="8260715"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development(Chapter Four My new home)</a:t>
            </a:r>
            <a:endParaRPr lang="en-US" altLang="zh-CN" sz="3200" b="1">
              <a:highlight>
                <a:srgbClr val="008080"/>
              </a:highlight>
              <a:latin typeface="Arial Bold" panose="020B0604020202020204" charset="0"/>
              <a:cs typeface="Arial Bold" panose="020B0604020202020204" charset="0"/>
            </a:endParaRPr>
          </a:p>
        </p:txBody>
      </p:sp>
      <p:sp>
        <p:nvSpPr>
          <p:cNvPr id="10" name="文本框 9"/>
          <p:cNvSpPr txBox="1"/>
          <p:nvPr/>
        </p:nvSpPr>
        <p:spPr>
          <a:xfrm>
            <a:off x="255905" y="1006475"/>
            <a:ext cx="1006157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What did Robinson have when he woke up on the island?</a:t>
            </a:r>
            <a:endParaRPr lang="en-US" altLang="zh-CN" sz="3200">
              <a:latin typeface="Times New Roman Regular" panose="02020603050405020304" charset="0"/>
              <a:cs typeface="Times New Roman Regular" panose="02020603050405020304" charset="0"/>
            </a:endParaRPr>
          </a:p>
        </p:txBody>
      </p:sp>
      <p:sp>
        <p:nvSpPr>
          <p:cNvPr id="4" name="文本框 3"/>
          <p:cNvSpPr txBox="1"/>
          <p:nvPr/>
        </p:nvSpPr>
        <p:spPr>
          <a:xfrm>
            <a:off x="1237615" y="1825625"/>
            <a:ext cx="5262880" cy="645160"/>
          </a:xfrm>
          <a:prstGeom prst="rect">
            <a:avLst/>
          </a:prstGeom>
          <a:noFill/>
        </p:spPr>
        <p:txBody>
          <a:bodyPr wrap="square" rtlCol="0">
            <a:spAutoFit/>
          </a:bodyPr>
          <a:p>
            <a:r>
              <a:rPr lang="en-US" altLang="zh-CN" sz="3600" b="1">
                <a:solidFill>
                  <a:schemeClr val="accent2"/>
                </a:solidFill>
                <a:latin typeface="Times New Roman Bold" panose="02020603050405020304" charset="0"/>
                <a:cs typeface="Times New Roman Bold" panose="02020603050405020304" charset="0"/>
              </a:rPr>
              <a:t>He had nothing!</a:t>
            </a:r>
            <a:endParaRPr lang="en-US" altLang="zh-CN" sz="3600" b="1">
              <a:solidFill>
                <a:schemeClr val="accent2"/>
              </a:solidFill>
              <a:latin typeface="Times New Roman Bold" panose="02020603050405020304" charset="0"/>
              <a:cs typeface="Times New Roman Bold" panose="02020603050405020304" charset="0"/>
            </a:endParaRPr>
          </a:p>
        </p:txBody>
      </p:sp>
      <p:sp>
        <p:nvSpPr>
          <p:cNvPr id="5" name="云形 4"/>
          <p:cNvSpPr/>
          <p:nvPr/>
        </p:nvSpPr>
        <p:spPr>
          <a:xfrm>
            <a:off x="5700395" y="1825625"/>
            <a:ext cx="2816225" cy="1039495"/>
          </a:xfrm>
          <a:prstGeom prst="cloud">
            <a:avLst/>
          </a:prstGeom>
          <a:solidFill>
            <a:schemeClr val="accent5">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latin typeface="Times New Roman Regular" panose="02020603050405020304" charset="0"/>
                <a:cs typeface="Times New Roman Regular" panose="02020603050405020304" charset="0"/>
              </a:rPr>
              <a:t>hopeless</a:t>
            </a:r>
            <a:endParaRPr lang="en-US" altLang="zh-CN" sz="3600">
              <a:latin typeface="Times New Roman Regular" panose="02020603050405020304" charset="0"/>
              <a:cs typeface="Times New Roman Regular" panose="02020603050405020304" charset="0"/>
            </a:endParaRPr>
          </a:p>
        </p:txBody>
      </p:sp>
      <p:sp>
        <p:nvSpPr>
          <p:cNvPr id="7" name="文本框 6"/>
          <p:cNvSpPr txBox="1"/>
          <p:nvPr/>
        </p:nvSpPr>
        <p:spPr>
          <a:xfrm>
            <a:off x="370840" y="2922905"/>
            <a:ext cx="826071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If we came to the island, what would we need?</a:t>
            </a:r>
            <a:endParaRPr lang="en-US" altLang="zh-CN" sz="3200">
              <a:latin typeface="Times New Roman Regular" panose="02020603050405020304" charset="0"/>
              <a:cs typeface="Times New Roman Regular" panose="02020603050405020304" charset="0"/>
            </a:endParaRPr>
          </a:p>
        </p:txBody>
      </p:sp>
      <p:sp>
        <p:nvSpPr>
          <p:cNvPr id="8" name="圆角矩形 7"/>
          <p:cNvSpPr/>
          <p:nvPr/>
        </p:nvSpPr>
        <p:spPr>
          <a:xfrm>
            <a:off x="8919845" y="2653030"/>
            <a:ext cx="1352550" cy="643255"/>
          </a:xfrm>
          <a:prstGeom prst="roundRect">
            <a:avLst/>
          </a:prstGeom>
          <a:solidFill>
            <a:schemeClr val="accent3">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food</a:t>
            </a:r>
            <a:endParaRPr lang="en-US" altLang="zh-CN" sz="3200" b="1">
              <a:solidFill>
                <a:schemeClr val="tx1"/>
              </a:solidFill>
              <a:latin typeface="Times New Roman Bold" panose="02020603050405020304" charset="0"/>
              <a:cs typeface="Times New Roman Bold" panose="02020603050405020304" charset="0"/>
            </a:endParaRPr>
          </a:p>
        </p:txBody>
      </p:sp>
      <p:sp>
        <p:nvSpPr>
          <p:cNvPr id="9" name="圆角矩形 8"/>
          <p:cNvSpPr/>
          <p:nvPr/>
        </p:nvSpPr>
        <p:spPr>
          <a:xfrm>
            <a:off x="8919845" y="3488690"/>
            <a:ext cx="1352550" cy="643255"/>
          </a:xfrm>
          <a:prstGeom prst="roundRect">
            <a:avLst/>
          </a:prstGeom>
          <a:solidFill>
            <a:schemeClr val="accent3">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water</a:t>
            </a:r>
            <a:endParaRPr lang="en-US" altLang="zh-CN" sz="3200" b="1">
              <a:solidFill>
                <a:schemeClr val="tx1"/>
              </a:solidFill>
              <a:latin typeface="Times New Roman Bold" panose="02020603050405020304" charset="0"/>
              <a:cs typeface="Times New Roman Bold" panose="02020603050405020304" charset="0"/>
            </a:endParaRPr>
          </a:p>
        </p:txBody>
      </p:sp>
      <p:sp>
        <p:nvSpPr>
          <p:cNvPr id="11" name="圆角矩形 10"/>
          <p:cNvSpPr/>
          <p:nvPr/>
        </p:nvSpPr>
        <p:spPr>
          <a:xfrm>
            <a:off x="10560050" y="2626995"/>
            <a:ext cx="1631950" cy="643255"/>
          </a:xfrm>
          <a:prstGeom prst="roundRect">
            <a:avLst/>
          </a:prstGeom>
          <a:solidFill>
            <a:schemeClr val="accent3">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clothes</a:t>
            </a:r>
            <a:endParaRPr lang="en-US" altLang="zh-CN" sz="3200" b="1">
              <a:solidFill>
                <a:schemeClr val="tx1"/>
              </a:solidFill>
              <a:latin typeface="Times New Roman Bold" panose="02020603050405020304" charset="0"/>
              <a:cs typeface="Times New Roman Bold" panose="02020603050405020304" charset="0"/>
            </a:endParaRPr>
          </a:p>
        </p:txBody>
      </p:sp>
      <p:sp>
        <p:nvSpPr>
          <p:cNvPr id="12" name="圆角矩形 11"/>
          <p:cNvSpPr/>
          <p:nvPr/>
        </p:nvSpPr>
        <p:spPr>
          <a:xfrm>
            <a:off x="10560685" y="3429000"/>
            <a:ext cx="1352550" cy="643255"/>
          </a:xfrm>
          <a:prstGeom prst="roundRect">
            <a:avLst/>
          </a:prstGeom>
          <a:solidFill>
            <a:schemeClr val="accent3">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fire</a:t>
            </a:r>
            <a:endParaRPr lang="en-US" altLang="zh-CN" sz="3200" b="1">
              <a:solidFill>
                <a:schemeClr val="tx1"/>
              </a:solidFill>
              <a:latin typeface="Times New Roman Bold" panose="02020603050405020304" charset="0"/>
              <a:cs typeface="Times New Roman Bold" panose="02020603050405020304" charset="0"/>
            </a:endParaRPr>
          </a:p>
        </p:txBody>
      </p:sp>
      <p:sp>
        <p:nvSpPr>
          <p:cNvPr id="13" name="圆角矩形 12"/>
          <p:cNvSpPr/>
          <p:nvPr/>
        </p:nvSpPr>
        <p:spPr>
          <a:xfrm>
            <a:off x="8880475" y="4213860"/>
            <a:ext cx="1352550" cy="643255"/>
          </a:xfrm>
          <a:prstGeom prst="roundRect">
            <a:avLst/>
          </a:prstGeom>
          <a:solidFill>
            <a:schemeClr val="accent3">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house</a:t>
            </a:r>
            <a:endParaRPr lang="en-US" altLang="zh-CN" sz="3200" b="1">
              <a:solidFill>
                <a:schemeClr val="tx1"/>
              </a:solidFill>
              <a:latin typeface="Times New Roman Bold" panose="02020603050405020304" charset="0"/>
              <a:cs typeface="Times New Roman Bold" panose="02020603050405020304" charset="0"/>
            </a:endParaRPr>
          </a:p>
        </p:txBody>
      </p:sp>
      <p:sp>
        <p:nvSpPr>
          <p:cNvPr id="14" name="文本框 13"/>
          <p:cNvSpPr txBox="1"/>
          <p:nvPr/>
        </p:nvSpPr>
        <p:spPr>
          <a:xfrm>
            <a:off x="370840" y="3890645"/>
            <a:ext cx="545592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What did he find later?( P27)</a:t>
            </a:r>
            <a:endParaRPr lang="en-US" altLang="zh-CN" sz="3200">
              <a:latin typeface="Times New Roman Regular" panose="02020603050405020304" charset="0"/>
              <a:cs typeface="Times New Roman Regular" panose="02020603050405020304" charset="0"/>
            </a:endParaRPr>
          </a:p>
        </p:txBody>
      </p:sp>
      <p:pic>
        <p:nvPicPr>
          <p:cNvPr id="16" name="图片 15"/>
          <p:cNvPicPr>
            <a:picLocks noChangeAspect="1"/>
          </p:cNvPicPr>
          <p:nvPr/>
        </p:nvPicPr>
        <p:blipFill>
          <a:blip r:embed="rId1"/>
          <a:srcRect l="5389" t="16778" r="5633" b="17750"/>
          <a:stretch>
            <a:fillRect/>
          </a:stretch>
        </p:blipFill>
        <p:spPr>
          <a:xfrm>
            <a:off x="6074410" y="3655060"/>
            <a:ext cx="1820545" cy="1071880"/>
          </a:xfrm>
          <a:prstGeom prst="ellipse">
            <a:avLst/>
          </a:prstGeom>
        </p:spPr>
      </p:pic>
      <p:pic>
        <p:nvPicPr>
          <p:cNvPr id="17" name="图片 16" descr="IMG_3583"/>
          <p:cNvPicPr>
            <a:picLocks noChangeAspect="1"/>
          </p:cNvPicPr>
          <p:nvPr/>
        </p:nvPicPr>
        <p:blipFill>
          <a:blip r:embed="rId2"/>
          <a:srcRect l="14000" t="69352" r="2285" b="21241"/>
          <a:stretch>
            <a:fillRect/>
          </a:stretch>
        </p:blipFill>
        <p:spPr>
          <a:xfrm>
            <a:off x="121920" y="4819650"/>
            <a:ext cx="8758555" cy="793750"/>
          </a:xfrm>
          <a:prstGeom prst="rect">
            <a:avLst/>
          </a:prstGeom>
        </p:spPr>
      </p:pic>
      <p:pic>
        <p:nvPicPr>
          <p:cNvPr id="18" name="图片 17"/>
          <p:cNvPicPr>
            <a:picLocks noChangeAspect="1"/>
          </p:cNvPicPr>
          <p:nvPr/>
        </p:nvPicPr>
        <p:blipFill>
          <a:blip r:embed="rId3"/>
          <a:srcRect l="22167" t="16875" r="22650" b="22548"/>
          <a:stretch>
            <a:fillRect/>
          </a:stretch>
        </p:blipFill>
        <p:spPr>
          <a:xfrm>
            <a:off x="8880475" y="5022850"/>
            <a:ext cx="1820545" cy="1039495"/>
          </a:xfrm>
          <a:prstGeom prst="rect">
            <a:avLst/>
          </a:prstGeom>
        </p:spPr>
      </p:pic>
      <p:pic>
        <p:nvPicPr>
          <p:cNvPr id="19" name="图片 18"/>
          <p:cNvPicPr>
            <a:picLocks noChangeAspect="1"/>
          </p:cNvPicPr>
          <p:nvPr/>
        </p:nvPicPr>
        <p:blipFill>
          <a:blip r:embed="rId4"/>
          <a:srcRect l="37101" t="12069" r="32086" b="11194"/>
          <a:stretch>
            <a:fillRect/>
          </a:stretch>
        </p:blipFill>
        <p:spPr>
          <a:xfrm>
            <a:off x="10949305" y="4728845"/>
            <a:ext cx="963930" cy="1350645"/>
          </a:xfrm>
          <a:prstGeom prst="rect">
            <a:avLst/>
          </a:prstGeom>
        </p:spPr>
      </p:pic>
      <p:sp>
        <p:nvSpPr>
          <p:cNvPr id="20" name="文本框 19"/>
          <p:cNvSpPr txBox="1"/>
          <p:nvPr/>
        </p:nvSpPr>
        <p:spPr>
          <a:xfrm>
            <a:off x="486410" y="5958840"/>
            <a:ext cx="266827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Anything else?</a:t>
            </a:r>
            <a:endParaRPr lang="en-US" altLang="zh-CN" sz="3200">
              <a:latin typeface="Times New Roman Regular" panose="02020603050405020304" charset="0"/>
              <a:cs typeface="Times New Roman Regular" panose="02020603050405020304" charset="0"/>
            </a:endParaRPr>
          </a:p>
        </p:txBody>
      </p:sp>
      <p:pic>
        <p:nvPicPr>
          <p:cNvPr id="21" name="图片 20" descr="IMG_3584"/>
          <p:cNvPicPr>
            <a:picLocks noChangeAspect="1"/>
          </p:cNvPicPr>
          <p:nvPr/>
        </p:nvPicPr>
        <p:blipFill>
          <a:blip r:embed="rId5"/>
          <a:srcRect l="1774" t="-523" r="392" b="7329"/>
          <a:stretch>
            <a:fillRect/>
          </a:stretch>
        </p:blipFill>
        <p:spPr>
          <a:xfrm rot="5400000">
            <a:off x="5517515" y="4961890"/>
            <a:ext cx="2164715" cy="1546860"/>
          </a:xfrm>
          <a:prstGeom prst="roundRect">
            <a:avLst/>
          </a:prstGeom>
        </p:spPr>
      </p:pic>
      <p:pic>
        <p:nvPicPr>
          <p:cNvPr id="22" name="图片 21"/>
          <p:cNvPicPr>
            <a:picLocks noChangeAspect="1"/>
          </p:cNvPicPr>
          <p:nvPr/>
        </p:nvPicPr>
        <p:blipFill>
          <a:blip r:embed="rId6"/>
          <a:srcRect l="18348" t="5248" r="17961" b="4085"/>
          <a:stretch>
            <a:fillRect/>
          </a:stretch>
        </p:blipFill>
        <p:spPr>
          <a:xfrm>
            <a:off x="4243070" y="4766310"/>
            <a:ext cx="1428750" cy="2051685"/>
          </a:xfrm>
          <a:prstGeom prst="rect">
            <a:avLst/>
          </a:prstGeom>
        </p:spPr>
      </p:pic>
      <p:sp>
        <p:nvSpPr>
          <p:cNvPr id="23" name="梯形 22"/>
          <p:cNvSpPr/>
          <p:nvPr/>
        </p:nvSpPr>
        <p:spPr>
          <a:xfrm>
            <a:off x="7978140" y="4867910"/>
            <a:ext cx="3935095" cy="1230630"/>
          </a:xfrm>
          <a:prstGeom prst="trapezoid">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living needs</a:t>
            </a:r>
            <a:endParaRPr lang="en-US" altLang="zh-CN" sz="3200">
              <a:solidFill>
                <a:schemeClr val="tx1"/>
              </a:solidFill>
              <a:latin typeface="Comic Sans MS Regular" panose="030F0702030302020204" charset="0"/>
              <a:cs typeface="Comic Sans MS Regular" panose="030F0702030302020204" charset="0"/>
            </a:endParaRPr>
          </a:p>
        </p:txBody>
      </p:sp>
      <p:sp>
        <p:nvSpPr>
          <p:cNvPr id="26" name="云形 25"/>
          <p:cNvSpPr/>
          <p:nvPr/>
        </p:nvSpPr>
        <p:spPr>
          <a:xfrm>
            <a:off x="8919845" y="1616710"/>
            <a:ext cx="2667635" cy="1039495"/>
          </a:xfrm>
          <a:prstGeom prst="cloud">
            <a:avLst/>
          </a:prstGeom>
          <a:solidFill>
            <a:schemeClr val="accent5">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latin typeface="Times New Roman Regular" panose="02020603050405020304" charset="0"/>
                <a:cs typeface="Times New Roman Regular" panose="02020603050405020304" charset="0"/>
              </a:rPr>
              <a:t>helpless</a:t>
            </a:r>
            <a:endParaRPr lang="en-US" altLang="zh-CN" sz="3600">
              <a:latin typeface="Times New Roman Regular" panose="02020603050405020304" charset="0"/>
              <a:cs typeface="Times New Roman Regular" panose="02020603050405020304" charset="0"/>
            </a:endParaRPr>
          </a:p>
        </p:txBody>
      </p:sp>
      <p:sp>
        <p:nvSpPr>
          <p:cNvPr id="2" name="圆角矩形 1"/>
          <p:cNvSpPr/>
          <p:nvPr/>
        </p:nvSpPr>
        <p:spPr>
          <a:xfrm>
            <a:off x="2722880" y="5591175"/>
            <a:ext cx="9091930" cy="906780"/>
          </a:xfrm>
          <a:prstGeom prst="roundRec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latin typeface="Times New Roman Regular" panose="02020603050405020304" charset="0"/>
                <a:cs typeface="Times New Roman Regular" panose="02020603050405020304" charset="0"/>
              </a:rPr>
              <a:t>Reading the Bible helped Robinson feel______ sorry fo himself. A. less    B. more</a:t>
            </a:r>
            <a:endParaRPr lang="en-US" altLang="zh-CN" sz="3200">
              <a:latin typeface="Arial" panose="020B0604020202020204" pitchFamily="34" charset="0"/>
              <a:cs typeface="Arial" panose="020B0604020202020204" pitchFamily="34" charset="0"/>
            </a:endParaRPr>
          </a:p>
        </p:txBody>
      </p:sp>
      <p:sp>
        <p:nvSpPr>
          <p:cNvPr id="3" name="笑脸 2"/>
          <p:cNvSpPr/>
          <p:nvPr/>
        </p:nvSpPr>
        <p:spPr>
          <a:xfrm>
            <a:off x="4676140" y="6165215"/>
            <a:ext cx="391160" cy="347345"/>
          </a:xfrm>
          <a:prstGeom prst="smileyFace">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圆角矩形 14"/>
          <p:cNvSpPr/>
          <p:nvPr/>
        </p:nvSpPr>
        <p:spPr>
          <a:xfrm>
            <a:off x="10462260" y="4225925"/>
            <a:ext cx="1352550" cy="643255"/>
          </a:xfrm>
          <a:prstGeom prst="roundRect">
            <a:avLst/>
          </a:prstGeom>
          <a:solidFill>
            <a:schemeClr val="accent3">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a:t>
            </a:r>
            <a:endParaRPr lang="en-US" altLang="zh-CN" sz="3200" b="1">
              <a:solidFill>
                <a:schemeClr val="tx1"/>
              </a:solidFill>
              <a:latin typeface="Times New Roman Bold" panose="02020603050405020304" charset="0"/>
              <a:cs typeface="Times New Roman Bold"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 calcmode="lin" valueType="num">
                                      <p:cBhvr additive="base">
                                        <p:cTn id="78" dur="500" fill="hold"/>
                                        <p:tgtEl>
                                          <p:spTgt spid="2"/>
                                        </p:tgtEl>
                                        <p:attrNameLst>
                                          <p:attrName>ppt_x</p:attrName>
                                        </p:attrNameLst>
                                      </p:cBhvr>
                                      <p:tavLst>
                                        <p:tav tm="0">
                                          <p:val>
                                            <p:strVal val="#ppt_x"/>
                                          </p:val>
                                        </p:tav>
                                        <p:tav tm="100000">
                                          <p:val>
                                            <p:strVal val="#ppt_x"/>
                                          </p:val>
                                        </p:tav>
                                      </p:tavLst>
                                    </p:anim>
                                    <p:anim calcmode="lin" valueType="num">
                                      <p:cBhvr additive="base">
                                        <p:cTn id="7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barn(inVertical)">
                                      <p:cBhvr>
                                        <p:cTn id="8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P spid="7" grpId="0" bldLvl="0" animBg="1"/>
      <p:bldP spid="8" grpId="0" bldLvl="0" animBg="1"/>
      <p:bldP spid="9" grpId="0" bldLvl="0" animBg="1"/>
      <p:bldP spid="11" grpId="0" bldLvl="0" animBg="1"/>
      <p:bldP spid="12" grpId="0" bldLvl="0" animBg="1"/>
      <p:bldP spid="13" grpId="0" bldLvl="0" animBg="1"/>
      <p:bldP spid="14" grpId="0" bldLvl="0" animBg="1"/>
      <p:bldP spid="20" grpId="0" animBg="1"/>
      <p:bldP spid="23" grpId="0" bldLvl="0" animBg="1"/>
      <p:bldP spid="26" grpId="0" bldLvl="0" animBg="1"/>
      <p:bldP spid="2" grpId="0" animBg="1"/>
      <p:bldP spid="3" grpId="0" animBg="1"/>
      <p:bldP spid="1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107315" y="1045210"/>
            <a:ext cx="916749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 How old was he when he first went to the sea?  (P13)</a:t>
            </a:r>
            <a:endParaRPr lang="en-US" altLang="zh-CN" sz="3200">
              <a:latin typeface="Times New Roman Regular" panose="02020603050405020304" charset="0"/>
              <a:cs typeface="Times New Roman Regular" panose="02020603050405020304" charset="0"/>
              <a:sym typeface="+mn-ea"/>
            </a:endParaRPr>
          </a:p>
        </p:txBody>
      </p:sp>
      <p:sp>
        <p:nvSpPr>
          <p:cNvPr id="5" name="文本框 4"/>
          <p:cNvSpPr txBox="1"/>
          <p:nvPr/>
        </p:nvSpPr>
        <p:spPr>
          <a:xfrm>
            <a:off x="107315" y="1771015"/>
            <a:ext cx="916749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 How old was he when he arrived on the island? (P33)</a:t>
            </a:r>
            <a:endParaRPr lang="en-US" altLang="zh-CN" sz="3200">
              <a:latin typeface="Times New Roman Regular" panose="02020603050405020304" charset="0"/>
              <a:cs typeface="Times New Roman Regular" panose="02020603050405020304" charset="0"/>
            </a:endParaRPr>
          </a:p>
        </p:txBody>
      </p:sp>
      <p:sp>
        <p:nvSpPr>
          <p:cNvPr id="7" name="文本框 6"/>
          <p:cNvSpPr txBox="1"/>
          <p:nvPr/>
        </p:nvSpPr>
        <p:spPr>
          <a:xfrm>
            <a:off x="107315" y="2496820"/>
            <a:ext cx="916749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 How old was he when he finally left the island? (P64)</a:t>
            </a:r>
            <a:endParaRPr lang="en-US" altLang="zh-CN" sz="3200">
              <a:latin typeface="Times New Roman Regular" panose="02020603050405020304" charset="0"/>
              <a:cs typeface="Times New Roman Regular" panose="02020603050405020304" charset="0"/>
            </a:endParaRPr>
          </a:p>
        </p:txBody>
      </p:sp>
      <p:sp>
        <p:nvSpPr>
          <p:cNvPr id="11" name="矩形 10"/>
          <p:cNvSpPr/>
          <p:nvPr/>
        </p:nvSpPr>
        <p:spPr>
          <a:xfrm>
            <a:off x="9865995" y="1045210"/>
            <a:ext cx="1303655" cy="5835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Bold" panose="02020603050405020304" charset="0"/>
                <a:cs typeface="Times New Roman Bold" panose="02020603050405020304" charset="0"/>
              </a:rPr>
              <a:t>19</a:t>
            </a:r>
            <a:endParaRPr lang="en-US" altLang="zh-CN" sz="2800" b="1">
              <a:latin typeface="Times New Roman Bold" panose="02020603050405020304" charset="0"/>
              <a:cs typeface="Times New Roman Bold" panose="02020603050405020304" charset="0"/>
            </a:endParaRPr>
          </a:p>
        </p:txBody>
      </p:sp>
      <p:sp>
        <p:nvSpPr>
          <p:cNvPr id="8" name="矩形 7"/>
          <p:cNvSpPr/>
          <p:nvPr/>
        </p:nvSpPr>
        <p:spPr>
          <a:xfrm>
            <a:off x="9865995" y="1777365"/>
            <a:ext cx="1304290" cy="5835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Bold" panose="02020603050405020304" charset="0"/>
                <a:cs typeface="Times New Roman Bold" panose="02020603050405020304" charset="0"/>
              </a:rPr>
              <a:t>27</a:t>
            </a:r>
            <a:endParaRPr lang="en-US" altLang="zh-CN" sz="2800" b="1">
              <a:latin typeface="Times New Roman Bold" panose="02020603050405020304" charset="0"/>
              <a:cs typeface="Times New Roman Bold" panose="02020603050405020304" charset="0"/>
            </a:endParaRPr>
          </a:p>
        </p:txBody>
      </p:sp>
      <p:sp>
        <p:nvSpPr>
          <p:cNvPr id="9" name="矩形 8"/>
          <p:cNvSpPr/>
          <p:nvPr/>
        </p:nvSpPr>
        <p:spPr>
          <a:xfrm>
            <a:off x="9865360" y="2447925"/>
            <a:ext cx="1304290" cy="5835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Bold" panose="02020603050405020304" charset="0"/>
                <a:cs typeface="Times New Roman Bold" panose="02020603050405020304" charset="0"/>
              </a:rPr>
              <a:t>55</a:t>
            </a:r>
            <a:endParaRPr lang="en-US" altLang="zh-CN" sz="2800" b="1">
              <a:latin typeface="Times New Roman Bold" panose="02020603050405020304" charset="0"/>
              <a:cs typeface="Times New Roman Bold" panose="02020603050405020304" charset="0"/>
            </a:endParaRPr>
          </a:p>
        </p:txBody>
      </p:sp>
      <p:sp>
        <p:nvSpPr>
          <p:cNvPr id="12" name="文本框 11"/>
          <p:cNvSpPr txBox="1"/>
          <p:nvPr/>
        </p:nvSpPr>
        <p:spPr>
          <a:xfrm>
            <a:off x="107315" y="3387725"/>
            <a:ext cx="649541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 How long did he stay on the island ?</a:t>
            </a:r>
            <a:endParaRPr lang="en-US" altLang="zh-CN" sz="3200">
              <a:latin typeface="Times New Roman Regular" panose="02020603050405020304" charset="0"/>
              <a:cs typeface="Times New Roman Regular" panose="02020603050405020304" charset="0"/>
            </a:endParaRPr>
          </a:p>
        </p:txBody>
      </p:sp>
      <p:sp>
        <p:nvSpPr>
          <p:cNvPr id="13" name="矩形 12"/>
          <p:cNvSpPr/>
          <p:nvPr/>
        </p:nvSpPr>
        <p:spPr>
          <a:xfrm>
            <a:off x="6603365" y="3316605"/>
            <a:ext cx="5588000" cy="780415"/>
          </a:xfrm>
          <a:prstGeom prst="rect">
            <a:avLst/>
          </a:prstGeom>
          <a:solidFill>
            <a:schemeClr val="accent6">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b="1">
                <a:latin typeface="Times New Roman Bold" panose="02020603050405020304" charset="0"/>
                <a:cs typeface="Times New Roman Bold" panose="02020603050405020304" charset="0"/>
              </a:rPr>
              <a:t>For twenty-eight years, two months and nineteen days</a:t>
            </a:r>
            <a:endParaRPr lang="en-US" altLang="zh-CN" sz="2800" b="1">
              <a:latin typeface="Times New Roman Bold" panose="02020603050405020304" charset="0"/>
              <a:cs typeface="Times New Roman Bold" panose="02020603050405020304" charset="0"/>
            </a:endParaRPr>
          </a:p>
        </p:txBody>
      </p:sp>
      <p:sp>
        <p:nvSpPr>
          <p:cNvPr id="15" name="云形标注 14"/>
          <p:cNvSpPr/>
          <p:nvPr/>
        </p:nvSpPr>
        <p:spPr>
          <a:xfrm>
            <a:off x="0" y="4178935"/>
            <a:ext cx="10916920" cy="1451610"/>
          </a:xfrm>
          <a:prstGeom prst="cloudCallou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b="1">
                <a:solidFill>
                  <a:schemeClr val="tx1"/>
                </a:solidFill>
                <a:latin typeface="Times New Roman Bold" panose="02020603050405020304" charset="0"/>
                <a:cs typeface="Times New Roman Bold" panose="02020603050405020304" charset="0"/>
              </a:rPr>
              <a:t>Why is the time so specific(</a:t>
            </a:r>
            <a:r>
              <a:rPr lang="zh-CN" altLang="en-US" sz="3600" b="1">
                <a:solidFill>
                  <a:schemeClr val="tx1"/>
                </a:solidFill>
                <a:latin typeface="Times New Roman Bold" panose="02020603050405020304" charset="0"/>
                <a:cs typeface="Times New Roman Bold" panose="02020603050405020304" charset="0"/>
              </a:rPr>
              <a:t>具体的</a:t>
            </a:r>
            <a:r>
              <a:rPr lang="en-US" altLang="zh-CN" sz="3600" b="1">
                <a:solidFill>
                  <a:schemeClr val="tx1"/>
                </a:solidFill>
                <a:latin typeface="Times New Roman Bold" panose="02020603050405020304" charset="0"/>
                <a:cs typeface="Times New Roman Bold" panose="02020603050405020304" charset="0"/>
              </a:rPr>
              <a:t>)?</a:t>
            </a:r>
            <a:endParaRPr lang="en-US" altLang="zh-CN" sz="3600" b="1">
              <a:solidFill>
                <a:schemeClr val="tx1"/>
              </a:solidFill>
              <a:latin typeface="Times New Roman Bold" panose="02020603050405020304" charset="0"/>
              <a:cs typeface="Times New Roman Bold" panose="02020603050405020304" charset="0"/>
            </a:endParaRPr>
          </a:p>
        </p:txBody>
      </p:sp>
      <p:pic>
        <p:nvPicPr>
          <p:cNvPr id="16" name="图片 15"/>
          <p:cNvPicPr>
            <a:picLocks noChangeAspect="1"/>
          </p:cNvPicPr>
          <p:nvPr/>
        </p:nvPicPr>
        <p:blipFill>
          <a:blip r:embed="rId1"/>
          <a:srcRect l="29720" t="30427" r="30093" b="31133"/>
          <a:stretch>
            <a:fillRect/>
          </a:stretch>
        </p:blipFill>
        <p:spPr>
          <a:xfrm>
            <a:off x="239395" y="5488305"/>
            <a:ext cx="993140" cy="950595"/>
          </a:xfrm>
          <a:prstGeom prst="ellipse">
            <a:avLst/>
          </a:prstGeom>
        </p:spPr>
      </p:pic>
      <p:sp>
        <p:nvSpPr>
          <p:cNvPr id="17" name="矩形 16"/>
          <p:cNvSpPr/>
          <p:nvPr/>
        </p:nvSpPr>
        <p:spPr>
          <a:xfrm>
            <a:off x="1868170" y="5234305"/>
            <a:ext cx="3460750" cy="780415"/>
          </a:xfrm>
          <a:prstGeom prst="rect">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b="1">
                <a:latin typeface="Times New Roman Bold" panose="02020603050405020304" charset="0"/>
                <a:cs typeface="Times New Roman Bold" panose="02020603050405020304" charset="0"/>
              </a:rPr>
              <a:t>To show it is so long!</a:t>
            </a:r>
            <a:endParaRPr lang="en-US" altLang="zh-CN" sz="2800" b="1">
              <a:latin typeface="Times New Roman Bold" panose="02020603050405020304" charset="0"/>
              <a:cs typeface="Times New Roman Bold" panose="02020603050405020304" charset="0"/>
            </a:endParaRPr>
          </a:p>
        </p:txBody>
      </p:sp>
      <p:sp>
        <p:nvSpPr>
          <p:cNvPr id="18" name="矩形 17"/>
          <p:cNvSpPr/>
          <p:nvPr/>
        </p:nvSpPr>
        <p:spPr>
          <a:xfrm>
            <a:off x="1868170" y="6021070"/>
            <a:ext cx="8557895" cy="780415"/>
          </a:xfrm>
          <a:prstGeom prst="rect">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b="1">
                <a:latin typeface="Times New Roman Bold" panose="02020603050405020304" charset="0"/>
                <a:cs typeface="Times New Roman Bold" panose="02020603050405020304" charset="0"/>
              </a:rPr>
              <a:t>To show Robinson was so eager(</a:t>
            </a:r>
            <a:r>
              <a:rPr lang="zh-CN" altLang="en-US" sz="2800" b="1">
                <a:latin typeface="Times New Roman Bold" panose="02020603050405020304" charset="0"/>
                <a:cs typeface="Times New Roman Bold" panose="02020603050405020304" charset="0"/>
              </a:rPr>
              <a:t>渴求的</a:t>
            </a:r>
            <a:r>
              <a:rPr lang="en-US" altLang="zh-CN" sz="2800" b="1">
                <a:latin typeface="Times New Roman Bold" panose="02020603050405020304" charset="0"/>
                <a:cs typeface="Times New Roman Bold" panose="02020603050405020304" charset="0"/>
              </a:rPr>
              <a:t>) to escape!</a:t>
            </a:r>
            <a:endParaRPr lang="en-US" altLang="zh-CN" sz="2800" b="1">
              <a:latin typeface="Times New Roman Bold" panose="02020603050405020304" charset="0"/>
              <a:cs typeface="Times New Roman Bold"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8" grpId="0" bldLvl="0" animBg="1"/>
      <p:bldP spid="9" grpId="0" bldLvl="0" animBg="1"/>
      <p:bldP spid="10" grpId="0" bldLvl="0" animBg="1"/>
      <p:bldP spid="5" grpId="0" bldLvl="0" animBg="1"/>
      <p:bldP spid="7" grpId="0" bldLvl="0" animBg="1"/>
      <p:bldP spid="12" grpId="0" animBg="1"/>
      <p:bldP spid="13" grpId="0" animBg="1"/>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137795" y="473710"/>
            <a:ext cx="1091628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 How could Robinson survive on the island for such a long time?</a:t>
            </a:r>
            <a:endParaRPr lang="en-US" altLang="zh-CN" sz="3200">
              <a:latin typeface="Times New Roman Regular" panose="02020603050405020304" charset="0"/>
              <a:cs typeface="Times New Roman Regular" panose="02020603050405020304" charset="0"/>
            </a:endParaRPr>
          </a:p>
        </p:txBody>
      </p:sp>
      <p:sp>
        <p:nvSpPr>
          <p:cNvPr id="4" name="文本框 3"/>
          <p:cNvSpPr txBox="1"/>
          <p:nvPr/>
        </p:nvSpPr>
        <p:spPr>
          <a:xfrm>
            <a:off x="137795" y="1257935"/>
            <a:ext cx="1182814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 How many new things did Robinson teach himself how to do(P34-43)?</a:t>
            </a:r>
            <a:endParaRPr lang="en-US" altLang="zh-CN" sz="3200">
              <a:latin typeface="Times New Roman Regular" panose="02020603050405020304" charset="0"/>
              <a:cs typeface="Times New Roman Regular" panose="02020603050405020304" charset="0"/>
            </a:endParaRPr>
          </a:p>
        </p:txBody>
      </p:sp>
      <p:sp>
        <p:nvSpPr>
          <p:cNvPr id="5" name="文本框 4"/>
          <p:cNvSpPr txBox="1"/>
          <p:nvPr/>
        </p:nvSpPr>
        <p:spPr>
          <a:xfrm>
            <a:off x="417195" y="1841500"/>
            <a:ext cx="4783455" cy="5015865"/>
          </a:xfrm>
          <a:prstGeom prst="rect">
            <a:avLst/>
          </a:prstGeom>
          <a:noFill/>
        </p:spPr>
        <p:txBody>
          <a:bodyPr wrap="square" rtlCol="0">
            <a:spAutoFit/>
          </a:bodyPr>
          <a:p>
            <a:r>
              <a:rPr lang="en-US" altLang="zh-CN" sz="3200">
                <a:latin typeface="Times New Roman Regular" panose="02020603050405020304" charset="0"/>
                <a:cs typeface="Times New Roman Regular" panose="02020603050405020304" charset="0"/>
              </a:rPr>
              <a:t>1. make a house</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2. make lamps</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sym typeface="+mn-ea"/>
              </a:rPr>
              <a:t>3. plant corn</a:t>
            </a:r>
            <a:endParaRPr lang="en-US" altLang="zh-CN" sz="3200">
              <a:latin typeface="Times New Roman Regular" panose="02020603050405020304" charset="0"/>
              <a:cs typeface="Times New Roman Regular" panose="02020603050405020304" charset="0"/>
              <a:sym typeface="+mn-ea"/>
            </a:endParaRPr>
          </a:p>
          <a:p>
            <a:r>
              <a:rPr lang="en-US" altLang="zh-CN" sz="3200">
                <a:latin typeface="Times New Roman Regular" panose="02020603050405020304" charset="0"/>
                <a:cs typeface="Times New Roman Regular" panose="02020603050405020304" charset="0"/>
                <a:sym typeface="+mn-ea"/>
              </a:rPr>
              <a:t>4. make tools</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5. make bowls for his food</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6. make pots for cooking</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7. make boats</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8.make clothes</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9. make butter and cheese</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          ...</a:t>
            </a:r>
            <a:endParaRPr lang="en-US" altLang="zh-CN" sz="3200">
              <a:latin typeface="Times New Roman Regular" panose="02020603050405020304" charset="0"/>
              <a:cs typeface="Times New Roman Regular" panose="02020603050405020304" charset="0"/>
            </a:endParaRPr>
          </a:p>
        </p:txBody>
      </p:sp>
      <p:pic>
        <p:nvPicPr>
          <p:cNvPr id="6" name="图片 5" descr="IMG_3630"/>
          <p:cNvPicPr>
            <a:picLocks noChangeAspect="1"/>
          </p:cNvPicPr>
          <p:nvPr/>
        </p:nvPicPr>
        <p:blipFill>
          <a:blip r:embed="rId1"/>
          <a:srcRect l="16972" t="11398" r="29437" b="8972"/>
          <a:stretch>
            <a:fillRect/>
          </a:stretch>
        </p:blipFill>
        <p:spPr>
          <a:xfrm rot="5400000">
            <a:off x="6569075" y="739775"/>
            <a:ext cx="5292090" cy="5589905"/>
          </a:xfrm>
          <a:prstGeom prst="rect">
            <a:avLst/>
          </a:prstGeom>
        </p:spPr>
      </p:pic>
      <p:sp>
        <p:nvSpPr>
          <p:cNvPr id="7" name="圆角矩形 6"/>
          <p:cNvSpPr/>
          <p:nvPr/>
        </p:nvSpPr>
        <p:spPr>
          <a:xfrm>
            <a:off x="285750" y="5848985"/>
            <a:ext cx="11532235" cy="792480"/>
          </a:xfrm>
          <a:prstGeom prst="roundRect">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Regular" panose="02020603050405020304" charset="0"/>
                <a:cs typeface="Times New Roman Regular" panose="02020603050405020304" charset="0"/>
              </a:rPr>
              <a:t>We can always find something good in a bad situation if we look for.</a:t>
            </a:r>
            <a:endParaRPr lang="en-US" altLang="zh-CN" sz="3200">
              <a:solidFill>
                <a:schemeClr val="tx1"/>
              </a:solidFill>
              <a:latin typeface="Times New Roman Regular" panose="02020603050405020304" charset="0"/>
              <a:cs typeface="Times New Roman Regular" panose="02020603050405020304" charset="0"/>
            </a:endParaRPr>
          </a:p>
        </p:txBody>
      </p:sp>
      <p:sp>
        <p:nvSpPr>
          <p:cNvPr id="16" name="云形 15"/>
          <p:cNvSpPr/>
          <p:nvPr/>
        </p:nvSpPr>
        <p:spPr>
          <a:xfrm>
            <a:off x="7778115" y="3981450"/>
            <a:ext cx="4237355"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optimistic</a:t>
            </a:r>
            <a:r>
              <a:rPr lang="zh-CN" altLang="en-US" sz="2400">
                <a:latin typeface="Comic Sans MS Regular" panose="030F0702030302020204" charset="0"/>
                <a:cs typeface="Comic Sans MS Regular" panose="030F0702030302020204" charset="0"/>
              </a:rPr>
              <a:t>乐观的</a:t>
            </a:r>
            <a:endParaRPr lang="zh-CN" altLang="en-US" sz="2400">
              <a:latin typeface="Comic Sans MS Regular" panose="030F0702030302020204" charset="0"/>
              <a:cs typeface="Comic Sans MS Regular" panose="030F0702030302020204" charset="0"/>
            </a:endParaRPr>
          </a:p>
        </p:txBody>
      </p:sp>
      <p:sp>
        <p:nvSpPr>
          <p:cNvPr id="8" name="云形 7"/>
          <p:cNvSpPr/>
          <p:nvPr/>
        </p:nvSpPr>
        <p:spPr>
          <a:xfrm>
            <a:off x="7677785" y="2915920"/>
            <a:ext cx="4140200"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a:latin typeface="Comic Sans MS Regular" panose="030F0702030302020204" charset="0"/>
                <a:cs typeface="Comic Sans MS Regular" panose="030F0702030302020204" charset="0"/>
              </a:rPr>
              <a:t>positive </a:t>
            </a:r>
            <a:r>
              <a:rPr lang="zh-CN" altLang="en-US" sz="2400">
                <a:latin typeface="Comic Sans MS Regular" panose="030F0702030302020204" charset="0"/>
                <a:cs typeface="Comic Sans MS Regular" panose="030F0702030302020204" charset="0"/>
              </a:rPr>
              <a:t>积极</a:t>
            </a:r>
            <a:r>
              <a:rPr lang="zh-CN" altLang="en-US" sz="2400">
                <a:latin typeface="Comic Sans MS Regular" panose="030F0702030302020204" charset="0"/>
                <a:cs typeface="Comic Sans MS Regular" panose="030F0702030302020204" charset="0"/>
              </a:rPr>
              <a:t>的</a:t>
            </a:r>
            <a:endParaRPr lang="zh-CN" altLang="en-US" sz="2400">
              <a:latin typeface="Comic Sans MS Regular" panose="030F0702030302020204" charset="0"/>
              <a:cs typeface="Comic Sans MS Regular" panose="030F0702030302020204" charset="0"/>
            </a:endParaRPr>
          </a:p>
        </p:txBody>
      </p:sp>
      <p:sp>
        <p:nvSpPr>
          <p:cNvPr id="9" name="加号 8"/>
          <p:cNvSpPr/>
          <p:nvPr/>
        </p:nvSpPr>
        <p:spPr>
          <a:xfrm>
            <a:off x="5509895" y="3429000"/>
            <a:ext cx="692150" cy="552450"/>
          </a:xfrm>
          <a:prstGeom prst="mathPlus">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云形 10"/>
          <p:cNvSpPr/>
          <p:nvPr/>
        </p:nvSpPr>
        <p:spPr>
          <a:xfrm>
            <a:off x="7978140" y="773430"/>
            <a:ext cx="2968625"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smart</a:t>
            </a:r>
            <a:endParaRPr lang="en-US" altLang="zh-CN" sz="2800">
              <a:latin typeface="Comic Sans MS Regular" panose="030F0702030302020204" charset="0"/>
              <a:cs typeface="Comic Sans MS Regular" panose="030F0702030302020204" charset="0"/>
            </a:endParaRPr>
          </a:p>
        </p:txBody>
      </p:sp>
      <p:sp>
        <p:nvSpPr>
          <p:cNvPr id="2" name="云形 1"/>
          <p:cNvSpPr/>
          <p:nvPr/>
        </p:nvSpPr>
        <p:spPr>
          <a:xfrm>
            <a:off x="8085455" y="1841500"/>
            <a:ext cx="2968625"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skillful</a:t>
            </a:r>
            <a:endParaRPr lang="en-US" altLang="zh-CN" sz="2800">
              <a:latin typeface="Comic Sans MS Regular" panose="030F0702030302020204" charset="0"/>
              <a:cs typeface="Comic Sans MS Regular" panose="030F0702030302020204" charset="0"/>
            </a:endParaRPr>
          </a:p>
        </p:txBody>
      </p:sp>
      <p:sp>
        <p:nvSpPr>
          <p:cNvPr id="3" name="椭圆 2"/>
          <p:cNvSpPr/>
          <p:nvPr/>
        </p:nvSpPr>
        <p:spPr>
          <a:xfrm>
            <a:off x="758190" y="1841500"/>
            <a:ext cx="2556510" cy="552450"/>
          </a:xfrm>
          <a:prstGeom prst="ellipse">
            <a:avLst/>
          </a:prstGeom>
          <a:solidFill>
            <a:schemeClr val="accent1">
              <a:alpha val="0"/>
            </a:schemeClr>
          </a:solidFill>
          <a:ln w="38100">
            <a:solidFill>
              <a:srgbClr val="CC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nvSpPr>
        <p:spPr>
          <a:xfrm>
            <a:off x="100330" y="2418715"/>
            <a:ext cx="7677785" cy="2498725"/>
          </a:xfrm>
          <a:prstGeom prst="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Comic Sans MS Regular" panose="030F0702030302020204" charset="0"/>
                <a:cs typeface="Comic Sans MS Regular" panose="030F0702030302020204" charset="0"/>
              </a:rPr>
              <a:t>A. Where there is life, there is hope.</a:t>
            </a:r>
            <a:endParaRPr lang="en-US" altLang="zh-CN" sz="3200">
              <a:solidFill>
                <a:schemeClr val="tx1"/>
              </a:solidFill>
              <a:latin typeface="Comic Sans MS Regular" panose="030F0702030302020204" charset="0"/>
              <a:cs typeface="Comic Sans MS Regular" panose="030F0702030302020204" charset="0"/>
            </a:endParaRPr>
          </a:p>
          <a:p>
            <a:pPr algn="l"/>
            <a:r>
              <a:rPr lang="en-US" altLang="zh-CN" sz="3200">
                <a:solidFill>
                  <a:schemeClr val="tx1"/>
                </a:solidFill>
                <a:latin typeface="Comic Sans MS Regular" panose="030F0702030302020204" charset="0"/>
                <a:cs typeface="Comic Sans MS Regular" panose="030F0702030302020204" charset="0"/>
              </a:rPr>
              <a:t>B. Where there is a will, there is a way.</a:t>
            </a:r>
            <a:endParaRPr lang="en-US" altLang="zh-CN" sz="3200">
              <a:solidFill>
                <a:schemeClr val="tx1"/>
              </a:solidFill>
              <a:latin typeface="Comic Sans MS Regular" panose="030F0702030302020204" charset="0"/>
              <a:cs typeface="Comic Sans MS Regular" panose="030F0702030302020204" charset="0"/>
            </a:endParaRPr>
          </a:p>
          <a:p>
            <a:pPr algn="l"/>
            <a:r>
              <a:rPr lang="en-US" altLang="zh-CN" sz="3200">
                <a:solidFill>
                  <a:schemeClr val="tx1"/>
                </a:solidFill>
                <a:latin typeface="Comic Sans MS Regular" panose="030F0702030302020204" charset="0"/>
                <a:cs typeface="Comic Sans MS Regular" panose="030F0702030302020204" charset="0"/>
              </a:rPr>
              <a:t>C. Many hands make light work.</a:t>
            </a:r>
            <a:endParaRPr lang="en-US" altLang="zh-CN" sz="3200">
              <a:solidFill>
                <a:schemeClr val="tx1"/>
              </a:solidFill>
              <a:latin typeface="Comic Sans MS Regular" panose="030F0702030302020204" charset="0"/>
              <a:cs typeface="Comic Sans MS Regular" panose="030F0702030302020204" charset="0"/>
            </a:endParaRPr>
          </a:p>
          <a:p>
            <a:pPr algn="l"/>
            <a:r>
              <a:rPr lang="en-US" altLang="zh-CN" sz="3200">
                <a:solidFill>
                  <a:schemeClr val="tx1"/>
                </a:solidFill>
                <a:latin typeface="Comic Sans MS Regular" panose="030F0702030302020204" charset="0"/>
                <a:cs typeface="Comic Sans MS Regular" panose="030F0702030302020204" charset="0"/>
              </a:rPr>
              <a:t>D. Rome is not built in a day.</a:t>
            </a:r>
            <a:endParaRPr lang="en-US" altLang="zh-CN" sz="3200">
              <a:solidFill>
                <a:schemeClr val="tx1"/>
              </a:solidFill>
              <a:latin typeface="Comic Sans MS Regular" panose="030F0702030302020204" charset="0"/>
              <a:cs typeface="Comic Sans MS Regular" panose="030F0702030302020204" charset="0"/>
            </a:endParaRPr>
          </a:p>
        </p:txBody>
      </p:sp>
      <p:sp>
        <p:nvSpPr>
          <p:cNvPr id="13" name="笑脸 12"/>
          <p:cNvSpPr/>
          <p:nvPr/>
        </p:nvSpPr>
        <p:spPr>
          <a:xfrm>
            <a:off x="137795" y="2733675"/>
            <a:ext cx="391160" cy="347345"/>
          </a:xfrm>
          <a:prstGeom prst="smileyFace">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梯形 24"/>
          <p:cNvSpPr/>
          <p:nvPr/>
        </p:nvSpPr>
        <p:spPr>
          <a:xfrm>
            <a:off x="7566025" y="3829050"/>
            <a:ext cx="3298190" cy="906780"/>
          </a:xfrm>
          <a:prstGeom prst="trapezoid">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safety needs</a:t>
            </a:r>
            <a:endParaRPr lang="en-US" altLang="zh-CN" sz="3200">
              <a:solidFill>
                <a:schemeClr val="tx1"/>
              </a:solidFill>
              <a:latin typeface="Comic Sans MS Regular" panose="030F0702030302020204" charset="0"/>
              <a:cs typeface="Comic Sans MS Regular" panose="030F0702030302020204" charset="0"/>
            </a:endParaRPr>
          </a:p>
        </p:txBody>
      </p:sp>
      <p:sp>
        <p:nvSpPr>
          <p:cNvPr id="23" name="梯形 22"/>
          <p:cNvSpPr/>
          <p:nvPr/>
        </p:nvSpPr>
        <p:spPr>
          <a:xfrm>
            <a:off x="7247890" y="4735830"/>
            <a:ext cx="3935095" cy="1230630"/>
          </a:xfrm>
          <a:prstGeom prst="trapezoid">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living needs</a:t>
            </a:r>
            <a:endParaRPr lang="en-US" altLang="zh-CN" sz="3200">
              <a:solidFill>
                <a:schemeClr val="tx1"/>
              </a:solidFill>
              <a:latin typeface="Comic Sans MS Regular" panose="030F0702030302020204" charset="0"/>
              <a:cs typeface="Comic Sans MS Regular"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ppt_x"/>
                                          </p:val>
                                        </p:tav>
                                        <p:tav tm="100000">
                                          <p:val>
                                            <p:strVal val="#ppt_x"/>
                                          </p:val>
                                        </p:tav>
                                      </p:tavLst>
                                    </p:anim>
                                    <p:anim calcmode="lin" valueType="num">
                                      <p:cBhvr additive="base">
                                        <p:cTn id="5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barn(inVertical)">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animBg="1"/>
      <p:bldP spid="7" grpId="0" bldLvl="0" animBg="1"/>
      <p:bldP spid="8" grpId="0" bldLvl="0" animBg="1"/>
      <p:bldP spid="16" grpId="0" bldLvl="0" animBg="1"/>
      <p:bldP spid="11" grpId="0" bldLvl="0" animBg="1"/>
      <p:bldP spid="23" grpId="0" bldLvl="0" animBg="1"/>
      <p:bldP spid="25" grpId="0" bldLvl="0" animBg="1"/>
      <p:bldP spid="2" grpId="0" bldLvl="0" animBg="1"/>
      <p:bldP spid="3" grpId="0" bldLvl="0" animBg="1"/>
      <p:bldP spid="5" grpId="0"/>
      <p:bldP spid="12" grpId="0" animBg="1"/>
      <p:bldP spid="1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55270" y="187325"/>
            <a:ext cx="8260715"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Climax(Chapter Seven  Visitors)</a:t>
            </a:r>
            <a:endParaRPr lang="en-US" altLang="zh-CN" sz="3200" b="1">
              <a:highlight>
                <a:srgbClr val="008080"/>
              </a:highlight>
              <a:latin typeface="Arial Bold" panose="020B0604020202020204" charset="0"/>
              <a:cs typeface="Arial Bold" panose="020B0604020202020204" charset="0"/>
            </a:endParaRPr>
          </a:p>
        </p:txBody>
      </p:sp>
      <p:pic>
        <p:nvPicPr>
          <p:cNvPr id="5" name="图片 4" descr="IMG_3639"/>
          <p:cNvPicPr>
            <a:picLocks noChangeAspect="1"/>
          </p:cNvPicPr>
          <p:nvPr/>
        </p:nvPicPr>
        <p:blipFill>
          <a:blip r:embed="rId1"/>
          <a:srcRect l="2809" t="7774" r="3673" b="4807"/>
          <a:stretch>
            <a:fillRect/>
          </a:stretch>
        </p:blipFill>
        <p:spPr>
          <a:xfrm rot="5400000">
            <a:off x="-503555" y="2312035"/>
            <a:ext cx="5139690" cy="3623310"/>
          </a:xfrm>
          <a:prstGeom prst="rect">
            <a:avLst/>
          </a:prstGeom>
        </p:spPr>
      </p:pic>
      <p:sp>
        <p:nvSpPr>
          <p:cNvPr id="7" name="文本框 6"/>
          <p:cNvSpPr txBox="1"/>
          <p:nvPr/>
        </p:nvSpPr>
        <p:spPr>
          <a:xfrm>
            <a:off x="4585335" y="1753235"/>
            <a:ext cx="6927850" cy="3046095"/>
          </a:xfrm>
          <a:prstGeom prst="rect">
            <a:avLst/>
          </a:prstGeom>
          <a:noFill/>
        </p:spPr>
        <p:txBody>
          <a:bodyPr wrap="square" rtlCol="0">
            <a:spAutoFit/>
          </a:bodyPr>
          <a:p>
            <a:r>
              <a:rPr lang="en-US" altLang="zh-CN" sz="3200">
                <a:latin typeface="Times New Roman Regular" panose="02020603050405020304" charset="0"/>
                <a:cs typeface="Times New Roman Regular" panose="02020603050405020304" charset="0"/>
              </a:rPr>
              <a:t>Was there another person on my island?</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Was it a cannibal/ˈkænɪbl/</a:t>
            </a:r>
            <a:r>
              <a:rPr lang="zh-CN" altLang="en-US" sz="2800">
                <a:latin typeface="Times New Roman Regular" panose="02020603050405020304" charset="0"/>
                <a:cs typeface="Times New Roman Regular" panose="02020603050405020304" charset="0"/>
              </a:rPr>
              <a:t>食人肉者</a:t>
            </a:r>
            <a:r>
              <a:rPr lang="en-US" altLang="zh-CN" sz="3200">
                <a:latin typeface="Times New Roman Regular" panose="02020603050405020304" charset="0"/>
                <a:cs typeface="Times New Roman Regular" panose="02020603050405020304" charset="0"/>
              </a:rPr>
              <a:t>?</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Why do they come?</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What do they want?</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Are they looking for me ?</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Do they want to kill me?</a:t>
            </a:r>
            <a:endParaRPr lang="en-US" altLang="zh-CN" sz="3200">
              <a:latin typeface="Times New Roman Regular" panose="02020603050405020304" charset="0"/>
              <a:cs typeface="Times New Roman Regular" panose="02020603050405020304" charset="0"/>
            </a:endParaRPr>
          </a:p>
        </p:txBody>
      </p:sp>
      <p:sp>
        <p:nvSpPr>
          <p:cNvPr id="8" name="爆炸形 2 7"/>
          <p:cNvSpPr/>
          <p:nvPr/>
        </p:nvSpPr>
        <p:spPr>
          <a:xfrm>
            <a:off x="7620" y="1553845"/>
            <a:ext cx="4215765" cy="1583690"/>
          </a:xfrm>
          <a:prstGeom prst="irregularSeal2">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Times New Roman Regular" panose="02020603050405020304" charset="0"/>
                <a:cs typeface="Times New Roman Regular" panose="02020603050405020304" charset="0"/>
              </a:rPr>
              <a:t>footprints!</a:t>
            </a:r>
            <a:endParaRPr lang="en-US" altLang="zh-CN" sz="3200">
              <a:latin typeface="Times New Roman Regular" panose="02020603050405020304" charset="0"/>
              <a:cs typeface="Times New Roman Regular" panose="02020603050405020304" charset="0"/>
            </a:endParaRPr>
          </a:p>
        </p:txBody>
      </p:sp>
      <p:sp>
        <p:nvSpPr>
          <p:cNvPr id="10" name="文本框 9"/>
          <p:cNvSpPr txBox="1"/>
          <p:nvPr/>
        </p:nvSpPr>
        <p:spPr>
          <a:xfrm>
            <a:off x="255270" y="870585"/>
            <a:ext cx="1177099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“My life was comfortable now. I had everything I needed to live well.”</a:t>
            </a:r>
            <a:endParaRPr lang="en-US" altLang="zh-CN" sz="3200">
              <a:latin typeface="Times New Roman Regular" panose="02020603050405020304" charset="0"/>
              <a:cs typeface="Times New Roman Regular" panose="02020603050405020304" charset="0"/>
            </a:endParaRPr>
          </a:p>
        </p:txBody>
      </p:sp>
      <p:sp>
        <p:nvSpPr>
          <p:cNvPr id="9" name="圆角矩形 8"/>
          <p:cNvSpPr/>
          <p:nvPr/>
        </p:nvSpPr>
        <p:spPr>
          <a:xfrm>
            <a:off x="4091940" y="5098415"/>
            <a:ext cx="7934325" cy="127063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Times New Roman Regular" panose="02020603050405020304" charset="0"/>
                <a:cs typeface="Times New Roman Regular" panose="02020603050405020304" charset="0"/>
              </a:rPr>
              <a:t>in Robinson’s </a:t>
            </a:r>
            <a:r>
              <a:rPr lang="en-US" altLang="zh-CN" sz="3200">
                <a:highlight>
                  <a:srgbClr val="FF0000"/>
                </a:highlight>
                <a:latin typeface="Times New Roman Regular" panose="02020603050405020304" charset="0"/>
                <a:cs typeface="Times New Roman Regular" panose="02020603050405020304" charset="0"/>
              </a:rPr>
              <a:t>twenty-third</a:t>
            </a:r>
            <a:r>
              <a:rPr lang="en-US" altLang="zh-CN" sz="3200">
                <a:latin typeface="Times New Roman Regular" panose="02020603050405020304" charset="0"/>
                <a:cs typeface="Times New Roman Regular" panose="02020603050405020304" charset="0"/>
              </a:rPr>
              <a:t> year on the island when he saw the savages for the first time</a:t>
            </a:r>
            <a:endParaRPr lang="en-US" altLang="zh-CN" sz="3200">
              <a:latin typeface="Times New Roman Regular" panose="02020603050405020304" charset="0"/>
              <a:cs typeface="Times New Roman Regular" panose="02020603050405020304" charset="0"/>
            </a:endParaRPr>
          </a:p>
        </p:txBody>
      </p:sp>
      <p:sp>
        <p:nvSpPr>
          <p:cNvPr id="2" name="爆炸形 2 1"/>
          <p:cNvSpPr/>
          <p:nvPr/>
        </p:nvSpPr>
        <p:spPr>
          <a:xfrm>
            <a:off x="6780530" y="1845310"/>
            <a:ext cx="5229225" cy="1583690"/>
          </a:xfrm>
          <a:prstGeom prst="irregularSeal2">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frightened</a:t>
            </a:r>
            <a:endParaRPr lang="en-US" altLang="zh-CN" sz="2800">
              <a:latin typeface="Comic Sans MS Regular" panose="030F0702030302020204" charset="0"/>
              <a:cs typeface="Comic Sans MS Regular" panose="030F0702030302020204" charset="0"/>
            </a:endParaRPr>
          </a:p>
        </p:txBody>
      </p:sp>
      <p:sp>
        <p:nvSpPr>
          <p:cNvPr id="3" name="爆炸形 2 2"/>
          <p:cNvSpPr/>
          <p:nvPr/>
        </p:nvSpPr>
        <p:spPr>
          <a:xfrm>
            <a:off x="7680960" y="3429000"/>
            <a:ext cx="3964305" cy="1583690"/>
          </a:xfrm>
          <a:prstGeom prst="irregularSeal2">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afraid</a:t>
            </a:r>
            <a:endParaRPr lang="en-US" altLang="zh-CN" sz="2800">
              <a:latin typeface="Comic Sans MS Regular" panose="030F0702030302020204" charset="0"/>
              <a:cs typeface="Comic Sans MS Regular"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8" grpId="0" bldLvl="0" animBg="1"/>
      <p:bldP spid="9" grpId="0" bldLvl="0" animBg="1"/>
      <p:bldP spid="7" grpId="0"/>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610235" y="1069340"/>
            <a:ext cx="8183245" cy="676910"/>
          </a:xfrm>
          <a:prstGeom prst="roundRec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latin typeface="Times New Roman Regular" panose="02020603050405020304" charset="0"/>
                <a:cs typeface="Times New Roman Regular" panose="02020603050405020304" charset="0"/>
              </a:rPr>
              <a:t>Why didn’t Robinson become a savage?</a:t>
            </a:r>
            <a:endParaRPr lang="en-US" altLang="zh-CN" sz="3600">
              <a:latin typeface="Times New Roman Regular" panose="02020603050405020304" charset="0"/>
              <a:cs typeface="Times New Roman Regular" panose="02020603050405020304" charset="0"/>
            </a:endParaRPr>
          </a:p>
        </p:txBody>
      </p:sp>
      <p:sp>
        <p:nvSpPr>
          <p:cNvPr id="5" name="文本框 4"/>
          <p:cNvSpPr txBox="1"/>
          <p:nvPr/>
        </p:nvSpPr>
        <p:spPr>
          <a:xfrm>
            <a:off x="610235" y="337185"/>
            <a:ext cx="2969895" cy="583565"/>
          </a:xfrm>
          <a:prstGeom prst="rect">
            <a:avLst/>
          </a:prstGeom>
          <a:solidFill>
            <a:schemeClr val="accent2">
              <a:lumMod val="75000"/>
            </a:schemeClr>
          </a:solidFill>
        </p:spPr>
        <p:txBody>
          <a:bodyPr wrap="square" rtlCol="0">
            <a:spAutoFit/>
          </a:bodyPr>
          <a:p>
            <a:r>
              <a:rPr lang="en-US" altLang="zh-CN" sz="3200">
                <a:latin typeface="Times New Roman Regular" panose="02020603050405020304" charset="0"/>
                <a:cs typeface="Times New Roman Regular" panose="02020603050405020304" charset="0"/>
              </a:rPr>
              <a:t>Further thinking</a:t>
            </a:r>
            <a:endParaRPr lang="en-US" altLang="zh-CN" sz="3200">
              <a:latin typeface="Times New Roman Regular" panose="02020603050405020304" charset="0"/>
              <a:cs typeface="Times New Roman Regular" panose="02020603050405020304" charset="0"/>
            </a:endParaRPr>
          </a:p>
        </p:txBody>
      </p:sp>
      <p:sp>
        <p:nvSpPr>
          <p:cNvPr id="12" name="流程图: 可选过程 11"/>
          <p:cNvSpPr/>
          <p:nvPr/>
        </p:nvSpPr>
        <p:spPr>
          <a:xfrm>
            <a:off x="953770" y="3429000"/>
            <a:ext cx="7488555" cy="792480"/>
          </a:xfrm>
          <a:prstGeom prst="flowChartAlternateProcess">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Comic Sans MS Regular" panose="030F0702030302020204" charset="0"/>
                <a:cs typeface="Comic Sans MS Regular" panose="030F0702030302020204" charset="0"/>
              </a:rPr>
              <a:t>Survival of the fittest </a:t>
            </a:r>
            <a:r>
              <a:rPr lang="zh-CN" altLang="en-US" sz="3600">
                <a:solidFill>
                  <a:schemeClr val="tx1"/>
                </a:solidFill>
                <a:latin typeface="Comic Sans MS Regular" panose="030F0702030302020204" charset="0"/>
                <a:cs typeface="Comic Sans MS Regular" panose="030F0702030302020204" charset="0"/>
              </a:rPr>
              <a:t>适者生存</a:t>
            </a:r>
            <a:endParaRPr lang="zh-CN" altLang="en-US" sz="3600">
              <a:solidFill>
                <a:schemeClr val="tx1"/>
              </a:solidFill>
              <a:latin typeface="Comic Sans MS Regular" panose="030F0702030302020204" charset="0"/>
              <a:cs typeface="Comic Sans MS Regular" panose="030F0702030302020204" charset="0"/>
            </a:endParaRPr>
          </a:p>
        </p:txBody>
      </p:sp>
      <p:sp>
        <p:nvSpPr>
          <p:cNvPr id="11" name="云形 10"/>
          <p:cNvSpPr/>
          <p:nvPr/>
        </p:nvSpPr>
        <p:spPr>
          <a:xfrm>
            <a:off x="8475345" y="1746250"/>
            <a:ext cx="2968625"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strong will</a:t>
            </a:r>
            <a:endParaRPr lang="en-US" altLang="zh-CN" sz="2800">
              <a:latin typeface="Comic Sans MS Regular" panose="030F0702030302020204" charset="0"/>
              <a:cs typeface="Comic Sans MS Regular" panose="030F0702030302020204" charset="0"/>
            </a:endParaRPr>
          </a:p>
        </p:txBody>
      </p:sp>
      <p:pic>
        <p:nvPicPr>
          <p:cNvPr id="7" name="图片 6"/>
          <p:cNvPicPr>
            <a:picLocks noChangeAspect="1"/>
          </p:cNvPicPr>
          <p:nvPr/>
        </p:nvPicPr>
        <p:blipFill>
          <a:blip r:embed="rId1"/>
          <a:stretch>
            <a:fillRect/>
          </a:stretch>
        </p:blipFill>
        <p:spPr>
          <a:xfrm>
            <a:off x="7429500" y="2306955"/>
            <a:ext cx="4762500" cy="4762500"/>
          </a:xfrm>
          <a:prstGeom prst="rect">
            <a:avLst/>
          </a:prstGeom>
        </p:spPr>
      </p:pic>
      <p:pic>
        <p:nvPicPr>
          <p:cNvPr id="8" name="图片 7"/>
          <p:cNvPicPr>
            <a:picLocks noChangeAspect="1"/>
          </p:cNvPicPr>
          <p:nvPr/>
        </p:nvPicPr>
        <p:blipFill>
          <a:blip r:embed="rId2"/>
          <a:srcRect l="20212" t="10890" r="20158" b="47050"/>
          <a:stretch>
            <a:fillRect/>
          </a:stretch>
        </p:blipFill>
        <p:spPr>
          <a:xfrm>
            <a:off x="0" y="4716145"/>
            <a:ext cx="2821305" cy="1996440"/>
          </a:xfrm>
          <a:prstGeom prst="rect">
            <a:avLst/>
          </a:prstGeom>
        </p:spPr>
      </p:pic>
      <p:sp>
        <p:nvSpPr>
          <p:cNvPr id="2" name="圆角矩形 1"/>
          <p:cNvSpPr/>
          <p:nvPr/>
        </p:nvSpPr>
        <p:spPr>
          <a:xfrm>
            <a:off x="986790" y="2240915"/>
            <a:ext cx="5339715" cy="693420"/>
          </a:xfrm>
          <a:prstGeom prst="roundRect">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600">
                <a:solidFill>
                  <a:schemeClr val="tx1"/>
                </a:solidFill>
                <a:latin typeface="Comic Sans MS Regular" panose="030F0702030302020204" charset="0"/>
                <a:cs typeface="Comic Sans MS Regular" panose="030F0702030302020204" charset="0"/>
              </a:rPr>
              <a:t> Struggle for survival</a:t>
            </a:r>
            <a:endParaRPr lang="en-US" altLang="zh-CN" sz="3600">
              <a:solidFill>
                <a:schemeClr val="tx1"/>
              </a:solidFill>
              <a:latin typeface="Comic Sans MS Regular" panose="030F0702030302020204" charset="0"/>
              <a:cs typeface="Comic Sans MS Regular" panose="030F0702030302020204" charset="0"/>
            </a:endParaRPr>
          </a:p>
        </p:txBody>
      </p:sp>
      <p:pic>
        <p:nvPicPr>
          <p:cNvPr id="3" name="图片 2"/>
          <p:cNvPicPr>
            <a:picLocks noChangeAspect="1"/>
          </p:cNvPicPr>
          <p:nvPr/>
        </p:nvPicPr>
        <p:blipFill>
          <a:blip r:embed="rId3"/>
          <a:stretch>
            <a:fillRect/>
          </a:stretch>
        </p:blipFill>
        <p:spPr>
          <a:xfrm>
            <a:off x="4007485" y="4455160"/>
            <a:ext cx="2857500" cy="2257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1" grpId="0" animBg="1"/>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21410" y="1624965"/>
            <a:ext cx="7605395" cy="583565"/>
          </a:xfrm>
          <a:prstGeom prst="rect">
            <a:avLst/>
          </a:prstGeom>
          <a:solidFill>
            <a:schemeClr val="accent1"/>
          </a:solidFill>
        </p:spPr>
        <p:txBody>
          <a:bodyPr wrap="square" rtlCol="0">
            <a:spAutoFit/>
          </a:bodyPr>
          <a:p>
            <a:r>
              <a:rPr lang="en-US" altLang="zh-CN" sz="3200">
                <a:latin typeface="Times New Roman Regular" panose="02020603050405020304" charset="0"/>
                <a:cs typeface="Times New Roman Regular" panose="02020603050405020304" charset="0"/>
              </a:rPr>
              <a:t>Robinson found a man’s footprint in the sand.</a:t>
            </a:r>
            <a:endParaRPr lang="en-US" altLang="zh-CN" sz="3200">
              <a:latin typeface="Times New Roman Regular" panose="02020603050405020304" charset="0"/>
              <a:cs typeface="Times New Roman Regular" panose="02020603050405020304" charset="0"/>
            </a:endParaRPr>
          </a:p>
        </p:txBody>
      </p:sp>
      <p:sp>
        <p:nvSpPr>
          <p:cNvPr id="5" name="文本框 4"/>
          <p:cNvSpPr txBox="1"/>
          <p:nvPr/>
        </p:nvSpPr>
        <p:spPr>
          <a:xfrm>
            <a:off x="1121410" y="833755"/>
            <a:ext cx="7605395" cy="583565"/>
          </a:xfrm>
          <a:prstGeom prst="rect">
            <a:avLst/>
          </a:prstGeom>
          <a:solidFill>
            <a:schemeClr val="accent3"/>
          </a:solidFill>
        </p:spPr>
        <p:txBody>
          <a:bodyPr wrap="square" rtlCol="0">
            <a:spAutoFit/>
          </a:bodyPr>
          <a:p>
            <a:r>
              <a:rPr lang="en-US" altLang="zh-CN" sz="3200">
                <a:latin typeface="Times New Roman Regular" panose="02020603050405020304" charset="0"/>
                <a:cs typeface="Times New Roman Regular" panose="02020603050405020304" charset="0"/>
              </a:rPr>
              <a:t>Friday learnt to say many words in English.</a:t>
            </a:r>
            <a:endParaRPr lang="en-US" altLang="zh-CN" sz="3200">
              <a:latin typeface="Times New Roman Regular" panose="02020603050405020304" charset="0"/>
              <a:cs typeface="Times New Roman Regular" panose="02020603050405020304" charset="0"/>
            </a:endParaRPr>
          </a:p>
        </p:txBody>
      </p:sp>
      <p:sp>
        <p:nvSpPr>
          <p:cNvPr id="6" name="文本框 5"/>
          <p:cNvSpPr txBox="1"/>
          <p:nvPr/>
        </p:nvSpPr>
        <p:spPr>
          <a:xfrm>
            <a:off x="1121410" y="2449195"/>
            <a:ext cx="7605395" cy="583565"/>
          </a:xfrm>
          <a:prstGeom prst="rect">
            <a:avLst/>
          </a:prstGeom>
          <a:solidFill>
            <a:schemeClr val="accent5"/>
          </a:solidFill>
        </p:spPr>
        <p:txBody>
          <a:bodyPr wrap="square" rtlCol="0">
            <a:spAutoFit/>
          </a:bodyPr>
          <a:p>
            <a:r>
              <a:rPr lang="en-US" altLang="zh-CN" sz="3200">
                <a:latin typeface="Times New Roman Regular" panose="02020603050405020304" charset="0"/>
                <a:cs typeface="Times New Roman Regular" panose="02020603050405020304" charset="0"/>
              </a:rPr>
              <a:t>There was a mutiny</a:t>
            </a:r>
            <a:r>
              <a:rPr lang="zh-CN" altLang="en-US" sz="3200">
                <a:latin typeface="Times New Roman Regular" panose="02020603050405020304" charset="0"/>
                <a:cs typeface="Times New Roman Regular" panose="02020603050405020304" charset="0"/>
              </a:rPr>
              <a:t>兵变</a:t>
            </a:r>
            <a:r>
              <a:rPr lang="en-US" altLang="zh-CN" sz="3200">
                <a:latin typeface="Times New Roman Regular" panose="02020603050405020304" charset="0"/>
                <a:cs typeface="Times New Roman Regular" panose="02020603050405020304" charset="0"/>
              </a:rPr>
              <a:t> on an English ship.</a:t>
            </a:r>
            <a:endParaRPr lang="en-US" altLang="zh-CN" sz="3200">
              <a:latin typeface="Times New Roman Regular" panose="02020603050405020304" charset="0"/>
              <a:cs typeface="Times New Roman Regular" panose="02020603050405020304" charset="0"/>
            </a:endParaRPr>
          </a:p>
        </p:txBody>
      </p:sp>
      <p:sp>
        <p:nvSpPr>
          <p:cNvPr id="7" name="文本框 6"/>
          <p:cNvSpPr txBox="1"/>
          <p:nvPr/>
        </p:nvSpPr>
        <p:spPr>
          <a:xfrm>
            <a:off x="1121410" y="3273425"/>
            <a:ext cx="7605395" cy="583565"/>
          </a:xfrm>
          <a:prstGeom prst="rect">
            <a:avLst/>
          </a:prstGeom>
          <a:solidFill>
            <a:schemeClr val="accent4">
              <a:lumMod val="75000"/>
            </a:schemeClr>
          </a:solidFill>
        </p:spPr>
        <p:txBody>
          <a:bodyPr wrap="square" rtlCol="0">
            <a:spAutoFit/>
          </a:bodyPr>
          <a:p>
            <a:r>
              <a:rPr lang="en-US" altLang="zh-CN" sz="3200">
                <a:latin typeface="Times New Roman Regular" panose="02020603050405020304" charset="0"/>
                <a:cs typeface="Times New Roman Regular" panose="02020603050405020304" charset="0"/>
              </a:rPr>
              <a:t>Robinson saw nine cannibals on a beach.</a:t>
            </a:r>
            <a:endParaRPr lang="en-US" altLang="zh-CN" sz="3200">
              <a:latin typeface="Times New Roman Regular" panose="02020603050405020304" charset="0"/>
              <a:cs typeface="Times New Roman Regular" panose="02020603050405020304" charset="0"/>
            </a:endParaRPr>
          </a:p>
        </p:txBody>
      </p:sp>
      <p:sp>
        <p:nvSpPr>
          <p:cNvPr id="8" name="文本框 7"/>
          <p:cNvSpPr txBox="1"/>
          <p:nvPr/>
        </p:nvSpPr>
        <p:spPr>
          <a:xfrm>
            <a:off x="1121410" y="4097655"/>
            <a:ext cx="10276840" cy="583565"/>
          </a:xfrm>
          <a:prstGeom prst="rect">
            <a:avLst/>
          </a:prstGeom>
          <a:solidFill>
            <a:schemeClr val="accent2">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with Robinson’s help, the English captain got his ship back.</a:t>
            </a:r>
            <a:endParaRPr lang="en-US" altLang="zh-CN" sz="3200">
              <a:latin typeface="Times New Roman Regular" panose="02020603050405020304" charset="0"/>
              <a:cs typeface="Times New Roman Regular" panose="02020603050405020304" charset="0"/>
            </a:endParaRPr>
          </a:p>
        </p:txBody>
      </p:sp>
      <p:sp>
        <p:nvSpPr>
          <p:cNvPr id="9" name="文本框 8"/>
          <p:cNvSpPr txBox="1"/>
          <p:nvPr/>
        </p:nvSpPr>
        <p:spPr>
          <a:xfrm>
            <a:off x="1121410" y="4921885"/>
            <a:ext cx="4686300" cy="583565"/>
          </a:xfrm>
          <a:prstGeom prst="rect">
            <a:avLst/>
          </a:prstGeom>
          <a:solidFill>
            <a:schemeClr val="accent4">
              <a:lumMod val="5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Robinson saved a Spanish.</a:t>
            </a:r>
            <a:endParaRPr lang="en-US" altLang="zh-CN" sz="3200">
              <a:latin typeface="Times New Roman Regular" panose="02020603050405020304" charset="0"/>
              <a:cs typeface="Times New Roman Regular" panose="02020603050405020304" charset="0"/>
            </a:endParaRPr>
          </a:p>
        </p:txBody>
      </p:sp>
      <p:sp>
        <p:nvSpPr>
          <p:cNvPr id="10" name="文本框 9"/>
          <p:cNvSpPr txBox="1"/>
          <p:nvPr/>
        </p:nvSpPr>
        <p:spPr>
          <a:xfrm>
            <a:off x="1121410" y="5746115"/>
            <a:ext cx="7606030" cy="583565"/>
          </a:xfrm>
          <a:prstGeom prst="rect">
            <a:avLst/>
          </a:prstGeom>
          <a:solidFill>
            <a:schemeClr val="accent2">
              <a:lumMod val="75000"/>
            </a:schemeClr>
          </a:solidFill>
        </p:spPr>
        <p:txBody>
          <a:bodyPr wrap="square" rtlCol="0">
            <a:spAutoFit/>
          </a:bodyPr>
          <a:p>
            <a:r>
              <a:rPr lang="en-US" altLang="zh-CN" sz="3200">
                <a:latin typeface="Times New Roman Regular" panose="02020603050405020304" charset="0"/>
                <a:cs typeface="Times New Roman Regular" panose="02020603050405020304" charset="0"/>
              </a:rPr>
              <a:t>Robinson saved Friday from the cannibals.</a:t>
            </a:r>
            <a:endParaRPr lang="en-US" altLang="zh-CN" sz="3200">
              <a:latin typeface="Times New Roman Regular" panose="02020603050405020304" charset="0"/>
              <a:cs typeface="Times New Roman Regular" panose="02020603050405020304" charset="0"/>
            </a:endParaRPr>
          </a:p>
        </p:txBody>
      </p:sp>
      <p:sp>
        <p:nvSpPr>
          <p:cNvPr id="11" name="文本框 10"/>
          <p:cNvSpPr txBox="1"/>
          <p:nvPr/>
        </p:nvSpPr>
        <p:spPr>
          <a:xfrm>
            <a:off x="255270" y="187325"/>
            <a:ext cx="7469505"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About the plot (Chapter7-10)</a:t>
            </a:r>
            <a:endParaRPr lang="en-US" altLang="zh-CN" sz="3200" b="1">
              <a:highlight>
                <a:srgbClr val="008080"/>
              </a:highlight>
              <a:latin typeface="Arial Bold" panose="020B0604020202020204" charset="0"/>
              <a:cs typeface="Arial Bold" panose="020B0604020202020204" charset="0"/>
            </a:endParaRPr>
          </a:p>
        </p:txBody>
      </p:sp>
      <p:sp>
        <p:nvSpPr>
          <p:cNvPr id="12" name="文本框 11"/>
          <p:cNvSpPr txBox="1"/>
          <p:nvPr/>
        </p:nvSpPr>
        <p:spPr>
          <a:xfrm>
            <a:off x="462280" y="1624965"/>
            <a:ext cx="544195" cy="454660"/>
          </a:xfrm>
          <a:prstGeom prst="rect">
            <a:avLst/>
          </a:prstGeom>
          <a:noFill/>
        </p:spPr>
        <p:txBody>
          <a:bodyPr wrap="square" rtlCol="0">
            <a:noAutofit/>
          </a:bodyPr>
          <a:p>
            <a:r>
              <a:rPr lang="en-US" altLang="zh-CN" sz="3600" b="1">
                <a:solidFill>
                  <a:srgbClr val="C00000"/>
                </a:solidFill>
              </a:rPr>
              <a:t>1</a:t>
            </a:r>
            <a:endParaRPr lang="en-US" altLang="zh-CN" sz="3600" b="1">
              <a:solidFill>
                <a:srgbClr val="C00000"/>
              </a:solidFill>
            </a:endParaRPr>
          </a:p>
        </p:txBody>
      </p:sp>
      <p:sp>
        <p:nvSpPr>
          <p:cNvPr id="13" name="文本框 12"/>
          <p:cNvSpPr txBox="1"/>
          <p:nvPr/>
        </p:nvSpPr>
        <p:spPr>
          <a:xfrm>
            <a:off x="462280" y="3201670"/>
            <a:ext cx="544195" cy="454660"/>
          </a:xfrm>
          <a:prstGeom prst="rect">
            <a:avLst/>
          </a:prstGeom>
          <a:noFill/>
        </p:spPr>
        <p:txBody>
          <a:bodyPr wrap="square" rtlCol="0">
            <a:noAutofit/>
          </a:bodyPr>
          <a:p>
            <a:r>
              <a:rPr lang="en-US" altLang="zh-CN" sz="3600" b="1">
                <a:solidFill>
                  <a:srgbClr val="C00000"/>
                </a:solidFill>
              </a:rPr>
              <a:t>2</a:t>
            </a:r>
            <a:endParaRPr lang="en-US" altLang="zh-CN" sz="3600" b="1">
              <a:solidFill>
                <a:srgbClr val="C00000"/>
              </a:solidFill>
            </a:endParaRPr>
          </a:p>
        </p:txBody>
      </p:sp>
      <p:sp>
        <p:nvSpPr>
          <p:cNvPr id="14" name="文本框 13"/>
          <p:cNvSpPr txBox="1"/>
          <p:nvPr/>
        </p:nvSpPr>
        <p:spPr>
          <a:xfrm>
            <a:off x="462280" y="5713095"/>
            <a:ext cx="544195" cy="454660"/>
          </a:xfrm>
          <a:prstGeom prst="rect">
            <a:avLst/>
          </a:prstGeom>
          <a:noFill/>
        </p:spPr>
        <p:txBody>
          <a:bodyPr wrap="square" rtlCol="0">
            <a:noAutofit/>
          </a:bodyPr>
          <a:p>
            <a:r>
              <a:rPr lang="en-US" altLang="zh-CN" sz="3600" b="1">
                <a:solidFill>
                  <a:srgbClr val="C00000"/>
                </a:solidFill>
              </a:rPr>
              <a:t>3</a:t>
            </a:r>
            <a:endParaRPr lang="en-US" altLang="zh-CN" sz="3600" b="1">
              <a:solidFill>
                <a:srgbClr val="C00000"/>
              </a:solidFill>
            </a:endParaRPr>
          </a:p>
        </p:txBody>
      </p:sp>
      <p:sp>
        <p:nvSpPr>
          <p:cNvPr id="15" name="文本框 14"/>
          <p:cNvSpPr txBox="1"/>
          <p:nvPr/>
        </p:nvSpPr>
        <p:spPr>
          <a:xfrm>
            <a:off x="462280" y="833755"/>
            <a:ext cx="544195" cy="454660"/>
          </a:xfrm>
          <a:prstGeom prst="rect">
            <a:avLst/>
          </a:prstGeom>
          <a:noFill/>
        </p:spPr>
        <p:txBody>
          <a:bodyPr wrap="square" rtlCol="0">
            <a:noAutofit/>
          </a:bodyPr>
          <a:p>
            <a:r>
              <a:rPr lang="en-US" altLang="zh-CN" sz="3600" b="1">
                <a:solidFill>
                  <a:srgbClr val="C00000"/>
                </a:solidFill>
              </a:rPr>
              <a:t>4</a:t>
            </a:r>
            <a:endParaRPr lang="en-US" altLang="zh-CN" sz="3600" b="1">
              <a:solidFill>
                <a:srgbClr val="C00000"/>
              </a:solidFill>
            </a:endParaRPr>
          </a:p>
        </p:txBody>
      </p:sp>
      <p:sp>
        <p:nvSpPr>
          <p:cNvPr id="16" name="文本框 15"/>
          <p:cNvSpPr txBox="1"/>
          <p:nvPr/>
        </p:nvSpPr>
        <p:spPr>
          <a:xfrm>
            <a:off x="462280" y="4921885"/>
            <a:ext cx="544195" cy="454660"/>
          </a:xfrm>
          <a:prstGeom prst="rect">
            <a:avLst/>
          </a:prstGeom>
          <a:noFill/>
        </p:spPr>
        <p:txBody>
          <a:bodyPr wrap="square" rtlCol="0">
            <a:noAutofit/>
          </a:bodyPr>
          <a:p>
            <a:r>
              <a:rPr lang="en-US" altLang="zh-CN" sz="3600" b="1">
                <a:solidFill>
                  <a:srgbClr val="C00000"/>
                </a:solidFill>
              </a:rPr>
              <a:t>5</a:t>
            </a:r>
            <a:endParaRPr lang="en-US" altLang="zh-CN" sz="3600" b="1">
              <a:solidFill>
                <a:srgbClr val="C00000"/>
              </a:solidFill>
            </a:endParaRPr>
          </a:p>
        </p:txBody>
      </p:sp>
      <p:sp>
        <p:nvSpPr>
          <p:cNvPr id="17" name="文本框 16"/>
          <p:cNvSpPr txBox="1"/>
          <p:nvPr/>
        </p:nvSpPr>
        <p:spPr>
          <a:xfrm>
            <a:off x="462280" y="2477135"/>
            <a:ext cx="544195" cy="454660"/>
          </a:xfrm>
          <a:prstGeom prst="rect">
            <a:avLst/>
          </a:prstGeom>
          <a:noFill/>
        </p:spPr>
        <p:txBody>
          <a:bodyPr wrap="square" rtlCol="0">
            <a:noAutofit/>
          </a:bodyPr>
          <a:p>
            <a:r>
              <a:rPr lang="en-US" altLang="zh-CN" sz="3600" b="1">
                <a:solidFill>
                  <a:srgbClr val="C00000"/>
                </a:solidFill>
              </a:rPr>
              <a:t>6</a:t>
            </a:r>
            <a:endParaRPr lang="en-US" altLang="zh-CN" sz="3600" b="1">
              <a:solidFill>
                <a:srgbClr val="C00000"/>
              </a:solidFill>
            </a:endParaRPr>
          </a:p>
        </p:txBody>
      </p:sp>
      <p:sp>
        <p:nvSpPr>
          <p:cNvPr id="18" name="文本框 17"/>
          <p:cNvSpPr txBox="1"/>
          <p:nvPr/>
        </p:nvSpPr>
        <p:spPr>
          <a:xfrm>
            <a:off x="462280" y="4130675"/>
            <a:ext cx="544195" cy="454660"/>
          </a:xfrm>
          <a:prstGeom prst="rect">
            <a:avLst/>
          </a:prstGeom>
          <a:noFill/>
        </p:spPr>
        <p:txBody>
          <a:bodyPr wrap="square" rtlCol="0">
            <a:noAutofit/>
          </a:bodyPr>
          <a:p>
            <a:r>
              <a:rPr lang="en-US" altLang="zh-CN" sz="3600" b="1">
                <a:solidFill>
                  <a:srgbClr val="C00000"/>
                </a:solidFill>
              </a:rPr>
              <a:t>7</a:t>
            </a:r>
            <a:endParaRPr lang="en-US" altLang="zh-CN" sz="3600"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318770" y="961390"/>
            <a:ext cx="642620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Why did Robinson name him Friday? </a:t>
            </a:r>
            <a:endParaRPr lang="en-US" altLang="zh-CN" sz="3200">
              <a:latin typeface="Times New Roman Regular" panose="02020603050405020304" charset="0"/>
              <a:cs typeface="Times New Roman Regular" panose="02020603050405020304" charset="0"/>
            </a:endParaRPr>
          </a:p>
        </p:txBody>
      </p:sp>
      <p:sp>
        <p:nvSpPr>
          <p:cNvPr id="7" name="文本框 6"/>
          <p:cNvSpPr txBox="1"/>
          <p:nvPr/>
        </p:nvSpPr>
        <p:spPr>
          <a:xfrm>
            <a:off x="148590" y="1746885"/>
            <a:ext cx="9354820" cy="583565"/>
          </a:xfrm>
          <a:prstGeom prst="rect">
            <a:avLst/>
          </a:prstGeom>
          <a:noFill/>
        </p:spPr>
        <p:txBody>
          <a:bodyPr wrap="square" rtlCol="0">
            <a:spAutoFit/>
          </a:bodyPr>
          <a:p>
            <a:r>
              <a:rPr lang="en-US" altLang="zh-CN" sz="3200">
                <a:latin typeface="Times New Roman Regular" panose="02020603050405020304" charset="0"/>
                <a:cs typeface="Times New Roman Regular" panose="02020603050405020304" charset="0"/>
              </a:rPr>
              <a:t>Because it was the day that Robinson saved his life.</a:t>
            </a:r>
            <a:endParaRPr lang="en-US" altLang="zh-CN" sz="3200">
              <a:latin typeface="Times New Roman Regular" panose="02020603050405020304" charset="0"/>
              <a:cs typeface="Times New Roman Regular" panose="02020603050405020304" charset="0"/>
            </a:endParaRPr>
          </a:p>
        </p:txBody>
      </p:sp>
      <p:sp>
        <p:nvSpPr>
          <p:cNvPr id="4" name="文本框 3"/>
          <p:cNvSpPr txBox="1"/>
          <p:nvPr/>
        </p:nvSpPr>
        <p:spPr>
          <a:xfrm>
            <a:off x="318770" y="2399665"/>
            <a:ext cx="679005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What did Robinson teach Friday? (P53) </a:t>
            </a:r>
            <a:endParaRPr lang="en-US" altLang="zh-CN" sz="3200">
              <a:latin typeface="Times New Roman Regular" panose="02020603050405020304" charset="0"/>
              <a:cs typeface="Times New Roman Regular" panose="02020603050405020304" charset="0"/>
            </a:endParaRPr>
          </a:p>
        </p:txBody>
      </p:sp>
      <p:sp>
        <p:nvSpPr>
          <p:cNvPr id="11" name="文本框 10"/>
          <p:cNvSpPr txBox="1"/>
          <p:nvPr/>
        </p:nvSpPr>
        <p:spPr>
          <a:xfrm>
            <a:off x="255270" y="187325"/>
            <a:ext cx="7469505"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Chapter Eight Friday</a:t>
            </a:r>
            <a:endParaRPr lang="en-US" altLang="zh-CN" sz="3200" b="1">
              <a:highlight>
                <a:srgbClr val="008080"/>
              </a:highlight>
              <a:latin typeface="Arial Bold" panose="020B0604020202020204" charset="0"/>
              <a:cs typeface="Arial Bold" panose="020B0604020202020204" charset="0"/>
            </a:endParaRPr>
          </a:p>
        </p:txBody>
      </p:sp>
      <p:pic>
        <p:nvPicPr>
          <p:cNvPr id="5" name="图片 4" descr="IMG_3721"/>
          <p:cNvPicPr>
            <a:picLocks noChangeAspect="1"/>
          </p:cNvPicPr>
          <p:nvPr/>
        </p:nvPicPr>
        <p:blipFill>
          <a:blip r:embed="rId1"/>
          <a:srcRect l="3535" t="13907" r="6076" b="56981"/>
          <a:stretch>
            <a:fillRect/>
          </a:stretch>
        </p:blipFill>
        <p:spPr>
          <a:xfrm>
            <a:off x="255270" y="3181350"/>
            <a:ext cx="8265160" cy="1996440"/>
          </a:xfrm>
          <a:prstGeom prst="rect">
            <a:avLst/>
          </a:prstGeom>
        </p:spPr>
      </p:pic>
      <p:cxnSp>
        <p:nvCxnSpPr>
          <p:cNvPr id="6" name="直接连接符 5"/>
          <p:cNvCxnSpPr/>
          <p:nvPr/>
        </p:nvCxnSpPr>
        <p:spPr>
          <a:xfrm>
            <a:off x="2435860" y="4495800"/>
            <a:ext cx="5448935" cy="0"/>
          </a:xfrm>
          <a:prstGeom prst="line">
            <a:avLst/>
          </a:prstGeom>
          <a:ln w="41275">
            <a:solidFill>
              <a:srgbClr val="99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4217035" y="4825365"/>
            <a:ext cx="2891790" cy="0"/>
          </a:xfrm>
          <a:prstGeom prst="line">
            <a:avLst/>
          </a:prstGeom>
          <a:ln w="41275">
            <a:solidFill>
              <a:srgbClr val="990000"/>
            </a:solidFill>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255270" y="5375910"/>
            <a:ext cx="834009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What was the first word Robinson taught Friday? </a:t>
            </a:r>
            <a:endParaRPr lang="en-US" altLang="zh-CN" sz="3200">
              <a:latin typeface="Times New Roman Regular" panose="02020603050405020304" charset="0"/>
              <a:cs typeface="Times New Roman Regular" panose="02020603050405020304" charset="0"/>
            </a:endParaRPr>
          </a:p>
        </p:txBody>
      </p:sp>
      <p:sp>
        <p:nvSpPr>
          <p:cNvPr id="13" name="圆角矩形 12"/>
          <p:cNvSpPr/>
          <p:nvPr/>
        </p:nvSpPr>
        <p:spPr>
          <a:xfrm>
            <a:off x="2682240" y="6028690"/>
            <a:ext cx="2062480" cy="84137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master</a:t>
            </a:r>
            <a:endParaRPr lang="en-US" altLang="zh-CN" sz="3200">
              <a:solidFill>
                <a:schemeClr val="tx1"/>
              </a:solidFill>
              <a:latin typeface="Comic Sans MS Regular" panose="030F0702030302020204" charset="0"/>
              <a:cs typeface="Comic Sans MS Regular" panose="030F0702030302020204" charset="0"/>
            </a:endParaRPr>
          </a:p>
        </p:txBody>
      </p:sp>
      <p:pic>
        <p:nvPicPr>
          <p:cNvPr id="14" name="图片 13"/>
          <p:cNvPicPr>
            <a:picLocks noChangeAspect="1"/>
          </p:cNvPicPr>
          <p:nvPr/>
        </p:nvPicPr>
        <p:blipFill>
          <a:blip r:embed="rId2"/>
          <a:stretch>
            <a:fillRect/>
          </a:stretch>
        </p:blipFill>
        <p:spPr>
          <a:xfrm>
            <a:off x="8951595" y="26035"/>
            <a:ext cx="2891790" cy="2692400"/>
          </a:xfrm>
          <a:prstGeom prst="rect">
            <a:avLst/>
          </a:prstGeom>
        </p:spPr>
      </p:pic>
      <p:sp>
        <p:nvSpPr>
          <p:cNvPr id="8" name="圆角矩形标注 7"/>
          <p:cNvSpPr/>
          <p:nvPr/>
        </p:nvSpPr>
        <p:spPr>
          <a:xfrm>
            <a:off x="5457825" y="1736090"/>
            <a:ext cx="6519545" cy="1324610"/>
          </a:xfrm>
          <a:prstGeom prst="wedgeRound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 I enjoyed having someone to talk to and the next three years passed very happily for me.”</a:t>
            </a:r>
            <a:endParaRPr lang="en-US" altLang="zh-CN" sz="2800">
              <a:latin typeface="Comic Sans MS Regular" panose="030F0702030302020204" charset="0"/>
              <a:cs typeface="Comic Sans MS Regular" panose="030F0702030302020204" charset="0"/>
            </a:endParaRPr>
          </a:p>
        </p:txBody>
      </p:sp>
      <p:sp>
        <p:nvSpPr>
          <p:cNvPr id="15" name="云形标注 14"/>
          <p:cNvSpPr/>
          <p:nvPr/>
        </p:nvSpPr>
        <p:spPr>
          <a:xfrm>
            <a:off x="318770" y="5507990"/>
            <a:ext cx="8225155" cy="1369060"/>
          </a:xfrm>
          <a:prstGeom prst="cloudCallout">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Regular" panose="02020603050405020304" charset="0"/>
                <a:cs typeface="Times New Roman Regular" panose="02020603050405020304" charset="0"/>
                <a:sym typeface="+mn-ea"/>
              </a:rPr>
              <a:t>Why did  Robinson choose to teach this word?</a:t>
            </a:r>
            <a:endParaRPr lang="en-US" altLang="zh-CN" sz="3200">
              <a:solidFill>
                <a:schemeClr val="tx1"/>
              </a:solidFill>
              <a:latin typeface="Times New Roman Regular" panose="02020603050405020304" charset="0"/>
              <a:cs typeface="Times New Roman Regular" panose="02020603050405020304" charset="0"/>
              <a:sym typeface="+mn-ea"/>
            </a:endParaRPr>
          </a:p>
        </p:txBody>
      </p:sp>
      <p:cxnSp>
        <p:nvCxnSpPr>
          <p:cNvPr id="16" name="直接连接符 15"/>
          <p:cNvCxnSpPr/>
          <p:nvPr/>
        </p:nvCxnSpPr>
        <p:spPr>
          <a:xfrm>
            <a:off x="6367780" y="4107815"/>
            <a:ext cx="923925" cy="0"/>
          </a:xfrm>
          <a:prstGeom prst="line">
            <a:avLst/>
          </a:prstGeom>
          <a:ln w="41275">
            <a:solidFill>
              <a:srgbClr val="990000"/>
            </a:solidFill>
          </a:ln>
        </p:spPr>
        <p:style>
          <a:lnRef idx="2">
            <a:schemeClr val="accent1"/>
          </a:lnRef>
          <a:fillRef idx="0">
            <a:srgbClr val="FFFFFF"/>
          </a:fillRef>
          <a:effectRef idx="0">
            <a:srgbClr val="FFFFFF"/>
          </a:effectRef>
          <a:fontRef idx="minor">
            <a:schemeClr val="tx1"/>
          </a:fontRef>
        </p:style>
      </p:cxnSp>
      <p:sp>
        <p:nvSpPr>
          <p:cNvPr id="24" name="梯形 23"/>
          <p:cNvSpPr/>
          <p:nvPr/>
        </p:nvSpPr>
        <p:spPr>
          <a:xfrm>
            <a:off x="8256905" y="5577840"/>
            <a:ext cx="3935095" cy="1230630"/>
          </a:xfrm>
          <a:prstGeom prst="trapezoid">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living needs</a:t>
            </a:r>
            <a:endParaRPr lang="en-US" altLang="zh-CN" sz="3200">
              <a:solidFill>
                <a:schemeClr val="tx1"/>
              </a:solidFill>
              <a:latin typeface="Comic Sans MS Regular" panose="030F0702030302020204" charset="0"/>
              <a:cs typeface="Comic Sans MS Regular" panose="030F0702030302020204" charset="0"/>
            </a:endParaRPr>
          </a:p>
        </p:txBody>
      </p:sp>
      <p:sp>
        <p:nvSpPr>
          <p:cNvPr id="25" name="梯形 24"/>
          <p:cNvSpPr/>
          <p:nvPr/>
        </p:nvSpPr>
        <p:spPr>
          <a:xfrm>
            <a:off x="8595360" y="4671060"/>
            <a:ext cx="3298190" cy="906780"/>
          </a:xfrm>
          <a:prstGeom prst="trapezoid">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safety needs</a:t>
            </a:r>
            <a:endParaRPr lang="en-US" altLang="zh-CN" sz="3200">
              <a:solidFill>
                <a:schemeClr val="tx1"/>
              </a:solidFill>
              <a:latin typeface="Comic Sans MS Regular" panose="030F0702030302020204" charset="0"/>
              <a:cs typeface="Comic Sans MS Regular" panose="030F0702030302020204" charset="0"/>
            </a:endParaRPr>
          </a:p>
        </p:txBody>
      </p:sp>
      <p:sp>
        <p:nvSpPr>
          <p:cNvPr id="26" name="梯形 25"/>
          <p:cNvSpPr/>
          <p:nvPr/>
        </p:nvSpPr>
        <p:spPr>
          <a:xfrm>
            <a:off x="8823960" y="3683635"/>
            <a:ext cx="2800985" cy="987425"/>
          </a:xfrm>
          <a:prstGeom prst="trapezoid">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panose="030F0702030302020204" charset="0"/>
                <a:cs typeface="Comic Sans MS" panose="030F0702030302020204" charset="0"/>
              </a:rPr>
              <a:t>social needs</a:t>
            </a:r>
            <a:endParaRPr lang="en-US" altLang="zh-CN" sz="3200">
              <a:solidFill>
                <a:schemeClr val="tx1"/>
              </a:solidFill>
              <a:latin typeface="Comic Sans MS" panose="030F0702030302020204" charset="0"/>
              <a:cs typeface="Comic Sans MS"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ldLvl="0" animBg="1"/>
      <p:bldP spid="12" grpId="0" bldLvl="0" animBg="1"/>
      <p:bldP spid="13" grpId="0" bldLvl="0" animBg="1"/>
      <p:bldP spid="15" grpId="0" bldLvl="0" animBg="1"/>
      <p:bldP spid="8" grpId="0" animBg="1"/>
      <p:bldP spid="24" grpId="0" bldLvl="0" animBg="1"/>
      <p:bldP spid="25" grpId="0" bldLvl="0" animBg="1"/>
      <p:bldP spid="26" grpId="0" bldLvl="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139700" y="751840"/>
            <a:ext cx="1049274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What was the relationship between Robinson and Friday(P53)? </a:t>
            </a:r>
            <a:endParaRPr lang="en-US" altLang="zh-CN" sz="3200">
              <a:latin typeface="Times New Roman Regular" panose="02020603050405020304" charset="0"/>
              <a:cs typeface="Times New Roman Regular" panose="02020603050405020304" charset="0"/>
            </a:endParaRPr>
          </a:p>
        </p:txBody>
      </p:sp>
      <p:sp>
        <p:nvSpPr>
          <p:cNvPr id="15" name="文本框 14"/>
          <p:cNvSpPr txBox="1"/>
          <p:nvPr/>
        </p:nvSpPr>
        <p:spPr>
          <a:xfrm>
            <a:off x="255270" y="1486535"/>
            <a:ext cx="7373620" cy="583565"/>
          </a:xfrm>
          <a:prstGeom prst="rect">
            <a:avLst/>
          </a:prstGeom>
          <a:noFill/>
        </p:spPr>
        <p:txBody>
          <a:bodyPr wrap="square" rtlCol="0">
            <a:spAutoFit/>
          </a:bodyPr>
          <a:p>
            <a:r>
              <a:rPr lang="en-US" altLang="zh-CN" sz="3200">
                <a:latin typeface="Times New Roman Regular" panose="02020603050405020304" charset="0"/>
                <a:cs typeface="Times New Roman Regular" panose="02020603050405020304" charset="0"/>
              </a:rPr>
              <a:t>Fiday was a _________ to Robinson.</a:t>
            </a:r>
            <a:endParaRPr lang="en-US" altLang="zh-CN" sz="3200">
              <a:latin typeface="Times New Roman Regular" panose="02020603050405020304" charset="0"/>
              <a:cs typeface="Times New Roman Regular" panose="02020603050405020304" charset="0"/>
            </a:endParaRPr>
          </a:p>
        </p:txBody>
      </p:sp>
      <p:sp>
        <p:nvSpPr>
          <p:cNvPr id="16" name="文本框 15"/>
          <p:cNvSpPr txBox="1"/>
          <p:nvPr/>
        </p:nvSpPr>
        <p:spPr>
          <a:xfrm>
            <a:off x="2571115" y="1486535"/>
            <a:ext cx="1699260"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servant</a:t>
            </a:r>
            <a:endParaRPr lang="en-US" altLang="zh-CN" sz="3200" b="1">
              <a:solidFill>
                <a:srgbClr val="C00000"/>
              </a:solidFill>
              <a:latin typeface="Times New Roman Bold" panose="02020603050405020304" charset="0"/>
              <a:cs typeface="Times New Roman Bold" panose="02020603050405020304" charset="0"/>
            </a:endParaRPr>
          </a:p>
        </p:txBody>
      </p:sp>
      <p:sp>
        <p:nvSpPr>
          <p:cNvPr id="17" name="文本框 16"/>
          <p:cNvSpPr txBox="1"/>
          <p:nvPr/>
        </p:nvSpPr>
        <p:spPr>
          <a:xfrm>
            <a:off x="332740" y="2220595"/>
            <a:ext cx="1699260"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friend</a:t>
            </a:r>
            <a:endParaRPr lang="en-US" altLang="zh-CN" sz="3200" b="1">
              <a:solidFill>
                <a:srgbClr val="C00000"/>
              </a:solidFill>
              <a:latin typeface="Times New Roman Bold" panose="02020603050405020304" charset="0"/>
              <a:cs typeface="Times New Roman Bold" panose="02020603050405020304" charset="0"/>
            </a:endParaRPr>
          </a:p>
        </p:txBody>
      </p:sp>
      <p:sp>
        <p:nvSpPr>
          <p:cNvPr id="19" name="文本框 18"/>
          <p:cNvSpPr txBox="1"/>
          <p:nvPr/>
        </p:nvSpPr>
        <p:spPr>
          <a:xfrm>
            <a:off x="3632200" y="2220595"/>
            <a:ext cx="1699260"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helper</a:t>
            </a:r>
            <a:endParaRPr lang="en-US" altLang="zh-CN" sz="3200" b="1">
              <a:solidFill>
                <a:srgbClr val="C00000"/>
              </a:solidFill>
              <a:latin typeface="Times New Roman Bold" panose="02020603050405020304" charset="0"/>
              <a:cs typeface="Times New Roman Bold" panose="02020603050405020304" charset="0"/>
            </a:endParaRPr>
          </a:p>
        </p:txBody>
      </p:sp>
      <p:sp>
        <p:nvSpPr>
          <p:cNvPr id="18" name="文本框 17"/>
          <p:cNvSpPr txBox="1"/>
          <p:nvPr/>
        </p:nvSpPr>
        <p:spPr>
          <a:xfrm>
            <a:off x="2032000" y="2220595"/>
            <a:ext cx="1699260"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family</a:t>
            </a:r>
            <a:endParaRPr lang="en-US" altLang="zh-CN" sz="3200" b="1">
              <a:solidFill>
                <a:srgbClr val="C00000"/>
              </a:solidFill>
              <a:latin typeface="Times New Roman Bold" panose="02020603050405020304" charset="0"/>
              <a:cs typeface="Times New Roman Bold" panose="02020603050405020304" charset="0"/>
            </a:endParaRPr>
          </a:p>
        </p:txBody>
      </p:sp>
      <p:sp>
        <p:nvSpPr>
          <p:cNvPr id="20" name="文本框 19"/>
          <p:cNvSpPr txBox="1"/>
          <p:nvPr/>
        </p:nvSpPr>
        <p:spPr>
          <a:xfrm>
            <a:off x="5130165" y="2070100"/>
            <a:ext cx="1699260"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a:t>
            </a:r>
            <a:endParaRPr lang="en-US" altLang="zh-CN" sz="3200" b="1">
              <a:solidFill>
                <a:srgbClr val="C00000"/>
              </a:solidFill>
              <a:latin typeface="Times New Roman Bold" panose="02020603050405020304" charset="0"/>
              <a:cs typeface="Times New Roman Bold" panose="02020603050405020304" charset="0"/>
            </a:endParaRPr>
          </a:p>
        </p:txBody>
      </p:sp>
      <p:sp>
        <p:nvSpPr>
          <p:cNvPr id="12" name="云形标注 11"/>
          <p:cNvSpPr/>
          <p:nvPr/>
        </p:nvSpPr>
        <p:spPr>
          <a:xfrm>
            <a:off x="332740" y="2722245"/>
            <a:ext cx="6986905" cy="1369060"/>
          </a:xfrm>
          <a:prstGeom prst="cloudCallout">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Regular" panose="02020603050405020304" charset="0"/>
                <a:cs typeface="Times New Roman Regular" panose="02020603050405020304" charset="0"/>
                <a:sym typeface="+mn-ea"/>
              </a:rPr>
              <a:t>Why did  Robinson choose to teach this word?</a:t>
            </a:r>
            <a:endParaRPr lang="en-US" altLang="zh-CN" sz="3200">
              <a:solidFill>
                <a:schemeClr val="tx1"/>
              </a:solidFill>
              <a:latin typeface="Times New Roman Regular" panose="02020603050405020304" charset="0"/>
              <a:cs typeface="Times New Roman Regular" panose="02020603050405020304" charset="0"/>
              <a:sym typeface="+mn-ea"/>
            </a:endParaRPr>
          </a:p>
        </p:txBody>
      </p:sp>
      <p:sp>
        <p:nvSpPr>
          <p:cNvPr id="2" name="圆角矩形 1"/>
          <p:cNvSpPr/>
          <p:nvPr/>
        </p:nvSpPr>
        <p:spPr>
          <a:xfrm>
            <a:off x="8580120" y="2268220"/>
            <a:ext cx="2916555" cy="1285240"/>
          </a:xfrm>
          <a:prstGeom prst="roundRec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Comic Sans MS Regular" panose="030F0702030302020204" charset="0"/>
                <a:cs typeface="Comic Sans MS Regular" panose="030F0702030302020204" charset="0"/>
              </a:rPr>
              <a:t>social background</a:t>
            </a:r>
            <a:endParaRPr lang="en-US" altLang="zh-CN" sz="3200">
              <a:latin typeface="Comic Sans MS Regular" panose="030F0702030302020204" charset="0"/>
              <a:cs typeface="Comic Sans MS Regular" panose="030F0702030302020204" charset="0"/>
            </a:endParaRPr>
          </a:p>
          <a:p>
            <a:pPr algn="ctr"/>
            <a:r>
              <a:rPr lang="zh-CN" altLang="en-US" sz="2800">
                <a:latin typeface="Comic Sans MS Regular" panose="030F0702030302020204" charset="0"/>
                <a:cs typeface="Comic Sans MS Regular" panose="030F0702030302020204" charset="0"/>
              </a:rPr>
              <a:t>社会背景</a:t>
            </a:r>
            <a:endParaRPr lang="zh-CN" altLang="en-US" sz="2800">
              <a:latin typeface="Comic Sans MS Regular" panose="030F0702030302020204" charset="0"/>
              <a:cs typeface="Comic Sans MS Regular" panose="030F0702030302020204" charset="0"/>
            </a:endParaRPr>
          </a:p>
        </p:txBody>
      </p:sp>
      <p:sp>
        <p:nvSpPr>
          <p:cNvPr id="5" name="圆角矩形 4"/>
          <p:cNvSpPr/>
          <p:nvPr/>
        </p:nvSpPr>
        <p:spPr>
          <a:xfrm>
            <a:off x="7628890" y="3819525"/>
            <a:ext cx="4281805" cy="779780"/>
          </a:xfrm>
          <a:prstGeom prst="roundRec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Atlantic slave trade</a:t>
            </a:r>
            <a:endParaRPr lang="en-US" altLang="zh-CN" sz="3200">
              <a:solidFill>
                <a:schemeClr val="tx1"/>
              </a:solidFill>
              <a:latin typeface="Comic Sans MS Regular" panose="030F0702030302020204" charset="0"/>
              <a:cs typeface="Comic Sans MS Regular" panose="030F0702030302020204" charset="0"/>
            </a:endParaRPr>
          </a:p>
        </p:txBody>
      </p:sp>
      <p:sp>
        <p:nvSpPr>
          <p:cNvPr id="13" name="文本框 12"/>
          <p:cNvSpPr txBox="1"/>
          <p:nvPr/>
        </p:nvSpPr>
        <p:spPr>
          <a:xfrm>
            <a:off x="4526915" y="140970"/>
            <a:ext cx="7217410" cy="460375"/>
          </a:xfrm>
          <a:prstGeom prst="rect">
            <a:avLst/>
          </a:prstGeom>
          <a:solidFill>
            <a:srgbClr val="00B050"/>
          </a:solidFill>
        </p:spPr>
        <p:txBody>
          <a:bodyPr wrap="square" rtlCol="0">
            <a:spAutoFit/>
          </a:bodyPr>
          <a:p>
            <a:r>
              <a:rPr kumimoji="1" lang="en-US" altLang="zh-CN" sz="2400" b="1" dirty="0" smtClean="0">
                <a:solidFill>
                  <a:schemeClr val="bg1"/>
                </a:solidFill>
                <a:latin typeface="Comic Sans MS" panose="030F0702030302020204" charset="0"/>
                <a:ea typeface="Comic Sans MS" panose="030F0702030302020204" charset="0"/>
                <a:cs typeface="Comic Sans MS" panose="030F0702030302020204" charset="0"/>
              </a:rPr>
              <a:t>Tip3</a:t>
            </a:r>
            <a:r>
              <a:rPr kumimoji="1" lang="zh-CN" altLang="en-US" sz="2400" b="1" dirty="0" smtClean="0">
                <a:solidFill>
                  <a:schemeClr val="bg1"/>
                </a:solidFill>
                <a:latin typeface="Comic Sans MS" panose="030F0702030302020204" charset="0"/>
                <a:ea typeface="宋体" pitchFamily="2" charset="-122"/>
                <a:cs typeface="Comic Sans MS" panose="030F0702030302020204" charset="0"/>
              </a:rPr>
              <a:t>：</a:t>
            </a:r>
            <a:r>
              <a:rPr kumimoji="1" lang="en-US" altLang="zh-CN" sz="2400" b="1" dirty="0" smtClean="0">
                <a:solidFill>
                  <a:schemeClr val="bg1"/>
                </a:solidFill>
                <a:latin typeface="Comic Sans MS" panose="030F0702030302020204" charset="0"/>
                <a:ea typeface="宋体" pitchFamily="2" charset="-122"/>
                <a:cs typeface="Comic Sans MS" panose="030F0702030302020204" charset="0"/>
              </a:rPr>
              <a:t>pay attention to the social background </a:t>
            </a:r>
            <a:endParaRPr kumimoji="1" lang="en-US" altLang="zh-CN" sz="2400" b="1" dirty="0" smtClean="0">
              <a:solidFill>
                <a:schemeClr val="bg1"/>
              </a:solidFill>
              <a:latin typeface="Comic Sans MS" panose="030F0702030302020204" charset="0"/>
              <a:ea typeface="宋体" pitchFamily="2" charset="-122"/>
              <a:cs typeface="Comic Sans MS" panose="030F0702030302020204" charset="0"/>
            </a:endParaRPr>
          </a:p>
        </p:txBody>
      </p:sp>
      <p:sp>
        <p:nvSpPr>
          <p:cNvPr id="21" name="椭圆 20"/>
          <p:cNvSpPr/>
          <p:nvPr/>
        </p:nvSpPr>
        <p:spPr>
          <a:xfrm>
            <a:off x="139700" y="4170680"/>
            <a:ext cx="4688840" cy="1572895"/>
          </a:xfrm>
          <a:prstGeom prst="ellipse">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Times New Roman Regular" panose="02020603050405020304" charset="0"/>
                <a:cs typeface="Times New Roman Regular" panose="02020603050405020304" charset="0"/>
              </a:rPr>
              <a:t>colonialism</a:t>
            </a:r>
            <a:endParaRPr lang="en-US" altLang="zh-CN" sz="3600">
              <a:solidFill>
                <a:schemeClr val="tx1"/>
              </a:solidFill>
              <a:latin typeface="Times New Roman Regular" panose="02020603050405020304" charset="0"/>
              <a:cs typeface="Times New Roman Regular" panose="02020603050405020304" charset="0"/>
            </a:endParaRPr>
          </a:p>
          <a:p>
            <a:pPr algn="ctr"/>
            <a:r>
              <a:rPr lang="en-US" altLang="zh-CN" sz="3200">
                <a:solidFill>
                  <a:schemeClr val="tx1"/>
                </a:solidFill>
                <a:latin typeface="Times New Roman Regular" panose="02020603050405020304" charset="0"/>
                <a:cs typeface="Times New Roman Regular" panose="02020603050405020304" charset="0"/>
              </a:rPr>
              <a:t>/kəˈləʊniəlɪzəm/</a:t>
            </a:r>
            <a:endParaRPr lang="en-US" altLang="zh-CN" sz="3600">
              <a:solidFill>
                <a:schemeClr val="tx1"/>
              </a:solidFill>
              <a:latin typeface="Times New Roman Regular" panose="02020603050405020304" charset="0"/>
              <a:cs typeface="Times New Roman Regular" panose="02020603050405020304" charset="0"/>
            </a:endParaRPr>
          </a:p>
          <a:p>
            <a:pPr algn="ctr"/>
            <a:r>
              <a:rPr lang="zh-CN" altLang="en-US" sz="2800">
                <a:solidFill>
                  <a:schemeClr val="tx1"/>
                </a:solidFill>
                <a:latin typeface="Times New Roman Regular" panose="02020603050405020304" charset="0"/>
                <a:cs typeface="Times New Roman Regular" panose="02020603050405020304" charset="0"/>
              </a:rPr>
              <a:t>殖民主义</a:t>
            </a:r>
            <a:endParaRPr lang="zh-CN" altLang="en-US" sz="2800">
              <a:solidFill>
                <a:schemeClr val="tx1"/>
              </a:solidFill>
              <a:latin typeface="Times New Roman Regular" panose="02020603050405020304" charset="0"/>
              <a:cs typeface="Times New Roman Regular" panose="02020603050405020304" charset="0"/>
            </a:endParaRPr>
          </a:p>
        </p:txBody>
      </p:sp>
      <p:sp>
        <p:nvSpPr>
          <p:cNvPr id="24" name="梯形 23"/>
          <p:cNvSpPr/>
          <p:nvPr/>
        </p:nvSpPr>
        <p:spPr>
          <a:xfrm>
            <a:off x="8256905" y="5577840"/>
            <a:ext cx="3935095" cy="1230630"/>
          </a:xfrm>
          <a:prstGeom prst="trapezoid">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living needs</a:t>
            </a:r>
            <a:endParaRPr lang="en-US" altLang="zh-CN" sz="3200">
              <a:solidFill>
                <a:schemeClr val="tx1"/>
              </a:solidFill>
              <a:latin typeface="Comic Sans MS Regular" panose="030F0702030302020204" charset="0"/>
              <a:cs typeface="Comic Sans MS Regular" panose="030F0702030302020204" charset="0"/>
            </a:endParaRPr>
          </a:p>
        </p:txBody>
      </p:sp>
      <p:sp>
        <p:nvSpPr>
          <p:cNvPr id="25" name="梯形 24"/>
          <p:cNvSpPr/>
          <p:nvPr/>
        </p:nvSpPr>
        <p:spPr>
          <a:xfrm>
            <a:off x="8580120" y="4685665"/>
            <a:ext cx="3298190" cy="906780"/>
          </a:xfrm>
          <a:prstGeom prst="trapezoid">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safety needs</a:t>
            </a:r>
            <a:endParaRPr lang="en-US" altLang="zh-CN" sz="3200">
              <a:solidFill>
                <a:schemeClr val="tx1"/>
              </a:solidFill>
              <a:latin typeface="Comic Sans MS Regular" panose="030F0702030302020204" charset="0"/>
              <a:cs typeface="Comic Sans MS Regular" panose="030F0702030302020204" charset="0"/>
            </a:endParaRPr>
          </a:p>
        </p:txBody>
      </p:sp>
      <p:sp>
        <p:nvSpPr>
          <p:cNvPr id="26" name="梯形 25"/>
          <p:cNvSpPr/>
          <p:nvPr/>
        </p:nvSpPr>
        <p:spPr>
          <a:xfrm>
            <a:off x="8810625" y="3669030"/>
            <a:ext cx="2800985" cy="987425"/>
          </a:xfrm>
          <a:prstGeom prst="trapezoid">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panose="030F0702030302020204" charset="0"/>
                <a:cs typeface="Comic Sans MS" panose="030F0702030302020204" charset="0"/>
              </a:rPr>
              <a:t>social needs</a:t>
            </a:r>
            <a:endParaRPr lang="en-US" altLang="zh-CN" sz="3200">
              <a:solidFill>
                <a:schemeClr val="tx1"/>
              </a:solidFill>
              <a:latin typeface="Comic Sans MS" panose="030F0702030302020204" charset="0"/>
              <a:cs typeface="Comic Sans MS" panose="030F0702030302020204" charset="0"/>
            </a:endParaRPr>
          </a:p>
        </p:txBody>
      </p:sp>
      <p:sp>
        <p:nvSpPr>
          <p:cNvPr id="27" name="梯形 26"/>
          <p:cNvSpPr/>
          <p:nvPr/>
        </p:nvSpPr>
        <p:spPr>
          <a:xfrm>
            <a:off x="9041765" y="2950210"/>
            <a:ext cx="2308860" cy="689610"/>
          </a:xfrm>
          <a:prstGeom prst="trapezoid">
            <a:avLst/>
          </a:prstGeom>
          <a:solidFill>
            <a:srgbClr val="FFC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latin typeface="Comic Sans MS Bold" panose="030F0702030302020204" charset="0"/>
                <a:cs typeface="Comic Sans MS Bold" panose="030F0702030302020204" charset="0"/>
              </a:rPr>
              <a:t>esteem needs</a:t>
            </a:r>
            <a:endParaRPr lang="en-US" altLang="zh-CN" sz="2000" b="1">
              <a:solidFill>
                <a:schemeClr val="tx1"/>
              </a:solidFill>
              <a:latin typeface="Comic Sans MS Bold" panose="030F0702030302020204" charset="0"/>
              <a:cs typeface="Comic Sans MS Bold" panose="030F0702030302020204" charset="0"/>
            </a:endParaRPr>
          </a:p>
        </p:txBody>
      </p:sp>
      <p:sp>
        <p:nvSpPr>
          <p:cNvPr id="28" name="椭圆 27"/>
          <p:cNvSpPr/>
          <p:nvPr/>
        </p:nvSpPr>
        <p:spPr>
          <a:xfrm>
            <a:off x="3568065" y="5285105"/>
            <a:ext cx="4688840" cy="1572895"/>
          </a:xfrm>
          <a:prstGeom prst="ellipse">
            <a:avLst/>
          </a:prstGeom>
          <a:solidFill>
            <a:schemeClr val="accent2">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Times New Roman Regular" panose="02020603050405020304" charset="0"/>
                <a:cs typeface="Times New Roman Regular" panose="02020603050405020304" charset="0"/>
              </a:rPr>
              <a:t>capitalism</a:t>
            </a:r>
            <a:endParaRPr lang="en-US" altLang="zh-CN" sz="3600">
              <a:solidFill>
                <a:schemeClr val="tx1"/>
              </a:solidFill>
              <a:latin typeface="Times New Roman Regular" panose="02020603050405020304" charset="0"/>
              <a:cs typeface="Times New Roman Regular" panose="02020603050405020304" charset="0"/>
            </a:endParaRPr>
          </a:p>
          <a:p>
            <a:pPr algn="ctr"/>
            <a:r>
              <a:rPr lang="en-US" altLang="zh-CN" sz="3200">
                <a:solidFill>
                  <a:schemeClr val="tx1"/>
                </a:solidFill>
                <a:latin typeface="Times New Roman Regular" panose="02020603050405020304" charset="0"/>
                <a:cs typeface="Times New Roman Regular" panose="02020603050405020304" charset="0"/>
              </a:rPr>
              <a:t>/ˈkæpɪtəlɪzəm/</a:t>
            </a:r>
            <a:endParaRPr lang="en-US" altLang="zh-CN" sz="3600">
              <a:solidFill>
                <a:schemeClr val="tx1"/>
              </a:solidFill>
              <a:latin typeface="Times New Roman Regular" panose="02020603050405020304" charset="0"/>
              <a:cs typeface="Times New Roman Regular" panose="02020603050405020304" charset="0"/>
            </a:endParaRPr>
          </a:p>
          <a:p>
            <a:pPr algn="ctr"/>
            <a:r>
              <a:rPr lang="zh-CN" altLang="en-US" sz="2800">
                <a:solidFill>
                  <a:schemeClr val="tx1"/>
                </a:solidFill>
                <a:latin typeface="Times New Roman Regular" panose="02020603050405020304" charset="0"/>
                <a:cs typeface="Times New Roman Regular" panose="02020603050405020304" charset="0"/>
              </a:rPr>
              <a:t>资本主义</a:t>
            </a:r>
            <a:endParaRPr lang="zh-CN" altLang="en-US" sz="2800">
              <a:solidFill>
                <a:schemeClr val="tx1"/>
              </a:solidFill>
              <a:latin typeface="Times New Roman Regular" panose="02020603050405020304" charset="0"/>
              <a:cs typeface="Times New Roman Regular" panose="02020603050405020304" charset="0"/>
            </a:endParaRPr>
          </a:p>
        </p:txBody>
      </p:sp>
      <p:sp>
        <p:nvSpPr>
          <p:cNvPr id="29" name="矩形 28"/>
          <p:cNvSpPr/>
          <p:nvPr/>
        </p:nvSpPr>
        <p:spPr>
          <a:xfrm>
            <a:off x="332740" y="2136140"/>
            <a:ext cx="10492740" cy="800100"/>
          </a:xfrm>
          <a:prstGeom prst="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Times New Roman Regular" panose="02020603050405020304" charset="0"/>
                <a:cs typeface="Times New Roman Regular" panose="02020603050405020304" charset="0"/>
              </a:rPr>
              <a:t>find another aspect that also shows colonialism and capitalism</a:t>
            </a:r>
            <a:endParaRPr lang="en-US" altLang="zh-CN" sz="3200">
              <a:latin typeface="Times New Roman Regular" panose="02020603050405020304" charset="0"/>
              <a:cs typeface="Times New Roman Regular" panose="02020603050405020304" charset="0"/>
            </a:endParaRPr>
          </a:p>
        </p:txBody>
      </p:sp>
      <p:pic>
        <p:nvPicPr>
          <p:cNvPr id="32" name="图片 31"/>
          <p:cNvPicPr>
            <a:picLocks noChangeAspect="1"/>
          </p:cNvPicPr>
          <p:nvPr/>
        </p:nvPicPr>
        <p:blipFill>
          <a:blip r:embed="rId1"/>
          <a:srcRect l="14293" t="6040" r="13467" b="11027"/>
          <a:stretch>
            <a:fillRect/>
          </a:stretch>
        </p:blipFill>
        <p:spPr>
          <a:xfrm>
            <a:off x="4828540" y="2931795"/>
            <a:ext cx="2305050" cy="2646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p:tgtEl>
                                          <p:spTgt spid="5"/>
                                        </p:tgtEl>
                                        <p:attrNameLst>
                                          <p:attrName>ppt_y</p:attrName>
                                        </p:attrNameLst>
                                      </p:cBhvr>
                                      <p:tavLst>
                                        <p:tav tm="0">
                                          <p:val>
                                            <p:strVal val="#ppt_y+#ppt_h*1.125000"/>
                                          </p:val>
                                        </p:tav>
                                        <p:tav tm="100000">
                                          <p:val>
                                            <p:strVal val="#ppt_y"/>
                                          </p:val>
                                        </p:tav>
                                      </p:tavLst>
                                    </p:anim>
                                    <p:animEffect transition="in" filter="wipe(up)">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p:tgtEl>
                                          <p:spTgt spid="2"/>
                                        </p:tgtEl>
                                        <p:attrNameLst>
                                          <p:attrName>ppt_y</p:attrName>
                                        </p:attrNameLst>
                                      </p:cBhvr>
                                      <p:tavLst>
                                        <p:tav tm="0">
                                          <p:val>
                                            <p:strVal val="#ppt_y+#ppt_h*1.125000"/>
                                          </p:val>
                                        </p:tav>
                                        <p:tav tm="100000">
                                          <p:val>
                                            <p:strVal val="#ppt_y"/>
                                          </p:val>
                                        </p:tav>
                                      </p:tavLst>
                                    </p:anim>
                                    <p:animEffect transition="in" filter="wipe(up)">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2"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additive="base">
                                        <p:cTn id="95" dur="500" fill="hold"/>
                                        <p:tgtEl>
                                          <p:spTgt spid="32"/>
                                        </p:tgtEl>
                                        <p:attrNameLst>
                                          <p:attrName>ppt_x</p:attrName>
                                        </p:attrNameLst>
                                      </p:cBhvr>
                                      <p:tavLst>
                                        <p:tav tm="0">
                                          <p:val>
                                            <p:strVal val="#ppt_x"/>
                                          </p:val>
                                        </p:tav>
                                        <p:tav tm="100000">
                                          <p:val>
                                            <p:strVal val="#ppt_x"/>
                                          </p:val>
                                        </p:tav>
                                      </p:tavLst>
                                    </p:anim>
                                    <p:anim calcmode="lin" valueType="num">
                                      <p:cBhvr additive="base">
                                        <p:cTn id="9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18" grpId="0"/>
      <p:bldP spid="20" grpId="0"/>
      <p:bldP spid="12" grpId="0" bldLvl="0" animBg="1"/>
      <p:bldP spid="5" grpId="0" bldLvl="0" animBg="1"/>
      <p:bldP spid="13" grpId="1" animBg="1"/>
      <p:bldP spid="24" grpId="0" bldLvl="0" animBg="1"/>
      <p:bldP spid="25" grpId="0" bldLvl="0" animBg="1"/>
      <p:bldP spid="26" grpId="0" bldLvl="0" animBg="1"/>
      <p:bldP spid="21" grpId="0" bldLvl="0" animBg="1"/>
      <p:bldP spid="28" grpId="0" animBg="1"/>
      <p:bldP spid="27" grpId="0" animBg="1"/>
      <p:bldP spid="13" grpId="2" animBg="1"/>
      <p:bldP spid="29"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_3643"/>
          <p:cNvPicPr>
            <a:picLocks noChangeAspect="1"/>
          </p:cNvPicPr>
          <p:nvPr/>
        </p:nvPicPr>
        <p:blipFill>
          <a:blip r:embed="rId1"/>
          <a:srcRect l="11111" t="2833" r="19243"/>
          <a:stretch>
            <a:fillRect/>
          </a:stretch>
        </p:blipFill>
        <p:spPr>
          <a:xfrm>
            <a:off x="0" y="1473200"/>
            <a:ext cx="5490210" cy="5286375"/>
          </a:xfrm>
          <a:prstGeom prst="rect">
            <a:avLst/>
          </a:prstGeom>
        </p:spPr>
      </p:pic>
      <p:sp>
        <p:nvSpPr>
          <p:cNvPr id="10" name="文本框 9"/>
          <p:cNvSpPr txBox="1"/>
          <p:nvPr/>
        </p:nvSpPr>
        <p:spPr>
          <a:xfrm>
            <a:off x="210185" y="736600"/>
            <a:ext cx="1145794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sym typeface="+mn-ea"/>
              </a:rPr>
              <a:t>On 19th December1686, an English ship took him back to England!</a:t>
            </a:r>
            <a:endParaRPr lang="en-US" altLang="zh-CN" sz="3200">
              <a:latin typeface="Times New Roman Regular" panose="02020603050405020304" charset="0"/>
              <a:cs typeface="Times New Roman Regular" panose="02020603050405020304" charset="0"/>
            </a:endParaRPr>
          </a:p>
        </p:txBody>
      </p:sp>
      <p:sp>
        <p:nvSpPr>
          <p:cNvPr id="7" name="文本框 6"/>
          <p:cNvSpPr txBox="1"/>
          <p:nvPr/>
        </p:nvSpPr>
        <p:spPr>
          <a:xfrm>
            <a:off x="5770245" y="1203325"/>
            <a:ext cx="6421755" cy="1076325"/>
          </a:xfrm>
          <a:prstGeom prst="rect">
            <a:avLst/>
          </a:prstGeom>
          <a:noFill/>
        </p:spPr>
        <p:txBody>
          <a:bodyPr wrap="square" rtlCol="0">
            <a:spAutoFit/>
          </a:bodyPr>
          <a:p>
            <a:r>
              <a:rPr lang="en-US" altLang="zh-CN" sz="3200">
                <a:latin typeface="Times New Roman Regular" panose="02020603050405020304" charset="0"/>
                <a:cs typeface="Times New Roman Regular" panose="02020603050405020304" charset="0"/>
              </a:rPr>
              <a:t>Robinson returned to England just with the help of the English ship.</a:t>
            </a:r>
            <a:endParaRPr lang="en-US" altLang="zh-CN" sz="3200">
              <a:latin typeface="Times New Roman Regular" panose="02020603050405020304" charset="0"/>
              <a:cs typeface="Times New Roman Regular" panose="02020603050405020304" charset="0"/>
            </a:endParaRPr>
          </a:p>
        </p:txBody>
      </p:sp>
      <p:sp>
        <p:nvSpPr>
          <p:cNvPr id="8" name="文本框 7"/>
          <p:cNvSpPr txBox="1"/>
          <p:nvPr/>
        </p:nvSpPr>
        <p:spPr>
          <a:xfrm>
            <a:off x="11383010" y="1696085"/>
            <a:ext cx="626745"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F</a:t>
            </a:r>
            <a:endParaRPr lang="en-US" altLang="zh-CN" sz="3200" b="1">
              <a:solidFill>
                <a:srgbClr val="C00000"/>
              </a:solidFill>
              <a:latin typeface="Times New Roman Bold" panose="02020603050405020304" charset="0"/>
              <a:cs typeface="Times New Roman Bold" panose="02020603050405020304" charset="0"/>
            </a:endParaRPr>
          </a:p>
        </p:txBody>
      </p:sp>
      <p:sp>
        <p:nvSpPr>
          <p:cNvPr id="18" name="云形 17"/>
          <p:cNvSpPr/>
          <p:nvPr/>
        </p:nvSpPr>
        <p:spPr>
          <a:xfrm>
            <a:off x="2108835" y="1636395"/>
            <a:ext cx="3661410"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never give up</a:t>
            </a:r>
            <a:endParaRPr lang="en-US" altLang="zh-CN" sz="2800">
              <a:latin typeface="Comic Sans MS Regular" panose="030F0702030302020204" charset="0"/>
              <a:cs typeface="Comic Sans MS Regular" panose="030F0702030302020204" charset="0"/>
            </a:endParaRPr>
          </a:p>
        </p:txBody>
      </p:sp>
      <p:sp>
        <p:nvSpPr>
          <p:cNvPr id="19" name="云形 18"/>
          <p:cNvSpPr/>
          <p:nvPr/>
        </p:nvSpPr>
        <p:spPr>
          <a:xfrm>
            <a:off x="2108835" y="3110230"/>
            <a:ext cx="3500755"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never give in</a:t>
            </a:r>
            <a:endParaRPr lang="en-US" altLang="zh-CN" sz="2800">
              <a:latin typeface="Comic Sans MS Regular" panose="030F0702030302020204" charset="0"/>
              <a:cs typeface="Comic Sans MS Regular" panose="030F0702030302020204" charset="0"/>
            </a:endParaRPr>
          </a:p>
        </p:txBody>
      </p:sp>
      <p:sp>
        <p:nvSpPr>
          <p:cNvPr id="6" name="文本框 5"/>
          <p:cNvSpPr txBox="1"/>
          <p:nvPr/>
        </p:nvSpPr>
        <p:spPr>
          <a:xfrm>
            <a:off x="210185" y="153035"/>
            <a:ext cx="3774440"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Ending</a:t>
            </a:r>
            <a:endParaRPr lang="en-US" altLang="zh-CN" sz="3200" b="1">
              <a:highlight>
                <a:srgbClr val="008080"/>
              </a:highlight>
              <a:latin typeface="Arial Bold" panose="020B0604020202020204" charset="0"/>
              <a:cs typeface="Arial Bold" panose="020B0604020202020204" charset="0"/>
            </a:endParaRPr>
          </a:p>
        </p:txBody>
      </p:sp>
      <p:sp>
        <p:nvSpPr>
          <p:cNvPr id="23" name="梯形 22"/>
          <p:cNvSpPr/>
          <p:nvPr/>
        </p:nvSpPr>
        <p:spPr>
          <a:xfrm>
            <a:off x="8256905" y="5594350"/>
            <a:ext cx="3935095" cy="1230630"/>
          </a:xfrm>
          <a:prstGeom prst="trapezoid">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living needs</a:t>
            </a:r>
            <a:endParaRPr lang="en-US" altLang="zh-CN" sz="3200">
              <a:solidFill>
                <a:schemeClr val="tx1"/>
              </a:solidFill>
              <a:latin typeface="Comic Sans MS Regular" panose="030F0702030302020204" charset="0"/>
              <a:cs typeface="Comic Sans MS Regular" panose="030F0702030302020204" charset="0"/>
            </a:endParaRPr>
          </a:p>
        </p:txBody>
      </p:sp>
      <p:sp>
        <p:nvSpPr>
          <p:cNvPr id="25" name="梯形 24"/>
          <p:cNvSpPr/>
          <p:nvPr/>
        </p:nvSpPr>
        <p:spPr>
          <a:xfrm>
            <a:off x="8580120" y="4685665"/>
            <a:ext cx="3298190" cy="906780"/>
          </a:xfrm>
          <a:prstGeom prst="trapezoid">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safety needs</a:t>
            </a:r>
            <a:endParaRPr lang="en-US" altLang="zh-CN" sz="3200">
              <a:solidFill>
                <a:schemeClr val="tx1"/>
              </a:solidFill>
              <a:latin typeface="Comic Sans MS Regular" panose="030F0702030302020204" charset="0"/>
              <a:cs typeface="Comic Sans MS Regular" panose="030F0702030302020204" charset="0"/>
            </a:endParaRPr>
          </a:p>
        </p:txBody>
      </p:sp>
      <p:sp>
        <p:nvSpPr>
          <p:cNvPr id="22" name="梯形 21"/>
          <p:cNvSpPr/>
          <p:nvPr/>
        </p:nvSpPr>
        <p:spPr>
          <a:xfrm>
            <a:off x="8810625" y="3669030"/>
            <a:ext cx="2800985" cy="987425"/>
          </a:xfrm>
          <a:prstGeom prst="trapezoid">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panose="030F0702030302020204" charset="0"/>
                <a:cs typeface="Comic Sans MS" panose="030F0702030302020204" charset="0"/>
              </a:rPr>
              <a:t>social needs</a:t>
            </a:r>
            <a:endParaRPr lang="en-US" altLang="zh-CN" sz="3200">
              <a:solidFill>
                <a:schemeClr val="tx1"/>
              </a:solidFill>
              <a:latin typeface="Comic Sans MS" panose="030F0702030302020204" charset="0"/>
              <a:cs typeface="Comic Sans MS" panose="030F0702030302020204" charset="0"/>
            </a:endParaRPr>
          </a:p>
        </p:txBody>
      </p:sp>
      <p:sp>
        <p:nvSpPr>
          <p:cNvPr id="26" name="梯形 25"/>
          <p:cNvSpPr/>
          <p:nvPr/>
        </p:nvSpPr>
        <p:spPr>
          <a:xfrm>
            <a:off x="9041765" y="2950210"/>
            <a:ext cx="2308860" cy="689610"/>
          </a:xfrm>
          <a:prstGeom prst="trapezoid">
            <a:avLst/>
          </a:prstGeom>
          <a:solidFill>
            <a:srgbClr val="FFC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latin typeface="Comic Sans MS Bold" panose="030F0702030302020204" charset="0"/>
                <a:cs typeface="Comic Sans MS Bold" panose="030F0702030302020204" charset="0"/>
              </a:rPr>
              <a:t>esteem needs</a:t>
            </a:r>
            <a:endParaRPr lang="en-US" altLang="zh-CN" sz="2000" b="1">
              <a:solidFill>
                <a:schemeClr val="tx1"/>
              </a:solidFill>
              <a:latin typeface="Comic Sans MS Bold" panose="030F0702030302020204" charset="0"/>
              <a:cs typeface="Comic Sans MS Bold" panose="030F0702030302020204" charset="0"/>
            </a:endParaRPr>
          </a:p>
        </p:txBody>
      </p:sp>
      <p:sp>
        <p:nvSpPr>
          <p:cNvPr id="11" name="任意多边形 10"/>
          <p:cNvSpPr/>
          <p:nvPr/>
        </p:nvSpPr>
        <p:spPr>
          <a:xfrm>
            <a:off x="9221470" y="1696085"/>
            <a:ext cx="1917700" cy="1224915"/>
          </a:xfrm>
          <a:custGeom>
            <a:avLst/>
            <a:gdLst>
              <a:gd name="connsiteX0" fmla="*/ 0 w 3022"/>
              <a:gd name="connsiteY0" fmla="*/ 1956 h 1956"/>
              <a:gd name="connsiteX1" fmla="*/ 1559 w 3022"/>
              <a:gd name="connsiteY1" fmla="*/ 0 h 1956"/>
              <a:gd name="connsiteX2" fmla="*/ 3022 w 3022"/>
              <a:gd name="connsiteY2" fmla="*/ 1956 h 1956"/>
              <a:gd name="connsiteX3" fmla="*/ 0 w 3022"/>
              <a:gd name="connsiteY3" fmla="*/ 1956 h 1956"/>
            </a:gdLst>
            <a:ahLst/>
            <a:cxnLst>
              <a:cxn ang="0">
                <a:pos x="connsiteX0" y="connsiteY0"/>
              </a:cxn>
              <a:cxn ang="0">
                <a:pos x="connsiteX1" y="connsiteY1"/>
              </a:cxn>
              <a:cxn ang="0">
                <a:pos x="connsiteX2" y="connsiteY2"/>
              </a:cxn>
              <a:cxn ang="0">
                <a:pos x="connsiteX3" y="connsiteY3"/>
              </a:cxn>
            </a:cxnLst>
            <a:rect l="l" t="t" r="r" b="b"/>
            <a:pathLst>
              <a:path w="3022" h="1956">
                <a:moveTo>
                  <a:pt x="0" y="1956"/>
                </a:moveTo>
                <a:cubicBezTo>
                  <a:pt x="502" y="1339"/>
                  <a:pt x="468" y="753"/>
                  <a:pt x="1559" y="0"/>
                </a:cubicBezTo>
                <a:cubicBezTo>
                  <a:pt x="2469" y="675"/>
                  <a:pt x="2534" y="1304"/>
                  <a:pt x="3022" y="1956"/>
                </a:cubicBezTo>
                <a:lnTo>
                  <a:pt x="0" y="1956"/>
                </a:lnTo>
                <a:close/>
              </a:path>
            </a:pathLst>
          </a:custGeom>
          <a:solidFill>
            <a:srgbClr val="00B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chemeClr val="tx1"/>
                </a:solidFill>
                <a:latin typeface="Times New Roman Bold" panose="02020603050405020304" charset="0"/>
                <a:cs typeface="Times New Roman Bold" panose="02020603050405020304" charset="0"/>
              </a:rPr>
              <a:t>self-realization</a:t>
            </a:r>
            <a:endParaRPr lang="en-US" altLang="zh-CN" sz="2400" b="1">
              <a:solidFill>
                <a:schemeClr val="tx1"/>
              </a:solidFill>
              <a:latin typeface="Times New Roman Bold" panose="02020603050405020304" charset="0"/>
              <a:cs typeface="Times New Roman Bold" panose="02020603050405020304" charset="0"/>
            </a:endParaRPr>
          </a:p>
        </p:txBody>
      </p:sp>
      <p:sp>
        <p:nvSpPr>
          <p:cNvPr id="3" name="云形 2"/>
          <p:cNvSpPr/>
          <p:nvPr/>
        </p:nvSpPr>
        <p:spPr>
          <a:xfrm>
            <a:off x="2454910" y="5030470"/>
            <a:ext cx="2968625"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strong will</a:t>
            </a:r>
            <a:endParaRPr lang="en-US" altLang="zh-CN" sz="2800">
              <a:latin typeface="Comic Sans MS Regular" panose="030F0702030302020204" charset="0"/>
              <a:cs typeface="Comic Sans MS Regular" panose="030F0702030302020204" charset="0"/>
            </a:endParaRPr>
          </a:p>
        </p:txBody>
      </p:sp>
      <p:sp>
        <p:nvSpPr>
          <p:cNvPr id="5" name="圆角矩形 4"/>
          <p:cNvSpPr/>
          <p:nvPr/>
        </p:nvSpPr>
        <p:spPr>
          <a:xfrm>
            <a:off x="6023610" y="5130800"/>
            <a:ext cx="1971675" cy="906145"/>
          </a:xfrm>
          <a:prstGeom prst="roundRect">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save himself</a:t>
            </a:r>
            <a:endParaRPr lang="en-US" altLang="zh-CN" sz="3200" b="1">
              <a:solidFill>
                <a:schemeClr val="tx1"/>
              </a:solidFill>
              <a:latin typeface="Times New Roman Bold" panose="02020603050405020304" charset="0"/>
              <a:cs typeface="Times New Roman Bold" panose="02020603050405020304" charset="0"/>
            </a:endParaRPr>
          </a:p>
        </p:txBody>
      </p:sp>
      <p:sp>
        <p:nvSpPr>
          <p:cNvPr id="9" name="圆角矩形 8"/>
          <p:cNvSpPr/>
          <p:nvPr/>
        </p:nvSpPr>
        <p:spPr>
          <a:xfrm>
            <a:off x="6023610" y="3429000"/>
            <a:ext cx="1971675" cy="906145"/>
          </a:xfrm>
          <a:prstGeom prst="roundRect">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save Friday</a:t>
            </a:r>
            <a:endParaRPr lang="en-US" altLang="zh-CN" sz="3200" b="1">
              <a:solidFill>
                <a:schemeClr val="tx1"/>
              </a:solidFill>
              <a:latin typeface="Times New Roman Bold" panose="02020603050405020304" charset="0"/>
              <a:cs typeface="Times New Roman Bold" panose="02020603050405020304" charset="0"/>
            </a:endParaRPr>
          </a:p>
        </p:txBody>
      </p:sp>
      <p:sp>
        <p:nvSpPr>
          <p:cNvPr id="12" name="圆角矩形 11"/>
          <p:cNvSpPr/>
          <p:nvPr/>
        </p:nvSpPr>
        <p:spPr>
          <a:xfrm>
            <a:off x="6023610" y="2044065"/>
            <a:ext cx="1971675" cy="906145"/>
          </a:xfrm>
          <a:prstGeom prst="roundRect">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tx1"/>
                </a:solidFill>
                <a:latin typeface="Times New Roman Bold" panose="02020603050405020304" charset="0"/>
                <a:cs typeface="Times New Roman Bold" panose="02020603050405020304" charset="0"/>
              </a:rPr>
              <a:t>be</a:t>
            </a:r>
            <a:endParaRPr lang="en-US" altLang="zh-CN" sz="3200" b="1">
              <a:solidFill>
                <a:schemeClr val="tx1"/>
              </a:solidFill>
              <a:latin typeface="Times New Roman Bold" panose="02020603050405020304" charset="0"/>
              <a:cs typeface="Times New Roman Bold" panose="02020603050405020304" charset="0"/>
            </a:endParaRPr>
          </a:p>
          <a:p>
            <a:pPr algn="ctr"/>
            <a:r>
              <a:rPr lang="en-US" altLang="zh-CN" sz="3200" b="1">
                <a:solidFill>
                  <a:schemeClr val="tx1"/>
                </a:solidFill>
                <a:latin typeface="Times New Roman Bold" panose="02020603050405020304" charset="0"/>
                <a:cs typeface="Times New Roman Bold" panose="02020603050405020304" charset="0"/>
              </a:rPr>
              <a:t>saved</a:t>
            </a:r>
            <a:endParaRPr lang="en-US" altLang="zh-CN" sz="3200" b="1">
              <a:solidFill>
                <a:schemeClr val="tx1"/>
              </a:solidFill>
              <a:latin typeface="Times New Roman Bold" panose="02020603050405020304" charset="0"/>
              <a:cs typeface="Times New Roman Bold" panose="02020603050405020304" charset="0"/>
            </a:endParaRPr>
          </a:p>
        </p:txBody>
      </p:sp>
      <p:sp>
        <p:nvSpPr>
          <p:cNvPr id="13" name="上箭头 12"/>
          <p:cNvSpPr/>
          <p:nvPr/>
        </p:nvSpPr>
        <p:spPr>
          <a:xfrm>
            <a:off x="6870065" y="4551680"/>
            <a:ext cx="330200" cy="362585"/>
          </a:xfrm>
          <a:prstGeom prst="upArrow">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上箭头 13"/>
          <p:cNvSpPr/>
          <p:nvPr/>
        </p:nvSpPr>
        <p:spPr>
          <a:xfrm>
            <a:off x="6870065" y="2962910"/>
            <a:ext cx="330200" cy="362585"/>
          </a:xfrm>
          <a:prstGeom prst="upArrow">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bldLvl="0" animBg="1"/>
      <p:bldP spid="7" grpId="0"/>
      <p:bldP spid="8" grpId="0"/>
      <p:bldP spid="23" grpId="0" bldLvl="0" animBg="1"/>
      <p:bldP spid="25" grpId="0" bldLvl="0" animBg="1"/>
      <p:bldP spid="22" grpId="0" bldLvl="0" animBg="1"/>
      <p:bldP spid="26" grpId="0" bldLvl="0" animBg="1"/>
      <p:bldP spid="11" grpId="0" bldLvl="0" animBg="1"/>
      <p:bldP spid="3" grpId="0" bldLvl="0" animBg="1"/>
      <p:bldP spid="5" grpId="0" animBg="1"/>
      <p:bldP spid="9" grpId="0" animBg="1"/>
      <p:bldP spid="13" grpId="0" animBg="1"/>
      <p:bldP spid="14"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55270" y="187325"/>
            <a:ext cx="3470910"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About the cover</a:t>
            </a:r>
            <a:endParaRPr lang="en-US" altLang="zh-CN" sz="3200" b="1">
              <a:highlight>
                <a:srgbClr val="008080"/>
              </a:highlight>
              <a:latin typeface="Arial Bold" panose="020B0604020202020204" charset="0"/>
              <a:cs typeface="Arial Bold" panose="020B0604020202020204" charset="0"/>
            </a:endParaRPr>
          </a:p>
        </p:txBody>
      </p:sp>
      <p:sp>
        <p:nvSpPr>
          <p:cNvPr id="6" name="文本框 5"/>
          <p:cNvSpPr txBox="1"/>
          <p:nvPr/>
        </p:nvSpPr>
        <p:spPr>
          <a:xfrm>
            <a:off x="4634230" y="1002665"/>
            <a:ext cx="6960235" cy="645160"/>
          </a:xfrm>
          <a:prstGeom prst="rect">
            <a:avLst/>
          </a:prstGeom>
          <a:noFill/>
        </p:spPr>
        <p:txBody>
          <a:bodyPr wrap="square" rtlCol="0">
            <a:spAutoFit/>
          </a:bodyPr>
          <a:p>
            <a:r>
              <a:rPr lang="en-US" altLang="zh-CN" sz="3600">
                <a:highlight>
                  <a:srgbClr val="C0C0C0"/>
                </a:highlight>
                <a:latin typeface="Times New Roman Regular" panose="02020603050405020304" charset="0"/>
                <a:cs typeface="Times New Roman Regular" panose="02020603050405020304" charset="0"/>
              </a:rPr>
              <a:t>What can you know from the cover?</a:t>
            </a:r>
            <a:endParaRPr lang="en-US" altLang="zh-CN" sz="3600">
              <a:highlight>
                <a:srgbClr val="C0C0C0"/>
              </a:highlight>
              <a:latin typeface="Times New Roman Regular" panose="02020603050405020304" charset="0"/>
              <a:cs typeface="Times New Roman Regular" panose="02020603050405020304" charset="0"/>
            </a:endParaRPr>
          </a:p>
        </p:txBody>
      </p:sp>
      <p:sp>
        <p:nvSpPr>
          <p:cNvPr id="7" name="文本框 6"/>
          <p:cNvSpPr txBox="1"/>
          <p:nvPr/>
        </p:nvSpPr>
        <p:spPr>
          <a:xfrm>
            <a:off x="4867275" y="1811020"/>
            <a:ext cx="7195820" cy="4707890"/>
          </a:xfrm>
          <a:prstGeom prst="rect">
            <a:avLst/>
          </a:prstGeom>
          <a:noFill/>
        </p:spPr>
        <p:txBody>
          <a:bodyPr wrap="square" rtlCol="0">
            <a:spAutoFit/>
          </a:bodyPr>
          <a:p>
            <a:r>
              <a:rPr lang="en-US" altLang="zh-CN" sz="3200">
                <a:solidFill>
                  <a:schemeClr val="accent1"/>
                </a:solidFill>
                <a:latin typeface="Comic Sans MS Regular" panose="030F0702030302020204" charset="0"/>
                <a:cs typeface="Comic Sans MS Regular" panose="030F0702030302020204" charset="0"/>
              </a:rPr>
              <a:t>Title: </a:t>
            </a:r>
            <a:r>
              <a:rPr lang="en-US" altLang="zh-CN" sz="2800">
                <a:latin typeface="Comic Sans MS Regular" panose="030F0702030302020204" charset="0"/>
                <a:cs typeface="Comic Sans MS Regular" panose="030F0702030302020204" charset="0"/>
              </a:rPr>
              <a:t>Robinson Crusoe</a:t>
            </a:r>
            <a:endParaRPr lang="en-US" altLang="zh-CN" sz="2800">
              <a:latin typeface="Comic Sans MS Regular" panose="030F0702030302020204" charset="0"/>
              <a:cs typeface="Comic Sans MS Regular" panose="030F0702030302020204" charset="0"/>
            </a:endParaRPr>
          </a:p>
          <a:p>
            <a:endParaRPr lang="en-US" altLang="zh-CN" sz="2800">
              <a:latin typeface="Comic Sans MS Regular" panose="030F0702030302020204" charset="0"/>
              <a:cs typeface="Comic Sans MS Regular" panose="030F0702030302020204" charset="0"/>
            </a:endParaRPr>
          </a:p>
          <a:p>
            <a:r>
              <a:rPr lang="en-US" altLang="zh-CN" sz="2800">
                <a:solidFill>
                  <a:schemeClr val="accent1"/>
                </a:solidFill>
                <a:latin typeface="Comic Sans MS Regular" panose="030F0702030302020204" charset="0"/>
                <a:cs typeface="Comic Sans MS Regular" panose="030F0702030302020204" charset="0"/>
                <a:sym typeface="+mn-ea"/>
              </a:rPr>
              <a:t>Writer: </a:t>
            </a:r>
            <a:r>
              <a:rPr lang="en-US" altLang="zh-CN" sz="2800">
                <a:latin typeface="Comic Sans MS Regular" panose="030F0702030302020204" charset="0"/>
                <a:cs typeface="Comic Sans MS Regular" panose="030F0702030302020204" charset="0"/>
                <a:sym typeface="+mn-ea"/>
              </a:rPr>
              <a:t>Daniel Defoe</a:t>
            </a:r>
            <a:endParaRPr lang="en-US" altLang="zh-CN" sz="2800">
              <a:latin typeface="Comic Sans MS Regular" panose="030F0702030302020204" charset="0"/>
              <a:cs typeface="Comic Sans MS Regular" panose="030F0702030302020204" charset="0"/>
              <a:sym typeface="+mn-ea"/>
            </a:endParaRPr>
          </a:p>
          <a:p>
            <a:endParaRPr lang="en-US" altLang="zh-CN" sz="2800">
              <a:latin typeface="Comic Sans MS Regular" panose="030F0702030302020204" charset="0"/>
              <a:cs typeface="Comic Sans MS Regular" panose="030F0702030302020204" charset="0"/>
              <a:sym typeface="+mn-ea"/>
            </a:endParaRPr>
          </a:p>
          <a:p>
            <a:r>
              <a:rPr lang="en-US" altLang="zh-CN" sz="3200">
                <a:solidFill>
                  <a:schemeClr val="accent1"/>
                </a:solidFill>
                <a:latin typeface="Comic Sans MS Regular" panose="030F0702030302020204" charset="0"/>
                <a:cs typeface="Comic Sans MS Regular" panose="030F0702030302020204" charset="0"/>
              </a:rPr>
              <a:t>Picture:</a:t>
            </a:r>
            <a:r>
              <a:rPr lang="en-US" altLang="zh-CN" sz="2800">
                <a:latin typeface="Comic Sans MS Regular" panose="030F0702030302020204" charset="0"/>
                <a:cs typeface="Comic Sans MS Regular" panose="030F0702030302020204" charset="0"/>
              </a:rPr>
              <a:t> a man, a dog, a parrot and </a:t>
            </a:r>
            <a:endParaRPr lang="en-US" altLang="zh-CN" sz="2800">
              <a:latin typeface="Comic Sans MS Regular" panose="030F0702030302020204" charset="0"/>
              <a:cs typeface="Comic Sans MS Regular" panose="030F0702030302020204" charset="0"/>
            </a:endParaRPr>
          </a:p>
          <a:p>
            <a:r>
              <a:rPr lang="en-US" altLang="zh-CN" sz="2800">
                <a:latin typeface="Comic Sans MS Regular" panose="030F0702030302020204" charset="0"/>
                <a:cs typeface="Comic Sans MS Regular" panose="030F0702030302020204" charset="0"/>
              </a:rPr>
              <a:t>               footprints</a:t>
            </a:r>
            <a:endParaRPr lang="en-US" altLang="zh-CN" sz="2800">
              <a:latin typeface="Comic Sans MS Regular" panose="030F0702030302020204" charset="0"/>
              <a:cs typeface="Comic Sans MS Regular" panose="030F0702030302020204" charset="0"/>
            </a:endParaRPr>
          </a:p>
          <a:p>
            <a:endParaRPr lang="en-US" altLang="zh-CN" sz="2800" b="1">
              <a:latin typeface="Comic Sans MS Regular" panose="030F0702030302020204" charset="0"/>
              <a:cs typeface="Comic Sans MS Regular" panose="030F0702030302020204" charset="0"/>
            </a:endParaRPr>
          </a:p>
          <a:p>
            <a:endParaRPr lang="en-US" altLang="zh-CN" sz="3200" b="1">
              <a:latin typeface="Times New Roman Bold" panose="02020603050405020304" charset="0"/>
              <a:cs typeface="Times New Roman Bold" panose="02020603050405020304" charset="0"/>
            </a:endParaRPr>
          </a:p>
          <a:p>
            <a:endParaRPr lang="en-US" altLang="zh-CN" sz="2800">
              <a:latin typeface="Comic Sans MS Regular" panose="030F0702030302020204" charset="0"/>
              <a:cs typeface="Comic Sans MS Regular" panose="030F0702030302020204" charset="0"/>
            </a:endParaRPr>
          </a:p>
          <a:p>
            <a:endParaRPr lang="en-US" altLang="zh-CN"/>
          </a:p>
          <a:p>
            <a:endParaRPr lang="en-US" altLang="zh-CN"/>
          </a:p>
        </p:txBody>
      </p:sp>
      <p:sp>
        <p:nvSpPr>
          <p:cNvPr id="14" name="文本框 13"/>
          <p:cNvSpPr txBox="1"/>
          <p:nvPr/>
        </p:nvSpPr>
        <p:spPr>
          <a:xfrm>
            <a:off x="3726180" y="255905"/>
            <a:ext cx="8208010" cy="460375"/>
          </a:xfrm>
          <a:prstGeom prst="rect">
            <a:avLst/>
          </a:prstGeom>
          <a:solidFill>
            <a:srgbClr val="00B050"/>
          </a:solidFill>
        </p:spPr>
        <p:txBody>
          <a:bodyPr wrap="square" rtlCol="0">
            <a:spAutoFit/>
          </a:bodyPr>
          <a:p>
            <a:r>
              <a:rPr kumimoji="1" lang="en-US" altLang="zh-CN" sz="2400" b="1" dirty="0" smtClean="0">
                <a:solidFill>
                  <a:schemeClr val="bg1"/>
                </a:solidFill>
                <a:latin typeface="Comic Sans MS" panose="030F0702030302020204" charset="0"/>
                <a:ea typeface="Comic Sans MS" panose="030F0702030302020204" charset="0"/>
                <a:cs typeface="Comic Sans MS" panose="030F0702030302020204" charset="0"/>
              </a:rPr>
              <a:t>Tip1</a:t>
            </a:r>
            <a:r>
              <a:rPr kumimoji="1" lang="zh-CN" altLang="en-US" sz="2400" b="1" dirty="0" smtClean="0">
                <a:solidFill>
                  <a:schemeClr val="bg1"/>
                </a:solidFill>
                <a:latin typeface="Comic Sans MS" panose="030F0702030302020204" charset="0"/>
                <a:ea typeface="宋体" pitchFamily="2" charset="-122"/>
                <a:cs typeface="Comic Sans MS" panose="030F0702030302020204" charset="0"/>
              </a:rPr>
              <a:t>：</a:t>
            </a:r>
            <a:r>
              <a:rPr kumimoji="1" lang="en-US" altLang="zh-CN" sz="2400" b="1" dirty="0" smtClean="0">
                <a:solidFill>
                  <a:schemeClr val="bg1"/>
                </a:solidFill>
                <a:latin typeface="Comic Sans MS" panose="030F0702030302020204" charset="0"/>
                <a:ea typeface="宋体" pitchFamily="2" charset="-122"/>
                <a:cs typeface="Comic Sans MS" panose="030F0702030302020204" charset="0"/>
              </a:rPr>
              <a:t>pay attention to the information on the cover</a:t>
            </a:r>
            <a:endParaRPr kumimoji="1" lang="en-US" altLang="zh-CN" sz="2400" b="1" dirty="0" smtClean="0">
              <a:solidFill>
                <a:schemeClr val="bg1"/>
              </a:solidFill>
              <a:latin typeface="Comic Sans MS" panose="030F0702030302020204" charset="0"/>
              <a:ea typeface="宋体" pitchFamily="2" charset="-122"/>
              <a:cs typeface="Comic Sans MS" panose="030F0702030302020204" charset="0"/>
            </a:endParaRPr>
          </a:p>
        </p:txBody>
      </p:sp>
      <p:pic>
        <p:nvPicPr>
          <p:cNvPr id="3" name="图片 2" descr="IMG_3484(20231113-182022)"/>
          <p:cNvPicPr>
            <a:picLocks noChangeAspect="1"/>
          </p:cNvPicPr>
          <p:nvPr/>
        </p:nvPicPr>
        <p:blipFill>
          <a:blip r:embed="rId1"/>
          <a:srcRect l="17120" t="5713" r="17565" b="5444"/>
          <a:stretch>
            <a:fillRect/>
          </a:stretch>
        </p:blipFill>
        <p:spPr>
          <a:xfrm>
            <a:off x="300355" y="1023620"/>
            <a:ext cx="3425825" cy="4660900"/>
          </a:xfrm>
          <a:prstGeom prst="rect">
            <a:avLst/>
          </a:prstGeom>
        </p:spPr>
      </p:pic>
      <p:sp>
        <p:nvSpPr>
          <p:cNvPr id="9" name="椭圆 8"/>
          <p:cNvSpPr/>
          <p:nvPr/>
        </p:nvSpPr>
        <p:spPr>
          <a:xfrm>
            <a:off x="556260" y="3429000"/>
            <a:ext cx="2769870" cy="840740"/>
          </a:xfrm>
          <a:prstGeom prst="ellipse">
            <a:avLst/>
          </a:prstGeom>
          <a:solidFill>
            <a:schemeClr val="tx1">
              <a:alpha val="2000"/>
            </a:schemeClr>
          </a:solidFill>
          <a:ln w="25400" cap="flat" cmpd="sng">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单圆角矩形 10"/>
          <p:cNvSpPr/>
          <p:nvPr/>
        </p:nvSpPr>
        <p:spPr>
          <a:xfrm>
            <a:off x="1434465" y="4404360"/>
            <a:ext cx="1113155" cy="121285"/>
          </a:xfrm>
          <a:prstGeom prst="round1Rect">
            <a:avLst>
              <a:gd name="adj" fmla="val 16753"/>
            </a:avLst>
          </a:prstGeom>
          <a:solidFill>
            <a:schemeClr val="tx1">
              <a:alpha val="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430530" y="1150620"/>
            <a:ext cx="3165475" cy="2243455"/>
          </a:xfrm>
          <a:prstGeom prst="rect">
            <a:avLst/>
          </a:prstGeom>
          <a:solidFill>
            <a:schemeClr val="tx1">
              <a:alpha val="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云形标注 1"/>
          <p:cNvSpPr/>
          <p:nvPr/>
        </p:nvSpPr>
        <p:spPr>
          <a:xfrm>
            <a:off x="2547620" y="3429000"/>
            <a:ext cx="8898255" cy="2590165"/>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a:solidFill>
                  <a:srgbClr val="7030A0"/>
                </a:solidFill>
                <a:latin typeface="宋体" charset="0"/>
                <a:ea typeface="宋体" charset="0"/>
                <a:cs typeface="Times New Roman Bold" panose="02020603050405020304" charset="0"/>
                <a:sym typeface="+mn-ea"/>
              </a:rPr>
              <a:t>＊</a:t>
            </a:r>
            <a:r>
              <a:rPr lang="en-US" altLang="zh-CN" sz="3200" b="1">
                <a:solidFill>
                  <a:srgbClr val="7030A0"/>
                </a:solidFill>
                <a:latin typeface="Times New Roman Bold" panose="02020603050405020304" charset="0"/>
                <a:cs typeface="Times New Roman Bold" panose="02020603050405020304" charset="0"/>
                <a:sym typeface="+mn-ea"/>
              </a:rPr>
              <a:t>Whose footprints ?</a:t>
            </a:r>
            <a:endParaRPr lang="en-US" altLang="zh-CN" sz="3200" b="1">
              <a:solidFill>
                <a:srgbClr val="7030A0"/>
              </a:solidFill>
              <a:latin typeface="Times New Roman Bold" panose="02020603050405020304" charset="0"/>
              <a:cs typeface="Times New Roman Bold" panose="02020603050405020304" charset="0"/>
            </a:endParaRPr>
          </a:p>
          <a:p>
            <a:pPr algn="l"/>
            <a:r>
              <a:rPr lang="en-US" altLang="zh-CN" sz="3200" b="1">
                <a:solidFill>
                  <a:srgbClr val="7030A0"/>
                </a:solidFill>
                <a:latin typeface="宋体" charset="0"/>
                <a:ea typeface="宋体" charset="0"/>
                <a:cs typeface="Times New Roman Bold" panose="02020603050405020304" charset="0"/>
                <a:sym typeface="+mn-ea"/>
              </a:rPr>
              <a:t>＊</a:t>
            </a:r>
            <a:r>
              <a:rPr lang="en-US" altLang="zh-CN" sz="3200" b="1">
                <a:solidFill>
                  <a:srgbClr val="7030A0"/>
                </a:solidFill>
                <a:latin typeface="Times New Roman Bold" panose="02020603050405020304" charset="0"/>
                <a:cs typeface="Times New Roman Bold" panose="02020603050405020304" charset="0"/>
                <a:sym typeface="+mn-ea"/>
              </a:rPr>
              <a:t>Where are they?</a:t>
            </a:r>
            <a:endParaRPr lang="en-US" altLang="zh-CN" sz="3200" b="1">
              <a:solidFill>
                <a:srgbClr val="7030A0"/>
              </a:solidFill>
              <a:latin typeface="Times New Roman Bold" panose="02020603050405020304" charset="0"/>
              <a:cs typeface="Times New Roman Bold" panose="02020603050405020304" charset="0"/>
            </a:endParaRPr>
          </a:p>
          <a:p>
            <a:pPr algn="l"/>
            <a:r>
              <a:rPr lang="en-US" altLang="zh-CN" sz="3200" b="1">
                <a:solidFill>
                  <a:srgbClr val="7030A0"/>
                </a:solidFill>
                <a:latin typeface="宋体" charset="0"/>
                <a:ea typeface="宋体" charset="0"/>
                <a:cs typeface="Times New Roman Bold" panose="02020603050405020304" charset="0"/>
                <a:sym typeface="+mn-ea"/>
              </a:rPr>
              <a:t>＊</a:t>
            </a:r>
            <a:r>
              <a:rPr lang="en-US" altLang="zh-CN" sz="3200" b="1">
                <a:solidFill>
                  <a:srgbClr val="7030A0"/>
                </a:solidFill>
                <a:latin typeface="Times New Roman Bold" panose="02020603050405020304" charset="0"/>
                <a:cs typeface="Times New Roman Bold" panose="02020603050405020304" charset="0"/>
                <a:sym typeface="+mn-ea"/>
              </a:rPr>
              <a:t>What may happen between the man and the footprints?</a:t>
            </a:r>
            <a:endParaRPr lang="en-US" altLang="zh-CN" sz="3200" b="1">
              <a:solidFill>
                <a:srgbClr val="7030A0"/>
              </a:solidFill>
              <a:latin typeface="Times New Roman Bold" panose="02020603050405020304" charset="0"/>
              <a:cs typeface="Times New Roman Bold"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 calcmode="lin" valueType="num">
                                      <p:cBhvr additive="base">
                                        <p:cTn id="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4" grpId="0" bldLvl="0" animBg="1"/>
      <p:bldP spid="14" grpId="1" animBg="1"/>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55270" y="187325"/>
            <a:ext cx="5604510"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Taste personalities</a:t>
            </a:r>
            <a:endParaRPr lang="en-US" altLang="zh-CN" sz="3200" b="1">
              <a:highlight>
                <a:srgbClr val="008080"/>
              </a:highlight>
              <a:latin typeface="Arial Bold" panose="020B0604020202020204" charset="0"/>
              <a:cs typeface="Arial Bold" panose="020B0604020202020204" charset="0"/>
            </a:endParaRPr>
          </a:p>
        </p:txBody>
      </p:sp>
      <p:sp>
        <p:nvSpPr>
          <p:cNvPr id="14" name="文本框 13"/>
          <p:cNvSpPr txBox="1"/>
          <p:nvPr/>
        </p:nvSpPr>
        <p:spPr>
          <a:xfrm>
            <a:off x="255270" y="1025525"/>
            <a:ext cx="698055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What do you think of Robinson Crusoe?</a:t>
            </a:r>
            <a:endParaRPr lang="en-US" altLang="zh-CN" sz="3200">
              <a:latin typeface="Times New Roman Regular" panose="02020603050405020304" charset="0"/>
              <a:cs typeface="Times New Roman Regular" panose="02020603050405020304" charset="0"/>
            </a:endParaRPr>
          </a:p>
        </p:txBody>
      </p:sp>
      <p:pic>
        <p:nvPicPr>
          <p:cNvPr id="5" name="图片 4"/>
          <p:cNvPicPr>
            <a:picLocks noChangeAspect="1"/>
          </p:cNvPicPr>
          <p:nvPr/>
        </p:nvPicPr>
        <p:blipFill>
          <a:blip r:embed="rId1"/>
          <a:srcRect r="31829"/>
          <a:stretch>
            <a:fillRect/>
          </a:stretch>
        </p:blipFill>
        <p:spPr>
          <a:xfrm>
            <a:off x="436245" y="1814830"/>
            <a:ext cx="4050030" cy="3810000"/>
          </a:xfrm>
          <a:prstGeom prst="rect">
            <a:avLst/>
          </a:prstGeom>
        </p:spPr>
      </p:pic>
      <p:sp>
        <p:nvSpPr>
          <p:cNvPr id="6" name="文本框 5"/>
          <p:cNvSpPr txBox="1"/>
          <p:nvPr/>
        </p:nvSpPr>
        <p:spPr>
          <a:xfrm>
            <a:off x="824230" y="5673725"/>
            <a:ext cx="2177415" cy="645160"/>
          </a:xfrm>
          <a:prstGeom prst="rect">
            <a:avLst/>
          </a:prstGeom>
          <a:noFill/>
        </p:spPr>
        <p:txBody>
          <a:bodyPr wrap="square" rtlCol="0">
            <a:spAutoFit/>
          </a:bodyPr>
          <a:p>
            <a:r>
              <a:rPr lang="en-US" altLang="zh-CN" sz="3600" b="1">
                <a:solidFill>
                  <a:srgbClr val="C00000"/>
                </a:solidFill>
                <a:latin typeface="Times New Roman Bold" panose="02020603050405020304" charset="0"/>
                <a:cs typeface="Times New Roman Bold" panose="02020603050405020304" charset="0"/>
              </a:rPr>
              <a:t>Robinson</a:t>
            </a:r>
            <a:endParaRPr lang="en-US" altLang="zh-CN" sz="3600" b="1">
              <a:solidFill>
                <a:srgbClr val="C00000"/>
              </a:solidFill>
              <a:latin typeface="Times New Roman Bold" panose="02020603050405020304" charset="0"/>
              <a:cs typeface="Times New Roman Bold" panose="02020603050405020304" charset="0"/>
            </a:endParaRPr>
          </a:p>
        </p:txBody>
      </p:sp>
      <p:sp>
        <p:nvSpPr>
          <p:cNvPr id="20" name="文本框 19"/>
          <p:cNvSpPr txBox="1"/>
          <p:nvPr/>
        </p:nvSpPr>
        <p:spPr>
          <a:xfrm>
            <a:off x="559435" y="6179185"/>
            <a:ext cx="9699625" cy="583565"/>
          </a:xfrm>
          <a:prstGeom prst="rect">
            <a:avLst/>
          </a:prstGeom>
          <a:noFill/>
        </p:spPr>
        <p:txBody>
          <a:bodyPr wrap="square" rtlCol="0">
            <a:spAutoFit/>
          </a:bodyPr>
          <a:p>
            <a:r>
              <a:rPr lang="en-US" altLang="zh-CN" sz="3200">
                <a:latin typeface="Times New Roman Regular" panose="02020603050405020304" charset="0"/>
                <a:cs typeface="Times New Roman Regular" panose="02020603050405020304" charset="0"/>
              </a:rPr>
              <a:t>I think Robinson is__________ because____________.</a:t>
            </a:r>
            <a:endParaRPr lang="en-US" altLang="zh-CN" sz="3200">
              <a:latin typeface="Times New Roman Regular" panose="02020603050405020304" charset="0"/>
              <a:cs typeface="Times New Roman Regular" panose="02020603050405020304" charset="0"/>
            </a:endParaRPr>
          </a:p>
        </p:txBody>
      </p:sp>
      <p:sp>
        <p:nvSpPr>
          <p:cNvPr id="8" name="文本框 7"/>
          <p:cNvSpPr txBox="1"/>
          <p:nvPr/>
        </p:nvSpPr>
        <p:spPr>
          <a:xfrm>
            <a:off x="8347075" y="920750"/>
            <a:ext cx="2359660" cy="583565"/>
          </a:xfrm>
          <a:prstGeom prst="rect">
            <a:avLst/>
          </a:prstGeom>
          <a:noFill/>
        </p:spPr>
        <p:txBody>
          <a:bodyPr wrap="square" rtlCol="0">
            <a:spAutoFit/>
          </a:bodyPr>
          <a:p>
            <a:r>
              <a:rPr lang="en-US" altLang="zh-CN" sz="3200" b="1">
                <a:latin typeface="Times New Roman Bold" panose="02020603050405020304" charset="0"/>
                <a:cs typeface="Times New Roman Bold" panose="02020603050405020304" charset="0"/>
              </a:rPr>
              <a:t>Responsible</a:t>
            </a:r>
            <a:endParaRPr lang="en-US" altLang="zh-CN" sz="3200" b="1">
              <a:latin typeface="Times New Roman Bold" panose="02020603050405020304" charset="0"/>
              <a:cs typeface="Times New Roman Bold" panose="02020603050405020304" charset="0"/>
            </a:endParaRPr>
          </a:p>
        </p:txBody>
      </p:sp>
      <p:sp>
        <p:nvSpPr>
          <p:cNvPr id="9" name="文本框 8"/>
          <p:cNvSpPr txBox="1"/>
          <p:nvPr/>
        </p:nvSpPr>
        <p:spPr>
          <a:xfrm>
            <a:off x="8347075" y="1504315"/>
            <a:ext cx="2359660" cy="583565"/>
          </a:xfrm>
          <a:prstGeom prst="rect">
            <a:avLst/>
          </a:prstGeom>
          <a:noFill/>
        </p:spPr>
        <p:txBody>
          <a:bodyPr wrap="square" rtlCol="0">
            <a:spAutoFit/>
          </a:bodyPr>
          <a:p>
            <a:r>
              <a:rPr lang="en-US" altLang="zh-CN" sz="3200" b="1">
                <a:latin typeface="Times New Roman Bold" panose="02020603050405020304" charset="0"/>
                <a:cs typeface="Times New Roman Bold" panose="02020603050405020304" charset="0"/>
              </a:rPr>
              <a:t>Outstanding</a:t>
            </a:r>
            <a:endParaRPr lang="en-US" altLang="zh-CN" sz="3200" b="1">
              <a:latin typeface="Times New Roman Bold" panose="02020603050405020304" charset="0"/>
              <a:cs typeface="Times New Roman Bold" panose="02020603050405020304" charset="0"/>
            </a:endParaRPr>
          </a:p>
        </p:txBody>
      </p:sp>
      <p:sp>
        <p:nvSpPr>
          <p:cNvPr id="13" name="文本框 12"/>
          <p:cNvSpPr txBox="1"/>
          <p:nvPr/>
        </p:nvSpPr>
        <p:spPr>
          <a:xfrm>
            <a:off x="8347075" y="2087880"/>
            <a:ext cx="2359660" cy="583565"/>
          </a:xfrm>
          <a:prstGeom prst="rect">
            <a:avLst/>
          </a:prstGeom>
          <a:noFill/>
        </p:spPr>
        <p:txBody>
          <a:bodyPr wrap="square" rtlCol="0">
            <a:spAutoFit/>
          </a:bodyPr>
          <a:p>
            <a:r>
              <a:rPr lang="en-US" altLang="zh-CN" sz="3200" b="1">
                <a:latin typeface="Times New Roman Bold" panose="02020603050405020304" charset="0"/>
                <a:cs typeface="Times New Roman Bold" panose="02020603050405020304" charset="0"/>
              </a:rPr>
              <a:t>Brave</a:t>
            </a:r>
            <a:endParaRPr lang="en-US" altLang="zh-CN" sz="3200" b="1">
              <a:latin typeface="Times New Roman Bold" panose="02020603050405020304" charset="0"/>
              <a:cs typeface="Times New Roman Bold" panose="02020603050405020304" charset="0"/>
            </a:endParaRPr>
          </a:p>
        </p:txBody>
      </p:sp>
      <p:sp>
        <p:nvSpPr>
          <p:cNvPr id="17" name="文本框 16"/>
          <p:cNvSpPr txBox="1"/>
          <p:nvPr/>
        </p:nvSpPr>
        <p:spPr>
          <a:xfrm>
            <a:off x="8347075" y="2671445"/>
            <a:ext cx="2738120" cy="583565"/>
          </a:xfrm>
          <a:prstGeom prst="rect">
            <a:avLst/>
          </a:prstGeom>
          <a:noFill/>
        </p:spPr>
        <p:txBody>
          <a:bodyPr wrap="square" rtlCol="0">
            <a:spAutoFit/>
          </a:bodyPr>
          <a:p>
            <a:r>
              <a:rPr lang="en-US" altLang="zh-CN" sz="3200" b="1">
                <a:latin typeface="Times New Roman Bold" panose="02020603050405020304" charset="0"/>
                <a:cs typeface="Times New Roman Bold" panose="02020603050405020304" charset="0"/>
              </a:rPr>
              <a:t>Independent</a:t>
            </a:r>
            <a:endParaRPr lang="en-US" altLang="zh-CN" sz="3200" b="1">
              <a:latin typeface="Times New Roman Bold" panose="02020603050405020304" charset="0"/>
              <a:cs typeface="Times New Roman Bold" panose="02020603050405020304" charset="0"/>
            </a:endParaRPr>
          </a:p>
        </p:txBody>
      </p:sp>
      <p:sp>
        <p:nvSpPr>
          <p:cNvPr id="21" name="文本框 20"/>
          <p:cNvSpPr txBox="1"/>
          <p:nvPr/>
        </p:nvSpPr>
        <p:spPr>
          <a:xfrm>
            <a:off x="8347075" y="3291205"/>
            <a:ext cx="2870835" cy="583565"/>
          </a:xfrm>
          <a:prstGeom prst="rect">
            <a:avLst/>
          </a:prstGeom>
          <a:noFill/>
        </p:spPr>
        <p:txBody>
          <a:bodyPr wrap="square" rtlCol="0">
            <a:spAutoFit/>
          </a:bodyPr>
          <a:p>
            <a:r>
              <a:rPr lang="en-US" altLang="zh-CN" sz="3200" b="1">
                <a:latin typeface="Times New Roman Bold" panose="02020603050405020304" charset="0"/>
                <a:cs typeface="Times New Roman Bold" panose="02020603050405020304" charset="0"/>
              </a:rPr>
              <a:t>Never give up</a:t>
            </a:r>
            <a:endParaRPr lang="en-US" altLang="zh-CN" sz="3200" b="1">
              <a:latin typeface="Times New Roman Bold" panose="02020603050405020304" charset="0"/>
              <a:cs typeface="Times New Roman Bold" panose="02020603050405020304" charset="0"/>
            </a:endParaRPr>
          </a:p>
        </p:txBody>
      </p:sp>
      <p:sp>
        <p:nvSpPr>
          <p:cNvPr id="22" name="文本框 21"/>
          <p:cNvSpPr txBox="1"/>
          <p:nvPr/>
        </p:nvSpPr>
        <p:spPr>
          <a:xfrm>
            <a:off x="8347075" y="3910965"/>
            <a:ext cx="3019425" cy="583565"/>
          </a:xfrm>
          <a:prstGeom prst="rect">
            <a:avLst/>
          </a:prstGeom>
          <a:noFill/>
        </p:spPr>
        <p:txBody>
          <a:bodyPr wrap="square" rtlCol="0">
            <a:spAutoFit/>
          </a:bodyPr>
          <a:p>
            <a:r>
              <a:rPr lang="en-US" altLang="zh-CN" sz="3200" b="1">
                <a:latin typeface="Times New Roman Bold" panose="02020603050405020304" charset="0"/>
                <a:cs typeface="Times New Roman Bold" panose="02020603050405020304" charset="0"/>
              </a:rPr>
              <a:t>Smart &amp; skillful</a:t>
            </a:r>
            <a:endParaRPr lang="en-US" altLang="zh-CN" sz="3200" b="1">
              <a:latin typeface="Times New Roman Bold" panose="02020603050405020304" charset="0"/>
              <a:cs typeface="Times New Roman Bold" panose="02020603050405020304" charset="0"/>
            </a:endParaRPr>
          </a:p>
        </p:txBody>
      </p:sp>
      <p:sp>
        <p:nvSpPr>
          <p:cNvPr id="23" name="文本框 22"/>
          <p:cNvSpPr txBox="1"/>
          <p:nvPr/>
        </p:nvSpPr>
        <p:spPr>
          <a:xfrm>
            <a:off x="8347075" y="4501515"/>
            <a:ext cx="2359660" cy="583565"/>
          </a:xfrm>
          <a:prstGeom prst="rect">
            <a:avLst/>
          </a:prstGeom>
          <a:noFill/>
        </p:spPr>
        <p:txBody>
          <a:bodyPr wrap="square" rtlCol="0">
            <a:spAutoFit/>
          </a:bodyPr>
          <a:p>
            <a:r>
              <a:rPr lang="en-US" altLang="zh-CN" sz="3200" b="1">
                <a:latin typeface="Times New Roman Bold" panose="02020603050405020304" charset="0"/>
                <a:cs typeface="Times New Roman Bold" panose="02020603050405020304" charset="0"/>
              </a:rPr>
              <a:t>Optimistic</a:t>
            </a:r>
            <a:endParaRPr lang="en-US" altLang="zh-CN" sz="3200" b="1">
              <a:latin typeface="Times New Roman Bold" panose="02020603050405020304" charset="0"/>
              <a:cs typeface="Times New Roman Bold" panose="02020603050405020304" charset="0"/>
            </a:endParaRPr>
          </a:p>
        </p:txBody>
      </p:sp>
      <p:sp>
        <p:nvSpPr>
          <p:cNvPr id="24" name="文本框 23"/>
          <p:cNvSpPr txBox="1"/>
          <p:nvPr/>
        </p:nvSpPr>
        <p:spPr>
          <a:xfrm>
            <a:off x="8347075" y="5061585"/>
            <a:ext cx="2870835" cy="583565"/>
          </a:xfrm>
          <a:prstGeom prst="rect">
            <a:avLst/>
          </a:prstGeom>
          <a:noFill/>
        </p:spPr>
        <p:txBody>
          <a:bodyPr wrap="square" rtlCol="0">
            <a:spAutoFit/>
          </a:bodyPr>
          <a:p>
            <a:r>
              <a:rPr lang="en-US" altLang="zh-CN" sz="3200" b="1">
                <a:latin typeface="Times New Roman Bold" panose="02020603050405020304" charset="0"/>
                <a:cs typeface="Times New Roman Bold" panose="02020603050405020304" charset="0"/>
              </a:rPr>
              <a:t>Never give in</a:t>
            </a:r>
            <a:endParaRPr lang="en-US" altLang="zh-CN" sz="3200" b="1">
              <a:latin typeface="Times New Roman Bold" panose="02020603050405020304" charset="0"/>
              <a:cs typeface="Times New Roman Bold" panose="02020603050405020304" charset="0"/>
            </a:endParaRPr>
          </a:p>
        </p:txBody>
      </p:sp>
      <p:sp>
        <p:nvSpPr>
          <p:cNvPr id="25" name="文本框 24"/>
          <p:cNvSpPr txBox="1"/>
          <p:nvPr/>
        </p:nvSpPr>
        <p:spPr>
          <a:xfrm>
            <a:off x="3315970" y="5754370"/>
            <a:ext cx="8511540" cy="583565"/>
          </a:xfrm>
          <a:prstGeom prst="rect">
            <a:avLst/>
          </a:prstGeom>
          <a:noFill/>
        </p:spPr>
        <p:txBody>
          <a:bodyPr wrap="square" rtlCol="0">
            <a:spAutoFit/>
          </a:bodyPr>
          <a:p>
            <a:r>
              <a:rPr lang="en-US" altLang="zh-CN" sz="3200" b="1">
                <a:solidFill>
                  <a:schemeClr val="accent2"/>
                </a:solidFill>
                <a:latin typeface="Times New Roman Bold" panose="02020603050405020304" charset="0"/>
                <a:cs typeface="Times New Roman Bold" panose="02020603050405020304" charset="0"/>
              </a:rPr>
              <a:t>That’s the true meaning of his name Robinson!</a:t>
            </a:r>
            <a:endParaRPr lang="en-US" altLang="zh-CN" sz="3200" b="1">
              <a:solidFill>
                <a:schemeClr val="accent2"/>
              </a:solidFill>
              <a:latin typeface="Times New Roman Bold" panose="02020603050405020304" charset="0"/>
              <a:cs typeface="Times New Roman Bold" panose="02020603050405020304" charset="0"/>
            </a:endParaRPr>
          </a:p>
        </p:txBody>
      </p:sp>
      <p:sp>
        <p:nvSpPr>
          <p:cNvPr id="2" name="椭圆 1"/>
          <p:cNvSpPr/>
          <p:nvPr/>
        </p:nvSpPr>
        <p:spPr>
          <a:xfrm>
            <a:off x="8182610" y="582295"/>
            <a:ext cx="676275" cy="5062855"/>
          </a:xfrm>
          <a:prstGeom prst="ellipse">
            <a:avLst/>
          </a:prstGeom>
          <a:solidFill>
            <a:schemeClr val="accent1">
              <a:alpha val="0"/>
            </a:schemeClr>
          </a:solidFill>
          <a:ln w="41275">
            <a:solidFill>
              <a:srgbClr val="99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linds(horizontal)">
                                      <p:cBhvr>
                                        <p:cTn id="39" dur="500"/>
                                        <p:tgtEl>
                                          <p:spTgt spid="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linds(horizont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7" grpId="0"/>
      <p:bldP spid="21" grpId="0"/>
      <p:bldP spid="22" grpId="0"/>
      <p:bldP spid="23" grpId="0"/>
      <p:bldP spid="24" grpId="0"/>
      <p:bldP spid="6" grpId="0"/>
      <p:bldP spid="2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0185" y="153035"/>
            <a:ext cx="3774440"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Writing time</a:t>
            </a:r>
            <a:endParaRPr lang="en-US" altLang="zh-CN" sz="3200" b="1">
              <a:highlight>
                <a:srgbClr val="008080"/>
              </a:highlight>
              <a:latin typeface="Arial Bold" panose="020B0604020202020204" charset="0"/>
              <a:cs typeface="Arial Bold" panose="020B0604020202020204" charset="0"/>
            </a:endParaRPr>
          </a:p>
        </p:txBody>
      </p:sp>
      <p:sp>
        <p:nvSpPr>
          <p:cNvPr id="14" name="文本框 13"/>
          <p:cNvSpPr txBox="1"/>
          <p:nvPr/>
        </p:nvSpPr>
        <p:spPr>
          <a:xfrm>
            <a:off x="255270" y="1025525"/>
            <a:ext cx="823341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What will happen after they return to England</a:t>
            </a:r>
            <a:r>
              <a:rPr lang="en-US" altLang="zh-CN" sz="3200">
                <a:latin typeface="Times New Roman Regular" panose="02020603050405020304" charset="0"/>
                <a:cs typeface="Times New Roman Regular" panose="02020603050405020304" charset="0"/>
              </a:rPr>
              <a:t>?</a:t>
            </a:r>
            <a:endParaRPr lang="en-US" altLang="zh-CN" sz="3200">
              <a:latin typeface="Times New Roman Regular" panose="02020603050405020304" charset="0"/>
              <a:cs typeface="Times New Roman Regular" panose="02020603050405020304" charset="0"/>
            </a:endParaRPr>
          </a:p>
        </p:txBody>
      </p:sp>
      <p:sp>
        <p:nvSpPr>
          <p:cNvPr id="7" name="云形标注 6"/>
          <p:cNvSpPr/>
          <p:nvPr/>
        </p:nvSpPr>
        <p:spPr>
          <a:xfrm>
            <a:off x="209550" y="2051685"/>
            <a:ext cx="4406265" cy="1731010"/>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Times New Roman Regular" panose="02020603050405020304" charset="0"/>
                <a:ea typeface="微软雅黑" charset="0"/>
                <a:cs typeface="Times New Roman Regular" panose="02020603050405020304" charset="0"/>
              </a:rPr>
              <a:t>live a happy and rich life in England?</a:t>
            </a:r>
            <a:endParaRPr lang="en-US" altLang="zh-CN" sz="3200">
              <a:latin typeface="Times New Roman Regular" panose="02020603050405020304" charset="0"/>
              <a:ea typeface="微软雅黑" charset="0"/>
              <a:cs typeface="Times New Roman Regular" panose="02020603050405020304" charset="0"/>
            </a:endParaRPr>
          </a:p>
        </p:txBody>
      </p:sp>
      <p:sp>
        <p:nvSpPr>
          <p:cNvPr id="8" name="云形标注 7"/>
          <p:cNvSpPr/>
          <p:nvPr/>
        </p:nvSpPr>
        <p:spPr>
          <a:xfrm>
            <a:off x="4615815" y="1914525"/>
            <a:ext cx="4406265" cy="1731010"/>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Times New Roman Regular" panose="02020603050405020304" charset="0"/>
                <a:ea typeface="微软雅黑" charset="0"/>
                <a:cs typeface="Times New Roman Regular" panose="02020603050405020304" charset="0"/>
              </a:rPr>
              <a:t>unable to </a:t>
            </a:r>
            <a:r>
              <a:rPr lang="en-US" altLang="zh-CN" sz="3200" u="sng">
                <a:latin typeface="Times New Roman Regular" panose="02020603050405020304" charset="0"/>
                <a:ea typeface="微软雅黑" charset="0"/>
                <a:cs typeface="Times New Roman Regular" panose="02020603050405020304" charset="0"/>
              </a:rPr>
              <a:t>get used to(</a:t>
            </a:r>
            <a:r>
              <a:rPr lang="zh-CN" altLang="en-US" sz="2400" u="sng">
                <a:latin typeface="Times New Roman Regular" panose="02020603050405020304" charset="0"/>
                <a:ea typeface="微软雅黑" charset="0"/>
                <a:cs typeface="Times New Roman Regular" panose="02020603050405020304" charset="0"/>
              </a:rPr>
              <a:t>习惯</a:t>
            </a:r>
            <a:r>
              <a:rPr lang="en-US" altLang="zh-CN" sz="3200" u="sng">
                <a:latin typeface="Times New Roman Regular" panose="02020603050405020304" charset="0"/>
                <a:ea typeface="微软雅黑" charset="0"/>
                <a:cs typeface="Times New Roman Regular" panose="02020603050405020304" charset="0"/>
              </a:rPr>
              <a:t>)</a:t>
            </a:r>
            <a:r>
              <a:rPr lang="en-US" altLang="zh-CN" sz="3200">
                <a:latin typeface="Times New Roman Regular" panose="02020603050405020304" charset="0"/>
                <a:ea typeface="微软雅黑" charset="0"/>
                <a:cs typeface="Times New Roman Regular" panose="02020603050405020304" charset="0"/>
              </a:rPr>
              <a:t> the modern life?</a:t>
            </a:r>
            <a:endParaRPr lang="en-US" altLang="zh-CN" sz="3200">
              <a:latin typeface="Times New Roman Regular" panose="02020603050405020304" charset="0"/>
              <a:ea typeface="微软雅黑" charset="0"/>
              <a:cs typeface="Times New Roman Regular" panose="02020603050405020304" charset="0"/>
            </a:endParaRPr>
          </a:p>
        </p:txBody>
      </p:sp>
      <p:sp>
        <p:nvSpPr>
          <p:cNvPr id="9" name="云形标注 8"/>
          <p:cNvSpPr/>
          <p:nvPr/>
        </p:nvSpPr>
        <p:spPr>
          <a:xfrm>
            <a:off x="5866765" y="3782695"/>
            <a:ext cx="3460750" cy="1731010"/>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Times New Roman Regular" panose="02020603050405020304" charset="0"/>
                <a:ea typeface="微软雅黑" charset="0"/>
                <a:cs typeface="Times New Roman Regular" panose="02020603050405020304" charset="0"/>
              </a:rPr>
              <a:t>go back to the island?</a:t>
            </a:r>
            <a:endParaRPr lang="en-US" altLang="zh-CN" sz="3200">
              <a:latin typeface="Times New Roman Regular" panose="02020603050405020304" charset="0"/>
              <a:ea typeface="微软雅黑" charset="0"/>
              <a:cs typeface="Times New Roman Regular" panose="02020603050405020304" charset="0"/>
            </a:endParaRPr>
          </a:p>
        </p:txBody>
      </p:sp>
      <p:sp>
        <p:nvSpPr>
          <p:cNvPr id="10" name="云形标注 9"/>
          <p:cNvSpPr/>
          <p:nvPr/>
        </p:nvSpPr>
        <p:spPr>
          <a:xfrm>
            <a:off x="1111885" y="4026535"/>
            <a:ext cx="3774440" cy="1382395"/>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Times New Roman Regular" panose="02020603050405020304" charset="0"/>
                <a:ea typeface="微软雅黑" charset="0"/>
                <a:cs typeface="Times New Roman Regular" panose="02020603050405020304" charset="0"/>
              </a:rPr>
              <a:t>go to Friday’s country?</a:t>
            </a:r>
            <a:endParaRPr lang="en-US" altLang="zh-CN" sz="3200">
              <a:latin typeface="Times New Roman Regular" panose="02020603050405020304" charset="0"/>
              <a:ea typeface="微软雅黑" charset="0"/>
              <a:cs typeface="Times New Roman Regular" panose="02020603050405020304" charset="0"/>
            </a:endParaRPr>
          </a:p>
        </p:txBody>
      </p:sp>
      <p:sp>
        <p:nvSpPr>
          <p:cNvPr id="12" name="云形标注 11"/>
          <p:cNvSpPr/>
          <p:nvPr/>
        </p:nvSpPr>
        <p:spPr>
          <a:xfrm>
            <a:off x="9327515" y="2628900"/>
            <a:ext cx="2471420" cy="1153795"/>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latin typeface="Times New Roman Regular" panose="02020603050405020304" charset="0"/>
                <a:ea typeface="微软雅黑" charset="0"/>
                <a:cs typeface="Times New Roman Regular" panose="02020603050405020304" charset="0"/>
              </a:rPr>
              <a:t>...</a:t>
            </a:r>
            <a:endParaRPr lang="en-US" altLang="zh-CN" sz="3200">
              <a:latin typeface="Times New Roman Regular" panose="02020603050405020304" charset="0"/>
              <a:ea typeface="微软雅黑" charset="0"/>
              <a:cs typeface="Times New Roman Regular"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pic>
        <p:nvPicPr>
          <p:cNvPr id="8" name="图片 7" descr="912918c4ec849e6352a7509471502077"/>
          <p:cNvPicPr>
            <a:picLocks noChangeAspect="1"/>
          </p:cNvPicPr>
          <p:nvPr/>
        </p:nvPicPr>
        <p:blipFill>
          <a:blip r:embed="rId1"/>
          <a:stretch>
            <a:fillRect/>
          </a:stretch>
        </p:blipFill>
        <p:spPr>
          <a:xfrm>
            <a:off x="0" y="0"/>
            <a:ext cx="12192000" cy="6859270"/>
          </a:xfrm>
          <a:prstGeom prst="rect">
            <a:avLst/>
          </a:prstGeom>
        </p:spPr>
      </p:pic>
      <p:sp>
        <p:nvSpPr>
          <p:cNvPr id="13" name="圆角矩形 12"/>
          <p:cNvSpPr/>
          <p:nvPr/>
        </p:nvSpPr>
        <p:spPr>
          <a:xfrm>
            <a:off x="2383155" y="5525135"/>
            <a:ext cx="6591300" cy="986790"/>
          </a:xfrm>
          <a:prstGeom prst="roundRec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600">
                <a:solidFill>
                  <a:schemeClr val="tx1"/>
                </a:solidFill>
                <a:latin typeface="Comic Sans MS Regular" panose="030F0702030302020204" charset="0"/>
                <a:cs typeface="Comic Sans MS Regular" panose="030F0702030302020204" charset="0"/>
              </a:rPr>
              <a:t>Life is like an adventure.</a:t>
            </a:r>
            <a:endParaRPr lang="en-US" altLang="zh-CN" sz="3600">
              <a:solidFill>
                <a:schemeClr val="tx1"/>
              </a:solidFill>
              <a:latin typeface="Comic Sans MS Regular" panose="030F0702030302020204" charset="0"/>
              <a:cs typeface="Comic Sans MS Regular" panose="030F0702030302020204" charset="0"/>
            </a:endParaRPr>
          </a:p>
          <a:p>
            <a:pPr algn="l"/>
            <a:r>
              <a:rPr lang="en-US" altLang="zh-CN" sz="3600">
                <a:solidFill>
                  <a:schemeClr val="tx1"/>
                </a:solidFill>
                <a:latin typeface="Comic Sans MS Regular" panose="030F0702030302020204" charset="0"/>
                <a:cs typeface="Comic Sans MS Regular" panose="030F0702030302020204" charset="0"/>
              </a:rPr>
              <a:t>Life is full of ups and downs.</a:t>
            </a:r>
            <a:endParaRPr lang="en-US" altLang="zh-CN" sz="3600">
              <a:solidFill>
                <a:schemeClr val="tx1"/>
              </a:solidFill>
              <a:latin typeface="Comic Sans MS Regular" panose="030F0702030302020204" charset="0"/>
              <a:cs typeface="Comic Sans MS Regular" panose="030F0702030302020204" charset="0"/>
            </a:endParaRPr>
          </a:p>
        </p:txBody>
      </p:sp>
      <p:sp>
        <p:nvSpPr>
          <p:cNvPr id="14" name="文本框 13"/>
          <p:cNvSpPr txBox="1"/>
          <p:nvPr/>
        </p:nvSpPr>
        <p:spPr>
          <a:xfrm>
            <a:off x="5015865" y="3429000"/>
            <a:ext cx="1847215" cy="521970"/>
          </a:xfrm>
          <a:prstGeom prst="rect">
            <a:avLst/>
          </a:prstGeom>
          <a:noFill/>
        </p:spPr>
        <p:txBody>
          <a:bodyPr wrap="square" rtlCol="0">
            <a:spAutoFit/>
          </a:bodyPr>
          <a:p>
            <a:r>
              <a:rPr lang="en-US" altLang="zh-CN" sz="2800" b="1">
                <a:solidFill>
                  <a:srgbClr val="C00000"/>
                </a:solidFill>
                <a:latin typeface="Times New Roman Bold" panose="02020603050405020304" charset="0"/>
                <a:cs typeface="Times New Roman Bold" panose="02020603050405020304" charset="0"/>
              </a:rPr>
              <a:t>Robinson</a:t>
            </a:r>
            <a:endParaRPr lang="en-US" altLang="zh-CN" sz="2800" b="1">
              <a:solidFill>
                <a:srgbClr val="C00000"/>
              </a:solidFill>
              <a:latin typeface="Times New Roman Bold" panose="02020603050405020304" charset="0"/>
              <a:cs typeface="Times New Roman Bold" panose="02020603050405020304" charset="0"/>
            </a:endParaRPr>
          </a:p>
        </p:txBody>
      </p:sp>
      <p:sp>
        <p:nvSpPr>
          <p:cNvPr id="4" name="圆角矩形 3"/>
          <p:cNvSpPr/>
          <p:nvPr/>
        </p:nvSpPr>
        <p:spPr>
          <a:xfrm>
            <a:off x="0" y="789940"/>
            <a:ext cx="12192000" cy="906145"/>
          </a:xfrm>
          <a:prstGeom prst="roundRec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Comic Sans MS Regular" panose="030F0702030302020204" charset="0"/>
                <a:cs typeface="Comic Sans MS Regular" panose="030F0702030302020204" charset="0"/>
              </a:rPr>
              <a:t>Only if we keep on trying can we find hope in adversity !</a:t>
            </a:r>
            <a:endParaRPr lang="en-US" altLang="zh-CN" sz="3600">
              <a:solidFill>
                <a:schemeClr val="tx1"/>
              </a:solidFill>
              <a:latin typeface="Comic Sans MS Regular" panose="030F0702030302020204" charset="0"/>
              <a:cs typeface="Comic Sans MS Regular" panose="030F0702030302020204" charset="0"/>
            </a:endParaRPr>
          </a:p>
        </p:txBody>
      </p:sp>
      <p:sp>
        <p:nvSpPr>
          <p:cNvPr id="5" name="文本框 4"/>
          <p:cNvSpPr txBox="1"/>
          <p:nvPr/>
        </p:nvSpPr>
        <p:spPr>
          <a:xfrm>
            <a:off x="255270" y="187325"/>
            <a:ext cx="4582795"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About the theme</a:t>
            </a:r>
            <a:endParaRPr lang="en-US" altLang="zh-CN" sz="3200" b="1">
              <a:highlight>
                <a:srgbClr val="008080"/>
              </a:highlight>
              <a:latin typeface="Arial Bold" panose="020B0604020202020204" charset="0"/>
              <a:cs typeface="Arial Bold" panose="020B0604020202020204" charset="0"/>
            </a:endParaRPr>
          </a:p>
        </p:txBody>
      </p:sp>
      <p:sp>
        <p:nvSpPr>
          <p:cNvPr id="7" name="矩形 6"/>
          <p:cNvSpPr/>
          <p:nvPr/>
        </p:nvSpPr>
        <p:spPr>
          <a:xfrm>
            <a:off x="156210" y="4859020"/>
            <a:ext cx="2127885" cy="1781810"/>
          </a:xfrm>
          <a:prstGeom prst="rect">
            <a:avLst/>
          </a:prstGeom>
          <a:solidFill>
            <a:schemeClr val="accent6">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latin typeface="Times New Roman Regular" panose="02020603050405020304" charset="0"/>
                <a:cs typeface="Times New Roman Regular" panose="02020603050405020304" charset="0"/>
              </a:rPr>
              <a:t> Struggle    for survival</a:t>
            </a:r>
            <a:endParaRPr lang="en-US" altLang="zh-CN" sz="3200">
              <a:latin typeface="Times New Roman Regular" panose="02020603050405020304" charset="0"/>
              <a:cs typeface="Times New Roman Regular" panose="02020603050405020304" charset="0"/>
            </a:endParaRPr>
          </a:p>
        </p:txBody>
      </p:sp>
      <p:sp>
        <p:nvSpPr>
          <p:cNvPr id="9" name="右箭头 8"/>
          <p:cNvSpPr/>
          <p:nvPr/>
        </p:nvSpPr>
        <p:spPr>
          <a:xfrm>
            <a:off x="4084955" y="5026660"/>
            <a:ext cx="3661410" cy="498475"/>
          </a:xfrm>
          <a:prstGeom prst="rightArrow">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9156700" y="4829175"/>
            <a:ext cx="2705735" cy="1811655"/>
          </a:xfrm>
          <a:prstGeom prst="rect">
            <a:avLst/>
          </a:prstGeom>
          <a:solidFill>
            <a:schemeClr val="accent6">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latin typeface="Times New Roman Regular" panose="02020603050405020304" charset="0"/>
                <a:cs typeface="Times New Roman Regular" panose="02020603050405020304" charset="0"/>
              </a:rPr>
              <a:t> Struggle for self-realization</a:t>
            </a:r>
            <a:endParaRPr lang="en-US" altLang="zh-CN" sz="3200">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P spid="10" grpId="0" bldLvl="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258445"/>
            <a:ext cx="10515600" cy="1325563"/>
          </a:xfrm>
        </p:spPr>
        <p:txBody>
          <a:bodyPr/>
          <a:p>
            <a:r>
              <a:rPr lang="en-US" altLang="zh-CN"/>
              <a:t>Every book opens another world to us!</a:t>
            </a:r>
            <a:endParaRPr lang="en-US" altLang="zh-CN"/>
          </a:p>
        </p:txBody>
      </p:sp>
      <p:pic>
        <p:nvPicPr>
          <p:cNvPr id="4" name="内容占位符 3"/>
          <p:cNvPicPr>
            <a:picLocks noChangeAspect="1"/>
          </p:cNvPicPr>
          <p:nvPr>
            <p:ph idx="1"/>
          </p:nvPr>
        </p:nvPicPr>
        <p:blipFill>
          <a:blip r:embed="rId1"/>
          <a:stretch>
            <a:fillRect/>
          </a:stretch>
        </p:blipFill>
        <p:spPr>
          <a:xfrm>
            <a:off x="0" y="2506345"/>
            <a:ext cx="4812665" cy="4351655"/>
          </a:xfrm>
          <a:prstGeom prst="rect">
            <a:avLst/>
          </a:prstGeom>
        </p:spPr>
      </p:pic>
      <p:sp>
        <p:nvSpPr>
          <p:cNvPr id="5" name="文本框 4"/>
          <p:cNvSpPr txBox="1"/>
          <p:nvPr/>
        </p:nvSpPr>
        <p:spPr>
          <a:xfrm>
            <a:off x="3853180" y="1468755"/>
            <a:ext cx="7500620" cy="2718435"/>
          </a:xfrm>
          <a:prstGeom prst="rect">
            <a:avLst/>
          </a:prstGeom>
          <a:noFill/>
        </p:spPr>
        <p:txBody>
          <a:bodyPr wrap="square" rtlCol="0">
            <a:noAutofit/>
          </a:bodyPr>
          <a:p>
            <a:r>
              <a:rPr lang="en-US" altLang="zh-CN" sz="4000">
                <a:latin typeface="Times New Roman Regular" panose="02020603050405020304" charset="0"/>
                <a:cs typeface="Times New Roman Regular" panose="02020603050405020304" charset="0"/>
              </a:rPr>
              <a:t>Homework:</a:t>
            </a:r>
            <a:endParaRPr lang="en-US" altLang="zh-CN" sz="4000">
              <a:latin typeface="Times New Roman Regular" panose="02020603050405020304" charset="0"/>
              <a:cs typeface="Times New Roman Regular" panose="02020603050405020304" charset="0"/>
            </a:endParaRPr>
          </a:p>
          <a:p>
            <a:r>
              <a:rPr lang="en-US" altLang="zh-CN" sz="4000">
                <a:latin typeface="Times New Roman Regular" panose="02020603050405020304" charset="0"/>
                <a:cs typeface="Times New Roman Regular" panose="02020603050405020304" charset="0"/>
              </a:rPr>
              <a:t>1. finish and polish your writing</a:t>
            </a:r>
            <a:endParaRPr lang="en-US" altLang="zh-CN" sz="4000">
              <a:latin typeface="Times New Roman Regular" panose="02020603050405020304" charset="0"/>
              <a:cs typeface="Times New Roman Regular" panose="02020603050405020304" charset="0"/>
            </a:endParaRPr>
          </a:p>
          <a:p>
            <a:r>
              <a:rPr lang="en-US" altLang="zh-CN" sz="4000">
                <a:latin typeface="Times New Roman Regular" panose="02020603050405020304" charset="0"/>
                <a:cs typeface="Times New Roman Regular" panose="02020603050405020304" charset="0"/>
              </a:rPr>
              <a:t>2. draw a detailed picture map(P76)</a:t>
            </a:r>
            <a:endParaRPr lang="en-US" altLang="zh-CN" sz="4000">
              <a:latin typeface="Times New Roman Regular" panose="02020603050405020304" charset="0"/>
              <a:cs typeface="Times New Roman Regular" panose="02020603050405020304" charset="0"/>
            </a:endParaRPr>
          </a:p>
          <a:p>
            <a:r>
              <a:rPr lang="en-US" altLang="zh-CN" sz="4000">
                <a:latin typeface="Times New Roman Regular" panose="02020603050405020304" charset="0"/>
                <a:cs typeface="Times New Roman Regular" panose="02020603050405020304" charset="0"/>
              </a:rPr>
              <a:t>3. read other works of  the writer </a:t>
            </a:r>
            <a:endParaRPr lang="en-US" altLang="zh-CN" sz="4000">
              <a:latin typeface="Times New Roman Regular" panose="02020603050405020304" charset="0"/>
              <a:cs typeface="Times New Roman Regular" panose="02020603050405020304" charset="0"/>
            </a:endParaRPr>
          </a:p>
        </p:txBody>
      </p:sp>
      <p:pic>
        <p:nvPicPr>
          <p:cNvPr id="3" name="图片 2" descr="IMG_3783"/>
          <p:cNvPicPr>
            <a:picLocks noChangeAspect="1"/>
          </p:cNvPicPr>
          <p:nvPr/>
        </p:nvPicPr>
        <p:blipFill>
          <a:blip r:embed="rId2"/>
          <a:stretch>
            <a:fillRect/>
          </a:stretch>
        </p:blipFill>
        <p:spPr>
          <a:xfrm>
            <a:off x="7461250" y="3851275"/>
            <a:ext cx="4008120" cy="3006725"/>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6290"/>
            <a:ext cx="12231185" cy="6884289"/>
          </a:xfrm>
          <a:prstGeom prst="rect">
            <a:avLst/>
          </a:prstGeom>
          <a:pattFill prst="pct10">
            <a:fgClr>
              <a:srgbClr val="418AB3"/>
            </a:fgClr>
            <a:bgClr>
              <a:srgbClr val="FFFFF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椭圆 3"/>
          <p:cNvSpPr/>
          <p:nvPr/>
        </p:nvSpPr>
        <p:spPr>
          <a:xfrm>
            <a:off x="9207817" y="-1535410"/>
            <a:ext cx="3848049" cy="3848049"/>
          </a:xfrm>
          <a:prstGeom prst="ellipse">
            <a:avLst/>
          </a:prstGeom>
          <a:solidFill>
            <a:srgbClr val="FFC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flipV="1">
            <a:off x="6620510" y="-607835"/>
            <a:ext cx="1520475" cy="1520475"/>
          </a:xfrm>
          <a:prstGeom prst="ellipse">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251219" y="1972840"/>
            <a:ext cx="8989060" cy="1861185"/>
          </a:xfrm>
          <a:prstGeom prst="rect">
            <a:avLst/>
          </a:prstGeom>
          <a:noFill/>
          <a:ln>
            <a:noFill/>
          </a:ln>
        </p:spPr>
        <p:txBody>
          <a:bodyPr wrap="none" rtlCol="0" anchor="t">
            <a:spAutoFit/>
          </a:bodyPr>
          <a:lstStyle/>
          <a:p>
            <a:pPr algn="ctr"/>
            <a:r>
              <a:rPr lang="en-US" altLang="zh-CN" sz="11500" b="1" dirty="0">
                <a:solidFill>
                  <a:srgbClr val="4472C4"/>
                </a:solidFill>
                <a:effectLst>
                  <a:outerShdw blurRad="38100" dist="25400" dir="5400000" algn="ctr" rotWithShape="0">
                    <a:srgbClr val="6E747A">
                      <a:alpha val="43000"/>
                    </a:srgbClr>
                  </a:outerShdw>
                </a:effectLst>
                <a:latin typeface="Comic Sans MS" panose="030F0702030302020204" charset="0"/>
                <a:ea typeface="等线" panose="02010600030101010101" pitchFamily="2" charset="-122"/>
                <a:cs typeface="Comic Sans MS" panose="030F0702030302020204" charset="0"/>
              </a:rPr>
              <a:t>Thank  you !</a:t>
            </a:r>
            <a:endParaRPr lang="en-US" altLang="zh-CN" sz="11500" b="1" dirty="0">
              <a:solidFill>
                <a:srgbClr val="4472C4"/>
              </a:solidFill>
              <a:effectLst>
                <a:outerShdw blurRad="38100" dist="25400" dir="5400000" algn="ctr" rotWithShape="0">
                  <a:srgbClr val="6E747A">
                    <a:alpha val="43000"/>
                  </a:srgbClr>
                </a:outerShdw>
              </a:effectLst>
              <a:latin typeface="Comic Sans MS" panose="030F0702030302020204" charset="0"/>
              <a:ea typeface="等线" panose="02010600030101010101" pitchFamily="2" charset="-122"/>
              <a:cs typeface="Comic Sans MS" panose="030F0702030302020204" charset="0"/>
            </a:endParaRPr>
          </a:p>
        </p:txBody>
      </p:sp>
      <p:pic>
        <p:nvPicPr>
          <p:cNvPr id="24" name="图片 23" descr="未标题-1"/>
          <p:cNvPicPr>
            <a:picLocks noChangeAspect="1"/>
          </p:cNvPicPr>
          <p:nvPr/>
        </p:nvPicPr>
        <p:blipFill>
          <a:blip r:embed="rId1"/>
          <a:stretch>
            <a:fillRect/>
          </a:stretch>
        </p:blipFill>
        <p:spPr>
          <a:xfrm>
            <a:off x="1160262" y="5233582"/>
            <a:ext cx="2871323" cy="132981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55270" y="187325"/>
            <a:ext cx="3470910"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background</a:t>
            </a:r>
            <a:endParaRPr lang="en-US" altLang="zh-CN" sz="3200" b="1">
              <a:highlight>
                <a:srgbClr val="008080"/>
              </a:highlight>
              <a:latin typeface="Arial Bold" panose="020B0604020202020204" charset="0"/>
              <a:cs typeface="Arial Bold" panose="020B0604020202020204" charset="0"/>
            </a:endParaRPr>
          </a:p>
        </p:txBody>
      </p:sp>
      <p:sp>
        <p:nvSpPr>
          <p:cNvPr id="7" name="文本框 6"/>
          <p:cNvSpPr txBox="1"/>
          <p:nvPr/>
        </p:nvSpPr>
        <p:spPr>
          <a:xfrm>
            <a:off x="3528060" y="1245870"/>
            <a:ext cx="8562975" cy="4110355"/>
          </a:xfrm>
          <a:prstGeom prst="rect">
            <a:avLst/>
          </a:prstGeom>
          <a:noFill/>
          <a:ln w="28575" cmpd="dbl">
            <a:solidFill>
              <a:schemeClr val="accent1">
                <a:shade val="50000"/>
              </a:schemeClr>
            </a:solidFill>
            <a:prstDash val="dash"/>
          </a:ln>
        </p:spPr>
        <p:txBody>
          <a:bodyPr wrap="square" rtlCol="0">
            <a:noAutofit/>
          </a:bodyPr>
          <a:p>
            <a:r>
              <a:rPr lang="en-US" altLang="zh-CN" sz="3200">
                <a:latin typeface="Comic Sans MS Regular" panose="030F0702030302020204" charset="0"/>
                <a:cs typeface="Comic Sans MS Regular" panose="030F0702030302020204" charset="0"/>
              </a:rPr>
              <a:t>one of the first </a:t>
            </a:r>
            <a:r>
              <a:rPr lang="en-US" altLang="zh-CN" sz="3200">
                <a:solidFill>
                  <a:srgbClr val="C00000"/>
                </a:solidFill>
                <a:latin typeface="Comic Sans MS Regular" panose="030F0702030302020204" charset="0"/>
                <a:cs typeface="Comic Sans MS Regular" panose="030F0702030302020204" charset="0"/>
              </a:rPr>
              <a:t>novels</a:t>
            </a:r>
            <a:r>
              <a:rPr lang="en-US" altLang="zh-CN" sz="3200">
                <a:latin typeface="Comic Sans MS Regular" panose="030F0702030302020204" charset="0"/>
                <a:cs typeface="Comic Sans MS Regular" panose="030F0702030302020204" charset="0"/>
              </a:rPr>
              <a:t> written in English</a:t>
            </a:r>
            <a:endParaRPr lang="en-US" altLang="zh-CN" sz="3200">
              <a:latin typeface="Comic Sans MS Regular" panose="030F0702030302020204" charset="0"/>
              <a:cs typeface="Comic Sans MS Regular" panose="030F0702030302020204" charset="0"/>
            </a:endParaRPr>
          </a:p>
          <a:p>
            <a:endParaRPr lang="en-US" altLang="zh-CN" sz="3200">
              <a:latin typeface="Comic Sans MS Regular" panose="030F0702030302020204" charset="0"/>
              <a:cs typeface="Comic Sans MS Regular" panose="030F0702030302020204" charset="0"/>
            </a:endParaRPr>
          </a:p>
          <a:p>
            <a:r>
              <a:rPr lang="en-US" altLang="zh-CN" sz="3200">
                <a:latin typeface="Comic Sans MS Regular" panose="030F0702030302020204" charset="0"/>
                <a:cs typeface="Comic Sans MS Regular" panose="030F0702030302020204" charset="0"/>
              </a:rPr>
              <a:t> one of the earliest works of </a:t>
            </a:r>
            <a:r>
              <a:rPr lang="en-US" altLang="zh-CN" sz="3200">
                <a:solidFill>
                  <a:srgbClr val="C00000"/>
                </a:solidFill>
                <a:latin typeface="Comic Sans MS Regular" panose="030F0702030302020204" charset="0"/>
                <a:cs typeface="Comic Sans MS Regular" panose="030F0702030302020204" charset="0"/>
              </a:rPr>
              <a:t>realistic novel</a:t>
            </a:r>
            <a:r>
              <a:rPr lang="en-US" altLang="zh-CN" sz="3200">
                <a:solidFill>
                  <a:srgbClr val="C00000"/>
                </a:solidFill>
                <a:latin typeface="Comic Sans MS Regular" panose="030F0702030302020204" charset="0"/>
                <a:cs typeface="Comic Sans MS Regular" panose="030F0702030302020204" charset="0"/>
                <a:sym typeface="+mn-ea"/>
              </a:rPr>
              <a:t> (</a:t>
            </a:r>
            <a:r>
              <a:rPr lang="zh-CN" altLang="en-US" sz="3200">
                <a:solidFill>
                  <a:srgbClr val="C00000"/>
                </a:solidFill>
                <a:latin typeface="Comic Sans MS Regular" panose="030F0702030302020204" charset="0"/>
                <a:cs typeface="Comic Sans MS Regular" panose="030F0702030302020204" charset="0"/>
                <a:sym typeface="+mn-ea"/>
              </a:rPr>
              <a:t>现实主义小说</a:t>
            </a:r>
            <a:r>
              <a:rPr lang="en-US" altLang="zh-CN" sz="3200">
                <a:solidFill>
                  <a:srgbClr val="C00000"/>
                </a:solidFill>
                <a:latin typeface="Comic Sans MS Regular" panose="030F0702030302020204" charset="0"/>
                <a:cs typeface="Comic Sans MS Regular" panose="030F0702030302020204" charset="0"/>
                <a:sym typeface="+mn-ea"/>
              </a:rPr>
              <a:t>) </a:t>
            </a:r>
            <a:endParaRPr lang="en-US" altLang="zh-CN" sz="3200">
              <a:solidFill>
                <a:srgbClr val="C00000"/>
              </a:solidFill>
              <a:latin typeface="Comic Sans MS Regular" panose="030F0702030302020204" charset="0"/>
              <a:cs typeface="Comic Sans MS Regular" panose="030F0702030302020204" charset="0"/>
            </a:endParaRPr>
          </a:p>
          <a:p>
            <a:endParaRPr lang="en-US" altLang="zh-CN" sz="2800">
              <a:latin typeface="Comic Sans MS Regular" panose="030F0702030302020204" charset="0"/>
              <a:cs typeface="Comic Sans MS Regular" panose="030F0702030302020204" charset="0"/>
            </a:endParaRPr>
          </a:p>
          <a:p>
            <a:r>
              <a:rPr lang="en-US" altLang="zh-CN" sz="3600" b="1">
                <a:solidFill>
                  <a:schemeClr val="accent2"/>
                </a:solidFill>
                <a:latin typeface="Times New Roman Bold" panose="02020603050405020304" charset="0"/>
                <a:cs typeface="Times New Roman Bold" panose="02020603050405020304" charset="0"/>
              </a:rPr>
              <a:t>plots(</a:t>
            </a:r>
            <a:r>
              <a:rPr lang="zh-CN" altLang="en-US" sz="3200" b="1">
                <a:solidFill>
                  <a:schemeClr val="accent2"/>
                </a:solidFill>
                <a:latin typeface="Times New Roman Bold" panose="02020603050405020304" charset="0"/>
                <a:cs typeface="Times New Roman Bold" panose="02020603050405020304" charset="0"/>
              </a:rPr>
              <a:t>情节</a:t>
            </a:r>
            <a:r>
              <a:rPr lang="en-US" altLang="zh-CN" sz="3600" b="1">
                <a:solidFill>
                  <a:schemeClr val="accent2"/>
                </a:solidFill>
                <a:latin typeface="Times New Roman Bold" panose="02020603050405020304" charset="0"/>
                <a:cs typeface="Times New Roman Bold" panose="02020603050405020304" charset="0"/>
              </a:rPr>
              <a:t>): </a:t>
            </a:r>
            <a:endParaRPr lang="en-US" altLang="zh-CN" sz="3600" b="1">
              <a:solidFill>
                <a:schemeClr val="accent2"/>
              </a:solidFill>
              <a:latin typeface="Times New Roman Bold" panose="02020603050405020304" charset="0"/>
              <a:cs typeface="Times New Roman Bold" panose="02020603050405020304" charset="0"/>
            </a:endParaRPr>
          </a:p>
          <a:p>
            <a:r>
              <a:rPr lang="en-US" altLang="zh-CN" sz="3600" b="1">
                <a:solidFill>
                  <a:schemeClr val="accent2"/>
                </a:solidFill>
                <a:latin typeface="Times New Roman Bold" panose="02020603050405020304" charset="0"/>
                <a:cs typeface="Times New Roman Bold" panose="02020603050405020304" charset="0"/>
              </a:rPr>
              <a:t>beginning  development  climax  ending</a:t>
            </a:r>
            <a:endParaRPr lang="en-US" altLang="zh-CN" sz="3600" b="1">
              <a:solidFill>
                <a:schemeClr val="accent2"/>
              </a:solidFill>
              <a:latin typeface="Times New Roman Bold" panose="02020603050405020304" charset="0"/>
              <a:cs typeface="Times New Roman Bold" panose="02020603050405020304" charset="0"/>
            </a:endParaRPr>
          </a:p>
          <a:p>
            <a:endParaRPr lang="en-US" altLang="zh-CN" sz="3200" b="1">
              <a:solidFill>
                <a:schemeClr val="accent2"/>
              </a:solidFill>
              <a:latin typeface="Times New Roman Bold" panose="02020603050405020304" charset="0"/>
              <a:cs typeface="Times New Roman Bold" panose="02020603050405020304" charset="0"/>
            </a:endParaRPr>
          </a:p>
        </p:txBody>
      </p:sp>
      <p:pic>
        <p:nvPicPr>
          <p:cNvPr id="6" name="图片 5" descr="IMG_3484(20231113-182022)"/>
          <p:cNvPicPr>
            <a:picLocks noChangeAspect="1"/>
          </p:cNvPicPr>
          <p:nvPr/>
        </p:nvPicPr>
        <p:blipFill>
          <a:blip r:embed="rId1"/>
          <a:srcRect l="17120" t="5713" r="17565" b="5444"/>
          <a:stretch>
            <a:fillRect/>
          </a:stretch>
        </p:blipFill>
        <p:spPr>
          <a:xfrm>
            <a:off x="132080" y="1098550"/>
            <a:ext cx="3212465" cy="4545965"/>
          </a:xfrm>
          <a:prstGeom prst="rect">
            <a:avLst/>
          </a:prstGeom>
        </p:spPr>
      </p:pic>
      <p:sp>
        <p:nvSpPr>
          <p:cNvPr id="2" name="云形标注 1"/>
          <p:cNvSpPr/>
          <p:nvPr/>
        </p:nvSpPr>
        <p:spPr>
          <a:xfrm>
            <a:off x="5882005" y="2703830"/>
            <a:ext cx="5176520" cy="1978660"/>
          </a:xfrm>
          <a:prstGeom prst="cloudCallout">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Comic Sans MS Regular" panose="030F0702030302020204" charset="0"/>
                <a:cs typeface="Comic Sans MS Regular" panose="030F0702030302020204" charset="0"/>
              </a:rPr>
              <a:t>reflect(</a:t>
            </a:r>
            <a:r>
              <a:rPr lang="zh-CN" altLang="en-US" sz="3600">
                <a:solidFill>
                  <a:schemeClr val="tx1"/>
                </a:solidFill>
                <a:latin typeface="Comic Sans MS Regular" panose="030F0702030302020204" charset="0"/>
                <a:cs typeface="Comic Sans MS Regular" panose="030F0702030302020204" charset="0"/>
              </a:rPr>
              <a:t>反映</a:t>
            </a:r>
            <a:r>
              <a:rPr lang="en-US" altLang="zh-CN" sz="3600">
                <a:solidFill>
                  <a:schemeClr val="tx1"/>
                </a:solidFill>
                <a:latin typeface="Comic Sans MS Regular" panose="030F0702030302020204" charset="0"/>
                <a:cs typeface="Comic Sans MS Regular" panose="030F0702030302020204" charset="0"/>
              </a:rPr>
              <a:t>) the society</a:t>
            </a:r>
            <a:endParaRPr lang="en-US" altLang="zh-CN" sz="3600">
              <a:solidFill>
                <a:schemeClr val="tx1"/>
              </a:solidFill>
              <a:latin typeface="Comic Sans MS Regular" panose="030F0702030302020204" charset="0"/>
              <a:cs typeface="Comic Sans MS Regular"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4" name="文本框 3"/>
          <p:cNvSpPr txBox="1"/>
          <p:nvPr/>
        </p:nvSpPr>
        <p:spPr>
          <a:xfrm>
            <a:off x="255270" y="187325"/>
            <a:ext cx="3470910"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About the author</a:t>
            </a:r>
            <a:endParaRPr lang="en-US" altLang="zh-CN" sz="3200" b="1">
              <a:highlight>
                <a:srgbClr val="008080"/>
              </a:highlight>
              <a:latin typeface="Arial Bold" panose="020B0604020202020204" charset="0"/>
              <a:cs typeface="Arial Bold" panose="020B0604020202020204" charset="0"/>
            </a:endParaRPr>
          </a:p>
        </p:txBody>
      </p:sp>
      <p:sp>
        <p:nvSpPr>
          <p:cNvPr id="7" name="文本框 6"/>
          <p:cNvSpPr txBox="1"/>
          <p:nvPr/>
        </p:nvSpPr>
        <p:spPr>
          <a:xfrm>
            <a:off x="3310255" y="770890"/>
            <a:ext cx="8765540" cy="5839460"/>
          </a:xfrm>
          <a:prstGeom prst="rect">
            <a:avLst/>
          </a:prstGeom>
          <a:noFill/>
          <a:ln w="28575" cmpd="dbl">
            <a:solidFill>
              <a:schemeClr val="accent1"/>
            </a:solidFill>
            <a:prstDash val="sysDash"/>
          </a:ln>
        </p:spPr>
        <p:txBody>
          <a:bodyPr wrap="square" rtlCol="0">
            <a:noAutofit/>
          </a:bodyPr>
          <a:p>
            <a:endParaRPr lang="en-US" altLang="zh-CN" sz="2400">
              <a:latin typeface="Comic Sans MS Regular" panose="030F0702030302020204" charset="0"/>
              <a:cs typeface="Comic Sans MS Regular" panose="030F0702030302020204" charset="0"/>
            </a:endParaRPr>
          </a:p>
          <a:p>
            <a:r>
              <a:rPr lang="en-US" altLang="zh-CN" sz="3200">
                <a:latin typeface="Comic Sans MS Regular" panose="030F0702030302020204" charset="0"/>
                <a:cs typeface="Comic Sans MS Regular" panose="030F0702030302020204" charset="0"/>
              </a:rPr>
              <a:t>a British writer</a:t>
            </a:r>
            <a:endParaRPr lang="en-US" altLang="zh-CN" sz="3200">
              <a:latin typeface="Comic Sans MS Regular" panose="030F0702030302020204" charset="0"/>
              <a:cs typeface="Comic Sans MS Regular" panose="030F0702030302020204" charset="0"/>
            </a:endParaRPr>
          </a:p>
          <a:p>
            <a:r>
              <a:rPr lang="en-US" altLang="zh-CN" sz="3200">
                <a:latin typeface="Comic Sans MS Regular" panose="030F0702030302020204" charset="0"/>
                <a:cs typeface="Comic Sans MS Regular" panose="030F0702030302020204" charset="0"/>
              </a:rPr>
              <a:t>the father of European novels </a:t>
            </a:r>
            <a:r>
              <a:rPr lang="zh-CN" altLang="en-US" sz="3200">
                <a:latin typeface="Comic Sans MS Regular" panose="030F0702030302020204" charset="0"/>
                <a:cs typeface="Comic Sans MS Regular" panose="030F0702030302020204" charset="0"/>
              </a:rPr>
              <a:t>欧洲小说之父</a:t>
            </a:r>
            <a:endParaRPr lang="en-US" altLang="zh-CN" sz="3200">
              <a:latin typeface="Comic Sans MS Regular" panose="030F0702030302020204" charset="0"/>
              <a:cs typeface="Comic Sans MS Regular" panose="030F0702030302020204" charset="0"/>
            </a:endParaRPr>
          </a:p>
          <a:p>
            <a:r>
              <a:rPr lang="en-US" altLang="zh-CN" sz="3200">
                <a:latin typeface="Comic Sans MS Regular" panose="030F0702030302020204" charset="0"/>
                <a:cs typeface="Comic Sans MS Regular" panose="030F0702030302020204" charset="0"/>
              </a:rPr>
              <a:t>one of the founders of modern British novels</a:t>
            </a:r>
            <a:endParaRPr lang="en-US" altLang="zh-CN" sz="3200">
              <a:latin typeface="Comic Sans MS Regular" panose="030F0702030302020204" charset="0"/>
              <a:cs typeface="Comic Sans MS Regular" panose="030F0702030302020204" charset="0"/>
            </a:endParaRPr>
          </a:p>
          <a:p>
            <a:pPr algn="r"/>
            <a:r>
              <a:rPr lang="en-US" altLang="zh-CN" sz="3200">
                <a:latin typeface="Comic Sans MS Regular" panose="030F0702030302020204" charset="0"/>
                <a:cs typeface="Comic Sans MS Regular" panose="030F0702030302020204" charset="0"/>
              </a:rPr>
              <a:t> </a:t>
            </a:r>
            <a:r>
              <a:rPr lang="zh-CN" altLang="en-US" sz="3200">
                <a:latin typeface="Comic Sans MS Regular" panose="030F0702030302020204" charset="0"/>
                <a:cs typeface="Comic Sans MS Regular" panose="030F0702030302020204" charset="0"/>
              </a:rPr>
              <a:t>英国现代小说奠基人之一</a:t>
            </a:r>
            <a:endParaRPr lang="en-US" altLang="zh-CN" sz="3200">
              <a:latin typeface="Comic Sans MS Regular" panose="030F0702030302020204" charset="0"/>
              <a:cs typeface="Comic Sans MS Regular" panose="030F0702030302020204" charset="0"/>
            </a:endParaRPr>
          </a:p>
          <a:p>
            <a:r>
              <a:rPr lang="en-US" altLang="zh-CN" sz="3200">
                <a:solidFill>
                  <a:schemeClr val="accent1"/>
                </a:solidFill>
                <a:latin typeface="Comic Sans MS Regular" panose="030F0702030302020204" charset="0"/>
                <a:cs typeface="Comic Sans MS Regular" panose="030F0702030302020204" charset="0"/>
              </a:rPr>
              <a:t>works</a:t>
            </a:r>
            <a:r>
              <a:rPr lang="en-US" altLang="zh-CN" sz="2800">
                <a:solidFill>
                  <a:schemeClr val="accent1"/>
                </a:solidFill>
                <a:latin typeface="Comic Sans MS Regular" panose="030F0702030302020204" charset="0"/>
                <a:cs typeface="Comic Sans MS Regular" panose="030F0702030302020204" charset="0"/>
              </a:rPr>
              <a:t>:</a:t>
            </a:r>
            <a:r>
              <a:rPr lang="en-US" altLang="zh-CN" sz="2400">
                <a:latin typeface="Comic Sans MS Regular" panose="030F0702030302020204" charset="0"/>
                <a:cs typeface="Comic Sans MS Regular" panose="030F0702030302020204" charset="0"/>
              </a:rPr>
              <a:t> </a:t>
            </a:r>
            <a:r>
              <a:rPr lang="en-US" altLang="zh-CN" sz="2800" i="1">
                <a:latin typeface="Comic Sans MS Regular" panose="030F0702030302020204" charset="0"/>
                <a:cs typeface="Comic Sans MS Regular" panose="030F0702030302020204" charset="0"/>
              </a:rPr>
              <a:t>Robinson Crusoe</a:t>
            </a:r>
            <a:r>
              <a:rPr lang="zh-CN" altLang="en-US" sz="2800">
                <a:latin typeface="Comic Sans MS Regular" panose="030F0702030302020204" charset="0"/>
                <a:cs typeface="Comic Sans MS Regular" panose="030F0702030302020204" charset="0"/>
              </a:rPr>
              <a:t>《鲁滨逊漂流记》</a:t>
            </a:r>
            <a:endParaRPr lang="zh-CN" altLang="en-US" sz="2800">
              <a:latin typeface="Comic Sans MS Regular" panose="030F0702030302020204" charset="0"/>
              <a:cs typeface="Comic Sans MS Regular" panose="030F0702030302020204" charset="0"/>
            </a:endParaRPr>
          </a:p>
          <a:p>
            <a:pPr algn="r"/>
            <a:r>
              <a:rPr lang="en-US" altLang="zh-CN" sz="2800" i="1">
                <a:latin typeface="Comic Sans MS Regular" panose="030F0702030302020204" charset="0"/>
                <a:cs typeface="Comic Sans MS Regular" panose="030F0702030302020204" charset="0"/>
                <a:sym typeface="+mn-ea"/>
              </a:rPr>
              <a:t>          The Farther Adventure of Robinson Crusoe       </a:t>
            </a:r>
            <a:r>
              <a:rPr lang="zh-CN" altLang="en-US" sz="2800">
                <a:latin typeface="Comic Sans MS Regular" panose="030F0702030302020204" charset="0"/>
                <a:cs typeface="Comic Sans MS Regular" panose="030F0702030302020204" charset="0"/>
                <a:sym typeface="+mn-ea"/>
              </a:rPr>
              <a:t>《鲁滨逊漂流记的回想》</a:t>
            </a:r>
            <a:endParaRPr lang="en-US" altLang="zh-CN" sz="2800" i="1"/>
          </a:p>
          <a:p>
            <a:r>
              <a:rPr lang="en-US" altLang="zh-CN" sz="2800" i="1">
                <a:latin typeface="Comic Sans MS Regular" panose="030F0702030302020204" charset="0"/>
                <a:cs typeface="Comic Sans MS Regular" panose="030F0702030302020204" charset="0"/>
              </a:rPr>
              <a:t>               Captain Jack </a:t>
            </a:r>
            <a:r>
              <a:rPr lang="zh-CN" altLang="en-US" sz="2800">
                <a:latin typeface="Comic Sans MS Regular" panose="030F0702030302020204" charset="0"/>
                <a:cs typeface="Comic Sans MS Regular" panose="030F0702030302020204" charset="0"/>
              </a:rPr>
              <a:t>《杰克上校》</a:t>
            </a:r>
            <a:endParaRPr lang="zh-CN" altLang="en-US" sz="2800">
              <a:latin typeface="Comic Sans MS Regular" panose="030F0702030302020204" charset="0"/>
              <a:cs typeface="Comic Sans MS Regular" panose="030F0702030302020204" charset="0"/>
            </a:endParaRPr>
          </a:p>
          <a:p>
            <a:r>
              <a:rPr lang="en-US" altLang="zh-CN" sz="2800" b="1" i="1">
                <a:latin typeface="Comic Sans MS Bold" panose="030F0702030302020204" charset="0"/>
                <a:cs typeface="Comic Sans MS Bold" panose="030F0702030302020204" charset="0"/>
              </a:rPr>
              <a:t>     </a:t>
            </a:r>
            <a:r>
              <a:rPr lang="en-US" altLang="zh-CN" sz="3600" b="1">
                <a:latin typeface="Comic Sans MS Bold" panose="030F0702030302020204" charset="0"/>
                <a:cs typeface="Comic Sans MS Bold" panose="030F0702030302020204" charset="0"/>
              </a:rPr>
              <a:t>                 </a:t>
            </a:r>
            <a:r>
              <a:rPr lang="en-US" altLang="zh-CN" sz="2800" i="1">
                <a:latin typeface="Comic Sans MS Regular" panose="030F0702030302020204" charset="0"/>
                <a:cs typeface="Comic Sans MS Regular" panose="030F0702030302020204" charset="0"/>
              </a:rPr>
              <a:t>...       </a:t>
            </a:r>
            <a:endParaRPr lang="en-US" altLang="zh-CN" sz="2800" i="1">
              <a:latin typeface="Comic Sans MS Regular" panose="030F0702030302020204" charset="0"/>
              <a:cs typeface="Comic Sans MS Regular" panose="030F0702030302020204" charset="0"/>
            </a:endParaRPr>
          </a:p>
          <a:p>
            <a:r>
              <a:rPr lang="en-US" altLang="zh-CN" sz="3200">
                <a:solidFill>
                  <a:schemeClr val="accent1"/>
                </a:solidFill>
                <a:latin typeface="Comic Sans MS" panose="030F0702030302020204" charset="0"/>
                <a:cs typeface="Comic Sans MS" panose="030F0702030302020204" charset="0"/>
              </a:rPr>
              <a:t>two events</a:t>
            </a:r>
            <a:r>
              <a:rPr lang="en-US" altLang="zh-CN" sz="3200">
                <a:latin typeface="Comic Sans MS" panose="030F0702030302020204" charset="0"/>
                <a:cs typeface="Comic Sans MS" panose="030F0702030302020204" charset="0"/>
              </a:rPr>
              <a:t>:</a:t>
            </a:r>
            <a:r>
              <a:rPr lang="en-US" altLang="zh-CN" sz="3200" b="1">
                <a:latin typeface="Comic Sans MS Bold" panose="030F0702030302020204" charset="0"/>
                <a:cs typeface="Comic Sans MS Bold" panose="030F0702030302020204" charset="0"/>
              </a:rPr>
              <a:t> </a:t>
            </a:r>
            <a:r>
              <a:rPr lang="en-US" altLang="zh-CN" sz="3200">
                <a:latin typeface="Comic Sans MS" panose="030F0702030302020204" charset="0"/>
                <a:cs typeface="Comic Sans MS" panose="030F0702030302020204" charset="0"/>
              </a:rPr>
              <a:t>Great Plague </a:t>
            </a:r>
            <a:r>
              <a:rPr lang="zh-CN" altLang="en-US" sz="2800">
                <a:latin typeface="Comic Sans MS" panose="030F0702030302020204" charset="0"/>
                <a:cs typeface="Comic Sans MS" panose="030F0702030302020204" charset="0"/>
              </a:rPr>
              <a:t>大瘟疫</a:t>
            </a:r>
            <a:r>
              <a:rPr lang="en-US" altLang="zh-CN" sz="2800">
                <a:latin typeface="Comic Sans MS" panose="030F0702030302020204" charset="0"/>
                <a:cs typeface="Comic Sans MS" panose="030F0702030302020204" charset="0"/>
              </a:rPr>
              <a:t>1665</a:t>
            </a:r>
            <a:endParaRPr lang="en-US" altLang="zh-CN" sz="3200" b="1">
              <a:latin typeface="Comic Sans MS Bold" panose="030F0702030302020204" charset="0"/>
              <a:cs typeface="Comic Sans MS Bold" panose="030F0702030302020204" charset="0"/>
            </a:endParaRPr>
          </a:p>
          <a:p>
            <a:r>
              <a:rPr lang="en-US" altLang="zh-CN" sz="3200" b="1">
                <a:latin typeface="Comic Sans MS Bold" panose="030F0702030302020204" charset="0"/>
                <a:cs typeface="Comic Sans MS Bold" panose="030F0702030302020204" charset="0"/>
              </a:rPr>
              <a:t>             </a:t>
            </a:r>
            <a:r>
              <a:rPr lang="en-US" altLang="zh-CN" sz="3200">
                <a:latin typeface="Comic Sans MS" panose="030F0702030302020204" charset="0"/>
                <a:cs typeface="Comic Sans MS" panose="030F0702030302020204" charset="0"/>
              </a:rPr>
              <a:t> Great Fire  1666</a:t>
            </a:r>
            <a:endParaRPr lang="en-US" altLang="zh-CN" sz="1400" b="1" i="1">
              <a:latin typeface="Comic Sans MS Regular" panose="030F0702030302020204" charset="0"/>
              <a:cs typeface="Comic Sans MS Regular" panose="030F0702030302020204" charset="0"/>
            </a:endParaRPr>
          </a:p>
          <a:p>
            <a:endParaRPr lang="en-US" altLang="zh-CN" sz="1400" b="1" i="1"/>
          </a:p>
        </p:txBody>
      </p:sp>
      <p:sp>
        <p:nvSpPr>
          <p:cNvPr id="2" name="文本框 1"/>
          <p:cNvSpPr txBox="1"/>
          <p:nvPr/>
        </p:nvSpPr>
        <p:spPr>
          <a:xfrm>
            <a:off x="255270" y="5473700"/>
            <a:ext cx="2689860" cy="582930"/>
          </a:xfrm>
          <a:prstGeom prst="rect">
            <a:avLst/>
          </a:prstGeom>
          <a:solidFill>
            <a:srgbClr val="C00000"/>
          </a:solidFill>
        </p:spPr>
        <p:txBody>
          <a:bodyPr wrap="square" rtlCol="0">
            <a:noAutofit/>
          </a:bodyPr>
          <a:p>
            <a:r>
              <a:rPr lang="en-US" altLang="zh-CN" sz="2800">
                <a:latin typeface="Comic Sans MS Regular" panose="030F0702030302020204" charset="0"/>
                <a:cs typeface="Comic Sans MS Regular" panose="030F0702030302020204" charset="0"/>
              </a:rPr>
              <a:t>Daniel Defoe</a:t>
            </a:r>
            <a:endParaRPr lang="en-US" altLang="zh-CN" sz="2800">
              <a:latin typeface="Comic Sans MS Regular" panose="030F0702030302020204" charset="0"/>
              <a:cs typeface="Comic Sans MS Regular" panose="030F0702030302020204" charset="0"/>
            </a:endParaRPr>
          </a:p>
          <a:p>
            <a:r>
              <a:rPr lang="en-US" altLang="zh-CN" sz="2800">
                <a:latin typeface="Comic Sans MS Regular" panose="030F0702030302020204" charset="0"/>
                <a:cs typeface="Comic Sans MS Regular" panose="030F0702030302020204" charset="0"/>
              </a:rPr>
              <a:t>   </a:t>
            </a:r>
            <a:endParaRPr lang="en-US" altLang="zh-CN" sz="2800">
              <a:latin typeface="Comic Sans MS Regular" panose="030F0702030302020204" charset="0"/>
              <a:cs typeface="Comic Sans MS Regular" panose="030F0702030302020204" charset="0"/>
            </a:endParaRPr>
          </a:p>
        </p:txBody>
      </p:sp>
      <p:pic>
        <p:nvPicPr>
          <p:cNvPr id="5" name="图片 4"/>
          <p:cNvPicPr>
            <a:picLocks noChangeAspect="1"/>
          </p:cNvPicPr>
          <p:nvPr/>
        </p:nvPicPr>
        <p:blipFill>
          <a:blip r:embed="rId1"/>
          <a:srcRect l="6190" t="4019" r="3711"/>
          <a:stretch>
            <a:fillRect/>
          </a:stretch>
        </p:blipFill>
        <p:spPr>
          <a:xfrm>
            <a:off x="0" y="1431290"/>
            <a:ext cx="3166745" cy="3813175"/>
          </a:xfrm>
          <a:prstGeom prst="ellipse">
            <a:avLst/>
          </a:prstGeom>
        </p:spPr>
      </p:pic>
      <p:sp>
        <p:nvSpPr>
          <p:cNvPr id="3" name="矩形 2"/>
          <p:cNvSpPr/>
          <p:nvPr/>
        </p:nvSpPr>
        <p:spPr>
          <a:xfrm>
            <a:off x="8044180" y="5048885"/>
            <a:ext cx="3767455" cy="1432560"/>
          </a:xfrm>
          <a:prstGeom prst="rec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accent1"/>
                </a:solidFill>
                <a:latin typeface="Times New Roman Regular" panose="02020603050405020304" charset="0"/>
                <a:cs typeface="Times New Roman Regular" panose="02020603050405020304" charset="0"/>
              </a:rPr>
              <a:t>have some influence on his works</a:t>
            </a:r>
            <a:endParaRPr lang="en-US" altLang="zh-CN" sz="3600">
              <a:solidFill>
                <a:schemeClr val="accent1"/>
              </a:solidFill>
              <a:latin typeface="Times New Roman Regular" panose="02020603050405020304" charset="0"/>
              <a:cs typeface="Times New Roman Regular"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6" name="图片 5" descr="IMG_3524"/>
          <p:cNvPicPr>
            <a:picLocks noChangeAspect="1"/>
          </p:cNvPicPr>
          <p:nvPr/>
        </p:nvPicPr>
        <p:blipFill>
          <a:blip r:embed="rId1"/>
          <a:srcRect l="7538" t="13913" r="8806" b="6285"/>
          <a:stretch>
            <a:fillRect/>
          </a:stretch>
        </p:blipFill>
        <p:spPr>
          <a:xfrm rot="5400000">
            <a:off x="-542925" y="1648460"/>
            <a:ext cx="5771515" cy="4175760"/>
          </a:xfrm>
          <a:prstGeom prst="rect">
            <a:avLst/>
          </a:prstGeom>
        </p:spPr>
      </p:pic>
      <p:pic>
        <p:nvPicPr>
          <p:cNvPr id="3" name="图片 2"/>
          <p:cNvPicPr>
            <a:picLocks noChangeAspect="1"/>
          </p:cNvPicPr>
          <p:nvPr/>
        </p:nvPicPr>
        <p:blipFill>
          <a:blip r:embed="rId2">
            <a:extLst>
              <a:ext uri="{BEBA8EAE-BF5A-486C-A8C5-ECC9F3942E4B}">
                <a14:imgProps xmlns:a14="http://schemas.microsoft.com/office/drawing/2010/main">
                  <a14:imgLayer r:embed="rId3">
                    <a14:imgEffect>
                      <a14:backgroundRemoval t="10000" b="99306" l="5572" r="89914">
                        <a14:foregroundMark x1="11185" y1="93675" x2="11431" y2="93472"/>
                        <a14:foregroundMark x1="5187" y1="98611" x2="10501" y2="94238"/>
                        <a14:foregroundMark x1="39762" y1="37252" x2="46494" y2="23889"/>
                        <a14:foregroundMark x1="12319" y1="91711" x2="15305" y2="85785"/>
                        <a14:foregroundMark x1="47262" y1="25972" x2="51681" y2="35139"/>
                        <a14:foregroundMark x1="55417" y1="35268" x2="59750" y2="35417"/>
                        <a14:foregroundMark x1="51681" y1="35139" x2="52327" y2="35162"/>
                        <a14:foregroundMark x1="59750" y1="35417" x2="85427" y2="89025"/>
                        <a14:foregroundMark x1="86134" y1="91436" x2="82325" y2="99306"/>
                        <a14:foregroundMark x1="82325" y1="99306" x2="7012" y2="99444"/>
                        <a14:foregroundMark x1="11370" y1="90999" x2="11527" y2="90694"/>
                        <a14:foregroundMark x1="7012" y1="99444" x2="10328" y2="93016"/>
                        <a14:foregroundMark x1="11527" y1="90694" x2="15306" y2="85787"/>
                        <a14:foregroundMark x1="39702" y1="37474" x2="45341" y2="24583"/>
                        <a14:foregroundMark x1="45341" y1="24583" x2="47677" y2="26273"/>
                        <a14:foregroundMark x1="22863" y1="76806" x2="23919" y2="75417"/>
                        <a14:foregroundMark x1="86071" y1="91944" x2="85014" y2="88889"/>
                        <a14:foregroundMark x1="85591" y1="90833" x2="85207" y2="88333"/>
                        <a14:foregroundMark x1="54755" y1="36528" x2="56292" y2="34722"/>
                        <a14:foregroundMark x1="54467" y1="37917" x2="56772" y2="34444"/>
                        <a14:foregroundMark x1="12200" y1="89722" x2="16907" y2="84444"/>
                        <a14:foregroundMark x1="86359" y1="92222" x2="84918" y2="88194"/>
                        <a14:foregroundMark x1="86071" y1="91528" x2="82421" y2="83056"/>
                        <a14:foregroundMark x1="88184" y1="98194" x2="86455" y2="91806"/>
                        <a14:foregroundMark x1="27954" y1="65694" x2="29587" y2="61944"/>
                        <a14:foregroundMark x1="53026" y1="36528" x2="50913" y2="33750"/>
                        <a14:foregroundMark x1="12392" y1="90417" x2="16907" y2="84444"/>
                        <a14:foregroundMark x1="62632" y1="39167" x2="56676" y2="33750"/>
                        <a14:foregroundMark x1="56676" y1="33750" x2="56676" y2="33611"/>
                        <a14:foregroundMark x1="57253" y1="33056" x2="62824" y2="38750"/>
                        <a14:foregroundMark x1="75312" y1="64028" x2="71566" y2="61667"/>
                        <a14:foregroundMark x1="71662" y1="61389" x2="64361" y2="42778"/>
                        <a14:foregroundMark x1="76177" y1="64167" x2="76273" y2="65972"/>
                        <a14:foregroundMark x1="82901" y1="84306" x2="76369" y2="66389"/>
                        <a14:foregroundMark x1="82229" y1="83889" x2="88088" y2="97917"/>
                        <a14:foregroundMark x1="12872" y1="90000" x2="25168" y2="75000"/>
                        <a14:foregroundMark x1="11720" y1="94861" x2="19116" y2="82222"/>
                        <a14:foregroundMark x1="6244" y1="97500" x2="9606" y2="93333"/>
                        <a14:foregroundMark x1="5572" y1="98889" x2="6820" y2="97083"/>
                        <a14:foregroundMark x1="37272" y1="43750" x2="39866" y2="38611"/>
                        <a14:foregroundMark x1="37752" y1="42361" x2="40154" y2="37917"/>
                        <a14:foregroundMark x1="28146" y1="65694" x2="30932" y2="59722"/>
                        <a14:foregroundMark x1="52834" y1="38056" x2="46398" y2="24444"/>
                        <a14:foregroundMark x1="87608" y1="95000" x2="85591" y2="90139"/>
                        <a14:foregroundMark x1="65130" y1="76250" x2="63016" y2="70139"/>
                        <a14:foregroundMark x1="39211" y1="39313" x2="45053" y2="25556"/>
                        <a14:foregroundMark x1="26417" y1="69444" x2="36619" y2="45419"/>
                        <a14:foregroundMark x1="54083" y1="39167" x2="46494" y2="24167"/>
                        <a14:foregroundMark x1="11816" y1="91389" x2="24880" y2="74444"/>
                        <a14:foregroundMark x1="10951" y1="95833" x2="9894" y2="92361"/>
                        <a14:foregroundMark x1="87224" y1="95278" x2="85591" y2="90278"/>
                        <a14:foregroundMark x1="86551" y1="93889" x2="86551" y2="91528"/>
                        <a14:foregroundMark x1="87128" y1="95000" x2="86071" y2="92361"/>
                        <a14:foregroundMark x1="53794" y1="38194" x2="51777" y2="33889"/>
                        <a14:foregroundMark x1="11527" y1="95139" x2="11239" y2="94444"/>
                        <a14:foregroundMark x1="54275" y1="37500" x2="56676" y2="33750"/>
                        <a14:foregroundMark x1="54467" y1="36944" x2="56292" y2="33472"/>
                        <a14:foregroundMark x1="55427" y1="35694" x2="56868" y2="33750"/>
                        <a14:foregroundMark x1="36503" y1="44583" x2="40538" y2="35556"/>
                        <a14:foregroundMark x1="11047" y1="94861" x2="9894" y2="92778"/>
                        <a14:foregroundMark x1="11143" y1="95139" x2="12200" y2="90556"/>
                        <a14:foregroundMark x1="10086" y1="93611" x2="10471" y2="94444"/>
                        <a14:backgroundMark x1="36023" y1="42083" x2="24784" y2="58333"/>
                        <a14:backgroundMark x1="24784" y1="58333" x2="15946" y2="80972"/>
                        <a14:backgroundMark x1="15946" y1="80972" x2="21221" y2="77206"/>
                        <a14:backgroundMark x1="24582" y1="72575" x2="25648" y2="69028"/>
                        <a14:backgroundMark x1="21326" y1="75000" x2="28146" y2="62083"/>
                        <a14:backgroundMark x1="24880" y1="68611" x2="30932" y2="54583"/>
                        <a14:backgroundMark x1="24592" y1="67361" x2="23151" y2="70694"/>
                        <a14:backgroundMark x1="53987" y1="37083" x2="53087" y2="35553"/>
                        <a14:backgroundMark x1="53794" y1="36944" x2="55131" y2="34367"/>
                        <a14:backgroundMark x1="53602" y1="36389" x2="53602" y2="34861"/>
                        <a14:backgroundMark x1="48415" y1="23750" x2="47070" y2="23472"/>
                        <a14:backgroundMark x1="54752" y1="35848" x2="53031" y2="35178"/>
                        <a14:backgroundMark x1="53602" y1="35972" x2="52740" y2="34309"/>
                        <a14:backgroundMark x1="10726" y1="92514" x2="10567" y2="92917"/>
                        <a14:backgroundMark x1="11335" y1="90972" x2="10788" y2="92358"/>
                        <a14:backgroundMark x1="11047" y1="92083" x2="11431" y2="90417"/>
                        <a14:backgroundMark x1="23444" y1="74324" x2="24976" y2="71806"/>
                        <a14:backgroundMark x1="20461" y1="76806" x2="24400" y2="72222"/>
                        <a14:backgroundMark x1="22478" y1="72639" x2="26033" y2="64722"/>
                        <a14:backgroundMark x1="23247" y1="68750" x2="26417" y2="62917"/>
                        <a14:backgroundMark x1="24688" y1="67222" x2="27474" y2="61806"/>
                        <a14:backgroundMark x1="32565" y1="51944" x2="30259" y2="57500"/>
                        <a14:backgroundMark x1="32277" y1="52639" x2="24880" y2="69583"/>
                        <a14:backgroundMark x1="37368" y1="41389" x2="36599" y2="43333"/>
                        <a14:backgroundMark x1="35927" y1="39028" x2="30740" y2="46250"/>
                        <a14:backgroundMark x1="48223" y1="25833" x2="46878" y2="23194"/>
                        <a14:backgroundMark x1="34198" y1="47917" x2="33622" y2="50278"/>
                        <a14:backgroundMark x1="34774" y1="47917" x2="32565" y2="52778"/>
                        <a14:backgroundMark x1="32949" y1="48611" x2="33045" y2="43472"/>
                        <a14:backgroundMark x1="10983" y1="92849" x2="10855" y2="89444"/>
                        <a14:backgroundMark x1="11159" y1="92699" x2="11720" y2="89861"/>
                        <a14:backgroundMark x1="10692" y1="93097" x2="10403" y2="92566"/>
                      </a14:backgroundRemoval>
                    </a14:imgEffect>
                  </a14:imgLayer>
                </a14:imgProps>
              </a:ext>
              <a:ext uri="{28A0092B-C50C-407E-A947-70E740481C1C}">
                <a14:useLocalDpi xmlns:a14="http://schemas.microsoft.com/office/drawing/2010/main" val="0"/>
              </a:ext>
            </a:extLst>
          </a:blip>
          <a:stretch>
            <a:fillRect/>
          </a:stretch>
        </p:blipFill>
        <p:spPr>
          <a:xfrm>
            <a:off x="3616325" y="429260"/>
            <a:ext cx="9395460" cy="6323330"/>
          </a:xfrm>
          <a:prstGeom prst="rect">
            <a:avLst/>
          </a:prstGeom>
        </p:spPr>
      </p:pic>
      <p:sp>
        <p:nvSpPr>
          <p:cNvPr id="4" name="文本框 3"/>
          <p:cNvSpPr txBox="1"/>
          <p:nvPr/>
        </p:nvSpPr>
        <p:spPr>
          <a:xfrm>
            <a:off x="255270" y="187325"/>
            <a:ext cx="4582795"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About the plot</a:t>
            </a:r>
            <a:endParaRPr lang="en-US" altLang="zh-CN" sz="3200" b="1">
              <a:highlight>
                <a:srgbClr val="008080"/>
              </a:highlight>
              <a:latin typeface="Arial Bold" panose="020B0604020202020204" charset="0"/>
              <a:cs typeface="Arial Bold" panose="020B0604020202020204" charset="0"/>
            </a:endParaRPr>
          </a:p>
        </p:txBody>
      </p:sp>
      <p:sp>
        <p:nvSpPr>
          <p:cNvPr id="2" name="单圆角矩形 1"/>
          <p:cNvSpPr/>
          <p:nvPr/>
        </p:nvSpPr>
        <p:spPr>
          <a:xfrm>
            <a:off x="405130" y="2402205"/>
            <a:ext cx="2506980" cy="954405"/>
          </a:xfrm>
          <a:prstGeom prst="round1Rect">
            <a:avLst/>
          </a:prstGeom>
          <a:solidFill>
            <a:schemeClr val="accent1">
              <a:alpha val="0"/>
            </a:schemeClr>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流程图: 过程 38"/>
          <p:cNvSpPr/>
          <p:nvPr/>
        </p:nvSpPr>
        <p:spPr>
          <a:xfrm>
            <a:off x="405130" y="3429000"/>
            <a:ext cx="2507615" cy="955040"/>
          </a:xfrm>
          <a:prstGeom prst="flowChartProcess">
            <a:avLst/>
          </a:prstGeom>
          <a:solidFill>
            <a:schemeClr val="accent1">
              <a:alpha val="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822700" y="6230620"/>
            <a:ext cx="1764665" cy="521970"/>
          </a:xfrm>
          <a:prstGeom prst="rect">
            <a:avLst/>
          </a:prstGeom>
          <a:solidFill>
            <a:schemeClr val="accent2"/>
          </a:solidFill>
        </p:spPr>
        <p:txBody>
          <a:bodyPr wrap="square" rtlCol="0">
            <a:spAutoFit/>
          </a:bodyPr>
          <a:p>
            <a:r>
              <a:rPr lang="en-US" altLang="zh-CN" sz="2800" b="1">
                <a:solidFill>
                  <a:schemeClr val="tx1"/>
                </a:solidFill>
                <a:latin typeface="Times New Roman Bold" panose="02020603050405020304" charset="0"/>
                <a:cs typeface="Times New Roman Bold" panose="02020603050405020304" charset="0"/>
              </a:rPr>
              <a:t>beginning</a:t>
            </a:r>
            <a:endParaRPr lang="en-US" altLang="zh-CN" sz="2800" b="1">
              <a:solidFill>
                <a:schemeClr val="tx1"/>
              </a:solidFill>
              <a:latin typeface="Times New Roman Bold" panose="02020603050405020304" charset="0"/>
              <a:cs typeface="Times New Roman Bold" panose="02020603050405020304" charset="0"/>
            </a:endParaRPr>
          </a:p>
        </p:txBody>
      </p:sp>
      <p:sp>
        <p:nvSpPr>
          <p:cNvPr id="8" name="文本框 7"/>
          <p:cNvSpPr txBox="1"/>
          <p:nvPr/>
        </p:nvSpPr>
        <p:spPr>
          <a:xfrm>
            <a:off x="4673600" y="3610610"/>
            <a:ext cx="2226310" cy="521970"/>
          </a:xfrm>
          <a:prstGeom prst="rect">
            <a:avLst/>
          </a:prstGeom>
          <a:solidFill>
            <a:schemeClr val="accent2"/>
          </a:solidFill>
        </p:spPr>
        <p:txBody>
          <a:bodyPr wrap="square" rtlCol="0">
            <a:spAutoFit/>
          </a:bodyPr>
          <a:p>
            <a:r>
              <a:rPr lang="en-US" altLang="zh-CN" sz="2800" b="1">
                <a:solidFill>
                  <a:schemeClr val="tx1"/>
                </a:solidFill>
                <a:latin typeface="Times New Roman Bold" panose="02020603050405020304" charset="0"/>
                <a:cs typeface="Times New Roman Bold" panose="02020603050405020304" charset="0"/>
              </a:rPr>
              <a:t>development</a:t>
            </a:r>
            <a:endParaRPr lang="en-US" altLang="zh-CN" sz="2800" b="1">
              <a:solidFill>
                <a:schemeClr val="tx1"/>
              </a:solidFill>
              <a:latin typeface="Times New Roman Bold" panose="02020603050405020304" charset="0"/>
              <a:cs typeface="Times New Roman Bold" panose="02020603050405020304" charset="0"/>
            </a:endParaRPr>
          </a:p>
        </p:txBody>
      </p:sp>
      <p:sp>
        <p:nvSpPr>
          <p:cNvPr id="9" name="文本框 8"/>
          <p:cNvSpPr txBox="1"/>
          <p:nvPr/>
        </p:nvSpPr>
        <p:spPr>
          <a:xfrm>
            <a:off x="7261860" y="1334770"/>
            <a:ext cx="1417955" cy="521970"/>
          </a:xfrm>
          <a:prstGeom prst="rect">
            <a:avLst/>
          </a:prstGeom>
          <a:solidFill>
            <a:schemeClr val="accent2"/>
          </a:solidFill>
        </p:spPr>
        <p:txBody>
          <a:bodyPr wrap="square" rtlCol="0">
            <a:spAutoFit/>
          </a:bodyPr>
          <a:p>
            <a:r>
              <a:rPr lang="en-US" altLang="zh-CN" sz="2800" b="1">
                <a:solidFill>
                  <a:schemeClr val="tx1"/>
                </a:solidFill>
                <a:latin typeface="Times New Roman Bold" panose="02020603050405020304" charset="0"/>
                <a:cs typeface="Times New Roman Bold" panose="02020603050405020304" charset="0"/>
              </a:rPr>
              <a:t>climax</a:t>
            </a:r>
            <a:endParaRPr lang="en-US" altLang="zh-CN" sz="2800" b="1">
              <a:solidFill>
                <a:schemeClr val="tx1"/>
              </a:solidFill>
              <a:latin typeface="Times New Roman Bold" panose="02020603050405020304" charset="0"/>
              <a:cs typeface="Times New Roman Bold" panose="02020603050405020304" charset="0"/>
            </a:endParaRPr>
          </a:p>
        </p:txBody>
      </p:sp>
      <p:sp>
        <p:nvSpPr>
          <p:cNvPr id="10" name="文本框 9"/>
          <p:cNvSpPr txBox="1"/>
          <p:nvPr/>
        </p:nvSpPr>
        <p:spPr>
          <a:xfrm>
            <a:off x="10725150" y="6142355"/>
            <a:ext cx="1285875" cy="521970"/>
          </a:xfrm>
          <a:prstGeom prst="rect">
            <a:avLst/>
          </a:prstGeom>
          <a:solidFill>
            <a:schemeClr val="accent2"/>
          </a:solidFill>
        </p:spPr>
        <p:txBody>
          <a:bodyPr wrap="square" rtlCol="0">
            <a:spAutoFit/>
          </a:bodyPr>
          <a:p>
            <a:r>
              <a:rPr lang="en-US" altLang="zh-CN" sz="2800" b="1">
                <a:solidFill>
                  <a:schemeClr val="tx1"/>
                </a:solidFill>
                <a:latin typeface="Times New Roman Bold" panose="02020603050405020304" charset="0"/>
                <a:cs typeface="Times New Roman Bold" panose="02020603050405020304" charset="0"/>
              </a:rPr>
              <a:t>ending</a:t>
            </a:r>
            <a:endParaRPr lang="en-US" altLang="zh-CN" sz="2800" b="1">
              <a:solidFill>
                <a:schemeClr val="tx1"/>
              </a:solidFill>
              <a:latin typeface="Times New Roman Bold" panose="02020603050405020304" charset="0"/>
              <a:cs typeface="Times New Roman Bold" panose="02020603050405020304" charset="0"/>
            </a:endParaRPr>
          </a:p>
        </p:txBody>
      </p:sp>
      <p:sp>
        <p:nvSpPr>
          <p:cNvPr id="11" name="文本框 10"/>
          <p:cNvSpPr txBox="1"/>
          <p:nvPr/>
        </p:nvSpPr>
        <p:spPr>
          <a:xfrm>
            <a:off x="3822700" y="5692775"/>
            <a:ext cx="2061845" cy="521970"/>
          </a:xfrm>
          <a:prstGeom prst="rect">
            <a:avLst/>
          </a:prstGeom>
          <a:noFill/>
        </p:spPr>
        <p:txBody>
          <a:bodyPr wrap="square" rtlCol="0">
            <a:spAutoFit/>
          </a:bodyPr>
          <a:p>
            <a:r>
              <a:rPr lang="en-US" altLang="zh-CN" sz="2800">
                <a:highlight>
                  <a:srgbClr val="FF0000"/>
                </a:highlight>
                <a:latin typeface="Times New Roman Regular" panose="02020603050405020304" charset="0"/>
                <a:cs typeface="Times New Roman Regular" panose="02020603050405020304" charset="0"/>
              </a:rPr>
              <a:t>Chapter1-3</a:t>
            </a:r>
            <a:endParaRPr lang="en-US" altLang="zh-CN" sz="2800">
              <a:highlight>
                <a:srgbClr val="FF0000"/>
              </a:highlight>
              <a:latin typeface="Times New Roman Regular" panose="02020603050405020304" charset="0"/>
              <a:cs typeface="Times New Roman Regular" panose="02020603050405020304" charset="0"/>
            </a:endParaRPr>
          </a:p>
        </p:txBody>
      </p:sp>
      <p:sp>
        <p:nvSpPr>
          <p:cNvPr id="13" name="文本框 12"/>
          <p:cNvSpPr txBox="1"/>
          <p:nvPr/>
        </p:nvSpPr>
        <p:spPr>
          <a:xfrm>
            <a:off x="4673600" y="3006090"/>
            <a:ext cx="2061845" cy="521970"/>
          </a:xfrm>
          <a:prstGeom prst="rect">
            <a:avLst/>
          </a:prstGeom>
          <a:noFill/>
        </p:spPr>
        <p:txBody>
          <a:bodyPr wrap="square" rtlCol="0">
            <a:spAutoFit/>
          </a:bodyPr>
          <a:p>
            <a:r>
              <a:rPr lang="en-US" altLang="zh-CN" sz="2800">
                <a:highlight>
                  <a:srgbClr val="FF0000"/>
                </a:highlight>
                <a:latin typeface="Times New Roman Regular" panose="02020603050405020304" charset="0"/>
                <a:cs typeface="Times New Roman Regular" panose="02020603050405020304" charset="0"/>
              </a:rPr>
              <a:t>Chapter 4-6</a:t>
            </a:r>
            <a:endParaRPr lang="en-US" altLang="zh-CN" sz="2800">
              <a:highlight>
                <a:srgbClr val="FF0000"/>
              </a:highlight>
              <a:latin typeface="Times New Roman Regular" panose="02020603050405020304" charset="0"/>
              <a:cs typeface="Times New Roman Regular" panose="02020603050405020304" charset="0"/>
            </a:endParaRPr>
          </a:p>
        </p:txBody>
      </p:sp>
      <p:sp>
        <p:nvSpPr>
          <p:cNvPr id="15" name="文本框 14"/>
          <p:cNvSpPr txBox="1"/>
          <p:nvPr/>
        </p:nvSpPr>
        <p:spPr>
          <a:xfrm>
            <a:off x="7147560" y="669290"/>
            <a:ext cx="2752725" cy="521970"/>
          </a:xfrm>
          <a:prstGeom prst="rect">
            <a:avLst/>
          </a:prstGeom>
          <a:noFill/>
        </p:spPr>
        <p:txBody>
          <a:bodyPr wrap="square" rtlCol="0">
            <a:spAutoFit/>
          </a:bodyPr>
          <a:p>
            <a:r>
              <a:rPr lang="en-US" altLang="zh-CN" sz="2800">
                <a:highlight>
                  <a:srgbClr val="FF0000"/>
                </a:highlight>
                <a:latin typeface="Times New Roman Regular" panose="02020603050405020304" charset="0"/>
                <a:cs typeface="Times New Roman Regular" panose="02020603050405020304" charset="0"/>
              </a:rPr>
              <a:t>Chapter 7-8</a:t>
            </a:r>
            <a:endParaRPr lang="en-US" altLang="zh-CN" sz="2800">
              <a:highlight>
                <a:srgbClr val="FF0000"/>
              </a:highlight>
              <a:latin typeface="Times New Roman Regular" panose="02020603050405020304" charset="0"/>
              <a:cs typeface="Times New Roman Regular" panose="02020603050405020304" charset="0"/>
            </a:endParaRPr>
          </a:p>
        </p:txBody>
      </p:sp>
      <p:sp>
        <p:nvSpPr>
          <p:cNvPr id="16" name="文本框 15"/>
          <p:cNvSpPr txBox="1"/>
          <p:nvPr/>
        </p:nvSpPr>
        <p:spPr>
          <a:xfrm>
            <a:off x="10228580" y="5525135"/>
            <a:ext cx="2062480" cy="521970"/>
          </a:xfrm>
          <a:prstGeom prst="rect">
            <a:avLst/>
          </a:prstGeom>
          <a:noFill/>
        </p:spPr>
        <p:txBody>
          <a:bodyPr wrap="square" rtlCol="0">
            <a:spAutoFit/>
          </a:bodyPr>
          <a:p>
            <a:r>
              <a:rPr lang="en-US" altLang="zh-CN" sz="2800">
                <a:highlight>
                  <a:srgbClr val="FF0000"/>
                </a:highlight>
                <a:latin typeface="Times New Roman Regular" panose="02020603050405020304" charset="0"/>
                <a:cs typeface="Times New Roman Regular" panose="02020603050405020304" charset="0"/>
              </a:rPr>
              <a:t>Chapter9-10</a:t>
            </a:r>
            <a:endParaRPr lang="en-US" altLang="zh-CN" sz="2800">
              <a:highlight>
                <a:srgbClr val="FF0000"/>
              </a:highlight>
              <a:latin typeface="Times New Roman Regular" panose="02020603050405020304" charset="0"/>
              <a:cs typeface="Times New Roman Regular" panose="02020603050405020304" charset="0"/>
            </a:endParaRPr>
          </a:p>
        </p:txBody>
      </p:sp>
      <p:sp>
        <p:nvSpPr>
          <p:cNvPr id="17" name="流程图: 过程 16"/>
          <p:cNvSpPr/>
          <p:nvPr/>
        </p:nvSpPr>
        <p:spPr>
          <a:xfrm>
            <a:off x="404495" y="4384040"/>
            <a:ext cx="2506980" cy="756920"/>
          </a:xfrm>
          <a:prstGeom prst="flowChartProcess">
            <a:avLst/>
          </a:prstGeom>
          <a:solidFill>
            <a:schemeClr val="accent1">
              <a:alpha val="0"/>
            </a:schemeClr>
          </a:solidFill>
          <a:ln w="34925" cmpd="sng">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流程图: 过程 17"/>
          <p:cNvSpPr/>
          <p:nvPr/>
        </p:nvSpPr>
        <p:spPr>
          <a:xfrm>
            <a:off x="403860" y="5140960"/>
            <a:ext cx="2506980" cy="756920"/>
          </a:xfrm>
          <a:prstGeom prst="flowChartProcess">
            <a:avLst/>
          </a:prstGeom>
          <a:solidFill>
            <a:schemeClr val="accent1">
              <a:alpha val="10000"/>
            </a:schemeClr>
          </a:solidFill>
          <a:ln w="28575" cap="flat" cmpd="sng">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3231515" y="255905"/>
            <a:ext cx="8960485" cy="460375"/>
          </a:xfrm>
          <a:prstGeom prst="rect">
            <a:avLst/>
          </a:prstGeom>
          <a:solidFill>
            <a:srgbClr val="00B050"/>
          </a:solidFill>
        </p:spPr>
        <p:txBody>
          <a:bodyPr wrap="square" rtlCol="0">
            <a:spAutoFit/>
          </a:bodyPr>
          <a:p>
            <a:r>
              <a:rPr kumimoji="1" lang="en-US" altLang="zh-CN" sz="2400" b="1" dirty="0" smtClean="0">
                <a:solidFill>
                  <a:schemeClr val="bg1"/>
                </a:solidFill>
                <a:latin typeface="Comic Sans MS" panose="030F0702030302020204" charset="0"/>
                <a:ea typeface="Comic Sans MS" panose="030F0702030302020204" charset="0"/>
                <a:cs typeface="Comic Sans MS" panose="030F0702030302020204" charset="0"/>
              </a:rPr>
              <a:t>Tip2</a:t>
            </a:r>
            <a:r>
              <a:rPr kumimoji="1" lang="zh-CN" altLang="en-US" sz="2400" b="1" dirty="0" smtClean="0">
                <a:solidFill>
                  <a:schemeClr val="bg1"/>
                </a:solidFill>
                <a:latin typeface="Comic Sans MS" panose="030F0702030302020204" charset="0"/>
                <a:ea typeface="宋体" pitchFamily="2" charset="-122"/>
                <a:cs typeface="Comic Sans MS" panose="030F0702030302020204" charset="0"/>
              </a:rPr>
              <a:t>：</a:t>
            </a:r>
            <a:r>
              <a:rPr kumimoji="1" lang="en-US" altLang="zh-CN" sz="2400" b="1" dirty="0" smtClean="0">
                <a:solidFill>
                  <a:schemeClr val="bg1"/>
                </a:solidFill>
                <a:latin typeface="Comic Sans MS" panose="030F0702030302020204" charset="0"/>
                <a:ea typeface="宋体" pitchFamily="2" charset="-122"/>
                <a:cs typeface="Comic Sans MS" panose="030F0702030302020204" charset="0"/>
              </a:rPr>
              <a:t>know the genre(</a:t>
            </a:r>
            <a:r>
              <a:rPr kumimoji="1" lang="zh-CN" altLang="en-US" sz="2400" b="1" dirty="0" smtClean="0">
                <a:solidFill>
                  <a:schemeClr val="bg1"/>
                </a:solidFill>
                <a:latin typeface="Comic Sans MS" panose="030F0702030302020204" charset="0"/>
                <a:ea typeface="宋体" pitchFamily="2" charset="-122"/>
                <a:cs typeface="Comic Sans MS" panose="030F0702030302020204" charset="0"/>
              </a:rPr>
              <a:t>体裁</a:t>
            </a:r>
            <a:r>
              <a:rPr kumimoji="1" lang="en-US" altLang="zh-CN" sz="2400" b="1" dirty="0" smtClean="0">
                <a:solidFill>
                  <a:schemeClr val="bg1"/>
                </a:solidFill>
                <a:latin typeface="Comic Sans MS" panose="030F0702030302020204" charset="0"/>
                <a:ea typeface="宋体" pitchFamily="2" charset="-122"/>
                <a:cs typeface="Comic Sans MS" panose="030F0702030302020204" charset="0"/>
              </a:rPr>
              <a:t>) of the work can help us read </a:t>
            </a:r>
            <a:endParaRPr kumimoji="1" lang="en-US" altLang="zh-CN" sz="2400" b="1" dirty="0" smtClean="0">
              <a:solidFill>
                <a:schemeClr val="bg1"/>
              </a:solidFill>
              <a:latin typeface="Comic Sans MS" panose="030F0702030302020204" charset="0"/>
              <a:ea typeface="宋体" pitchFamily="2" charset="-122"/>
              <a:cs typeface="Comic Sans MS"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amond(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8" presetClass="entr" presetSubtype="16"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diamond(in)">
                                      <p:cBhvr>
                                        <p:cTn id="20" dur="2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8"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amond(in)">
                                      <p:cBhvr>
                                        <p:cTn id="29" dur="2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9" grpId="0" bldLvl="0" animBg="1"/>
      <p:bldP spid="17" grpId="0" bldLvl="0" animBg="1"/>
      <p:bldP spid="11" grpId="0"/>
      <p:bldP spid="13" grpId="0"/>
      <p:bldP spid="15" grpId="0"/>
      <p:bldP spid="16" grpId="0"/>
      <p:bldP spid="14" grpId="1"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zh-CN" altLang="en-US"/>
          </a:p>
        </p:txBody>
      </p:sp>
      <p:sp>
        <p:nvSpPr>
          <p:cNvPr id="6" name="文本框 5"/>
          <p:cNvSpPr txBox="1"/>
          <p:nvPr/>
        </p:nvSpPr>
        <p:spPr>
          <a:xfrm>
            <a:off x="255270" y="187325"/>
            <a:ext cx="8982710"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beginning(Chapter One My first time at sea)</a:t>
            </a:r>
            <a:endParaRPr lang="en-US" altLang="zh-CN" sz="3200" b="1">
              <a:highlight>
                <a:srgbClr val="008080"/>
              </a:highlight>
              <a:latin typeface="Arial Bold" panose="020B0604020202020204" charset="0"/>
              <a:cs typeface="Arial Bold" panose="020B0604020202020204" charset="0"/>
            </a:endParaRPr>
          </a:p>
        </p:txBody>
      </p:sp>
      <p:sp>
        <p:nvSpPr>
          <p:cNvPr id="10" name="文本框 9"/>
          <p:cNvSpPr txBox="1"/>
          <p:nvPr/>
        </p:nvSpPr>
        <p:spPr>
          <a:xfrm>
            <a:off x="354330" y="902335"/>
            <a:ext cx="747141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When did Robinson sail for the first time?</a:t>
            </a:r>
            <a:endParaRPr lang="en-US" altLang="zh-CN" sz="3200">
              <a:latin typeface="Times New Roman Regular" panose="02020603050405020304" charset="0"/>
              <a:cs typeface="Times New Roman Regular" panose="02020603050405020304" charset="0"/>
            </a:endParaRPr>
          </a:p>
        </p:txBody>
      </p:sp>
      <p:sp>
        <p:nvSpPr>
          <p:cNvPr id="11" name="矩形 10"/>
          <p:cNvSpPr/>
          <p:nvPr/>
        </p:nvSpPr>
        <p:spPr>
          <a:xfrm>
            <a:off x="8446770" y="854710"/>
            <a:ext cx="3166745" cy="7423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Bold" panose="02020603050405020304" charset="0"/>
                <a:cs typeface="Times New Roman Bold" panose="02020603050405020304" charset="0"/>
              </a:rPr>
              <a:t>1st September 1651</a:t>
            </a:r>
            <a:endParaRPr lang="en-US" altLang="zh-CN" sz="2800" b="1">
              <a:latin typeface="Times New Roman Bold" panose="02020603050405020304" charset="0"/>
              <a:cs typeface="Times New Roman Bold" panose="02020603050405020304" charset="0"/>
            </a:endParaRPr>
          </a:p>
        </p:txBody>
      </p:sp>
      <p:pic>
        <p:nvPicPr>
          <p:cNvPr id="13" name="图片 12" descr="IMG_3526"/>
          <p:cNvPicPr>
            <a:picLocks noChangeAspect="1"/>
          </p:cNvPicPr>
          <p:nvPr/>
        </p:nvPicPr>
        <p:blipFill>
          <a:blip r:embed="rId1"/>
          <a:srcRect l="4618" t="25481" r="1743" b="35333"/>
          <a:stretch>
            <a:fillRect/>
          </a:stretch>
        </p:blipFill>
        <p:spPr>
          <a:xfrm>
            <a:off x="255270" y="1825625"/>
            <a:ext cx="8562340" cy="2687320"/>
          </a:xfrm>
          <a:prstGeom prst="rect">
            <a:avLst/>
          </a:prstGeom>
        </p:spPr>
      </p:pic>
      <p:sp>
        <p:nvSpPr>
          <p:cNvPr id="14" name="文本框 13"/>
          <p:cNvSpPr txBox="1"/>
          <p:nvPr/>
        </p:nvSpPr>
        <p:spPr>
          <a:xfrm>
            <a:off x="515620" y="4852670"/>
            <a:ext cx="587248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What do you think of Robinson ?</a:t>
            </a:r>
            <a:endParaRPr lang="en-US" altLang="zh-CN" sz="3200">
              <a:latin typeface="Times New Roman Regular" panose="02020603050405020304" charset="0"/>
              <a:cs typeface="Times New Roman Regular" panose="02020603050405020304" charset="0"/>
            </a:endParaRPr>
          </a:p>
        </p:txBody>
      </p:sp>
      <p:sp>
        <p:nvSpPr>
          <p:cNvPr id="15" name="云形 14"/>
          <p:cNvSpPr/>
          <p:nvPr/>
        </p:nvSpPr>
        <p:spPr>
          <a:xfrm>
            <a:off x="8679180" y="3972560"/>
            <a:ext cx="3364230"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adventurous</a:t>
            </a:r>
            <a:endParaRPr lang="en-US" altLang="zh-CN" sz="2800">
              <a:latin typeface="Comic Sans MS Regular" panose="030F0702030302020204" charset="0"/>
              <a:cs typeface="Comic Sans MS Regular" panose="030F0702030302020204" charset="0"/>
            </a:endParaRPr>
          </a:p>
        </p:txBody>
      </p:sp>
      <p:sp>
        <p:nvSpPr>
          <p:cNvPr id="16" name="云形 15"/>
          <p:cNvSpPr/>
          <p:nvPr/>
        </p:nvSpPr>
        <p:spPr>
          <a:xfrm>
            <a:off x="9008745" y="2202815"/>
            <a:ext cx="2604770"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brave</a:t>
            </a:r>
            <a:endParaRPr lang="en-US" altLang="zh-CN" sz="2800">
              <a:latin typeface="Comic Sans MS Regular" panose="030F0702030302020204" charset="0"/>
              <a:cs typeface="Comic Sans MS Regular" panose="030F0702030302020204" charset="0"/>
            </a:endParaRPr>
          </a:p>
        </p:txBody>
      </p:sp>
      <p:cxnSp>
        <p:nvCxnSpPr>
          <p:cNvPr id="18" name="直接连接符 17"/>
          <p:cNvCxnSpPr/>
          <p:nvPr/>
        </p:nvCxnSpPr>
        <p:spPr>
          <a:xfrm>
            <a:off x="890270" y="2653030"/>
            <a:ext cx="772096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a:off x="354330" y="3060065"/>
            <a:ext cx="114617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515620" y="5567680"/>
            <a:ext cx="5032375" cy="631190"/>
          </a:xfrm>
          <a:prstGeom prst="rect">
            <a:avLst/>
          </a:prstGeom>
          <a:solidFill>
            <a:schemeClr val="accent4">
              <a:lumMod val="60000"/>
              <a:lumOff val="40000"/>
            </a:schemeClr>
          </a:solidFill>
        </p:spPr>
        <p:txBody>
          <a:bodyPr wrap="square" rtlCol="0">
            <a:noAutofit/>
          </a:bodyPr>
          <a:p>
            <a:r>
              <a:rPr lang="en-US" altLang="zh-CN" sz="3200">
                <a:latin typeface="Times New Roman Regular" panose="02020603050405020304" charset="0"/>
                <a:cs typeface="Times New Roman Regular" panose="02020603050405020304" charset="0"/>
              </a:rPr>
              <a:t>Was the journey easy ?</a:t>
            </a:r>
            <a:endParaRPr lang="en-US" altLang="zh-CN" sz="3200">
              <a:latin typeface="Times New Roman Regular" panose="02020603050405020304" charset="0"/>
              <a:cs typeface="Times New Roman Regular" panose="02020603050405020304" charset="0"/>
            </a:endParaRPr>
          </a:p>
        </p:txBody>
      </p:sp>
      <p:pic>
        <p:nvPicPr>
          <p:cNvPr id="21" name="图片 20" descr="IMG_3528"/>
          <p:cNvPicPr>
            <a:picLocks noChangeAspect="1"/>
          </p:cNvPicPr>
          <p:nvPr/>
        </p:nvPicPr>
        <p:blipFill>
          <a:blip r:embed="rId2"/>
          <a:srcRect l="5701" t="20639" r="1743" b="56269"/>
          <a:stretch>
            <a:fillRect/>
          </a:stretch>
        </p:blipFill>
        <p:spPr>
          <a:xfrm>
            <a:off x="2969260" y="4741545"/>
            <a:ext cx="8463280" cy="1583690"/>
          </a:xfrm>
          <a:prstGeom prst="rect">
            <a:avLst/>
          </a:prstGeom>
        </p:spPr>
      </p:pic>
      <p:cxnSp>
        <p:nvCxnSpPr>
          <p:cNvPr id="22" name="直接连接符 21"/>
          <p:cNvCxnSpPr>
            <a:stCxn id="21" idx="1"/>
          </p:cNvCxnSpPr>
          <p:nvPr/>
        </p:nvCxnSpPr>
        <p:spPr>
          <a:xfrm>
            <a:off x="2969260" y="5533390"/>
            <a:ext cx="8199120" cy="7239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2969260" y="5980430"/>
            <a:ext cx="3563620"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 name="直接连接符 1"/>
          <p:cNvCxnSpPr/>
          <p:nvPr/>
        </p:nvCxnSpPr>
        <p:spPr>
          <a:xfrm>
            <a:off x="10937240" y="5255895"/>
            <a:ext cx="34226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amond(in)">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amond(in)">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P spid="15" grpId="0" animBg="1"/>
      <p:bldP spid="11" grpId="0" animBg="1"/>
      <p:bldP spid="2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55270" y="187325"/>
            <a:ext cx="7435850"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Chapter Two An adventure in Africa</a:t>
            </a:r>
            <a:endParaRPr lang="en-US" altLang="zh-CN" sz="3200" b="1">
              <a:highlight>
                <a:srgbClr val="008080"/>
              </a:highlight>
              <a:latin typeface="Arial Bold" panose="020B0604020202020204" charset="0"/>
              <a:cs typeface="Arial Bold" panose="020B0604020202020204" charset="0"/>
            </a:endParaRPr>
          </a:p>
        </p:txBody>
      </p:sp>
      <p:sp>
        <p:nvSpPr>
          <p:cNvPr id="10" name="文本框 9"/>
          <p:cNvSpPr txBox="1"/>
          <p:nvPr/>
        </p:nvSpPr>
        <p:spPr>
          <a:xfrm>
            <a:off x="433070" y="1006475"/>
            <a:ext cx="613600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What was the adventure in Africa?</a:t>
            </a:r>
            <a:endParaRPr lang="en-US" altLang="zh-CN" sz="3200">
              <a:latin typeface="Times New Roman Regular" panose="02020603050405020304" charset="0"/>
              <a:cs typeface="Times New Roman Regular" panose="02020603050405020304" charset="0"/>
            </a:endParaRPr>
          </a:p>
        </p:txBody>
      </p:sp>
      <p:pic>
        <p:nvPicPr>
          <p:cNvPr id="4" name="图片 3" descr="IMG_3530"/>
          <p:cNvPicPr>
            <a:picLocks noChangeAspect="1"/>
          </p:cNvPicPr>
          <p:nvPr/>
        </p:nvPicPr>
        <p:blipFill>
          <a:blip r:embed="rId1"/>
          <a:srcRect l="8944" r="25563"/>
          <a:stretch>
            <a:fillRect/>
          </a:stretch>
        </p:blipFill>
        <p:spPr>
          <a:xfrm>
            <a:off x="255270" y="1642745"/>
            <a:ext cx="3959860" cy="4534535"/>
          </a:xfrm>
          <a:prstGeom prst="rect">
            <a:avLst/>
          </a:prstGeom>
        </p:spPr>
      </p:pic>
      <p:sp>
        <p:nvSpPr>
          <p:cNvPr id="5" name="文本框 4"/>
          <p:cNvSpPr txBox="1"/>
          <p:nvPr/>
        </p:nvSpPr>
        <p:spPr>
          <a:xfrm>
            <a:off x="4618355" y="2007235"/>
            <a:ext cx="7077075" cy="1765935"/>
          </a:xfrm>
          <a:prstGeom prst="rect">
            <a:avLst/>
          </a:prstGeom>
          <a:noFill/>
        </p:spPr>
        <p:txBody>
          <a:bodyPr wrap="square" rtlCol="0">
            <a:noAutofit/>
          </a:bodyPr>
          <a:p>
            <a:r>
              <a:rPr lang="en-US" altLang="zh-CN" sz="3200">
                <a:latin typeface="Times New Roman Regular" panose="02020603050405020304" charset="0"/>
                <a:cs typeface="Times New Roman Regular" panose="02020603050405020304" charset="0"/>
              </a:rPr>
              <a:t>Their ship was attacked by a Turkish ship.</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Many people_______.</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The rest became _________ and were taken to Sallee.</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Most of them worked in the palace as ______.</a:t>
            </a:r>
            <a:endParaRPr lang="en-US" altLang="zh-CN" sz="3200">
              <a:latin typeface="Times New Roman Regular" panose="02020603050405020304" charset="0"/>
              <a:cs typeface="Times New Roman Regular" panose="02020603050405020304" charset="0"/>
            </a:endParaRPr>
          </a:p>
          <a:p>
            <a:r>
              <a:rPr lang="en-US" altLang="zh-CN" sz="3200">
                <a:latin typeface="Times New Roman Regular" panose="02020603050405020304" charset="0"/>
                <a:cs typeface="Times New Roman Regular" panose="02020603050405020304" charset="0"/>
              </a:rPr>
              <a:t>Robinson worked in the ________garden.</a:t>
            </a:r>
            <a:endParaRPr lang="en-US" altLang="zh-CN" sz="3200">
              <a:latin typeface="Times New Roman Regular" panose="02020603050405020304" charset="0"/>
              <a:cs typeface="Times New Roman Regular" panose="02020603050405020304" charset="0"/>
            </a:endParaRPr>
          </a:p>
          <a:p>
            <a:endParaRPr lang="en-US" altLang="zh-CN" sz="3200">
              <a:latin typeface="Times New Roman Regular" panose="02020603050405020304" charset="0"/>
              <a:cs typeface="Times New Roman Regular" panose="02020603050405020304" charset="0"/>
            </a:endParaRPr>
          </a:p>
          <a:p>
            <a:endParaRPr lang="en-US" altLang="zh-CN" sz="3200">
              <a:latin typeface="Times New Roman Regular" panose="02020603050405020304" charset="0"/>
              <a:cs typeface="Times New Roman Regular" panose="02020603050405020304" charset="0"/>
            </a:endParaRPr>
          </a:p>
        </p:txBody>
      </p:sp>
      <p:sp>
        <p:nvSpPr>
          <p:cNvPr id="7" name="文本框 6"/>
          <p:cNvSpPr txBox="1"/>
          <p:nvPr/>
        </p:nvSpPr>
        <p:spPr>
          <a:xfrm>
            <a:off x="7011035" y="2520950"/>
            <a:ext cx="1221105"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died</a:t>
            </a:r>
            <a:endParaRPr lang="en-US" altLang="zh-CN" sz="3200" b="1">
              <a:solidFill>
                <a:srgbClr val="C00000"/>
              </a:solidFill>
              <a:latin typeface="Times New Roman Bold" panose="02020603050405020304" charset="0"/>
              <a:cs typeface="Times New Roman Bold" panose="02020603050405020304" charset="0"/>
            </a:endParaRPr>
          </a:p>
        </p:txBody>
      </p:sp>
      <p:sp>
        <p:nvSpPr>
          <p:cNvPr id="8" name="文本框 7"/>
          <p:cNvSpPr txBox="1"/>
          <p:nvPr/>
        </p:nvSpPr>
        <p:spPr>
          <a:xfrm>
            <a:off x="7576820" y="2943860"/>
            <a:ext cx="1961515"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prisoners</a:t>
            </a:r>
            <a:endParaRPr lang="en-US" altLang="zh-CN" sz="3200" b="1">
              <a:solidFill>
                <a:srgbClr val="C00000"/>
              </a:solidFill>
              <a:latin typeface="Times New Roman Bold" panose="02020603050405020304" charset="0"/>
              <a:cs typeface="Times New Roman Bold" panose="02020603050405020304" charset="0"/>
            </a:endParaRPr>
          </a:p>
        </p:txBody>
      </p:sp>
      <p:sp>
        <p:nvSpPr>
          <p:cNvPr id="9" name="文本框 8"/>
          <p:cNvSpPr txBox="1"/>
          <p:nvPr/>
        </p:nvSpPr>
        <p:spPr>
          <a:xfrm>
            <a:off x="4618355" y="4446270"/>
            <a:ext cx="1221105" cy="583565"/>
          </a:xfrm>
          <a:prstGeom prst="rect">
            <a:avLst/>
          </a:prstGeom>
          <a:noFill/>
        </p:spPr>
        <p:txBody>
          <a:bodyPr wrap="square" rtlCol="0">
            <a:spAutoFit/>
          </a:bodyPr>
          <a:p>
            <a:r>
              <a:rPr lang="en-US" altLang="zh-CN" sz="3200" b="1">
                <a:solidFill>
                  <a:srgbClr val="C00000"/>
                </a:solidFill>
                <a:latin typeface="Times New Roman Bold" panose="02020603050405020304" charset="0"/>
                <a:cs typeface="Times New Roman Bold" panose="02020603050405020304" charset="0"/>
              </a:rPr>
              <a:t>slaves</a:t>
            </a:r>
            <a:endParaRPr lang="en-US" altLang="zh-CN" sz="3200" b="1">
              <a:solidFill>
                <a:srgbClr val="C00000"/>
              </a:solidFill>
              <a:latin typeface="Times New Roman Bold" panose="02020603050405020304" charset="0"/>
              <a:cs typeface="Times New Roman Bold" panose="02020603050405020304" charset="0"/>
            </a:endParaRPr>
          </a:p>
        </p:txBody>
      </p:sp>
      <p:sp>
        <p:nvSpPr>
          <p:cNvPr id="11" name="文本框 10"/>
          <p:cNvSpPr txBox="1"/>
          <p:nvPr/>
        </p:nvSpPr>
        <p:spPr>
          <a:xfrm>
            <a:off x="8625205" y="4928870"/>
            <a:ext cx="1960880" cy="457200"/>
          </a:xfrm>
          <a:prstGeom prst="rect">
            <a:avLst/>
          </a:prstGeom>
          <a:noFill/>
        </p:spPr>
        <p:txBody>
          <a:bodyPr wrap="square" rtlCol="0">
            <a:noAutofit/>
          </a:bodyPr>
          <a:p>
            <a:r>
              <a:rPr lang="en-US" altLang="zh-CN" sz="3200" b="1">
                <a:solidFill>
                  <a:srgbClr val="C00000"/>
                </a:solidFill>
                <a:latin typeface="Times New Roman Bold" panose="02020603050405020304" charset="0"/>
                <a:cs typeface="Times New Roman Bold" panose="02020603050405020304" charset="0"/>
              </a:rPr>
              <a:t>captain’s</a:t>
            </a:r>
            <a:endParaRPr lang="en-US" altLang="zh-CN" sz="3200" b="1">
              <a:solidFill>
                <a:srgbClr val="C00000"/>
              </a:solidFill>
              <a:latin typeface="Times New Roman Bold" panose="02020603050405020304" charset="0"/>
              <a:cs typeface="Times New Roman Bold" panose="02020603050405020304" charset="0"/>
            </a:endParaRPr>
          </a:p>
        </p:txBody>
      </p:sp>
      <p:sp>
        <p:nvSpPr>
          <p:cNvPr id="12" name="云形 11"/>
          <p:cNvSpPr/>
          <p:nvPr/>
        </p:nvSpPr>
        <p:spPr>
          <a:xfrm>
            <a:off x="5378450" y="984885"/>
            <a:ext cx="6813550" cy="1022350"/>
          </a:xfrm>
          <a:prstGeom prst="cloud">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Atlantic slave trade</a:t>
            </a:r>
            <a:endParaRPr lang="en-US" altLang="zh-CN" sz="3200">
              <a:solidFill>
                <a:schemeClr val="tx1"/>
              </a:solidFill>
              <a:latin typeface="Comic Sans MS Regular" panose="030F0702030302020204" charset="0"/>
              <a:cs typeface="Comic Sans MS Regular" panose="030F0702030302020204" charset="0"/>
            </a:endParaRPr>
          </a:p>
          <a:p>
            <a:pPr algn="ctr"/>
            <a:r>
              <a:rPr lang="zh-CN" altLang="en-US" sz="2800">
                <a:solidFill>
                  <a:schemeClr val="tx1"/>
                </a:solidFill>
                <a:latin typeface="Comic Sans MS Regular" panose="030F0702030302020204" charset="0"/>
                <a:cs typeface="Comic Sans MS Regular" panose="030F0702030302020204" charset="0"/>
              </a:rPr>
              <a:t>大西洋奴隶贸易</a:t>
            </a:r>
            <a:endParaRPr lang="zh-CN" altLang="en-US" sz="2800">
              <a:solidFill>
                <a:schemeClr val="tx1"/>
              </a:solidFill>
              <a:latin typeface="Comic Sans MS Regular" panose="030F0702030302020204" charset="0"/>
              <a:cs typeface="Comic Sans MS Regular" panose="030F0702030302020204" charset="0"/>
            </a:endParaRPr>
          </a:p>
        </p:txBody>
      </p:sp>
      <p:sp>
        <p:nvSpPr>
          <p:cNvPr id="14" name="文本框 13"/>
          <p:cNvSpPr txBox="1"/>
          <p:nvPr/>
        </p:nvSpPr>
        <p:spPr>
          <a:xfrm>
            <a:off x="4766945" y="5785485"/>
            <a:ext cx="613600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Did Robinson escape successfully?</a:t>
            </a:r>
            <a:endParaRPr lang="en-US" altLang="zh-CN" sz="3200">
              <a:latin typeface="Times New Roman Regular" panose="02020603050405020304" charset="0"/>
              <a:cs typeface="Times New Roman Regular" panose="02020603050405020304" charset="0"/>
            </a:endParaRPr>
          </a:p>
        </p:txBody>
      </p:sp>
      <p:sp>
        <p:nvSpPr>
          <p:cNvPr id="15" name="右箭头 14"/>
          <p:cNvSpPr/>
          <p:nvPr/>
        </p:nvSpPr>
        <p:spPr>
          <a:xfrm>
            <a:off x="7489190" y="375920"/>
            <a:ext cx="412750" cy="264160"/>
          </a:xfrm>
          <a:prstGeom prst="rightArrow">
            <a:avLst/>
          </a:prstGeom>
          <a:solidFill>
            <a:schemeClr val="accent5">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矩形 15"/>
          <p:cNvSpPr/>
          <p:nvPr/>
        </p:nvSpPr>
        <p:spPr>
          <a:xfrm>
            <a:off x="10476230" y="211455"/>
            <a:ext cx="1567180" cy="593725"/>
          </a:xfrm>
          <a:prstGeom prst="rect">
            <a:avLst/>
          </a:prstGeom>
          <a:solidFill>
            <a:schemeClr val="accent5">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Bold" panose="02020603050405020304" charset="0"/>
                <a:cs typeface="Times New Roman Bold" panose="02020603050405020304" charset="0"/>
              </a:rPr>
              <a:t>Brazil</a:t>
            </a:r>
            <a:endParaRPr lang="en-US" altLang="zh-CN" sz="3200" b="1">
              <a:latin typeface="Times New Roman Bold" panose="02020603050405020304" charset="0"/>
              <a:cs typeface="Times New Roman Bold" panose="02020603050405020304" charset="0"/>
            </a:endParaRPr>
          </a:p>
        </p:txBody>
      </p:sp>
      <p:sp>
        <p:nvSpPr>
          <p:cNvPr id="19" name="椭圆 18"/>
          <p:cNvSpPr/>
          <p:nvPr/>
        </p:nvSpPr>
        <p:spPr>
          <a:xfrm>
            <a:off x="6021070" y="3560445"/>
            <a:ext cx="1155065" cy="428625"/>
          </a:xfrm>
          <a:prstGeom prst="ellipse">
            <a:avLst/>
          </a:prstGeom>
          <a:solidFill>
            <a:schemeClr val="accent1">
              <a:alpha val="3000"/>
            </a:schemeClr>
          </a:solidFill>
          <a:ln w="3810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矩形 19"/>
          <p:cNvSpPr/>
          <p:nvPr/>
        </p:nvSpPr>
        <p:spPr>
          <a:xfrm>
            <a:off x="8047990" y="191770"/>
            <a:ext cx="1567180" cy="593725"/>
          </a:xfrm>
          <a:prstGeom prst="rect">
            <a:avLst/>
          </a:prstGeom>
          <a:solidFill>
            <a:schemeClr val="accent5">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latin typeface="Times New Roman Bold" panose="02020603050405020304" charset="0"/>
                <a:cs typeface="Times New Roman Bold" panose="02020603050405020304" charset="0"/>
              </a:rPr>
              <a:t>Sallee</a:t>
            </a:r>
            <a:endParaRPr lang="en-US" altLang="zh-CN" sz="3200" b="1">
              <a:latin typeface="Times New Roman Bold" panose="02020603050405020304" charset="0"/>
              <a:cs typeface="Times New Roman Bold" panose="02020603050405020304" charset="0"/>
            </a:endParaRPr>
          </a:p>
        </p:txBody>
      </p:sp>
      <p:sp>
        <p:nvSpPr>
          <p:cNvPr id="21" name="右箭头 20"/>
          <p:cNvSpPr/>
          <p:nvPr/>
        </p:nvSpPr>
        <p:spPr>
          <a:xfrm>
            <a:off x="9839325" y="375920"/>
            <a:ext cx="412750" cy="264160"/>
          </a:xfrm>
          <a:prstGeom prst="rightArrow">
            <a:avLst/>
          </a:prstGeom>
          <a:solidFill>
            <a:schemeClr val="accent5">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7576820" y="3527425"/>
            <a:ext cx="1961515" cy="398780"/>
          </a:xfrm>
          <a:prstGeom prst="rect">
            <a:avLst/>
          </a:prstGeom>
          <a:noFill/>
        </p:spPr>
        <p:txBody>
          <a:bodyPr wrap="square" rtlCol="0">
            <a:spAutoFit/>
          </a:bodyPr>
          <a:p>
            <a:r>
              <a:rPr lang="en-US" altLang="zh-CN" sz="2000" b="1">
                <a:latin typeface="Times New Roman Bold" panose="02020603050405020304" charset="0"/>
                <a:cs typeface="Times New Roman Bold" panose="02020603050405020304" charset="0"/>
                <a:sym typeface="+mn-ea"/>
              </a:rPr>
              <a:t>/ˈprɪz(ə)nə(r)/</a:t>
            </a:r>
            <a:endParaRPr lang="en-US" altLang="zh-CN" sz="2000" b="1">
              <a:solidFill>
                <a:srgbClr val="C00000"/>
              </a:solidFill>
              <a:latin typeface="Times New Roman Bold" panose="02020603050405020304" charset="0"/>
              <a:cs typeface="Times New Roman Bold" panose="02020603050405020304" charset="0"/>
              <a:sym typeface="+mn-ea"/>
            </a:endParaRPr>
          </a:p>
        </p:txBody>
      </p:sp>
      <p:sp>
        <p:nvSpPr>
          <p:cNvPr id="23" name="矩形 22"/>
          <p:cNvSpPr/>
          <p:nvPr/>
        </p:nvSpPr>
        <p:spPr>
          <a:xfrm>
            <a:off x="200025" y="1805305"/>
            <a:ext cx="5420360" cy="2779395"/>
          </a:xfrm>
          <a:prstGeom prst="rect">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Comic Sans MS Regular" panose="030F0702030302020204" charset="0"/>
                <a:cs typeface="Comic Sans MS Regular" panose="030F0702030302020204" charset="0"/>
              </a:rPr>
              <a:t>It involved transportation by slave traders of enslaved African people.</a:t>
            </a:r>
            <a:endParaRPr lang="en-US" altLang="zh-CN" sz="3200">
              <a:solidFill>
                <a:schemeClr val="tx1"/>
              </a:solidFill>
              <a:latin typeface="Comic Sans MS Regular" panose="030F0702030302020204" charset="0"/>
              <a:cs typeface="Comic Sans MS Regular" panose="030F0702030302020204" charset="0"/>
            </a:endParaRPr>
          </a:p>
          <a:p>
            <a:pPr algn="l"/>
            <a:r>
              <a:rPr lang="zh-CN" altLang="en-US" sz="2800">
                <a:solidFill>
                  <a:schemeClr val="tx1"/>
                </a:solidFill>
                <a:latin typeface="Comic Sans MS Regular" panose="030F0702030302020204" charset="0"/>
                <a:cs typeface="Comic Sans MS Regular" panose="030F0702030302020204" charset="0"/>
              </a:rPr>
              <a:t>在环大西洋地区将非洲大陆人民作为廉价劳动力提供给美洲大陆殖民地地区的一种贸易</a:t>
            </a:r>
            <a:endParaRPr lang="zh-CN" altLang="en-US" sz="2800">
              <a:solidFill>
                <a:schemeClr val="tx1"/>
              </a:solidFill>
              <a:latin typeface="Comic Sans MS Regular" panose="030F0702030302020204" charset="0"/>
              <a:cs typeface="Comic Sans MS Regular" panose="030F0702030302020204" charset="0"/>
            </a:endParaRPr>
          </a:p>
        </p:txBody>
      </p:sp>
      <p:pic>
        <p:nvPicPr>
          <p:cNvPr id="17" name="图片 16" descr="IMG_3543"/>
          <p:cNvPicPr>
            <a:picLocks noChangeAspect="1"/>
          </p:cNvPicPr>
          <p:nvPr/>
        </p:nvPicPr>
        <p:blipFill>
          <a:blip r:embed="rId2"/>
          <a:srcRect l="18681" r="896" b="7130"/>
          <a:stretch>
            <a:fillRect/>
          </a:stretch>
        </p:blipFill>
        <p:spPr>
          <a:xfrm>
            <a:off x="226060" y="1642745"/>
            <a:ext cx="3989070" cy="4534535"/>
          </a:xfrm>
          <a:prstGeom prst="rect">
            <a:avLst/>
          </a:prstGeom>
        </p:spPr>
      </p:pic>
      <p:pic>
        <p:nvPicPr>
          <p:cNvPr id="18" name="图片 17" descr="IMG_3544"/>
          <p:cNvPicPr>
            <a:picLocks noChangeAspect="1"/>
          </p:cNvPicPr>
          <p:nvPr/>
        </p:nvPicPr>
        <p:blipFill>
          <a:blip r:embed="rId3"/>
          <a:srcRect l="14181" t="49509" r="6438" b="44963"/>
          <a:stretch>
            <a:fillRect/>
          </a:stretch>
        </p:blipFill>
        <p:spPr>
          <a:xfrm>
            <a:off x="2929255" y="4460240"/>
            <a:ext cx="8766175" cy="457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p:tgtEl>
                                          <p:spTgt spid="23"/>
                                        </p:tgtEl>
                                        <p:attrNameLst>
                                          <p:attrName>ppt_y</p:attrName>
                                        </p:attrNameLst>
                                      </p:cBhvr>
                                      <p:tavLst>
                                        <p:tav tm="0">
                                          <p:val>
                                            <p:strVal val="#ppt_y+#ppt_h*1.125000"/>
                                          </p:val>
                                        </p:tav>
                                        <p:tav tm="100000">
                                          <p:val>
                                            <p:strVal val="#ppt_y"/>
                                          </p:val>
                                        </p:tav>
                                      </p:tavLst>
                                    </p:anim>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bldLvl="0" animBg="1"/>
      <p:bldP spid="14" grpId="0" bldLvl="0" animBg="1"/>
      <p:bldP spid="16" grpId="0" bldLvl="0" animBg="1"/>
      <p:bldP spid="15" grpId="0" animBg="1"/>
      <p:bldP spid="20" grpId="0" bldLvl="0" animBg="1"/>
      <p:bldP spid="21" grpId="0" bldLvl="0" animBg="1"/>
      <p:bldP spid="19" grpId="0" animBg="1"/>
      <p:bldP spid="22" grpId="0"/>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zh-CN" altLang="en-US"/>
          </a:p>
        </p:txBody>
      </p:sp>
      <p:sp>
        <p:nvSpPr>
          <p:cNvPr id="6" name="文本框 5"/>
          <p:cNvSpPr txBox="1"/>
          <p:nvPr/>
        </p:nvSpPr>
        <p:spPr>
          <a:xfrm>
            <a:off x="255270" y="187325"/>
            <a:ext cx="8260715" cy="583565"/>
          </a:xfrm>
          <a:prstGeom prst="rect">
            <a:avLst/>
          </a:prstGeom>
          <a:noFill/>
        </p:spPr>
        <p:txBody>
          <a:bodyPr wrap="square" rtlCol="0">
            <a:spAutoFit/>
          </a:bodyPr>
          <a:p>
            <a:r>
              <a:rPr lang="en-US" altLang="zh-CN" sz="3200" b="1">
                <a:highlight>
                  <a:srgbClr val="008080"/>
                </a:highlight>
                <a:latin typeface="Arial Bold" panose="020B0604020202020204" charset="0"/>
                <a:cs typeface="Arial Bold" panose="020B0604020202020204" charset="0"/>
              </a:rPr>
              <a:t>Chapter Three Storms in the Caribbean</a:t>
            </a:r>
            <a:endParaRPr lang="en-US" altLang="zh-CN" sz="3200" b="1">
              <a:highlight>
                <a:srgbClr val="008080"/>
              </a:highlight>
              <a:latin typeface="Arial Bold" panose="020B0604020202020204" charset="0"/>
              <a:cs typeface="Arial Bold" panose="020B0604020202020204" charset="0"/>
            </a:endParaRPr>
          </a:p>
        </p:txBody>
      </p:sp>
      <p:pic>
        <p:nvPicPr>
          <p:cNvPr id="4" name="图片 3" descr="IMG_3547"/>
          <p:cNvPicPr>
            <a:picLocks noChangeAspect="1"/>
          </p:cNvPicPr>
          <p:nvPr/>
        </p:nvPicPr>
        <p:blipFill>
          <a:blip r:embed="rId1"/>
          <a:srcRect l="3979" t="7275" r="4361" b="12218"/>
          <a:stretch>
            <a:fillRect/>
          </a:stretch>
        </p:blipFill>
        <p:spPr>
          <a:xfrm rot="5400000">
            <a:off x="-561340" y="2529840"/>
            <a:ext cx="4827905" cy="3194050"/>
          </a:xfrm>
          <a:prstGeom prst="rect">
            <a:avLst/>
          </a:prstGeom>
        </p:spPr>
      </p:pic>
      <p:sp>
        <p:nvSpPr>
          <p:cNvPr id="10" name="文本框 9"/>
          <p:cNvSpPr txBox="1"/>
          <p:nvPr/>
        </p:nvSpPr>
        <p:spPr>
          <a:xfrm>
            <a:off x="255905" y="1006475"/>
            <a:ext cx="9022715"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What kind of life did Robinson have in Brazil at first?</a:t>
            </a:r>
            <a:endParaRPr lang="en-US" altLang="zh-CN" sz="3200">
              <a:latin typeface="Times New Roman Regular" panose="02020603050405020304" charset="0"/>
              <a:cs typeface="Times New Roman Regular" panose="02020603050405020304" charset="0"/>
            </a:endParaRPr>
          </a:p>
        </p:txBody>
      </p:sp>
      <p:pic>
        <p:nvPicPr>
          <p:cNvPr id="7" name="图片 6" descr="IMG_3551"/>
          <p:cNvPicPr>
            <a:picLocks noChangeAspect="1"/>
          </p:cNvPicPr>
          <p:nvPr/>
        </p:nvPicPr>
        <p:blipFill>
          <a:blip r:embed="rId2"/>
          <a:srcRect l="6472" t="5241" r="3188" b="57231"/>
          <a:stretch>
            <a:fillRect/>
          </a:stretch>
        </p:blipFill>
        <p:spPr>
          <a:xfrm>
            <a:off x="3449955" y="1713230"/>
            <a:ext cx="8260715" cy="2573655"/>
          </a:xfrm>
          <a:prstGeom prst="rect">
            <a:avLst/>
          </a:prstGeom>
        </p:spPr>
      </p:pic>
      <p:sp>
        <p:nvSpPr>
          <p:cNvPr id="8" name="椭圆 7"/>
          <p:cNvSpPr/>
          <p:nvPr/>
        </p:nvSpPr>
        <p:spPr>
          <a:xfrm>
            <a:off x="5658485" y="3873500"/>
            <a:ext cx="709295" cy="429260"/>
          </a:xfrm>
          <a:prstGeom prst="ellipse">
            <a:avLst/>
          </a:prstGeom>
          <a:solidFill>
            <a:srgbClr val="C00000">
              <a:alpha val="0"/>
            </a:srgbClr>
          </a:solidFill>
          <a:ln w="3810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nvSpPr>
        <p:spPr>
          <a:xfrm>
            <a:off x="7666355" y="3873500"/>
            <a:ext cx="849630" cy="429260"/>
          </a:xfrm>
          <a:prstGeom prst="ellipse">
            <a:avLst/>
          </a:prstGeom>
          <a:solidFill>
            <a:srgbClr val="C00000">
              <a:alpha val="0"/>
            </a:srgbClr>
          </a:solidFill>
          <a:ln w="3810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2" name="图片 11" descr="IMG_3549"/>
          <p:cNvPicPr>
            <a:picLocks noChangeAspect="1"/>
          </p:cNvPicPr>
          <p:nvPr/>
        </p:nvPicPr>
        <p:blipFill>
          <a:blip r:embed="rId3"/>
          <a:srcRect t="47583" r="2526" b="28120"/>
          <a:stretch>
            <a:fillRect/>
          </a:stretch>
        </p:blipFill>
        <p:spPr>
          <a:xfrm>
            <a:off x="3449955" y="5050155"/>
            <a:ext cx="8260715" cy="1623060"/>
          </a:xfrm>
          <a:prstGeom prst="rect">
            <a:avLst/>
          </a:prstGeom>
        </p:spPr>
      </p:pic>
      <p:sp>
        <p:nvSpPr>
          <p:cNvPr id="14" name="矩形 13"/>
          <p:cNvSpPr/>
          <p:nvPr/>
        </p:nvSpPr>
        <p:spPr>
          <a:xfrm>
            <a:off x="8166100" y="6216650"/>
            <a:ext cx="3415030" cy="494665"/>
          </a:xfrm>
          <a:prstGeom prst="rect">
            <a:avLst/>
          </a:prstGeom>
          <a:solidFill>
            <a:srgbClr val="C00000">
              <a:alpha val="0"/>
            </a:srgbClr>
          </a:solidFill>
          <a:ln w="38100"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3449955" y="4384675"/>
            <a:ext cx="587248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What do you think of Robinson ?</a:t>
            </a:r>
            <a:endParaRPr lang="en-US" altLang="zh-CN" sz="3200">
              <a:latin typeface="Times New Roman Regular" panose="02020603050405020304" charset="0"/>
              <a:cs typeface="Times New Roman Regular" panose="02020603050405020304" charset="0"/>
            </a:endParaRPr>
          </a:p>
        </p:txBody>
      </p:sp>
      <p:sp>
        <p:nvSpPr>
          <p:cNvPr id="16" name="云形 15"/>
          <p:cNvSpPr/>
          <p:nvPr/>
        </p:nvSpPr>
        <p:spPr>
          <a:xfrm>
            <a:off x="8016875" y="1856105"/>
            <a:ext cx="3693795"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hard-working</a:t>
            </a:r>
            <a:endParaRPr lang="en-US" altLang="zh-CN" sz="2800">
              <a:latin typeface="Comic Sans MS Regular" panose="030F0702030302020204" charset="0"/>
              <a:cs typeface="Comic Sans MS Regular" panose="030F0702030302020204" charset="0"/>
            </a:endParaRPr>
          </a:p>
        </p:txBody>
      </p:sp>
      <p:sp>
        <p:nvSpPr>
          <p:cNvPr id="17" name="云形 16"/>
          <p:cNvSpPr/>
          <p:nvPr/>
        </p:nvSpPr>
        <p:spPr>
          <a:xfrm>
            <a:off x="8346440" y="3128645"/>
            <a:ext cx="3364230" cy="1006475"/>
          </a:xfrm>
          <a:prstGeom prst="cloud">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latin typeface="Comic Sans MS Regular" panose="030F0702030302020204" charset="0"/>
                <a:cs typeface="Comic Sans MS Regular" panose="030F0702030302020204" charset="0"/>
              </a:rPr>
              <a:t>adventurous</a:t>
            </a:r>
            <a:endParaRPr lang="en-US" altLang="zh-CN" sz="2800">
              <a:latin typeface="Comic Sans MS Regular" panose="030F0702030302020204" charset="0"/>
              <a:cs typeface="Comic Sans MS Regular" panose="030F0702030302020204" charset="0"/>
            </a:endParaRPr>
          </a:p>
        </p:txBody>
      </p:sp>
      <p:sp>
        <p:nvSpPr>
          <p:cNvPr id="13" name="文本框 12"/>
          <p:cNvSpPr txBox="1"/>
          <p:nvPr/>
        </p:nvSpPr>
        <p:spPr>
          <a:xfrm>
            <a:off x="3449955" y="4340860"/>
            <a:ext cx="5828030" cy="583565"/>
          </a:xfrm>
          <a:prstGeom prst="rect">
            <a:avLst/>
          </a:prstGeom>
          <a:solidFill>
            <a:schemeClr val="accent4">
              <a:lumMod val="60000"/>
              <a:lumOff val="40000"/>
            </a:schemeClr>
          </a:solidFill>
        </p:spPr>
        <p:txBody>
          <a:bodyPr wrap="square" rtlCol="0">
            <a:spAutoFit/>
          </a:bodyPr>
          <a:p>
            <a:r>
              <a:rPr lang="en-US" altLang="zh-CN" sz="3200">
                <a:latin typeface="Times New Roman Regular" panose="02020603050405020304" charset="0"/>
                <a:cs typeface="Times New Roman Regular" panose="02020603050405020304" charset="0"/>
              </a:rPr>
              <a:t>They have a problem...</a:t>
            </a:r>
            <a:endParaRPr lang="en-US" altLang="zh-CN" sz="3200">
              <a:latin typeface="Times New Roman Regular" panose="02020603050405020304" charset="0"/>
              <a:cs typeface="Times New Roman Regular" panose="02020603050405020304" charset="0"/>
            </a:endParaRPr>
          </a:p>
        </p:txBody>
      </p:sp>
      <p:sp>
        <p:nvSpPr>
          <p:cNvPr id="18" name="云形 17"/>
          <p:cNvSpPr/>
          <p:nvPr/>
        </p:nvSpPr>
        <p:spPr>
          <a:xfrm>
            <a:off x="528320" y="5518785"/>
            <a:ext cx="6813550" cy="1022350"/>
          </a:xfrm>
          <a:prstGeom prst="cloud">
            <a:avLst/>
          </a:prstGeom>
          <a:solidFill>
            <a:schemeClr val="accent3"/>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Comic Sans MS Regular" panose="030F0702030302020204" charset="0"/>
                <a:cs typeface="Comic Sans MS Regular" panose="030F0702030302020204" charset="0"/>
              </a:rPr>
              <a:t>Atlantic slave trade</a:t>
            </a:r>
            <a:endParaRPr lang="en-US" altLang="zh-CN" sz="3200">
              <a:solidFill>
                <a:schemeClr val="tx1"/>
              </a:solidFill>
              <a:latin typeface="Comic Sans MS Regular" panose="030F0702030302020204" charset="0"/>
              <a:cs typeface="Comic Sans MS Regular" panose="030F070203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amond(in)">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amond(in)">
                                      <p:cBhvr>
                                        <p:cTn id="38" dur="2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p:tgtEl>
                                          <p:spTgt spid="18"/>
                                        </p:tgtEl>
                                        <p:attrNameLst>
                                          <p:attrName>ppt_y</p:attrName>
                                        </p:attrNameLst>
                                      </p:cBhvr>
                                      <p:tavLst>
                                        <p:tav tm="0">
                                          <p:val>
                                            <p:strVal val="#ppt_y+#ppt_h*1.125000"/>
                                          </p:val>
                                        </p:tav>
                                        <p:tav tm="100000">
                                          <p:val>
                                            <p:strVal val="#ppt_y"/>
                                          </p:val>
                                        </p:tav>
                                      </p:tavLst>
                                    </p:anim>
                                    <p:animEffect transition="in" filter="wipe(up)">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bldLvl="0" animBg="1"/>
      <p:bldP spid="13" grpId="0" bldLvl="0" animBg="1"/>
      <p:bldP spid="14" grpId="0" animBg="1"/>
      <p:bldP spid="15" grpId="0" bldLvl="0" animBg="1"/>
      <p:bldP spid="17" grpId="0" bldLvl="0" animBg="1"/>
      <p:bldP spid="16" grpId="0" bldLvl="0" animBg="1"/>
      <p:bldP spid="1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_3552"/>
          <p:cNvPicPr>
            <a:picLocks noChangeAspect="1"/>
          </p:cNvPicPr>
          <p:nvPr/>
        </p:nvPicPr>
        <p:blipFill>
          <a:blip r:embed="rId1"/>
          <a:srcRect l="12014" t="7407" r="18521" b="13204"/>
          <a:stretch>
            <a:fillRect/>
          </a:stretch>
        </p:blipFill>
        <p:spPr>
          <a:xfrm>
            <a:off x="255270" y="1375410"/>
            <a:ext cx="4947285" cy="4636770"/>
          </a:xfrm>
          <a:prstGeom prst="rect">
            <a:avLst/>
          </a:prstGeom>
        </p:spPr>
      </p:pic>
      <p:sp>
        <p:nvSpPr>
          <p:cNvPr id="5" name="文本框 4"/>
          <p:cNvSpPr txBox="1"/>
          <p:nvPr/>
        </p:nvSpPr>
        <p:spPr>
          <a:xfrm>
            <a:off x="6004560" y="1143000"/>
            <a:ext cx="4025265" cy="583565"/>
          </a:xfrm>
          <a:prstGeom prst="rect">
            <a:avLst/>
          </a:prstGeom>
          <a:noFill/>
        </p:spPr>
        <p:txBody>
          <a:bodyPr wrap="square" rtlCol="0">
            <a:spAutoFit/>
          </a:bodyPr>
          <a:p>
            <a:r>
              <a:rPr lang="en-US" altLang="zh-CN" sz="3200" b="1">
                <a:solidFill>
                  <a:schemeClr val="tx1"/>
                </a:solidFill>
                <a:latin typeface="Times New Roman Bold" panose="02020603050405020304" charset="0"/>
                <a:cs typeface="Times New Roman Bold" panose="02020603050405020304" charset="0"/>
              </a:rPr>
              <a:t>Unluckily...</a:t>
            </a:r>
            <a:endParaRPr lang="en-US" altLang="zh-CN" sz="3200" b="1">
              <a:solidFill>
                <a:schemeClr val="tx1"/>
              </a:solidFill>
              <a:latin typeface="Times New Roman Bold" panose="02020603050405020304" charset="0"/>
              <a:cs typeface="Times New Roman Bold" panose="02020603050405020304" charset="0"/>
            </a:endParaRPr>
          </a:p>
        </p:txBody>
      </p:sp>
      <p:sp>
        <p:nvSpPr>
          <p:cNvPr id="8" name="爆炸形 1 7"/>
          <p:cNvSpPr/>
          <p:nvPr/>
        </p:nvSpPr>
        <p:spPr>
          <a:xfrm>
            <a:off x="5573395" y="2478405"/>
            <a:ext cx="5936615" cy="2209165"/>
          </a:xfrm>
          <a:prstGeom prst="irregularSeal1">
            <a:avLst/>
          </a:prstGeom>
          <a:solidFill>
            <a:schemeClr val="accent6"/>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a:latin typeface="Times New Roman Regular" panose="02020603050405020304" charset="0"/>
                <a:cs typeface="Times New Roman Regular" panose="02020603050405020304" charset="0"/>
              </a:rPr>
              <a:t>the unknown land !</a:t>
            </a:r>
            <a:endParaRPr lang="en-US" altLang="zh-CN" sz="4000">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ldLvl="0" animBg="1"/>
    </p:bldLst>
  </p:timing>
</p:sld>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5852</Words>
  <Application>WPS 演示</Application>
  <PresentationFormat>宽屏</PresentationFormat>
  <Paragraphs>450</Paragraphs>
  <Slides>24</Slides>
  <Notes>1</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24</vt:i4>
      </vt:variant>
    </vt:vector>
  </HeadingPairs>
  <TitlesOfParts>
    <vt:vector size="49" baseType="lpstr">
      <vt:lpstr>Arial</vt:lpstr>
      <vt:lpstr>宋体</vt:lpstr>
      <vt:lpstr>Wingdings</vt:lpstr>
      <vt:lpstr>Times New Roman</vt:lpstr>
      <vt:lpstr>方正姚体</vt:lpstr>
      <vt:lpstr>宋体-简</vt:lpstr>
      <vt:lpstr>思源黑体 CN ExtraLight</vt:lpstr>
      <vt:lpstr>Arial Bold</vt:lpstr>
      <vt:lpstr>Times New Roman Regular</vt:lpstr>
      <vt:lpstr>Comic Sans MS Regular</vt:lpstr>
      <vt:lpstr>Times New Roman Bold</vt:lpstr>
      <vt:lpstr>Comic Sans MS</vt:lpstr>
      <vt:lpstr>汉仪书宋二KW</vt:lpstr>
      <vt:lpstr>宋体</vt:lpstr>
      <vt:lpstr>Comic Sans MS Bold</vt:lpstr>
      <vt:lpstr>Calibri</vt:lpstr>
      <vt:lpstr>Helvetica Neue</vt:lpstr>
      <vt:lpstr>汉仪中黑KW</vt:lpstr>
      <vt:lpstr>微软雅黑</vt:lpstr>
      <vt:lpstr>汉仪旗黑</vt:lpstr>
      <vt:lpstr>Arial Unicode MS</vt:lpstr>
      <vt:lpstr>微软雅黑</vt:lpstr>
      <vt:lpstr>等线</vt:lpstr>
      <vt:lpstr>汉仪中等线KW</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Every book opens another world to us!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Peili</cp:lastModifiedBy>
  <cp:revision>119</cp:revision>
  <dcterms:created xsi:type="dcterms:W3CDTF">2023-11-28T12:53:01Z</dcterms:created>
  <dcterms:modified xsi:type="dcterms:W3CDTF">2023-11-28T12:53:01Z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2052-6.0.2.8225</vt:lpwstr>
  </property>
  <property fmtid="{D5CDD505-2E9C-101B-9397-08002B2CF9AE}" pid="3" name="ICV">
    <vt:lpwstr>A5C375A4DFBF6457F3F7516544843EC8_41</vt:lpwstr>
  </property>
</Properties>
</file>