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7"/>
  </p:notesMasterIdLst>
  <p:sldIdLst>
    <p:sldId id="256" r:id="rId3"/>
    <p:sldId id="2051" r:id="rId4"/>
    <p:sldId id="2056" r:id="rId5"/>
    <p:sldId id="2050" r:id="rId6"/>
    <p:sldId id="2044" r:id="rId7"/>
    <p:sldId id="2039" r:id="rId8"/>
    <p:sldId id="2040" r:id="rId9"/>
    <p:sldId id="2055" r:id="rId10"/>
    <p:sldId id="2052" r:id="rId11"/>
    <p:sldId id="2058" r:id="rId12"/>
    <p:sldId id="2045" r:id="rId13"/>
    <p:sldId id="2059" r:id="rId14"/>
    <p:sldId id="2053" r:id="rId15"/>
    <p:sldId id="2054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4D2211"/>
    <a:srgbClr val="87351F"/>
    <a:srgbClr val="288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96" autoAdjust="0"/>
    <p:restoredTop sz="94348" autoAdjust="0"/>
  </p:normalViewPr>
  <p:slideViewPr>
    <p:cSldViewPr snapToGrid="0" snapToObjects="1" showGuides="1">
      <p:cViewPr>
        <p:scale>
          <a:sx n="68" d="100"/>
          <a:sy n="68" d="100"/>
        </p:scale>
        <p:origin x="558" y="405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CF9DB-89B8-4144-BFBE-F4D3B810C915}" type="datetimeFigureOut">
              <a:t>2023/11/2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4EE4E-6067-CA43-BAD4-2F0481A23C21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614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2404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2442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7877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7928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237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35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41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330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6871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9843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1986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7835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4045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4EE4E-6067-CA43-BAD4-2F0481A23C21}" type="slidenum">
              <a:rPr lang="en-US" altLang="zh-CN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399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59C42C-75A9-BE4B-B010-5E661F383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274073-8CD7-5C42-9138-26C981D72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E91094-E7BF-AA4B-8758-51D027761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8B14D3-3770-8B49-BBE1-67815A10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626AD7-FEFD-4748-A5A1-2FDA0FC4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534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DD316F-A5E5-8149-913A-31CFDFF9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EDF409-4650-144C-BB6A-AC2B803CC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48C04F9-FA85-2B48-8648-362E1F6EB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3DD4F5-CD54-9D47-AB86-3F42B5B14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96EEA-9D54-A34B-94E8-C2DDA2AE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F1BCE6-4F52-A441-B29C-96D5F4D4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286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5C68E9-9F71-D741-BA3A-25220EF7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D373A8-0CE8-DA44-8748-00DACF94F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0E0C2-CD52-084C-9AAB-273FC61C5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F52257-4ED4-7448-8758-0E7EB5E8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7EAD37-4C67-104C-A4B6-8422B1ED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309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0FBB10D-627F-AC45-BDAC-32D98BE006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D7FD358-2C13-BA41-959A-F22DFCAE4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99D4CE-4A1A-F847-A986-213033773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8F9CDD-7C10-9C46-8EFE-D8938911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8AFDAF-FEFB-A848-85AB-BFCF2E7B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7259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82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444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2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19BFDF-8D59-8344-8A47-A26BCA8D1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9DC53A-FBD0-EE4B-8A3E-EFBF3B7F9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770BE2-1BF1-B743-97CC-CF39D605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5526ED-83F7-FF44-962F-9E953DDB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F99105-86F3-2E47-9800-EBC5BBAF1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085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BAE65-F55B-044D-8A09-95602645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D99AE7-3753-0443-8388-E66A8C240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BED1A-47D0-7C4F-BE77-041071DC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30DD9-400E-A745-9804-CA05E2E4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11B6A7-B6E1-594E-A93C-CD10F04B4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357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B65645-922A-1947-9617-5BBA14D6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8C46A1-067B-944B-9863-E7ED8D62C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1CA6228-5153-E848-A0FB-3671638B6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55BA07-3A60-2740-B6BA-1949A998D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9BA7C8-E5E6-2E48-8F6F-DA4FCAF1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3E1B91-58B2-8C47-B8FA-CE1D470B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163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4B2C6-4ED7-AD40-BC4C-4C469ADF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C7F449-FEE1-8942-A4FA-86274BD1A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52012D-BEBE-2444-91C3-60E4295EA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87C4AC-377E-5846-ABC1-2A926631C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7A0AE3-B366-9A4E-AA4B-8F2FF1AC8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7621C6-7937-7E44-A400-E0E7EB340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9BE7BF-392B-3F43-9B49-F80F867B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5A2FCF-5985-D84E-85B5-3C85DE971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33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4B2C6-4ED7-AD40-BC4C-4C469ADF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C7F449-FEE1-8942-A4FA-86274BD1A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52012D-BEBE-2444-91C3-60E4295EA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87C4AC-377E-5846-ABC1-2A926631C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7A0AE3-B366-9A4E-AA4B-8F2FF1AC8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7621C6-7937-7E44-A400-E0E7EB340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9BE7BF-392B-3F43-9B49-F80F867B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5A2FCF-5985-D84E-85B5-3C85DE971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A6ED31B7-DC29-D432-AC9B-6CEAA391DC13}"/>
              </a:ext>
            </a:extLst>
          </p:cNvPr>
          <p:cNvSpPr txBox="1"/>
          <p:nvPr userDrawn="1"/>
        </p:nvSpPr>
        <p:spPr>
          <a:xfrm>
            <a:off x="1907704" y="5560038"/>
            <a:ext cx="43204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下载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264673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52F015-8988-8F47-94E6-C08C6E9B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61EAC2-3AE3-6049-96F9-D5570EE54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1379B6-DE6B-0145-B7CA-FA73CB17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9300F6-9610-BF42-959D-8AD379FD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924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E67858-7B30-FE49-8173-520D1FC55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C75FFE-90C4-8E4A-AD9F-A3E7DCD75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5F9114-1C24-6C41-B1E5-AADABD85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526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E955A-B4DC-F44D-8DAC-74E98515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B33DD7-8866-264D-AF28-0A9D92EAB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96A25D-A732-2F4A-AB35-1B84F3C80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F3F061-184E-9B4D-9055-9B86685B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14A5C3-DC00-0847-9285-7352BE36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7509FF-F7D3-4E40-9CAE-D7C56F72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870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859BAB-AB17-5342-BBC9-4010806F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0CD937-7D40-184A-9856-6824B11FB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1A2568-3F24-7841-BB4F-EBC49AF18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5F53F-AFE0-4A4F-9E1A-9EA7C044984A}" type="datetimeFigureOut">
              <a:t>2023/11/2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DDCD0-13B5-C346-985D-CDDAFE439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5CDAEC-AEC6-AB4B-B923-D7A1B8C3D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0982-3B48-9E4D-9364-C9CD03300A94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252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32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9837CB3C-FD2C-7215-1AAA-8D77089092C9}"/>
              </a:ext>
            </a:extLst>
          </p:cNvPr>
          <p:cNvSpPr txBox="1"/>
          <p:nvPr/>
        </p:nvSpPr>
        <p:spPr>
          <a:xfrm>
            <a:off x="11178460" y="309390"/>
            <a:ext cx="453651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http://www.1ppt.com/xiazai/</a:t>
            </a:r>
          </a:p>
        </p:txBody>
      </p:sp>
      <p:sp>
        <p:nvSpPr>
          <p:cNvPr id="8" name="Rectangle: Rounded Corners 25">
            <a:extLst>
              <a:ext uri="{FF2B5EF4-FFF2-40B4-BE49-F238E27FC236}">
                <a16:creationId xmlns:a16="http://schemas.microsoft.com/office/drawing/2014/main" id="{BC12E186-FB8F-2E4E-BACF-94803009B098}"/>
              </a:ext>
            </a:extLst>
          </p:cNvPr>
          <p:cNvSpPr/>
          <p:nvPr/>
        </p:nvSpPr>
        <p:spPr>
          <a:xfrm rot="18900000" flipH="1">
            <a:off x="4840792" y="-1366518"/>
            <a:ext cx="6554870" cy="88139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9" name="Freeform: Shape 26">
            <a:extLst>
              <a:ext uri="{FF2B5EF4-FFF2-40B4-BE49-F238E27FC236}">
                <a16:creationId xmlns:a16="http://schemas.microsoft.com/office/drawing/2014/main" id="{DE187FE1-AFEE-B74E-9B6F-2CCC9AC7E56E}"/>
              </a:ext>
            </a:extLst>
          </p:cNvPr>
          <p:cNvSpPr/>
          <p:nvPr/>
        </p:nvSpPr>
        <p:spPr>
          <a:xfrm rot="18900000" flipH="1">
            <a:off x="8126868" y="239531"/>
            <a:ext cx="6279749" cy="3157325"/>
          </a:xfrm>
          <a:custGeom>
            <a:avLst/>
            <a:gdLst>
              <a:gd name="connsiteX0" fmla="*/ 486951 w 3100723"/>
              <a:gd name="connsiteY0" fmla="*/ 463834 h 1558978"/>
              <a:gd name="connsiteX1" fmla="*/ 802606 w 3100723"/>
              <a:gd name="connsiteY1" fmla="*/ 333085 h 1558978"/>
              <a:gd name="connsiteX2" fmla="*/ 2298116 w 3100723"/>
              <a:gd name="connsiteY2" fmla="*/ 333085 h 1558978"/>
              <a:gd name="connsiteX3" fmla="*/ 2744519 w 3100723"/>
              <a:gd name="connsiteY3" fmla="*/ 779488 h 1558978"/>
              <a:gd name="connsiteX4" fmla="*/ 2298116 w 3100723"/>
              <a:gd name="connsiteY4" fmla="*/ 1225891 h 1558978"/>
              <a:gd name="connsiteX5" fmla="*/ 802606 w 3100723"/>
              <a:gd name="connsiteY5" fmla="*/ 1225891 h 1558978"/>
              <a:gd name="connsiteX6" fmla="*/ 356203 w 3100723"/>
              <a:gd name="connsiteY6" fmla="*/ 779488 h 1558978"/>
              <a:gd name="connsiteX7" fmla="*/ 486951 w 3100723"/>
              <a:gd name="connsiteY7" fmla="*/ 463834 h 1558978"/>
              <a:gd name="connsiteX8" fmla="*/ 0 w 3100723"/>
              <a:gd name="connsiteY8" fmla="*/ 779488 h 1558978"/>
              <a:gd name="connsiteX9" fmla="*/ 0 w 3100723"/>
              <a:gd name="connsiteY9" fmla="*/ 779489 h 1558978"/>
              <a:gd name="connsiteX10" fmla="*/ 0 w 3100723"/>
              <a:gd name="connsiteY10" fmla="*/ 779488 h 1558978"/>
              <a:gd name="connsiteX11" fmla="*/ 228307 w 3100723"/>
              <a:gd name="connsiteY11" fmla="*/ 228307 h 1558978"/>
              <a:gd name="connsiteX12" fmla="*/ 15836 w 3100723"/>
              <a:gd name="connsiteY12" fmla="*/ 622395 h 1558978"/>
              <a:gd name="connsiteX13" fmla="*/ 0 w 3100723"/>
              <a:gd name="connsiteY13" fmla="*/ 779488 h 1558978"/>
              <a:gd name="connsiteX14" fmla="*/ 15836 w 3100723"/>
              <a:gd name="connsiteY14" fmla="*/ 936582 h 1558978"/>
              <a:gd name="connsiteX15" fmla="*/ 779489 w 3100723"/>
              <a:gd name="connsiteY15" fmla="*/ 1558977 h 1558978"/>
              <a:gd name="connsiteX16" fmla="*/ 2321233 w 3100723"/>
              <a:gd name="connsiteY16" fmla="*/ 1558978 h 1558978"/>
              <a:gd name="connsiteX17" fmla="*/ 3100722 w 3100723"/>
              <a:gd name="connsiteY17" fmla="*/ 779489 h 1558978"/>
              <a:gd name="connsiteX18" fmla="*/ 3100723 w 3100723"/>
              <a:gd name="connsiteY18" fmla="*/ 779489 h 1558978"/>
              <a:gd name="connsiteX19" fmla="*/ 2321234 w 3100723"/>
              <a:gd name="connsiteY19" fmla="*/ 0 h 1558978"/>
              <a:gd name="connsiteX20" fmla="*/ 779489 w 3100723"/>
              <a:gd name="connsiteY20" fmla="*/ 0 h 1558978"/>
              <a:gd name="connsiteX21" fmla="*/ 228307 w 3100723"/>
              <a:gd name="connsiteY21" fmla="*/ 228307 h 15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00723" h="1558978">
                <a:moveTo>
                  <a:pt x="486951" y="463834"/>
                </a:moveTo>
                <a:cubicBezTo>
                  <a:pt x="567734" y="383050"/>
                  <a:pt x="679335" y="333085"/>
                  <a:pt x="802606" y="333085"/>
                </a:cubicBezTo>
                <a:lnTo>
                  <a:pt x="2298116" y="333085"/>
                </a:lnTo>
                <a:cubicBezTo>
                  <a:pt x="2544658" y="333085"/>
                  <a:pt x="2744519" y="532946"/>
                  <a:pt x="2744519" y="779488"/>
                </a:cubicBezTo>
                <a:cubicBezTo>
                  <a:pt x="2744519" y="1026030"/>
                  <a:pt x="2544658" y="1225891"/>
                  <a:pt x="2298116" y="1225891"/>
                </a:cubicBezTo>
                <a:lnTo>
                  <a:pt x="802606" y="1225891"/>
                </a:lnTo>
                <a:cubicBezTo>
                  <a:pt x="556064" y="1225891"/>
                  <a:pt x="356203" y="1026030"/>
                  <a:pt x="356203" y="779488"/>
                </a:cubicBezTo>
                <a:cubicBezTo>
                  <a:pt x="356203" y="656217"/>
                  <a:pt x="406168" y="544616"/>
                  <a:pt x="486951" y="463834"/>
                </a:cubicBezTo>
                <a:close/>
                <a:moveTo>
                  <a:pt x="0" y="779488"/>
                </a:moveTo>
                <a:lnTo>
                  <a:pt x="0" y="779489"/>
                </a:lnTo>
                <a:lnTo>
                  <a:pt x="0" y="779488"/>
                </a:lnTo>
                <a:close/>
                <a:moveTo>
                  <a:pt x="228307" y="228307"/>
                </a:moveTo>
                <a:cubicBezTo>
                  <a:pt x="122512" y="334102"/>
                  <a:pt x="46987" y="470166"/>
                  <a:pt x="15836" y="622395"/>
                </a:cubicBezTo>
                <a:lnTo>
                  <a:pt x="0" y="779488"/>
                </a:lnTo>
                <a:lnTo>
                  <a:pt x="15836" y="936582"/>
                </a:lnTo>
                <a:cubicBezTo>
                  <a:pt x="88521" y="1291782"/>
                  <a:pt x="402802" y="1558977"/>
                  <a:pt x="779489" y="1558977"/>
                </a:cubicBezTo>
                <a:lnTo>
                  <a:pt x="2321233" y="1558978"/>
                </a:lnTo>
                <a:cubicBezTo>
                  <a:pt x="2751733" y="1558978"/>
                  <a:pt x="3100722" y="1209989"/>
                  <a:pt x="3100722" y="779489"/>
                </a:cubicBezTo>
                <a:lnTo>
                  <a:pt x="3100723" y="779489"/>
                </a:lnTo>
                <a:cubicBezTo>
                  <a:pt x="3100723" y="348989"/>
                  <a:pt x="2751734" y="0"/>
                  <a:pt x="2321234" y="0"/>
                </a:cubicBezTo>
                <a:lnTo>
                  <a:pt x="779489" y="0"/>
                </a:lnTo>
                <a:cubicBezTo>
                  <a:pt x="564239" y="0"/>
                  <a:pt x="369367" y="87247"/>
                  <a:pt x="228307" y="228307"/>
                </a:cubicBezTo>
                <a:close/>
              </a:path>
            </a:pathLst>
          </a:custGeom>
          <a:solidFill>
            <a:srgbClr val="288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11" name="Rectangle: Rounded Corners 25">
            <a:extLst>
              <a:ext uri="{FF2B5EF4-FFF2-40B4-BE49-F238E27FC236}">
                <a16:creationId xmlns:a16="http://schemas.microsoft.com/office/drawing/2014/main" id="{5E7F36D7-58CA-B440-9E6F-554D4AFE2F28}"/>
              </a:ext>
            </a:extLst>
          </p:cNvPr>
          <p:cNvSpPr/>
          <p:nvPr/>
        </p:nvSpPr>
        <p:spPr>
          <a:xfrm rot="18900000" flipH="1">
            <a:off x="-3841602" y="2688280"/>
            <a:ext cx="6554870" cy="88139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12" name="Rectangle: Rounded Corners 25">
            <a:extLst>
              <a:ext uri="{FF2B5EF4-FFF2-40B4-BE49-F238E27FC236}">
                <a16:creationId xmlns:a16="http://schemas.microsoft.com/office/drawing/2014/main" id="{8EFCE934-847A-AE4F-BC1F-33903A0E2E40}"/>
              </a:ext>
            </a:extLst>
          </p:cNvPr>
          <p:cNvSpPr/>
          <p:nvPr/>
        </p:nvSpPr>
        <p:spPr>
          <a:xfrm rot="18900000" flipH="1">
            <a:off x="8535616" y="4187114"/>
            <a:ext cx="8285244" cy="88139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5896DE-08C8-A045-4277-B1009DD09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DD93BCC-E51A-3915-9C18-BBAAA86F860A}"/>
              </a:ext>
            </a:extLst>
          </p:cNvPr>
          <p:cNvSpPr txBox="1"/>
          <p:nvPr/>
        </p:nvSpPr>
        <p:spPr>
          <a:xfrm>
            <a:off x="5064331" y="1790436"/>
            <a:ext cx="7143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bg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“身边的化学物质”复习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7503A7C-DF67-5AFF-E52F-6DEFCF32C18D}"/>
              </a:ext>
            </a:extLst>
          </p:cNvPr>
          <p:cNvSpPr txBox="1"/>
          <p:nvPr/>
        </p:nvSpPr>
        <p:spPr>
          <a:xfrm>
            <a:off x="6869434" y="5618998"/>
            <a:ext cx="513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武进区星辰实验学校   杨倩</a:t>
            </a:r>
          </a:p>
        </p:txBody>
      </p:sp>
    </p:spTree>
    <p:extLst>
      <p:ext uri="{BB962C8B-B14F-4D97-AF65-F5344CB8AC3E}">
        <p14:creationId xmlns:p14="http://schemas.microsoft.com/office/powerpoint/2010/main" val="17410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B35B2E6-8E05-0407-5EDE-4D5A34F00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93" y="1111625"/>
            <a:ext cx="7894377" cy="397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8326151-2FC3-BE06-237B-1AF9CEB8AAF1}"/>
              </a:ext>
            </a:extLst>
          </p:cNvPr>
          <p:cNvSpPr txBox="1"/>
          <p:nvPr/>
        </p:nvSpPr>
        <p:spPr>
          <a:xfrm>
            <a:off x="4802360" y="2192994"/>
            <a:ext cx="5978176" cy="120032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资料卡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火星土壤中普遍存在高氯酸盐和氯酸盐。如氯酸钾（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KClO</a:t>
            </a:r>
            <a:r>
              <a:rPr lang="en-US" altLang="zh-CN" sz="2400" b="1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）等含氧化合物。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8307EB6-79F7-D0F2-EA18-1897EE343590}"/>
              </a:ext>
            </a:extLst>
          </p:cNvPr>
          <p:cNvSpPr txBox="1"/>
          <p:nvPr/>
        </p:nvSpPr>
        <p:spPr>
          <a:xfrm>
            <a:off x="1123784" y="536727"/>
            <a:ext cx="1075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Q5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如何利用火星的资源获取氧气？请写出方案</a:t>
            </a:r>
            <a:endParaRPr lang="en-US" altLang="zh-CN" sz="3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00023 C -0.00078 0.00394 -0.00117 0.0081 -0.00209 0.01157 C -0.00248 0.01296 -0.00313 0.01366 -0.00378 0.01458 C -0.00573 0.01713 -0.01823 0.0338 -0.02435 0.03866 C -0.02735 0.0412 -0.03034 0.04468 -0.0336 0.04537 L -0.03802 0.04653 C -0.05625 0.04329 -0.05677 0.04491 -0.07058 0.03866 C -0.07461 0.03681 -0.08373 0.03148 -0.08711 0.02894 C -0.09063 0.02639 -0.09401 0.02269 -0.09766 0.02037 C -0.10443 0.01574 -0.10625 0.01482 -0.11328 0.0088 C -0.11641 0.00602 -0.1194 0.00278 -0.12253 -3.7037E-7 C -0.12422 -0.00139 -0.12604 -0.00255 -0.12787 -0.00393 C -0.12995 -0.00556 -0.13203 -0.00787 -0.13425 -0.00972 C -0.14102 -0.01528 -0.14063 -0.01343 -0.14714 -0.0213 C -0.1556 -0.03171 -0.16029 -0.03819 -0.16771 -0.05023 C -0.17005 -0.0544 -0.1724 -0.05903 -0.17487 -0.06273 C -0.19128 -0.08796 -0.18008 -0.07014 -0.19271 -0.08611 C -0.19727 -0.0919 -0.20143 -0.1 -0.20638 -0.1044 C -0.21406 -0.11157 -0.22018 -0.11759 -0.22813 -0.12268 C -0.22969 -0.12384 -0.24128 -0.12801 -0.24258 -0.12847 C -0.24909 -0.12801 -0.25547 -0.12801 -0.26198 -0.12662 C -0.26328 -0.12639 -0.26459 -0.12454 -0.26589 -0.12384 C -0.26732 -0.12292 -0.26888 -0.12245 -0.27031 -0.12176 C -0.27097 -0.12083 -0.27136 -0.11968 -0.27201 -0.11898 C -0.27383 -0.11667 -0.27761 -0.11319 -0.27761 -0.11296 C -0.2836 -0.09884 -0.2819 -0.10602 -0.28412 -0.09375 C -0.28438 -0.08981 -0.28477 -0.08611 -0.28477 -0.08218 C -0.28477 -0.0794 -0.28373 -0.07268 -0.28295 -0.0706 C -0.28242 -0.06944 -0.28177 -0.06944 -0.28125 -0.06875 C -0.28099 -0.06806 -0.28073 -0.06736 -0.28047 -0.06667 C -0.2806 -0.06505 -0.28047 -0.06343 -0.28086 -0.06181 C -0.28295 -0.05255 -0.28295 -0.05903 -0.28295 -0.05509 L -0.28451 -0.05324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-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987C5A-0951-21D6-59FF-078DEF2FF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5"/>
          <a:stretch/>
        </p:blipFill>
        <p:spPr>
          <a:xfrm>
            <a:off x="5589638" y="1510581"/>
            <a:ext cx="4009823" cy="4866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F103692-77A0-918C-6075-DCC04E2265E6}"/>
              </a:ext>
            </a:extLst>
          </p:cNvPr>
          <p:cNvSpPr txBox="1"/>
          <p:nvPr/>
        </p:nvSpPr>
        <p:spPr>
          <a:xfrm>
            <a:off x="1353959" y="431614"/>
            <a:ext cx="2145455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实验演示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06FD47-C285-A445-B7B7-A0943029AAD2}"/>
              </a:ext>
            </a:extLst>
          </p:cNvPr>
          <p:cNvSpPr txBox="1"/>
          <p:nvPr/>
        </p:nvSpPr>
        <p:spPr>
          <a:xfrm>
            <a:off x="646864" y="3547061"/>
            <a:ext cx="1120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请你根据所学知识，利用以下装置制取一瓶纯净、干燥的氧气。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1B921C-9579-B5DE-6E5F-CB92E2552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141" r="37008"/>
          <a:stretch/>
        </p:blipFill>
        <p:spPr>
          <a:xfrm>
            <a:off x="6709989" y="3987814"/>
            <a:ext cx="3619203" cy="19230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4CC438-1937-B39C-8A63-8441CD6E7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361"/>
          <a:stretch/>
        </p:blipFill>
        <p:spPr>
          <a:xfrm>
            <a:off x="920790" y="3987814"/>
            <a:ext cx="5829892" cy="192307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6E31948-7866-AE81-15BF-9046DC508099}"/>
              </a:ext>
            </a:extLst>
          </p:cNvPr>
          <p:cNvSpPr txBox="1"/>
          <p:nvPr/>
        </p:nvSpPr>
        <p:spPr>
          <a:xfrm>
            <a:off x="3273563" y="2141389"/>
            <a:ext cx="2296044" cy="70788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氯酸钾、二氧化锰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和铁粉固体混合物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CCBD88-2D14-9DFC-D3C5-0B918322A105}"/>
              </a:ext>
            </a:extLst>
          </p:cNvPr>
          <p:cNvSpPr txBox="1"/>
          <p:nvPr/>
        </p:nvSpPr>
        <p:spPr>
          <a:xfrm>
            <a:off x="4232124" y="431613"/>
            <a:ext cx="4656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氯酸钾制取氧气实验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F8C6A97-85F1-F772-DF8A-CD2D5A77C22D}"/>
              </a:ext>
            </a:extLst>
          </p:cNvPr>
          <p:cNvSpPr/>
          <p:nvPr/>
        </p:nvSpPr>
        <p:spPr>
          <a:xfrm>
            <a:off x="6897757" y="2955173"/>
            <a:ext cx="669234" cy="4616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97C35F01-08D2-2856-7CC6-D993FB140066}"/>
              </a:ext>
            </a:extLst>
          </p:cNvPr>
          <p:cNvCxnSpPr>
            <a:stCxn id="5" idx="3"/>
          </p:cNvCxnSpPr>
          <p:nvPr/>
        </p:nvCxnSpPr>
        <p:spPr>
          <a:xfrm>
            <a:off x="5569607" y="2495332"/>
            <a:ext cx="1248636" cy="6306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94C0DBD8-E60B-5494-EC50-4E49D4625438}"/>
              </a:ext>
            </a:extLst>
          </p:cNvPr>
          <p:cNvSpPr txBox="1"/>
          <p:nvPr/>
        </p:nvSpPr>
        <p:spPr>
          <a:xfrm>
            <a:off x="871392" y="2979497"/>
            <a:ext cx="6194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请你写出试管中发生的反应。</a:t>
            </a:r>
          </a:p>
        </p:txBody>
      </p:sp>
    </p:spTree>
    <p:extLst>
      <p:ext uri="{BB962C8B-B14F-4D97-AF65-F5344CB8AC3E}">
        <p14:creationId xmlns:p14="http://schemas.microsoft.com/office/powerpoint/2010/main" val="20963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/>
      <p:bldP spid="12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DC7496C8-9EF8-AA9E-5A6B-81295E5E2886}"/>
              </a:ext>
            </a:extLst>
          </p:cNvPr>
          <p:cNvSpPr txBox="1"/>
          <p:nvPr/>
        </p:nvSpPr>
        <p:spPr>
          <a:xfrm>
            <a:off x="1674183" y="3052197"/>
            <a:ext cx="69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O</a:t>
            </a:r>
            <a:r>
              <a:rPr lang="en-US" altLang="zh-CN" sz="3200" baseline="-25000" dirty="0"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  <a:endParaRPr lang="zh-CN" altLang="en-US" sz="3200" baseline="-25000" dirty="0">
              <a:latin typeface="Segoe UI Black" panose="020B0A02040204020203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5AEC880-9DD6-9710-D281-9B47DC42498D}"/>
              </a:ext>
            </a:extLst>
          </p:cNvPr>
          <p:cNvSpPr txBox="1"/>
          <p:nvPr/>
        </p:nvSpPr>
        <p:spPr>
          <a:xfrm>
            <a:off x="3392991" y="2161883"/>
            <a:ext cx="136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aseline="-25000" dirty="0">
                <a:latin typeface="隶书" panose="02010509060101010101" pitchFamily="49" charset="-122"/>
                <a:ea typeface="隶书" panose="02010509060101010101" pitchFamily="49" charset="-122"/>
              </a:rPr>
              <a:t>制法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2EB31C-C308-57A3-9ABE-007F7709F39B}"/>
              </a:ext>
            </a:extLst>
          </p:cNvPr>
          <p:cNvSpPr txBox="1"/>
          <p:nvPr/>
        </p:nvSpPr>
        <p:spPr>
          <a:xfrm>
            <a:off x="3386185" y="3466346"/>
            <a:ext cx="136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aseline="-25000" dirty="0">
                <a:latin typeface="隶书" panose="02010509060101010101" pitchFamily="49" charset="-122"/>
                <a:ea typeface="隶书" panose="02010509060101010101" pitchFamily="49" charset="-122"/>
              </a:rPr>
              <a:t>收集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D2E320-4D0E-8BB7-9FD5-564904269350}"/>
              </a:ext>
            </a:extLst>
          </p:cNvPr>
          <p:cNvSpPr txBox="1"/>
          <p:nvPr/>
        </p:nvSpPr>
        <p:spPr>
          <a:xfrm>
            <a:off x="3386185" y="2820015"/>
            <a:ext cx="136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aseline="-25000" dirty="0">
                <a:latin typeface="隶书" panose="02010509060101010101" pitchFamily="49" charset="-122"/>
                <a:ea typeface="隶书" panose="02010509060101010101" pitchFamily="49" charset="-122"/>
              </a:rPr>
              <a:t>检验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E1CB514-F9EC-19C2-805B-F6DE993E6651}"/>
              </a:ext>
            </a:extLst>
          </p:cNvPr>
          <p:cNvCxnSpPr/>
          <p:nvPr/>
        </p:nvCxnSpPr>
        <p:spPr>
          <a:xfrm flipV="1">
            <a:off x="2709249" y="2698447"/>
            <a:ext cx="690698" cy="3288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AFB089F-B32E-99FB-E064-06AED3EC4B09}"/>
              </a:ext>
            </a:extLst>
          </p:cNvPr>
          <p:cNvCxnSpPr/>
          <p:nvPr/>
        </p:nvCxnSpPr>
        <p:spPr>
          <a:xfrm>
            <a:off x="2709249" y="3338041"/>
            <a:ext cx="6906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C6D9DE0-E773-106A-C01C-DEF02CE91AC3}"/>
              </a:ext>
            </a:extLst>
          </p:cNvPr>
          <p:cNvCxnSpPr>
            <a:cxnSpLocks/>
          </p:cNvCxnSpPr>
          <p:nvPr/>
        </p:nvCxnSpPr>
        <p:spPr>
          <a:xfrm>
            <a:off x="2709249" y="3636972"/>
            <a:ext cx="690698" cy="3169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4DDB17B9-EA76-6352-8C94-EC7DFE872E19}"/>
              </a:ext>
            </a:extLst>
          </p:cNvPr>
          <p:cNvSpPr txBox="1"/>
          <p:nvPr/>
        </p:nvSpPr>
        <p:spPr>
          <a:xfrm>
            <a:off x="536132" y="1074509"/>
            <a:ext cx="730705" cy="95410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小结</a:t>
            </a:r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EE88193B-5DCD-8110-74D9-D41053B17A46}"/>
              </a:ext>
            </a:extLst>
          </p:cNvPr>
          <p:cNvSpPr/>
          <p:nvPr/>
        </p:nvSpPr>
        <p:spPr>
          <a:xfrm>
            <a:off x="4769963" y="1602806"/>
            <a:ext cx="294251" cy="202116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D860DA1-2387-009F-AEB8-2B948EC3E1FB}"/>
              </a:ext>
            </a:extLst>
          </p:cNvPr>
          <p:cNvSpPr txBox="1"/>
          <p:nvPr/>
        </p:nvSpPr>
        <p:spPr>
          <a:xfrm>
            <a:off x="5274490" y="1432590"/>
            <a:ext cx="196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KClO</a:t>
            </a:r>
            <a:r>
              <a:rPr lang="en-US" altLang="zh-CN" sz="3200" baseline="-25000" dirty="0"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endParaRPr lang="zh-CN" altLang="en-US" sz="3200" baseline="-25000" dirty="0">
              <a:latin typeface="Segoe UI Black" panose="020B0A02040204020203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903D5D1-DF0D-5DDA-872B-DBEB3B4594C1}"/>
              </a:ext>
            </a:extLst>
          </p:cNvPr>
          <p:cNvSpPr txBox="1"/>
          <p:nvPr/>
        </p:nvSpPr>
        <p:spPr>
          <a:xfrm>
            <a:off x="5274490" y="2022417"/>
            <a:ext cx="196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KMnO</a:t>
            </a:r>
            <a:r>
              <a:rPr lang="en-US" altLang="zh-CN" sz="3200" baseline="-25000" dirty="0"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  <a:endParaRPr lang="zh-CN" altLang="en-US" sz="3200" baseline="-25000" dirty="0">
              <a:latin typeface="Segoe UI Black" panose="020B0A02040204020203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D791C76-FAE5-0A28-DCED-CFE4FA506AE9}"/>
              </a:ext>
            </a:extLst>
          </p:cNvPr>
          <p:cNvSpPr txBox="1"/>
          <p:nvPr/>
        </p:nvSpPr>
        <p:spPr>
          <a:xfrm>
            <a:off x="5274490" y="2618442"/>
            <a:ext cx="196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H</a:t>
            </a:r>
            <a:r>
              <a:rPr lang="en-US" altLang="zh-CN" sz="3200" baseline="-25000" dirty="0"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  <a:r>
              <a:rPr lang="en-US" altLang="zh-CN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O</a:t>
            </a:r>
            <a:r>
              <a:rPr lang="en-US" altLang="zh-CN" sz="3200" baseline="-25000" dirty="0"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  <a:endParaRPr lang="zh-CN" altLang="en-US" sz="3200" baseline="-25000" dirty="0">
              <a:latin typeface="Segoe UI Black" panose="020B0A02040204020203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AF6E24E-0BA5-8CE3-4989-431A2C0DD61F}"/>
              </a:ext>
            </a:extLst>
          </p:cNvPr>
          <p:cNvSpPr txBox="1"/>
          <p:nvPr/>
        </p:nvSpPr>
        <p:spPr>
          <a:xfrm>
            <a:off x="5274490" y="3249530"/>
            <a:ext cx="196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H</a:t>
            </a:r>
            <a:r>
              <a:rPr lang="en-US" altLang="zh-CN" sz="3200" baseline="-25000" dirty="0"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  <a:r>
              <a:rPr lang="en-US" altLang="zh-CN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O</a:t>
            </a:r>
            <a:endParaRPr lang="zh-CN" altLang="en-US" sz="3200" baseline="-25000" dirty="0"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416B7E94-77BD-B3F2-18D1-B0B59186D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84" r="23288" b="44177"/>
          <a:stretch/>
        </p:blipFill>
        <p:spPr>
          <a:xfrm>
            <a:off x="3357334" y="171817"/>
            <a:ext cx="6052458" cy="6062801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5D75863-5EB3-85C4-86FE-8CA67CAACBF0}"/>
              </a:ext>
            </a:extLst>
          </p:cNvPr>
          <p:cNvSpPr txBox="1"/>
          <p:nvPr/>
        </p:nvSpPr>
        <p:spPr>
          <a:xfrm>
            <a:off x="6096000" y="2396273"/>
            <a:ext cx="992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O</a:t>
            </a:r>
            <a:r>
              <a:rPr lang="en-US" altLang="zh-CN" sz="3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</a:t>
            </a:r>
            <a:endParaRPr lang="zh-CN" altLang="en-US" sz="36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5A2C52-A44A-0AF7-F91D-443C2402B010}"/>
              </a:ext>
            </a:extLst>
          </p:cNvPr>
          <p:cNvSpPr txBox="1"/>
          <p:nvPr/>
        </p:nvSpPr>
        <p:spPr>
          <a:xfrm>
            <a:off x="4656157" y="3264526"/>
            <a:ext cx="1180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CO</a:t>
            </a:r>
            <a:r>
              <a:rPr lang="en-US" altLang="zh-CN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</a:t>
            </a:r>
            <a:endParaRPr lang="zh-CN" altLang="en-US" sz="32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310B420-5A28-C538-571D-A40CF4F5F26D}"/>
              </a:ext>
            </a:extLst>
          </p:cNvPr>
          <p:cNvSpPr txBox="1"/>
          <p:nvPr/>
        </p:nvSpPr>
        <p:spPr>
          <a:xfrm>
            <a:off x="6902301" y="3264526"/>
            <a:ext cx="1180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</a:t>
            </a:r>
            <a:r>
              <a:rPr lang="en-US" altLang="zh-CN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O</a:t>
            </a:r>
            <a:endParaRPr lang="zh-CN" altLang="en-US" sz="32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5129804-D471-EFAD-9D70-3824CC21F51A}"/>
              </a:ext>
            </a:extLst>
          </p:cNvPr>
          <p:cNvCxnSpPr>
            <a:stCxn id="4" idx="0"/>
          </p:cNvCxnSpPr>
          <p:nvPr/>
        </p:nvCxnSpPr>
        <p:spPr>
          <a:xfrm flipV="1">
            <a:off x="5246159" y="2815771"/>
            <a:ext cx="756917" cy="4487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2FEEF0FE-01E4-4F7F-BF34-278DE11A7AEF}"/>
              </a:ext>
            </a:extLst>
          </p:cNvPr>
          <p:cNvCxnSpPr>
            <a:cxnSpLocks/>
          </p:cNvCxnSpPr>
          <p:nvPr/>
        </p:nvCxnSpPr>
        <p:spPr>
          <a:xfrm flipH="1">
            <a:off x="5309680" y="3019545"/>
            <a:ext cx="670206" cy="4323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B52D943-78D5-33D1-BA47-E262E0EFD3B1}"/>
              </a:ext>
            </a:extLst>
          </p:cNvPr>
          <p:cNvCxnSpPr>
            <a:cxnSpLocks/>
          </p:cNvCxnSpPr>
          <p:nvPr/>
        </p:nvCxnSpPr>
        <p:spPr>
          <a:xfrm>
            <a:off x="5784413" y="3650610"/>
            <a:ext cx="106018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546AEBD-2DFA-A505-6757-73AF65939D39}"/>
              </a:ext>
            </a:extLst>
          </p:cNvPr>
          <p:cNvCxnSpPr>
            <a:cxnSpLocks/>
          </p:cNvCxnSpPr>
          <p:nvPr/>
        </p:nvCxnSpPr>
        <p:spPr>
          <a:xfrm>
            <a:off x="6806845" y="2910729"/>
            <a:ext cx="615724" cy="4358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7E80A82-DE37-93C8-E9CA-F020C59A791C}"/>
              </a:ext>
            </a:extLst>
          </p:cNvPr>
          <p:cNvCxnSpPr>
            <a:cxnSpLocks/>
          </p:cNvCxnSpPr>
          <p:nvPr/>
        </p:nvCxnSpPr>
        <p:spPr>
          <a:xfrm flipH="1" flipV="1">
            <a:off x="6844599" y="2742910"/>
            <a:ext cx="657455" cy="4487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25986845-4090-913B-681D-021E98A9DC40}"/>
              </a:ext>
            </a:extLst>
          </p:cNvPr>
          <p:cNvCxnSpPr/>
          <p:nvPr/>
        </p:nvCxnSpPr>
        <p:spPr>
          <a:xfrm>
            <a:off x="6342743" y="1647371"/>
            <a:ext cx="0" cy="7489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12657D55-7B6B-31CF-DC14-F54BEC2BD049}"/>
              </a:ext>
            </a:extLst>
          </p:cNvPr>
          <p:cNvSpPr txBox="1"/>
          <p:nvPr/>
        </p:nvSpPr>
        <p:spPr>
          <a:xfrm>
            <a:off x="5732767" y="846098"/>
            <a:ext cx="163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KClO</a:t>
            </a:r>
            <a:r>
              <a:rPr lang="en-US" altLang="zh-CN" sz="3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3</a:t>
            </a:r>
            <a:endParaRPr lang="zh-CN" altLang="en-US" sz="36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0DBFE12-5B9D-4EC8-56CB-5A67F23F9224}"/>
              </a:ext>
            </a:extLst>
          </p:cNvPr>
          <p:cNvSpPr txBox="1"/>
          <p:nvPr/>
        </p:nvSpPr>
        <p:spPr>
          <a:xfrm>
            <a:off x="636754" y="879770"/>
            <a:ext cx="1303716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小结</a:t>
            </a:r>
          </a:p>
        </p:txBody>
      </p:sp>
    </p:spTree>
    <p:extLst>
      <p:ext uri="{BB962C8B-B14F-4D97-AF65-F5344CB8AC3E}">
        <p14:creationId xmlns:p14="http://schemas.microsoft.com/office/powerpoint/2010/main" val="36957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248A6B9-5215-9658-3A9C-CBFD1F9E5C36}"/>
              </a:ext>
            </a:extLst>
          </p:cNvPr>
          <p:cNvSpPr txBox="1"/>
          <p:nvPr/>
        </p:nvSpPr>
        <p:spPr>
          <a:xfrm>
            <a:off x="1209763" y="1202936"/>
            <a:ext cx="2145455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课后作业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B78667A-C4E7-6D1C-1705-E6AB61BD80BB}"/>
              </a:ext>
            </a:extLst>
          </p:cNvPr>
          <p:cNvSpPr txBox="1"/>
          <p:nvPr/>
        </p:nvSpPr>
        <p:spPr>
          <a:xfrm>
            <a:off x="1007165" y="2981048"/>
            <a:ext cx="9999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请你查阅相关资料，是否还有其它方法改进大气成分，使火星更适合人类居住。</a:t>
            </a:r>
          </a:p>
        </p:txBody>
      </p:sp>
    </p:spTree>
    <p:extLst>
      <p:ext uri="{BB962C8B-B14F-4D97-AF65-F5344CB8AC3E}">
        <p14:creationId xmlns:p14="http://schemas.microsoft.com/office/powerpoint/2010/main" val="2621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2" name="片头">
            <a:hlinkClick r:id="" action="ppaction://media"/>
            <a:extLst>
              <a:ext uri="{FF2B5EF4-FFF2-40B4-BE49-F238E27FC236}">
                <a16:creationId xmlns:a16="http://schemas.microsoft.com/office/drawing/2014/main" id="{E99906B0-4111-B61E-4A31-6446D5ADA0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" end="2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8571" y="726397"/>
            <a:ext cx="6413516" cy="360760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234821A-22E2-2CE5-FECA-CF1D284F612A}"/>
              </a:ext>
            </a:extLst>
          </p:cNvPr>
          <p:cNvSpPr txBox="1"/>
          <p:nvPr/>
        </p:nvSpPr>
        <p:spPr>
          <a:xfrm>
            <a:off x="1309315" y="4950232"/>
            <a:ext cx="1075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Q1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在火星上生存，我们需要哪些化学物质？</a:t>
            </a:r>
          </a:p>
        </p:txBody>
      </p:sp>
    </p:spTree>
    <p:extLst>
      <p:ext uri="{BB962C8B-B14F-4D97-AF65-F5344CB8AC3E}">
        <p14:creationId xmlns:p14="http://schemas.microsoft.com/office/powerpoint/2010/main" val="18198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86758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60F9175-83CD-C08C-39B4-FBE56007F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408" y="804703"/>
            <a:ext cx="7648183" cy="446144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6E8ECD4-5666-9F22-0420-76E7D0E12FE5}"/>
              </a:ext>
            </a:extLst>
          </p:cNvPr>
          <p:cNvSpPr txBox="1"/>
          <p:nvPr/>
        </p:nvSpPr>
        <p:spPr>
          <a:xfrm>
            <a:off x="4421112" y="5461918"/>
            <a:ext cx="311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火星大气含量分布图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DE7171-7A64-E10D-5459-77B1B109120E}"/>
              </a:ext>
            </a:extLst>
          </p:cNvPr>
          <p:cNvSpPr txBox="1"/>
          <p:nvPr/>
        </p:nvSpPr>
        <p:spPr>
          <a:xfrm>
            <a:off x="7642489" y="1275763"/>
            <a:ext cx="576470" cy="36597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</a:t>
            </a:r>
            <a:r>
              <a:rPr lang="en-US" altLang="zh-CN" baseline="-2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  <a:endParaRPr lang="zh-CN" altLang="en-US" dirty="0">
              <a:solidFill>
                <a:schemeClr val="bg1"/>
              </a:solidFill>
              <a:latin typeface="Segoe UI Black" panose="020B0A02040204020203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3CBBF53-B859-9164-C0BB-E983017F07C8}"/>
              </a:ext>
            </a:extLst>
          </p:cNvPr>
          <p:cNvSpPr txBox="1"/>
          <p:nvPr/>
        </p:nvSpPr>
        <p:spPr>
          <a:xfrm>
            <a:off x="8218959" y="1778852"/>
            <a:ext cx="576470" cy="36597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</a:t>
            </a:r>
            <a:r>
              <a:rPr lang="en-US" altLang="zh-CN" baseline="-2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  <a:endParaRPr lang="zh-CN" altLang="en-US" dirty="0">
              <a:solidFill>
                <a:schemeClr val="bg1"/>
              </a:solidFill>
              <a:latin typeface="Segoe UI Black" panose="020B0A02040204020203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A09C39C-5EDF-69DA-3253-8050F0B6CCC8}"/>
              </a:ext>
            </a:extLst>
          </p:cNvPr>
          <p:cNvSpPr txBox="1"/>
          <p:nvPr/>
        </p:nvSpPr>
        <p:spPr>
          <a:xfrm>
            <a:off x="8279019" y="2144823"/>
            <a:ext cx="57647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</a:t>
            </a:r>
            <a:endParaRPr lang="zh-CN" altLang="en-US" dirty="0">
              <a:solidFill>
                <a:schemeClr val="bg1"/>
              </a:solidFill>
              <a:latin typeface="Segoe UI Black" panose="020B0A02040204020203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AA8B96-F741-A25A-748E-E1A18D174047}"/>
              </a:ext>
            </a:extLst>
          </p:cNvPr>
          <p:cNvSpPr txBox="1"/>
          <p:nvPr/>
        </p:nvSpPr>
        <p:spPr>
          <a:xfrm>
            <a:off x="5976730" y="3387223"/>
            <a:ext cx="337931" cy="276999"/>
          </a:xfrm>
          <a:prstGeom prst="rect">
            <a:avLst/>
          </a:prstGeom>
          <a:solidFill>
            <a:srgbClr val="4D2211"/>
          </a:solidFill>
        </p:spPr>
        <p:txBody>
          <a:bodyPr wrap="square" rtlCol="0">
            <a:spAutoFit/>
          </a:bodyPr>
          <a:lstStyle/>
          <a:p>
            <a:r>
              <a:rPr lang="en-US" altLang="zh-CN" baseline="-2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  <a:endParaRPr lang="zh-CN" altLang="en-US" baseline="-25000" dirty="0">
              <a:solidFill>
                <a:schemeClr val="bg1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6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4B14B7A-9826-266D-BC98-CDFBDAB710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6" t="1063" r="8985"/>
          <a:stretch/>
        </p:blipFill>
        <p:spPr>
          <a:xfrm>
            <a:off x="5595367" y="1510262"/>
            <a:ext cx="4711147" cy="4158806"/>
          </a:xfrm>
          <a:prstGeom prst="rect">
            <a:avLst/>
          </a:prstGeom>
        </p:spPr>
      </p:pic>
      <p:pic>
        <p:nvPicPr>
          <p:cNvPr id="4" name="火星救援1">
            <a:hlinkClick r:id="" action="ppaction://media"/>
            <a:extLst>
              <a:ext uri="{FF2B5EF4-FFF2-40B4-BE49-F238E27FC236}">
                <a16:creationId xmlns:a16="http://schemas.microsoft.com/office/drawing/2014/main" id="{FE84A798-2B8D-294C-3552-E62FDAACA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248" y="2050277"/>
            <a:ext cx="4345097" cy="244220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C87DE8F-CF1D-E78E-C25A-4B7AD7FD1CA0}"/>
              </a:ext>
            </a:extLst>
          </p:cNvPr>
          <p:cNvSpPr txBox="1"/>
          <p:nvPr/>
        </p:nvSpPr>
        <p:spPr>
          <a:xfrm>
            <a:off x="1644934" y="536727"/>
            <a:ext cx="69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Q2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光合作用在火星上是否可行？</a:t>
            </a:r>
          </a:p>
        </p:txBody>
      </p:sp>
    </p:spTree>
    <p:extLst>
      <p:ext uri="{BB962C8B-B14F-4D97-AF65-F5344CB8AC3E}">
        <p14:creationId xmlns:p14="http://schemas.microsoft.com/office/powerpoint/2010/main" val="424431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73DD0257-3EED-ACEA-C686-8AA50273D367}"/>
              </a:ext>
            </a:extLst>
          </p:cNvPr>
          <p:cNvSpPr txBox="1"/>
          <p:nvPr/>
        </p:nvSpPr>
        <p:spPr>
          <a:xfrm>
            <a:off x="3841933" y="385700"/>
            <a:ext cx="1016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检测土壤气体中的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O</a:t>
            </a:r>
            <a:r>
              <a:rPr lang="en-US" altLang="zh-CN" sz="3600" b="1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CO</a:t>
            </a:r>
            <a:r>
              <a:rPr lang="en-US" altLang="zh-CN" sz="3600" b="1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含量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82569D0-BC98-4FAB-36A0-F2D85D593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93043"/>
              </p:ext>
            </p:extLst>
          </p:nvPr>
        </p:nvGraphicFramePr>
        <p:xfrm>
          <a:off x="1929809" y="4508651"/>
          <a:ext cx="790797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579">
                  <a:extLst>
                    <a:ext uri="{9D8B030D-6E8A-4147-A177-3AD203B41FA5}">
                      <a16:colId xmlns:a16="http://schemas.microsoft.com/office/drawing/2014/main" val="415990748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9976738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84724073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2304206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94576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气体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altLang="zh-CN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CN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其他气体（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52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78.05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0.98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628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土壤气体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78.8~80.24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0.98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83354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D8828433-2BE8-0E54-B80F-BF4D15EBE49F}"/>
              </a:ext>
            </a:extLst>
          </p:cNvPr>
          <p:cNvSpPr txBox="1"/>
          <p:nvPr/>
        </p:nvSpPr>
        <p:spPr>
          <a:xfrm>
            <a:off x="2355803" y="5824909"/>
            <a:ext cx="835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你发现了什么？能解释其中的原因吗？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A454BF6-A5E2-3189-2D71-782BA3E0E6A1}"/>
              </a:ext>
            </a:extLst>
          </p:cNvPr>
          <p:cNvSpPr txBox="1"/>
          <p:nvPr/>
        </p:nvSpPr>
        <p:spPr>
          <a:xfrm>
            <a:off x="3841933" y="3890663"/>
            <a:ext cx="3938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土壤气体与空气组成的差异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F48771-081C-5417-8F6D-78287A765A3D}"/>
              </a:ext>
            </a:extLst>
          </p:cNvPr>
          <p:cNvSpPr txBox="1"/>
          <p:nvPr/>
        </p:nvSpPr>
        <p:spPr>
          <a:xfrm>
            <a:off x="3720529" y="4879773"/>
            <a:ext cx="113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20.94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B7CB50-F101-092A-54F8-A80571AA1A21}"/>
              </a:ext>
            </a:extLst>
          </p:cNvPr>
          <p:cNvSpPr txBox="1"/>
          <p:nvPr/>
        </p:nvSpPr>
        <p:spPr>
          <a:xfrm>
            <a:off x="5500589" y="4875869"/>
            <a:ext cx="113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274F6AE-A25B-4B71-BA34-B93EFE694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15940" y="1432298"/>
            <a:ext cx="2458754" cy="20944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C01D53E-F42A-F889-3290-F8789DE0B3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65" t="8332" r="29114" b="20097"/>
          <a:stretch/>
        </p:blipFill>
        <p:spPr>
          <a:xfrm rot="16200000">
            <a:off x="7925353" y="1227253"/>
            <a:ext cx="2704754" cy="25916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826EF6A-144B-EC69-2C08-D4473D04FE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6" t="1063" r="8985"/>
          <a:stretch/>
        </p:blipFill>
        <p:spPr>
          <a:xfrm>
            <a:off x="4436682" y="1170696"/>
            <a:ext cx="2975019" cy="2626223"/>
          </a:xfrm>
          <a:prstGeom prst="rect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9FAEBCC-656B-D79B-55B8-2D8D06846DE5}"/>
              </a:ext>
            </a:extLst>
          </p:cNvPr>
          <p:cNvCxnSpPr/>
          <p:nvPr/>
        </p:nvCxnSpPr>
        <p:spPr>
          <a:xfrm flipV="1">
            <a:off x="3193774" y="3140765"/>
            <a:ext cx="1242908" cy="23853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9FB380A-3670-2283-7845-491F14CBC4BC}"/>
              </a:ext>
            </a:extLst>
          </p:cNvPr>
          <p:cNvCxnSpPr>
            <a:cxnSpLocks/>
          </p:cNvCxnSpPr>
          <p:nvPr/>
        </p:nvCxnSpPr>
        <p:spPr>
          <a:xfrm flipH="1">
            <a:off x="6889082" y="2282490"/>
            <a:ext cx="1092828" cy="24058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C1AB839-455E-D49A-BD32-322E023AAA26}"/>
              </a:ext>
            </a:extLst>
          </p:cNvPr>
          <p:cNvSpPr txBox="1"/>
          <p:nvPr/>
        </p:nvSpPr>
        <p:spPr>
          <a:xfrm>
            <a:off x="1353959" y="431614"/>
            <a:ext cx="2145455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实验探究</a:t>
            </a:r>
          </a:p>
        </p:txBody>
      </p:sp>
    </p:spTree>
    <p:extLst>
      <p:ext uri="{BB962C8B-B14F-4D97-AF65-F5344CB8AC3E}">
        <p14:creationId xmlns:p14="http://schemas.microsoft.com/office/powerpoint/2010/main" val="25111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AD558DF7-98B7-AE8C-9CCB-5321378821D7}"/>
              </a:ext>
            </a:extLst>
          </p:cNvPr>
          <p:cNvSpPr txBox="1"/>
          <p:nvPr/>
        </p:nvSpPr>
        <p:spPr>
          <a:xfrm>
            <a:off x="3919948" y="1460810"/>
            <a:ext cx="917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请你设计实验证明土壤中有碳酸钙。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5DDF87-5030-851F-BFA3-F68DCBC7C999}"/>
              </a:ext>
            </a:extLst>
          </p:cNvPr>
          <p:cNvSpPr txBox="1"/>
          <p:nvPr/>
        </p:nvSpPr>
        <p:spPr>
          <a:xfrm>
            <a:off x="1581356" y="3035186"/>
            <a:ext cx="9468362" cy="156966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资料卡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土壤中的微生物迅速繁殖，消耗了氧气，产生了二氧化碳，一部分二氧化碳逸散到空气中，一部分二氧化碳与土壤中的一些物质发生反应，生成了碳酸盐（含大量的碳酸钙）。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F8AA7DD-E006-7386-E395-4390FA9ACA88}"/>
              </a:ext>
            </a:extLst>
          </p:cNvPr>
          <p:cNvSpPr txBox="1"/>
          <p:nvPr/>
        </p:nvSpPr>
        <p:spPr>
          <a:xfrm>
            <a:off x="1448302" y="1484649"/>
            <a:ext cx="2145455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学生实验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F6220E1-C911-C380-0A90-DF1130E3A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1" t="5486" r="28497" b="5701"/>
          <a:stretch/>
        </p:blipFill>
        <p:spPr>
          <a:xfrm>
            <a:off x="5194389" y="2312504"/>
            <a:ext cx="2332227" cy="42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5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D139FCFE-801F-F668-3B51-32A98FBEC96C}"/>
              </a:ext>
            </a:extLst>
          </p:cNvPr>
          <p:cNvSpPr txBox="1"/>
          <p:nvPr/>
        </p:nvSpPr>
        <p:spPr>
          <a:xfrm>
            <a:off x="1973901" y="1437124"/>
            <a:ext cx="8435682" cy="304698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资料卡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要在太空的特殊环境中栽培植物，首先不能使用土壤，因为在微重力条件下，土壤颗粒会在太空中漂浮，易发生危险。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我国科研人员用一种特殊的材料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蛭石（蛭石是一种天然、无机、无毒、在高温作用下会膨胀的矿物，蛭石具有离子交换能力，传输水的特性非常强）来代替土壤。其次，植物在太空中生长同样需要营养，所以要不停地给他们供给营养液。</a:t>
            </a:r>
          </a:p>
        </p:txBody>
      </p:sp>
      <p:pic>
        <p:nvPicPr>
          <p:cNvPr id="2" name="院士解密">
            <a:hlinkClick r:id="" action="ppaction://media"/>
            <a:extLst>
              <a:ext uri="{FF2B5EF4-FFF2-40B4-BE49-F238E27FC236}">
                <a16:creationId xmlns:a16="http://schemas.microsoft.com/office/drawing/2014/main" id="{74B93FF3-1E91-DE10-FA73-AEE1068D38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7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4775" y="1219465"/>
            <a:ext cx="5803816" cy="3264647"/>
          </a:xfrm>
          <a:prstGeom prst="rect">
            <a:avLst/>
          </a:prstGeom>
        </p:spPr>
      </p:pic>
      <p:pic>
        <p:nvPicPr>
          <p:cNvPr id="6" name="太空种菜">
            <a:hlinkClick r:id="" action="ppaction://media"/>
            <a:extLst>
              <a:ext uri="{FF2B5EF4-FFF2-40B4-BE49-F238E27FC236}">
                <a16:creationId xmlns:a16="http://schemas.microsoft.com/office/drawing/2014/main" id="{327BD677-3CBA-B875-CEAA-E79655E70E4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34203" b="19156"/>
          <a:stretch/>
        </p:blipFill>
        <p:spPr>
          <a:xfrm>
            <a:off x="1782417" y="1071732"/>
            <a:ext cx="8764650" cy="471453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608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4125F8C9-5234-50F5-D323-0392AB6D5E76}"/>
              </a:ext>
            </a:extLst>
          </p:cNvPr>
          <p:cNvSpPr txBox="1"/>
          <p:nvPr/>
        </p:nvSpPr>
        <p:spPr>
          <a:xfrm>
            <a:off x="1644933" y="713797"/>
            <a:ext cx="9052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Q3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 你能利用所学知识说一说，还有其他方法消耗大气中的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CO</a:t>
            </a:r>
            <a:r>
              <a:rPr lang="en-US" altLang="zh-CN" sz="3600" b="1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吗？</a:t>
            </a:r>
            <a:endParaRPr lang="zh-CN" altLang="en-US" sz="3600" b="1" baseline="-25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F1E51C-ED4B-4E9C-3F53-649146F8E321}"/>
              </a:ext>
            </a:extLst>
          </p:cNvPr>
          <p:cNvSpPr txBox="1"/>
          <p:nvPr/>
        </p:nvSpPr>
        <p:spPr>
          <a:xfrm>
            <a:off x="435685" y="1202936"/>
            <a:ext cx="730705" cy="95410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小结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B4782DC-7363-D02B-0B3C-F87C0709D3E5}"/>
              </a:ext>
            </a:extLst>
          </p:cNvPr>
          <p:cNvCxnSpPr>
            <a:stCxn id="6" idx="3"/>
            <a:endCxn id="6" idx="3"/>
          </p:cNvCxnSpPr>
          <p:nvPr/>
        </p:nvCxnSpPr>
        <p:spPr>
          <a:xfrm>
            <a:off x="7495965" y="38141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1355FC7-3524-F5A2-60C4-1A5A4B8F5D5D}"/>
              </a:ext>
            </a:extLst>
          </p:cNvPr>
          <p:cNvGrpSpPr/>
          <p:nvPr/>
        </p:nvGrpSpPr>
        <p:grpSpPr>
          <a:xfrm>
            <a:off x="5710657" y="2637954"/>
            <a:ext cx="4226058" cy="2058082"/>
            <a:chOff x="5710657" y="2637954"/>
            <a:chExt cx="4226058" cy="205808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E9B56D2-14C3-FB18-2235-AE099B8848B8}"/>
                </a:ext>
              </a:extLst>
            </p:cNvPr>
            <p:cNvSpPr txBox="1"/>
            <p:nvPr/>
          </p:nvSpPr>
          <p:spPr>
            <a:xfrm>
              <a:off x="6510922" y="3521724"/>
              <a:ext cx="985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CO</a:t>
              </a:r>
              <a:r>
                <a:rPr lang="en-US" altLang="zh-CN" sz="3200" baseline="-25000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2</a:t>
              </a:r>
              <a:endParaRPr lang="zh-CN" altLang="en-US" sz="3200" baseline="-25000" dirty="0">
                <a:latin typeface="Segoe UI Black" panose="020B0A02040204020203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0013FE7-ADBC-796F-64F4-0B213AE01869}"/>
                </a:ext>
              </a:extLst>
            </p:cNvPr>
            <p:cNvSpPr txBox="1"/>
            <p:nvPr/>
          </p:nvSpPr>
          <p:spPr>
            <a:xfrm>
              <a:off x="8548731" y="2637954"/>
              <a:ext cx="1363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aseline="-25000" dirty="0">
                  <a:latin typeface="隶书" panose="02010509060101010101" pitchFamily="49" charset="-122"/>
                  <a:ea typeface="隶书" panose="02010509060101010101" pitchFamily="49" charset="-122"/>
                </a:rPr>
                <a:t>制法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8D83304-1735-6CAD-43FE-547FC177F5D3}"/>
                </a:ext>
              </a:extLst>
            </p:cNvPr>
            <p:cNvSpPr txBox="1"/>
            <p:nvPr/>
          </p:nvSpPr>
          <p:spPr>
            <a:xfrm>
              <a:off x="8573655" y="3907095"/>
              <a:ext cx="1363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aseline="-25000" dirty="0">
                  <a:latin typeface="隶书" panose="02010509060101010101" pitchFamily="49" charset="-122"/>
                  <a:ea typeface="隶书" panose="02010509060101010101" pitchFamily="49" charset="-122"/>
                </a:rPr>
                <a:t>收集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BEAE84F-8AB6-04AE-A22C-9C580D24F202}"/>
                </a:ext>
              </a:extLst>
            </p:cNvPr>
            <p:cNvSpPr txBox="1"/>
            <p:nvPr/>
          </p:nvSpPr>
          <p:spPr>
            <a:xfrm>
              <a:off x="8564671" y="3288027"/>
              <a:ext cx="1363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aseline="-25000" dirty="0">
                  <a:latin typeface="隶书" panose="02010509060101010101" pitchFamily="49" charset="-122"/>
                  <a:ea typeface="隶书" panose="02010509060101010101" pitchFamily="49" charset="-122"/>
                </a:rPr>
                <a:t>检验</a:t>
              </a: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21251A5D-D91A-AFCD-4561-9EB4EC08585A}"/>
                </a:ext>
              </a:extLst>
            </p:cNvPr>
            <p:cNvCxnSpPr/>
            <p:nvPr/>
          </p:nvCxnSpPr>
          <p:spPr>
            <a:xfrm flipV="1">
              <a:off x="7864989" y="3174518"/>
              <a:ext cx="690698" cy="32882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E0C43A83-D26D-A482-956E-791AF41E90DB}"/>
                </a:ext>
              </a:extLst>
            </p:cNvPr>
            <p:cNvCxnSpPr/>
            <p:nvPr/>
          </p:nvCxnSpPr>
          <p:spPr>
            <a:xfrm>
              <a:off x="7864989" y="3814112"/>
              <a:ext cx="69069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5F50A9CC-7E80-EF78-FEB2-5B70228FDC73}"/>
                </a:ext>
              </a:extLst>
            </p:cNvPr>
            <p:cNvCxnSpPr>
              <a:cxnSpLocks/>
            </p:cNvCxnSpPr>
            <p:nvPr/>
          </p:nvCxnSpPr>
          <p:spPr>
            <a:xfrm>
              <a:off x="7864989" y="4113043"/>
              <a:ext cx="690698" cy="3169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15465948-CF76-9D20-E669-DA0131ACE6A4}"/>
                </a:ext>
              </a:extLst>
            </p:cNvPr>
            <p:cNvCxnSpPr>
              <a:cxnSpLocks/>
            </p:cNvCxnSpPr>
            <p:nvPr/>
          </p:nvCxnSpPr>
          <p:spPr>
            <a:xfrm>
              <a:off x="5710657" y="3180439"/>
              <a:ext cx="690698" cy="3169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133177AD-DD49-9317-6C2B-5D166B7A0402}"/>
                </a:ext>
              </a:extLst>
            </p:cNvPr>
            <p:cNvCxnSpPr/>
            <p:nvPr/>
          </p:nvCxnSpPr>
          <p:spPr>
            <a:xfrm flipV="1">
              <a:off x="5718497" y="4367214"/>
              <a:ext cx="690698" cy="32882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7A637A91-06D5-EAC7-5CDD-D2A5AC1063A1}"/>
              </a:ext>
            </a:extLst>
          </p:cNvPr>
          <p:cNvGrpSpPr/>
          <p:nvPr/>
        </p:nvGrpSpPr>
        <p:grpSpPr>
          <a:xfrm>
            <a:off x="1723746" y="2241416"/>
            <a:ext cx="3904673" cy="4187855"/>
            <a:chOff x="1723746" y="2241416"/>
            <a:chExt cx="3904673" cy="4187855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0799720-9229-6329-D394-87A30958FF34}"/>
                </a:ext>
              </a:extLst>
            </p:cNvPr>
            <p:cNvSpPr txBox="1"/>
            <p:nvPr/>
          </p:nvSpPr>
          <p:spPr>
            <a:xfrm>
              <a:off x="4265359" y="2452499"/>
              <a:ext cx="13630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aseline="-25000" dirty="0">
                  <a:latin typeface="隶书" panose="02010509060101010101" pitchFamily="49" charset="-122"/>
                  <a:ea typeface="隶书" panose="02010509060101010101" pitchFamily="49" charset="-122"/>
                </a:rPr>
                <a:t>物理性质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8207B70-6688-828F-C32D-59E7EDD78D74}"/>
                </a:ext>
              </a:extLst>
            </p:cNvPr>
            <p:cNvSpPr txBox="1"/>
            <p:nvPr/>
          </p:nvSpPr>
          <p:spPr>
            <a:xfrm>
              <a:off x="4265359" y="4028849"/>
              <a:ext cx="13630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aseline="-25000" dirty="0">
                  <a:latin typeface="隶书" panose="02010509060101010101" pitchFamily="49" charset="-122"/>
                  <a:ea typeface="隶书" panose="02010509060101010101" pitchFamily="49" charset="-122"/>
                </a:rPr>
                <a:t>化学性质</a:t>
              </a:r>
            </a:p>
          </p:txBody>
        </p:sp>
        <p:sp>
          <p:nvSpPr>
            <p:cNvPr id="34" name="右大括号 33">
              <a:extLst>
                <a:ext uri="{FF2B5EF4-FFF2-40B4-BE49-F238E27FC236}">
                  <a16:creationId xmlns:a16="http://schemas.microsoft.com/office/drawing/2014/main" id="{1660705A-2C13-5B6D-9A4F-CA7312B0B514}"/>
                </a:ext>
              </a:extLst>
            </p:cNvPr>
            <p:cNvSpPr/>
            <p:nvPr/>
          </p:nvSpPr>
          <p:spPr>
            <a:xfrm>
              <a:off x="4085707" y="2558469"/>
              <a:ext cx="261890" cy="1411157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右大括号 34">
              <a:extLst>
                <a:ext uri="{FF2B5EF4-FFF2-40B4-BE49-F238E27FC236}">
                  <a16:creationId xmlns:a16="http://schemas.microsoft.com/office/drawing/2014/main" id="{CF1CA996-8269-7834-17E9-BE1D691A0EDE}"/>
                </a:ext>
              </a:extLst>
            </p:cNvPr>
            <p:cNvSpPr/>
            <p:nvPr/>
          </p:nvSpPr>
          <p:spPr>
            <a:xfrm>
              <a:off x="4099025" y="4194042"/>
              <a:ext cx="261890" cy="1411157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8015DD7-7D6E-E71F-3E76-D9060448C144}"/>
                </a:ext>
              </a:extLst>
            </p:cNvPr>
            <p:cNvSpPr txBox="1"/>
            <p:nvPr/>
          </p:nvSpPr>
          <p:spPr>
            <a:xfrm>
              <a:off x="1846227" y="2241416"/>
              <a:ext cx="2435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aseline="-25000" dirty="0">
                  <a:latin typeface="隶书" panose="02010509060101010101" pitchFamily="49" charset="-122"/>
                  <a:ea typeface="隶书" panose="02010509060101010101" pitchFamily="49" charset="-122"/>
                </a:rPr>
                <a:t>密度大于空气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1FFD6284-04A1-87CD-A7B6-CD4AA4061DEA}"/>
                </a:ext>
              </a:extLst>
            </p:cNvPr>
            <p:cNvSpPr txBox="1"/>
            <p:nvPr/>
          </p:nvSpPr>
          <p:spPr>
            <a:xfrm>
              <a:off x="1846227" y="2783536"/>
              <a:ext cx="2435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aseline="-25000" dirty="0">
                  <a:latin typeface="隶书" panose="02010509060101010101" pitchFamily="49" charset="-122"/>
                  <a:ea typeface="隶书" panose="02010509060101010101" pitchFamily="49" charset="-122"/>
                </a:rPr>
                <a:t>能溶于水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F0394925-97E9-3BF7-FBAD-0F6416E59642}"/>
                </a:ext>
              </a:extLst>
            </p:cNvPr>
            <p:cNvSpPr txBox="1"/>
            <p:nvPr/>
          </p:nvSpPr>
          <p:spPr>
            <a:xfrm>
              <a:off x="1723746" y="3984899"/>
              <a:ext cx="2435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aseline="-25000" dirty="0">
                  <a:latin typeface="隶书" panose="02010509060101010101" pitchFamily="49" charset="-122"/>
                  <a:ea typeface="隶书" panose="02010509060101010101" pitchFamily="49" charset="-122"/>
                </a:rPr>
                <a:t>能与水反应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093A7DD-9A52-1BA6-3333-C655D615CF19}"/>
                </a:ext>
              </a:extLst>
            </p:cNvPr>
            <p:cNvSpPr txBox="1"/>
            <p:nvPr/>
          </p:nvSpPr>
          <p:spPr>
            <a:xfrm>
              <a:off x="1746242" y="4491982"/>
              <a:ext cx="2435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aseline="-25000" dirty="0">
                  <a:latin typeface="隶书" panose="02010509060101010101" pitchFamily="49" charset="-122"/>
                  <a:ea typeface="隶书" panose="02010509060101010101" pitchFamily="49" charset="-122"/>
                </a:rPr>
                <a:t>能与澄清石灰水反应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95ADB89-D491-4F98-8AF6-0E1DDF20A76E}"/>
                </a:ext>
              </a:extLst>
            </p:cNvPr>
            <p:cNvSpPr txBox="1"/>
            <p:nvPr/>
          </p:nvSpPr>
          <p:spPr>
            <a:xfrm>
              <a:off x="2801860" y="3284285"/>
              <a:ext cx="461665" cy="100476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/>
                <a:t>●●●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253085C-FCA1-04CB-7938-DAE8E666AF12}"/>
                </a:ext>
              </a:extLst>
            </p:cNvPr>
            <p:cNvSpPr txBox="1"/>
            <p:nvPr/>
          </p:nvSpPr>
          <p:spPr>
            <a:xfrm>
              <a:off x="2757945" y="5424511"/>
              <a:ext cx="461665" cy="100476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/>
                <a:t>●●●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76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C552EF-DDC1-6840-B47A-27751BB0621F}"/>
              </a:ext>
            </a:extLst>
          </p:cNvPr>
          <p:cNvGrpSpPr/>
          <p:nvPr/>
        </p:nvGrpSpPr>
        <p:grpSpPr>
          <a:xfrm>
            <a:off x="-3966084" y="-1866880"/>
            <a:ext cx="22130139" cy="11985552"/>
            <a:chOff x="-3966084" y="-1866880"/>
            <a:chExt cx="22130139" cy="11985552"/>
          </a:xfrm>
        </p:grpSpPr>
        <p:sp>
          <p:nvSpPr>
            <p:cNvPr id="47" name="Rectangle: Rounded Corners 25">
              <a:extLst>
                <a:ext uri="{FF2B5EF4-FFF2-40B4-BE49-F238E27FC236}">
                  <a16:creationId xmlns:a16="http://schemas.microsoft.com/office/drawing/2014/main" id="{DF7C2627-6E44-2347-AE1C-8285CB801478}"/>
                </a:ext>
              </a:extLst>
            </p:cNvPr>
            <p:cNvSpPr/>
            <p:nvPr/>
          </p:nvSpPr>
          <p:spPr>
            <a:xfrm rot="18900000" flipH="1">
              <a:off x="-3966084" y="739192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8" name="Rectangle: Rounded Corners 25">
              <a:extLst>
                <a:ext uri="{FF2B5EF4-FFF2-40B4-BE49-F238E27FC236}">
                  <a16:creationId xmlns:a16="http://schemas.microsoft.com/office/drawing/2014/main" id="{2DF34671-9F09-534C-8F59-A93ECF8393CE}"/>
                </a:ext>
              </a:extLst>
            </p:cNvPr>
            <p:cNvSpPr/>
            <p:nvPr/>
          </p:nvSpPr>
          <p:spPr>
            <a:xfrm rot="18900000" flipH="1">
              <a:off x="8914565" y="-1866880"/>
              <a:ext cx="6554870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643B09C2-1555-494E-BBB3-6184C8CA3513}"/>
                </a:ext>
              </a:extLst>
            </p:cNvPr>
            <p:cNvSpPr/>
            <p:nvPr/>
          </p:nvSpPr>
          <p:spPr>
            <a:xfrm rot="18900000" flipH="1">
              <a:off x="9878811" y="2540350"/>
              <a:ext cx="8285244" cy="88139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36A0D5A3-DBC1-C647-9CF7-1E39A8046DB3}"/>
                </a:ext>
              </a:extLst>
            </p:cNvPr>
            <p:cNvSpPr/>
            <p:nvPr/>
          </p:nvSpPr>
          <p:spPr>
            <a:xfrm rot="18900000" flipH="1">
              <a:off x="5715615" y="6961347"/>
              <a:ext cx="6279749" cy="3157325"/>
            </a:xfrm>
            <a:custGeom>
              <a:avLst/>
              <a:gdLst>
                <a:gd name="connsiteX0" fmla="*/ 486951 w 3100723"/>
                <a:gd name="connsiteY0" fmla="*/ 463834 h 1558978"/>
                <a:gd name="connsiteX1" fmla="*/ 802606 w 3100723"/>
                <a:gd name="connsiteY1" fmla="*/ 333085 h 1558978"/>
                <a:gd name="connsiteX2" fmla="*/ 2298116 w 3100723"/>
                <a:gd name="connsiteY2" fmla="*/ 333085 h 1558978"/>
                <a:gd name="connsiteX3" fmla="*/ 2744519 w 3100723"/>
                <a:gd name="connsiteY3" fmla="*/ 779488 h 1558978"/>
                <a:gd name="connsiteX4" fmla="*/ 2298116 w 3100723"/>
                <a:gd name="connsiteY4" fmla="*/ 1225891 h 1558978"/>
                <a:gd name="connsiteX5" fmla="*/ 802606 w 3100723"/>
                <a:gd name="connsiteY5" fmla="*/ 1225891 h 1558978"/>
                <a:gd name="connsiteX6" fmla="*/ 356203 w 3100723"/>
                <a:gd name="connsiteY6" fmla="*/ 779488 h 1558978"/>
                <a:gd name="connsiteX7" fmla="*/ 486951 w 3100723"/>
                <a:gd name="connsiteY7" fmla="*/ 463834 h 1558978"/>
                <a:gd name="connsiteX8" fmla="*/ 0 w 3100723"/>
                <a:gd name="connsiteY8" fmla="*/ 779488 h 1558978"/>
                <a:gd name="connsiteX9" fmla="*/ 0 w 3100723"/>
                <a:gd name="connsiteY9" fmla="*/ 779489 h 1558978"/>
                <a:gd name="connsiteX10" fmla="*/ 0 w 3100723"/>
                <a:gd name="connsiteY10" fmla="*/ 779488 h 1558978"/>
                <a:gd name="connsiteX11" fmla="*/ 228307 w 3100723"/>
                <a:gd name="connsiteY11" fmla="*/ 228307 h 1558978"/>
                <a:gd name="connsiteX12" fmla="*/ 15836 w 3100723"/>
                <a:gd name="connsiteY12" fmla="*/ 622395 h 1558978"/>
                <a:gd name="connsiteX13" fmla="*/ 0 w 3100723"/>
                <a:gd name="connsiteY13" fmla="*/ 779488 h 1558978"/>
                <a:gd name="connsiteX14" fmla="*/ 15836 w 3100723"/>
                <a:gd name="connsiteY14" fmla="*/ 936582 h 1558978"/>
                <a:gd name="connsiteX15" fmla="*/ 779489 w 3100723"/>
                <a:gd name="connsiteY15" fmla="*/ 1558977 h 1558978"/>
                <a:gd name="connsiteX16" fmla="*/ 2321233 w 3100723"/>
                <a:gd name="connsiteY16" fmla="*/ 1558978 h 1558978"/>
                <a:gd name="connsiteX17" fmla="*/ 3100722 w 3100723"/>
                <a:gd name="connsiteY17" fmla="*/ 779489 h 1558978"/>
                <a:gd name="connsiteX18" fmla="*/ 3100723 w 3100723"/>
                <a:gd name="connsiteY18" fmla="*/ 779489 h 1558978"/>
                <a:gd name="connsiteX19" fmla="*/ 2321234 w 3100723"/>
                <a:gd name="connsiteY19" fmla="*/ 0 h 1558978"/>
                <a:gd name="connsiteX20" fmla="*/ 779489 w 3100723"/>
                <a:gd name="connsiteY20" fmla="*/ 0 h 1558978"/>
                <a:gd name="connsiteX21" fmla="*/ 228307 w 3100723"/>
                <a:gd name="connsiteY21" fmla="*/ 228307 h 155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723" h="1558978">
                  <a:moveTo>
                    <a:pt x="486951" y="463834"/>
                  </a:moveTo>
                  <a:cubicBezTo>
                    <a:pt x="567734" y="383050"/>
                    <a:pt x="679335" y="333085"/>
                    <a:pt x="802606" y="333085"/>
                  </a:cubicBezTo>
                  <a:lnTo>
                    <a:pt x="2298116" y="333085"/>
                  </a:lnTo>
                  <a:cubicBezTo>
                    <a:pt x="2544658" y="333085"/>
                    <a:pt x="2744519" y="532946"/>
                    <a:pt x="2744519" y="779488"/>
                  </a:cubicBezTo>
                  <a:cubicBezTo>
                    <a:pt x="2744519" y="1026030"/>
                    <a:pt x="2544658" y="1225891"/>
                    <a:pt x="2298116" y="1225891"/>
                  </a:cubicBezTo>
                  <a:lnTo>
                    <a:pt x="802606" y="1225891"/>
                  </a:lnTo>
                  <a:cubicBezTo>
                    <a:pt x="556064" y="1225891"/>
                    <a:pt x="356203" y="1026030"/>
                    <a:pt x="356203" y="779488"/>
                  </a:cubicBezTo>
                  <a:cubicBezTo>
                    <a:pt x="356203" y="656217"/>
                    <a:pt x="406168" y="544616"/>
                    <a:pt x="486951" y="463834"/>
                  </a:cubicBezTo>
                  <a:close/>
                  <a:moveTo>
                    <a:pt x="0" y="779488"/>
                  </a:moveTo>
                  <a:lnTo>
                    <a:pt x="0" y="779489"/>
                  </a:lnTo>
                  <a:lnTo>
                    <a:pt x="0" y="779488"/>
                  </a:lnTo>
                  <a:close/>
                  <a:moveTo>
                    <a:pt x="228307" y="228307"/>
                  </a:moveTo>
                  <a:cubicBezTo>
                    <a:pt x="122512" y="334102"/>
                    <a:pt x="46987" y="470166"/>
                    <a:pt x="15836" y="622395"/>
                  </a:cubicBezTo>
                  <a:lnTo>
                    <a:pt x="0" y="779488"/>
                  </a:lnTo>
                  <a:lnTo>
                    <a:pt x="15836" y="936582"/>
                  </a:lnTo>
                  <a:cubicBezTo>
                    <a:pt x="88521" y="1291782"/>
                    <a:pt x="402802" y="1558977"/>
                    <a:pt x="779489" y="1558977"/>
                  </a:cubicBezTo>
                  <a:lnTo>
                    <a:pt x="2321233" y="1558978"/>
                  </a:lnTo>
                  <a:cubicBezTo>
                    <a:pt x="2751733" y="1558978"/>
                    <a:pt x="3100722" y="1209989"/>
                    <a:pt x="3100722" y="779489"/>
                  </a:cubicBezTo>
                  <a:lnTo>
                    <a:pt x="3100723" y="779489"/>
                  </a:lnTo>
                  <a:cubicBezTo>
                    <a:pt x="3100723" y="348989"/>
                    <a:pt x="2751734" y="0"/>
                    <a:pt x="2321234" y="0"/>
                  </a:cubicBezTo>
                  <a:lnTo>
                    <a:pt x="779489" y="0"/>
                  </a:lnTo>
                  <a:cubicBezTo>
                    <a:pt x="564239" y="0"/>
                    <a:pt x="369367" y="87247"/>
                    <a:pt x="228307" y="228307"/>
                  </a:cubicBezTo>
                  <a:close/>
                </a:path>
              </a:pathLst>
            </a:custGeom>
            <a:solidFill>
              <a:srgbClr val="2883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5C23E44-6CC0-B675-E1B4-4E33DAB3FD0B}"/>
              </a:ext>
            </a:extLst>
          </p:cNvPr>
          <p:cNvSpPr txBox="1"/>
          <p:nvPr/>
        </p:nvSpPr>
        <p:spPr>
          <a:xfrm>
            <a:off x="1644933" y="779111"/>
            <a:ext cx="9052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Q4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 如何在火星上获得纯净的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H</a:t>
            </a:r>
            <a:r>
              <a:rPr lang="en-US" altLang="zh-CN" sz="3600" b="1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O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1D1805-AA4E-BF82-A313-7E6DE9B74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92"/>
          <a:stretch/>
        </p:blipFill>
        <p:spPr>
          <a:xfrm>
            <a:off x="1940469" y="2216699"/>
            <a:ext cx="7929831" cy="2764294"/>
          </a:xfrm>
          <a:prstGeom prst="rect">
            <a:avLst/>
          </a:prstGeom>
        </p:spPr>
      </p:pic>
      <p:sp>
        <p:nvSpPr>
          <p:cNvPr id="3" name="文本框 2">
            <a:hlinkClick r:id="rId4" action="ppaction://hlinksldjump"/>
            <a:extLst>
              <a:ext uri="{FF2B5EF4-FFF2-40B4-BE49-F238E27FC236}">
                <a16:creationId xmlns:a16="http://schemas.microsoft.com/office/drawing/2014/main" id="{22953D52-5435-463A-369A-F661D741304D}"/>
              </a:ext>
            </a:extLst>
          </p:cNvPr>
          <p:cNvSpPr txBox="1"/>
          <p:nvPr/>
        </p:nvSpPr>
        <p:spPr>
          <a:xfrm>
            <a:off x="1709225" y="2505670"/>
            <a:ext cx="8215409" cy="184665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资料卡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、火星地下存在冰和盐湖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/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、盐湖中基本上是浓度非常高的盐碱水，但盐碱水是无法被植物吸收，也无法直接饮用。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B8CB40-D67D-4317-52BD-4DEE7EC84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37" y="1984702"/>
            <a:ext cx="9215938" cy="392234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0C583F6-6ED0-4907-B224-B5EF031B3694}"/>
              </a:ext>
            </a:extLst>
          </p:cNvPr>
          <p:cNvSpPr txBox="1"/>
          <p:nvPr/>
        </p:nvSpPr>
        <p:spPr>
          <a:xfrm>
            <a:off x="536132" y="1551563"/>
            <a:ext cx="730705" cy="95410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小结</a:t>
            </a:r>
          </a:p>
        </p:txBody>
      </p:sp>
    </p:spTree>
    <p:extLst>
      <p:ext uri="{BB962C8B-B14F-4D97-AF65-F5344CB8AC3E}">
        <p14:creationId xmlns:p14="http://schemas.microsoft.com/office/powerpoint/2010/main" val="16291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B23E8C26-BD40-4B04-B83B-D289AC4EE9D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codi\Desktop\20190514包图\5"/>
  <p:tag name="ISPRING_PRESENTATION_TITLE" val="蓝色大气稳重合作商业计划书PPT模板"/>
  <p:tag name="ISPRING_FIRST_PUBLISH" val="1"/>
</p:tagLst>
</file>

<file path=ppt/theme/theme1.xml><?xml version="1.0" encoding="utf-8"?>
<a:theme xmlns:a="http://schemas.openxmlformats.org/drawingml/2006/main" name="第一PPT，www.1ppt.com">
  <a:themeElements>
    <a:clrScheme name="自定义 6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83AF"/>
      </a:accent1>
      <a:accent2>
        <a:srgbClr val="5E9BA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kznawmf">
      <a:majorFont>
        <a:latin typeface="微软雅黑 Light" panose="020F0302020204030204"/>
        <a:ea typeface="微软雅黑 Light"/>
        <a:cs typeface=""/>
      </a:majorFont>
      <a:minorFont>
        <a:latin typeface="微软雅黑 Light" panose="020F0502020204030204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3946</TotalTime>
  <Words>493</Words>
  <Application>Microsoft Office PowerPoint</Application>
  <PresentationFormat>宽屏</PresentationFormat>
  <Paragraphs>93</Paragraphs>
  <Slides>14</Slides>
  <Notes>14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等线</vt:lpstr>
      <vt:lpstr>隶书</vt:lpstr>
      <vt:lpstr>宋体</vt:lpstr>
      <vt:lpstr>微软雅黑</vt:lpstr>
      <vt:lpstr>微软雅黑 Light</vt:lpstr>
      <vt:lpstr>Arial</vt:lpstr>
      <vt:lpstr>Calibri</vt:lpstr>
      <vt:lpstr>Segoe UI Black</vt:lpstr>
      <vt:lpstr>Times New Roman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蓝色大气稳重合作商业计划书</dc:title>
  <dc:creator>第一PPT</dc:creator>
  <cp:keywords>www.1ppt.com</cp:keywords>
  <dc:description>www.1ppt.com</dc:description>
  <cp:lastModifiedBy>Vacil Sun</cp:lastModifiedBy>
  <cp:revision>198</cp:revision>
  <dcterms:created xsi:type="dcterms:W3CDTF">2018-08-16T07:13:33Z</dcterms:created>
  <dcterms:modified xsi:type="dcterms:W3CDTF">2023-11-02T14:34:07Z</dcterms:modified>
</cp:coreProperties>
</file>