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sldIdLst>
    <p:sldId id="458" r:id="rId4"/>
    <p:sldId id="430" r:id="rId5"/>
    <p:sldId id="433" r:id="rId6"/>
    <p:sldId id="486" r:id="rId7"/>
    <p:sldId id="438" r:id="rId8"/>
    <p:sldId id="487" r:id="rId9"/>
    <p:sldId id="439" r:id="rId10"/>
    <p:sldId id="440" r:id="rId11"/>
    <p:sldId id="474" r:id="rId12"/>
    <p:sldId id="443" r:id="rId13"/>
    <p:sldId id="434" r:id="rId14"/>
    <p:sldId id="442" r:id="rId15"/>
    <p:sldId id="445" r:id="rId16"/>
    <p:sldId id="447" r:id="rId17"/>
  </p:sldIdLst>
  <p:sldSz cx="9144000" cy="6858000" type="screen4x3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14"/>
        <p:guide pos="2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7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35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171450" indent="-17145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2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2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2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05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05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1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171450" indent="-17145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14350" indent="-17145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857250" indent="-17145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200150" indent="-17145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543050" indent="-17145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171450" indent="-1714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14350" indent="-17145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8572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200150" indent="-17145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5430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5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image" Target="../media/image2.png"/><Relationship Id="rId17" Type="http://schemas.openxmlformats.org/officeDocument/2006/relationships/image" Target="../media/image1.jpe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47320" y="596265"/>
            <a:ext cx="7943215" cy="152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图片 100"/>
          <p:cNvPicPr/>
          <p:nvPr userDrawn="1"/>
        </p:nvPicPr>
        <p:blipFill>
          <a:blip r:embed="rId17"/>
          <a:srcRect l="32394" t="27910" r="33390" b="14605"/>
          <a:stretch>
            <a:fillRect/>
          </a:stretch>
        </p:blipFill>
        <p:spPr>
          <a:xfrm>
            <a:off x="8229600" y="9525"/>
            <a:ext cx="914400" cy="1208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52400" y="5481955"/>
            <a:ext cx="1696720" cy="1692275"/>
          </a:xfrm>
          <a:prstGeom prst="rect">
            <a:avLst/>
          </a:prstGeom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&#27687;&#27668;&#21644;&#20108;&#27687;&#21270;&#30899;&#30340;&#24490;&#29615;.fl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tags" Target="../tags/tag12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 descr="7b0a2020202022776f7264617274223a20227b5c2269645c223a31373432303736372c5c227469645c223a5c225c227d220a7d0a"/>
          <p:cNvSpPr/>
          <p:nvPr/>
        </p:nvSpPr>
        <p:spPr>
          <a:xfrm>
            <a:off x="592138" y="1817370"/>
            <a:ext cx="8315960" cy="1322070"/>
          </a:xfrm>
          <a:prstGeom prst="rect">
            <a:avLst/>
          </a:prstGeom>
          <a:solidFill>
            <a:srgbClr val="DCDCDC"/>
          </a:solidFill>
        </p:spPr>
        <p:txBody>
          <a:bodyPr wrap="none" rtlCol="0" anchor="t">
            <a:spAutoFit/>
          </a:bodyPr>
          <a:p>
            <a:pPr algn="ctr"/>
            <a:r>
              <a:rPr lang="zh-CN" altLang="en-US" sz="8000" b="1">
                <a:ln w="19050" cmpd="sng">
                  <a:solidFill>
                    <a:srgbClr val="9FFFFA"/>
                  </a:solidFill>
                  <a:prstDash val="solid"/>
                </a:ln>
                <a:gradFill>
                  <a:gsLst>
                    <a:gs pos="100000">
                      <a:srgbClr val="23FDFF"/>
                    </a:gs>
                    <a:gs pos="0">
                      <a:srgbClr val="4AA1FA"/>
                    </a:gs>
                  </a:gsLst>
                  <a:lin ang="2700000" scaled="0"/>
                </a:gradFill>
                <a:effectLst>
                  <a:outerShdw blurRad="114300" dist="88900" dir="5400000" algn="t" rotWithShape="0">
                    <a:srgbClr val="140BB5">
                      <a:alpha val="100000"/>
                    </a:srgbClr>
                  </a:outerShdw>
                </a:effectLst>
                <a:latin typeface="汉仪菱心体简" panose="02010400000101010101" charset="-122"/>
                <a:ea typeface="汉仪菱心体简" panose="02010400000101010101" charset="-122"/>
              </a:rPr>
              <a:t>探秘天宫中的气体</a:t>
            </a:r>
            <a:endParaRPr lang="zh-CN" altLang="en-US" sz="8000" b="1">
              <a:ln w="19050" cmpd="sng">
                <a:solidFill>
                  <a:srgbClr val="9FFFFA"/>
                </a:solidFill>
                <a:prstDash val="solid"/>
              </a:ln>
              <a:gradFill>
                <a:gsLst>
                  <a:gs pos="100000">
                    <a:srgbClr val="23FDFF"/>
                  </a:gs>
                  <a:gs pos="0">
                    <a:srgbClr val="4AA1FA"/>
                  </a:gs>
                </a:gsLst>
                <a:lin ang="2700000" scaled="0"/>
              </a:gradFill>
              <a:effectLst>
                <a:outerShdw blurRad="114300" dist="88900" dir="5400000" algn="t" rotWithShape="0">
                  <a:srgbClr val="140BB5">
                    <a:alpha val="100000"/>
                  </a:srgbClr>
                </a:outerShdw>
              </a:effectLst>
              <a:latin typeface="汉仪菱心体简" panose="02010400000101010101" charset="-122"/>
              <a:ea typeface="汉仪菱心体简" panose="020104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29050" y="5285105"/>
            <a:ext cx="5079365" cy="645160"/>
          </a:xfrm>
          <a:prstGeom prst="rect">
            <a:avLst/>
          </a:prstGeom>
          <a:solidFill>
            <a:srgbClr val="DCDCDC"/>
          </a:solidFill>
        </p:spPr>
        <p:txBody>
          <a:bodyPr wrap="square" rtlCol="0">
            <a:spAutoFit/>
          </a:bodyPr>
          <a:p>
            <a:r>
              <a:rPr lang="zh-CN" altLang="en-US" sz="3600"/>
              <a:t>常州市滨江中学</a:t>
            </a:r>
            <a:r>
              <a:rPr lang="en-US" altLang="zh-CN" sz="3600"/>
              <a:t>     </a:t>
            </a:r>
            <a:r>
              <a:rPr lang="zh-CN" altLang="en-US" sz="3600"/>
              <a:t>林</a:t>
            </a:r>
            <a:r>
              <a:rPr lang="en-US" altLang="zh-CN" sz="3600"/>
              <a:t> </a:t>
            </a:r>
            <a:r>
              <a:rPr lang="zh-CN" altLang="en-US" sz="3600"/>
              <a:t>丹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燕尾形 2"/>
          <p:cNvSpPr/>
          <p:nvPr/>
        </p:nvSpPr>
        <p:spPr>
          <a:xfrm>
            <a:off x="5618480" y="98425"/>
            <a:ext cx="2609850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再探人造空气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5540" y="878205"/>
            <a:ext cx="58870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Q</a:t>
            </a:r>
            <a:r>
              <a:rPr lang="zh-CN" altLang="en-US" sz="2800" b="1"/>
              <a:t>：随着航天员的入驻，气体的成分</a:t>
            </a:r>
            <a:endParaRPr lang="zh-CN" altLang="en-US" sz="2800" b="1"/>
          </a:p>
          <a:p>
            <a:r>
              <a:rPr lang="zh-CN" altLang="en-US" sz="2800" b="1"/>
              <a:t>会发生哪些变化？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417830" y="2102485"/>
            <a:ext cx="8493760" cy="460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每个航天员每天呼吸氧气约</a:t>
            </a:r>
            <a:r>
              <a:rPr lang="en-US" altLang="zh-CN" sz="2400"/>
              <a:t>750</a:t>
            </a:r>
            <a:r>
              <a:rPr lang="zh-CN" altLang="en-US" sz="2400"/>
              <a:t>克，呼出二氧化碳约10</a:t>
            </a:r>
            <a:r>
              <a:rPr lang="en-US" altLang="zh-CN" sz="2400"/>
              <a:t>31</a:t>
            </a:r>
            <a:r>
              <a:rPr lang="zh-CN" altLang="en-US" sz="2400"/>
              <a:t>克。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498475" y="3061970"/>
            <a:ext cx="8075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Q：自然界中的氧气为何能维持相对稳定？</a:t>
            </a:r>
            <a:endParaRPr lang="zh-CN" altLang="en-US" sz="2800" b="1"/>
          </a:p>
        </p:txBody>
      </p:sp>
      <p:sp>
        <p:nvSpPr>
          <p:cNvPr id="11" name="文本框 10"/>
          <p:cNvSpPr txBox="1"/>
          <p:nvPr/>
        </p:nvSpPr>
        <p:spPr>
          <a:xfrm>
            <a:off x="3723640" y="3931285"/>
            <a:ext cx="776605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/>
              <a:t>O</a:t>
            </a:r>
            <a:r>
              <a:rPr lang="en-US" altLang="zh-CN" sz="4000" baseline="-25000"/>
              <a:t>2</a:t>
            </a:r>
            <a:endParaRPr lang="en-US" altLang="zh-CN" sz="4000" baseline="-25000"/>
          </a:p>
        </p:txBody>
      </p:sp>
      <p:sp>
        <p:nvSpPr>
          <p:cNvPr id="12" name="文本框 11"/>
          <p:cNvSpPr txBox="1"/>
          <p:nvPr/>
        </p:nvSpPr>
        <p:spPr>
          <a:xfrm>
            <a:off x="3590290" y="5883275"/>
            <a:ext cx="1087120" cy="583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/>
              <a:t>CO</a:t>
            </a:r>
            <a:r>
              <a:rPr lang="en-US" altLang="zh-CN" sz="3200" baseline="-25000"/>
              <a:t>2</a:t>
            </a:r>
            <a:endParaRPr lang="en-US" altLang="zh-CN" sz="3200" baseline="-25000"/>
          </a:p>
        </p:txBody>
      </p:sp>
      <p:sp>
        <p:nvSpPr>
          <p:cNvPr id="13" name="左弧形箭头 12"/>
          <p:cNvSpPr/>
          <p:nvPr/>
        </p:nvSpPr>
        <p:spPr>
          <a:xfrm>
            <a:off x="2330450" y="4275455"/>
            <a:ext cx="1101090" cy="1791970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左弧形箭头 13"/>
          <p:cNvSpPr/>
          <p:nvPr/>
        </p:nvSpPr>
        <p:spPr>
          <a:xfrm rot="10800000">
            <a:off x="4792345" y="4177030"/>
            <a:ext cx="1101090" cy="17919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3565" y="4514850"/>
            <a:ext cx="18319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呼吸作用</a:t>
            </a:r>
            <a:endParaRPr lang="zh-CN" altLang="en-US" sz="2800"/>
          </a:p>
          <a:p>
            <a:r>
              <a:rPr lang="zh-CN" altLang="en-US" sz="2800"/>
              <a:t>燃烧</a:t>
            </a:r>
            <a:endParaRPr lang="zh-CN" altLang="en-US" sz="2800"/>
          </a:p>
        </p:txBody>
      </p:sp>
      <p:sp>
        <p:nvSpPr>
          <p:cNvPr id="16" name="文本框 15"/>
          <p:cNvSpPr txBox="1"/>
          <p:nvPr/>
        </p:nvSpPr>
        <p:spPr>
          <a:xfrm>
            <a:off x="6008370" y="4719320"/>
            <a:ext cx="2211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光合作用</a:t>
            </a:r>
            <a:endParaRPr lang="zh-CN" altLang="en-US" sz="2800"/>
          </a:p>
        </p:txBody>
      </p:sp>
      <p:sp>
        <p:nvSpPr>
          <p:cNvPr id="6" name="圆角矩形 5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融会贯通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2893060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 animBg="1"/>
      <p:bldP spid="12" grpId="0" animBg="1"/>
      <p:bldP spid="13" grpId="0" animBg="1"/>
      <p:bldP spid="15" grpId="0"/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>
            <a:hlinkClick r:id="rId1" action="ppaction://hlinkfile"/>
          </p:cNvPr>
          <p:cNvSpPr txBox="1"/>
          <p:nvPr/>
        </p:nvSpPr>
        <p:spPr>
          <a:xfrm>
            <a:off x="2440940" y="876935"/>
            <a:ext cx="5612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Q</a:t>
            </a:r>
            <a:r>
              <a:rPr lang="zh-CN" altLang="en-US" sz="2800" b="1"/>
              <a:t>：空间站如何补充氧气？</a:t>
            </a:r>
            <a:endParaRPr lang="zh-CN" altLang="en-US" sz="2800" b="1"/>
          </a:p>
        </p:txBody>
      </p:sp>
      <p:sp>
        <p:nvSpPr>
          <p:cNvPr id="12" name="圆角矩形 11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温故知新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5618480" y="98425"/>
            <a:ext cx="2609850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再探人造空气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36520" y="1363345"/>
            <a:ext cx="4411980" cy="676910"/>
            <a:chOff x="2880" y="6067"/>
            <a:chExt cx="6948" cy="1066"/>
          </a:xfrm>
        </p:grpSpPr>
        <p:grpSp>
          <p:nvGrpSpPr>
            <p:cNvPr id="10" name="组合 9"/>
            <p:cNvGrpSpPr/>
            <p:nvPr/>
          </p:nvGrpSpPr>
          <p:grpSpPr>
            <a:xfrm>
              <a:off x="2880" y="6067"/>
              <a:ext cx="6948" cy="1066"/>
              <a:chOff x="2510" y="3733"/>
              <a:chExt cx="6948" cy="1066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510" y="3977"/>
                <a:ext cx="694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>
                    <a:latin typeface="Times New Roman" panose="02020603050405020304" charset="0"/>
                    <a:cs typeface="Times New Roman" panose="02020603050405020304" charset="0"/>
                  </a:rPr>
                  <a:t>2H</a:t>
                </a:r>
                <a:r>
                  <a:rPr lang="en-US" altLang="zh-CN" sz="2800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800">
                    <a:latin typeface="Times New Roman" panose="02020603050405020304" charset="0"/>
                    <a:cs typeface="Times New Roman" panose="02020603050405020304" charset="0"/>
                  </a:rPr>
                  <a:t>O           2H</a:t>
                </a:r>
                <a:r>
                  <a:rPr lang="en-US" altLang="zh-CN" sz="2800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800">
                    <a:latin typeface="Times New Roman" panose="02020603050405020304" charset="0"/>
                    <a:cs typeface="Times New Roman" panose="02020603050405020304" charset="0"/>
                  </a:rPr>
                  <a:t> ↑+ O</a:t>
                </a:r>
                <a:r>
                  <a:rPr lang="en-US" altLang="zh-CN" sz="2800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800">
                    <a:latin typeface="Times New Roman" panose="02020603050405020304" charset="0"/>
                    <a:cs typeface="Times New Roman" panose="02020603050405020304" charset="0"/>
                  </a:rPr>
                  <a:t>↑</a:t>
                </a:r>
                <a:endParaRPr lang="zh-CN" altLang="en-US" sz="2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090" y="3733"/>
                <a:ext cx="130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/>
                  <a:t>通电</a:t>
                </a:r>
                <a:endParaRPr lang="zh-CN" altLang="en-US" sz="2000"/>
              </a:p>
            </p:txBody>
          </p:sp>
        </p:grpSp>
        <p:cxnSp>
          <p:nvCxnSpPr>
            <p:cNvPr id="2" name="直接连接符 1"/>
            <p:cNvCxnSpPr/>
            <p:nvPr/>
          </p:nvCxnSpPr>
          <p:spPr>
            <a:xfrm>
              <a:off x="4467" y="6642"/>
              <a:ext cx="11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4460" y="6874"/>
              <a:ext cx="11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燕尾形 26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454400" y="2135505"/>
            <a:ext cx="3898265" cy="1536700"/>
            <a:chOff x="4451" y="3823"/>
            <a:chExt cx="6139" cy="2420"/>
          </a:xfrm>
        </p:grpSpPr>
        <p:sp>
          <p:nvSpPr>
            <p:cNvPr id="16" name="文本框 15"/>
            <p:cNvSpPr txBox="1"/>
            <p:nvPr/>
          </p:nvSpPr>
          <p:spPr>
            <a:xfrm>
              <a:off x="4451" y="4645"/>
              <a:ext cx="207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highlight>
                    <a:srgbClr val="00FFFF"/>
                  </a:highlight>
                </a:rPr>
                <a:t>液态水</a:t>
              </a:r>
              <a:endParaRPr lang="zh-CN" altLang="en-US" sz="2800">
                <a:highlight>
                  <a:srgbClr val="00FFFF"/>
                </a:highlight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6347" y="5044"/>
              <a:ext cx="1504" cy="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830" y="4195"/>
              <a:ext cx="101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879" y="4244"/>
              <a:ext cx="0" cy="16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876" y="5882"/>
              <a:ext cx="101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8894" y="3823"/>
              <a:ext cx="16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800">
                  <a:highlight>
                    <a:srgbClr val="00FFFF"/>
                  </a:highlight>
                  <a:sym typeface="+mn-ea"/>
                </a:rPr>
                <a:t>氢气</a:t>
              </a:r>
              <a:endParaRPr lang="zh-CN" altLang="en-US" sz="2800"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894" y="5421"/>
              <a:ext cx="16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800">
                  <a:highlight>
                    <a:srgbClr val="00FFFF"/>
                  </a:highlight>
                  <a:sym typeface="+mn-ea"/>
                </a:rPr>
                <a:t>氧气</a:t>
              </a:r>
              <a:endParaRPr lang="zh-CN" altLang="en-US" sz="2800"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439" y="4290"/>
              <a:ext cx="14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电解</a:t>
              </a:r>
              <a:endParaRPr lang="zh-CN" altLang="en-US" sz="2400" b="1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36040" y="2371725"/>
            <a:ext cx="2124075" cy="803910"/>
            <a:chOff x="1115" y="4195"/>
            <a:chExt cx="3345" cy="126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2956" y="5053"/>
              <a:ext cx="1504" cy="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1115" y="4639"/>
              <a:ext cx="207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highlight>
                    <a:srgbClr val="00FFFF"/>
                  </a:highlight>
                </a:rPr>
                <a:t>水蒸气</a:t>
              </a:r>
              <a:endParaRPr lang="zh-CN" altLang="en-US" sz="2800">
                <a:highlight>
                  <a:srgbClr val="00FFFF"/>
                </a:highlight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002" y="4195"/>
              <a:ext cx="14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冷凝</a:t>
              </a:r>
              <a:endParaRPr lang="zh-CN" altLang="en-US" sz="2400" b="1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59105" y="3860800"/>
            <a:ext cx="916940" cy="52197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p>
            <a:r>
              <a:rPr lang="zh-CN" sz="2800" b="1"/>
              <a:t>活动</a:t>
            </a:r>
            <a:endParaRPr lang="zh-CN" sz="2800" b="1"/>
          </a:p>
        </p:txBody>
      </p:sp>
      <p:sp>
        <p:nvSpPr>
          <p:cNvPr id="38" name="文本框 37"/>
          <p:cNvSpPr txBox="1"/>
          <p:nvPr/>
        </p:nvSpPr>
        <p:spPr>
          <a:xfrm>
            <a:off x="1711325" y="3849370"/>
            <a:ext cx="6908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利用磁子模拟水的冷凝及电解两个过程。</a:t>
            </a:r>
            <a:endParaRPr lang="zh-CN" altLang="en-US" sz="2800" b="1"/>
          </a:p>
        </p:txBody>
      </p:sp>
      <p:grpSp>
        <p:nvGrpSpPr>
          <p:cNvPr id="39" name="组合 38"/>
          <p:cNvGrpSpPr/>
          <p:nvPr/>
        </p:nvGrpSpPr>
        <p:grpSpPr>
          <a:xfrm>
            <a:off x="612775" y="4824095"/>
            <a:ext cx="1293495" cy="1039495"/>
            <a:chOff x="1338" y="7481"/>
            <a:chExt cx="2037" cy="1637"/>
          </a:xfrm>
        </p:grpSpPr>
        <p:sp>
          <p:nvSpPr>
            <p:cNvPr id="40" name="椭圆 39"/>
            <p:cNvSpPr/>
            <p:nvPr/>
          </p:nvSpPr>
          <p:spPr>
            <a:xfrm>
              <a:off x="1656" y="7481"/>
              <a:ext cx="1412" cy="14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338" y="8482"/>
              <a:ext cx="636" cy="6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739" y="8482"/>
              <a:ext cx="636" cy="6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179320" y="4845685"/>
            <a:ext cx="4780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物理变化：微粒间的空隙发生变化</a:t>
            </a:r>
            <a:endParaRPr lang="zh-CN" altLang="en-US" sz="2400" b="1"/>
          </a:p>
        </p:txBody>
      </p:sp>
      <p:sp>
        <p:nvSpPr>
          <p:cNvPr id="46" name="文本框 45"/>
          <p:cNvSpPr txBox="1"/>
          <p:nvPr/>
        </p:nvSpPr>
        <p:spPr>
          <a:xfrm>
            <a:off x="2179320" y="5487035"/>
            <a:ext cx="6722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化学变化：分子分解为原子，原子重组成新分子。</a:t>
            </a:r>
            <a:endParaRPr lang="zh-CN" altLang="en-US" sz="2400" b="1"/>
          </a:p>
        </p:txBody>
      </p:sp>
      <p:sp>
        <p:nvSpPr>
          <p:cNvPr id="47" name="椭圆 46"/>
          <p:cNvSpPr/>
          <p:nvPr/>
        </p:nvSpPr>
        <p:spPr>
          <a:xfrm>
            <a:off x="2519045" y="2339340"/>
            <a:ext cx="926465" cy="492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4686935" y="2395220"/>
            <a:ext cx="926465" cy="492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 bldLvl="0" animBg="1"/>
      <p:bldP spid="38" grpId="0"/>
      <p:bldP spid="45" grpId="0"/>
      <p:bldP spid="46" grpId="0"/>
      <p:bldP spid="47" grpId="0" bldLvl="0" animBg="1"/>
      <p:bldP spid="4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57530" y="1574165"/>
            <a:ext cx="5574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应急方法：固体燃料氧气发生器（氧烛）</a:t>
            </a:r>
            <a:endParaRPr lang="zh-CN" altLang="en-US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417830" y="2209800"/>
            <a:ext cx="6415405" cy="119888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 b="1"/>
              <a:t>燃料罐内装有粉状</a:t>
            </a:r>
            <a:r>
              <a:rPr lang="zh-CN" altLang="en-US" sz="2400" b="1">
                <a:solidFill>
                  <a:srgbClr val="FF0000"/>
                </a:solidFill>
              </a:rPr>
              <a:t>氯酸钠</a:t>
            </a:r>
            <a:r>
              <a:rPr lang="zh-CN" altLang="en-US" sz="2400" b="1"/>
              <a:t>（NaClO</a:t>
            </a:r>
            <a:r>
              <a:rPr lang="zh-CN" altLang="en-US" sz="2400" b="1" baseline="-25000"/>
              <a:t>3</a:t>
            </a:r>
            <a:r>
              <a:rPr lang="zh-CN" altLang="en-US" sz="2400" b="1"/>
              <a:t>）和</a:t>
            </a:r>
            <a:r>
              <a:rPr lang="zh-CN" altLang="en-US" sz="2400" b="1">
                <a:solidFill>
                  <a:srgbClr val="FF0000"/>
                </a:solidFill>
              </a:rPr>
              <a:t>铁粉</a:t>
            </a:r>
            <a:r>
              <a:rPr lang="zh-CN" altLang="en-US" sz="2400" b="1"/>
              <a:t>。当氧烛被点燃之后，</a:t>
            </a:r>
            <a:r>
              <a:rPr lang="zh-CN" altLang="en-US" sz="2400" b="1">
                <a:solidFill>
                  <a:srgbClr val="FF0000"/>
                </a:solidFill>
              </a:rPr>
              <a:t>铁粉</a:t>
            </a:r>
            <a:r>
              <a:rPr lang="zh-CN" altLang="en-US" sz="2400" b="1"/>
              <a:t>在600℃时</a:t>
            </a:r>
            <a:r>
              <a:rPr lang="zh-CN" altLang="en-US" sz="2400" b="1">
                <a:solidFill>
                  <a:srgbClr val="FF0000"/>
                </a:solidFill>
              </a:rPr>
              <a:t>燃烧</a:t>
            </a:r>
            <a:r>
              <a:rPr lang="zh-CN" altLang="en-US" sz="2400" b="1"/>
              <a:t>，为反应提供热量，</a:t>
            </a:r>
            <a:r>
              <a:rPr lang="zh-CN" altLang="en-US" sz="2400" b="1">
                <a:solidFill>
                  <a:srgbClr val="FF0000"/>
                </a:solidFill>
              </a:rPr>
              <a:t>氯酸钠分解</a:t>
            </a:r>
            <a:r>
              <a:rPr lang="zh-CN" altLang="en-US" sz="2400" b="1"/>
              <a:t>成氯化钠和氧气。</a:t>
            </a:r>
            <a:endParaRPr lang="zh-CN" altLang="en-US" sz="2400" b="1"/>
          </a:p>
        </p:txBody>
      </p:sp>
      <p:sp>
        <p:nvSpPr>
          <p:cNvPr id="4" name="圆角矩形 3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温故知新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5618480" y="98425"/>
            <a:ext cx="2609850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再探人造空气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pic>
        <p:nvPicPr>
          <p:cNvPr id="103" name="图片 102">
            <a:hlinkClick r:id="rId1" action="ppaction://hlinksldjump"/>
          </p:cNvPr>
          <p:cNvPicPr/>
          <p:nvPr/>
        </p:nvPicPr>
        <p:blipFill>
          <a:blip r:embed="rId2"/>
          <a:srcRect t="25804" b="36246"/>
          <a:stretch>
            <a:fillRect/>
          </a:stretch>
        </p:blipFill>
        <p:spPr>
          <a:xfrm rot="5400000">
            <a:off x="6274435" y="2960370"/>
            <a:ext cx="3512185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17830" y="4622165"/>
            <a:ext cx="65024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假设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根氧烛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所含的氯酸钠的质量为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2.13kg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，一个成人每小时呼吸约消耗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32g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氧气，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根氧烛能供一个人呼吸多长时间？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0940" y="876935"/>
            <a:ext cx="505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Q</a:t>
            </a:r>
            <a:r>
              <a:rPr lang="zh-CN" altLang="en-US" sz="2800" b="1"/>
              <a:t>：空间站如何补充氧气？</a:t>
            </a:r>
            <a:endParaRPr lang="zh-CN" altLang="en-US" sz="2800" b="1"/>
          </a:p>
        </p:txBody>
      </p:sp>
      <p:sp>
        <p:nvSpPr>
          <p:cNvPr id="8" name="燕尾形 7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30835" y="3877945"/>
            <a:ext cx="65893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写出氧烛燃烧时发生的两个反应的化学方程式。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2" grpId="0"/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09520" y="884555"/>
            <a:ext cx="759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Q</a:t>
            </a:r>
            <a:r>
              <a:rPr lang="zh-CN" altLang="en-US" sz="2800" b="1"/>
              <a:t>：如何除去空间站中的二氧化碳？</a:t>
            </a:r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448945" y="1867535"/>
            <a:ext cx="6393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1</a:t>
            </a:r>
            <a:r>
              <a:rPr lang="zh-CN" altLang="en-US" sz="2400" b="1"/>
              <a:t>、含粉末状</a:t>
            </a:r>
            <a:r>
              <a:rPr lang="zh-CN" altLang="en-US" sz="2400" b="1">
                <a:solidFill>
                  <a:srgbClr val="FF0000"/>
                </a:solidFill>
              </a:rPr>
              <a:t>氢氧化锂</a:t>
            </a:r>
            <a:r>
              <a:rPr lang="en-US" altLang="zh-CN" sz="2400" b="1">
                <a:solidFill>
                  <a:srgbClr val="FF0000"/>
                </a:solidFill>
              </a:rPr>
              <a:t>(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LiOH</a:t>
            </a:r>
            <a:r>
              <a:rPr lang="en-US" altLang="zh-CN" sz="2400" b="1">
                <a:solidFill>
                  <a:srgbClr val="FF0000"/>
                </a:solidFill>
              </a:rPr>
              <a:t>)</a:t>
            </a:r>
            <a:r>
              <a:rPr lang="zh-CN" altLang="en-US" sz="2400" b="1"/>
              <a:t>的过滤器</a:t>
            </a:r>
            <a:endParaRPr lang="zh-CN" altLang="en-US" sz="2400" b="1"/>
          </a:p>
        </p:txBody>
      </p:sp>
      <p:sp>
        <p:nvSpPr>
          <p:cNvPr id="4" name="圆角矩形 3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拓展视野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5618480" y="98425"/>
            <a:ext cx="2609850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再探人造空气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4" name="燕尾形 13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16000" y="2522220"/>
            <a:ext cx="5179060" cy="460375"/>
            <a:chOff x="2948" y="4678"/>
            <a:chExt cx="8156" cy="725"/>
          </a:xfrm>
        </p:grpSpPr>
        <p:sp>
          <p:nvSpPr>
            <p:cNvPr id="7" name="文本框 6"/>
            <p:cNvSpPr txBox="1"/>
            <p:nvPr/>
          </p:nvSpPr>
          <p:spPr>
            <a:xfrm>
              <a:off x="2948" y="4678"/>
              <a:ext cx="81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2LiOH + CO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          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    Li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CO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+H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O</a:t>
              </a:r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6067" y="5040"/>
              <a:ext cx="7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6067" y="5180"/>
              <a:ext cx="7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燕尾形 9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2760" y="3354070"/>
            <a:ext cx="4148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2</a:t>
            </a:r>
            <a:r>
              <a:rPr lang="zh-CN" altLang="en-US" sz="2400" b="1"/>
              <a:t>、</a:t>
            </a:r>
            <a:r>
              <a:rPr lang="zh-CN" altLang="en-US" sz="2400" b="1">
                <a:solidFill>
                  <a:schemeClr val="tx1"/>
                </a:solidFill>
              </a:rPr>
              <a:t>与</a:t>
            </a:r>
            <a:r>
              <a:rPr lang="zh-CN" altLang="en-US" sz="2400" b="1">
                <a:solidFill>
                  <a:srgbClr val="FF0000"/>
                </a:solidFill>
              </a:rPr>
              <a:t>氢气</a:t>
            </a:r>
            <a:r>
              <a:rPr lang="zh-CN" altLang="en-US" sz="2400" b="1">
                <a:solidFill>
                  <a:schemeClr val="tx1"/>
                </a:solidFill>
              </a:rPr>
              <a:t>反应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6750" y="3968115"/>
            <a:ext cx="8199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二氧化碳与氢气在一定条件下反应，生成水和甲烷（</a:t>
            </a:r>
            <a:r>
              <a:rPr lang="en-US" altLang="zh-CN" sz="2400"/>
              <a:t>CH</a:t>
            </a:r>
            <a:r>
              <a:rPr lang="en-US" altLang="zh-CN" sz="2400" baseline="-25000"/>
              <a:t>4</a:t>
            </a:r>
            <a:r>
              <a:rPr lang="zh-CN" altLang="en-US" sz="2400"/>
              <a:t>）。</a:t>
            </a:r>
            <a:endParaRPr lang="zh-CN" altLang="en-US" sz="2400"/>
          </a:p>
        </p:txBody>
      </p:sp>
      <p:grpSp>
        <p:nvGrpSpPr>
          <p:cNvPr id="20" name="组合 19"/>
          <p:cNvGrpSpPr/>
          <p:nvPr/>
        </p:nvGrpSpPr>
        <p:grpSpPr>
          <a:xfrm>
            <a:off x="1314450" y="4582160"/>
            <a:ext cx="5348605" cy="572770"/>
            <a:chOff x="2988" y="6885"/>
            <a:chExt cx="8423" cy="902"/>
          </a:xfrm>
        </p:grpSpPr>
        <p:grpSp>
          <p:nvGrpSpPr>
            <p:cNvPr id="18" name="组合 17"/>
            <p:cNvGrpSpPr/>
            <p:nvPr/>
          </p:nvGrpSpPr>
          <p:grpSpPr>
            <a:xfrm>
              <a:off x="2988" y="7062"/>
              <a:ext cx="8423" cy="725"/>
              <a:chOff x="2988" y="7039"/>
              <a:chExt cx="8423" cy="725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2988" y="7039"/>
                <a:ext cx="842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Times New Roman" panose="02020603050405020304" charset="0"/>
                    <a:cs typeface="Times New Roman" panose="02020603050405020304" charset="0"/>
                  </a:rPr>
                  <a:t>CO</a:t>
                </a:r>
                <a:r>
                  <a:rPr lang="en-US" altLang="zh-CN" sz="2400" b="1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400" b="1">
                    <a:latin typeface="Times New Roman" panose="02020603050405020304" charset="0"/>
                    <a:cs typeface="Times New Roman" panose="02020603050405020304" charset="0"/>
                  </a:rPr>
                  <a:t>+4H</a:t>
                </a:r>
                <a:r>
                  <a:rPr lang="en-US" altLang="zh-CN" sz="2400" b="1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400" b="1">
                    <a:latin typeface="Times New Roman" panose="02020603050405020304" charset="0"/>
                    <a:cs typeface="Times New Roman" panose="02020603050405020304" charset="0"/>
                  </a:rPr>
                  <a:t>                 2H</a:t>
                </a:r>
                <a:r>
                  <a:rPr lang="en-US" altLang="zh-CN" sz="2400" b="1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2400" b="1">
                    <a:latin typeface="Times New Roman" panose="02020603050405020304" charset="0"/>
                    <a:cs typeface="Times New Roman" panose="02020603050405020304" charset="0"/>
                  </a:rPr>
                  <a:t>O+CH</a:t>
                </a:r>
                <a:r>
                  <a:rPr lang="en-US" altLang="zh-CN" sz="2400" b="1" baseline="-25000">
                    <a:latin typeface="Times New Roman" panose="02020603050405020304" charset="0"/>
                    <a:cs typeface="Times New Roman" panose="02020603050405020304" charset="0"/>
                  </a:rPr>
                  <a:t>4</a:t>
                </a:r>
                <a:endPara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5455" y="7605"/>
                <a:ext cx="15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5455" y="7468"/>
                <a:ext cx="15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5200" y="6885"/>
              <a:ext cx="244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/>
                <a:t>一定条件</a:t>
              </a:r>
              <a:endParaRPr lang="zh-CN" altLang="en-US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8765" y="1551305"/>
            <a:ext cx="858647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/>
              <a:t>仰望星空，致敬中国航天</a:t>
            </a:r>
            <a:endParaRPr lang="zh-CN" altLang="en-US" sz="4400"/>
          </a:p>
          <a:p>
            <a:pPr algn="l"/>
            <a:r>
              <a:rPr lang="zh-CN" altLang="en-US" sz="4400"/>
              <a:t>脚踏实地，期待未来新征程</a:t>
            </a:r>
            <a:endParaRPr lang="zh-CN" altLang="en-US" sz="4400"/>
          </a:p>
        </p:txBody>
      </p:sp>
      <p:sp>
        <p:nvSpPr>
          <p:cNvPr id="5" name="燕尾形 4"/>
          <p:cNvSpPr/>
          <p:nvPr/>
        </p:nvSpPr>
        <p:spPr>
          <a:xfrm>
            <a:off x="5618480" y="98425"/>
            <a:ext cx="2609850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再探人造空气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17" name="燕尾形 16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52495"/>
            <a:ext cx="5457825" cy="3405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64130" y="767080"/>
            <a:ext cx="58997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：“人造空气”与我们周围的空气成分一样吗？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7545" y="1792605"/>
            <a:ext cx="8028940" cy="95313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/>
              <a:t>人造空气：氧氮混合气，是用高纯氮和航天用氧按一定比例人工配制，其中氧气22% 氮气78%。</a:t>
            </a:r>
            <a:endParaRPr lang="zh-CN" altLang="en-US" sz="2800"/>
          </a:p>
        </p:txBody>
      </p:sp>
      <p:grpSp>
        <p:nvGrpSpPr>
          <p:cNvPr id="25" name="组合 24"/>
          <p:cNvGrpSpPr/>
          <p:nvPr/>
        </p:nvGrpSpPr>
        <p:grpSpPr>
          <a:xfrm>
            <a:off x="1375410" y="3235960"/>
            <a:ext cx="2437130" cy="2444115"/>
            <a:chOff x="1344" y="5210"/>
            <a:chExt cx="3838" cy="3849"/>
          </a:xfrm>
        </p:grpSpPr>
        <p:sp>
          <p:nvSpPr>
            <p:cNvPr id="6" name="饼形 5"/>
            <p:cNvSpPr/>
            <p:nvPr/>
          </p:nvSpPr>
          <p:spPr>
            <a:xfrm>
              <a:off x="1344" y="5837"/>
              <a:ext cx="3445" cy="3223"/>
            </a:xfrm>
            <a:prstGeom prst="pie">
              <a:avLst>
                <a:gd name="adj1" fmla="val 20230253"/>
                <a:gd name="adj2" fmla="val 162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饼形 6"/>
            <p:cNvSpPr/>
            <p:nvPr/>
          </p:nvSpPr>
          <p:spPr>
            <a:xfrm rot="4680000">
              <a:off x="1565" y="5614"/>
              <a:ext cx="3462" cy="3256"/>
            </a:xfrm>
            <a:prstGeom prst="pie">
              <a:avLst>
                <a:gd name="adj1" fmla="val 11535327"/>
                <a:gd name="adj2" fmla="val 153869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6" y="7705"/>
              <a:ext cx="2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/>
                <a:t>N</a:t>
              </a:r>
              <a:r>
                <a:rPr lang="en-US" altLang="zh-CN" sz="2800" baseline="-25000"/>
                <a:t>2</a:t>
              </a:r>
              <a:r>
                <a:rPr lang="en-US" altLang="zh-CN" sz="2800"/>
                <a:t> 78%</a:t>
              </a:r>
              <a:endParaRPr lang="en-US" altLang="zh-CN" sz="28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442" y="5879"/>
              <a:ext cx="174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/>
                <a:t>22%</a:t>
              </a:r>
              <a:endParaRPr lang="en-US" altLang="zh-CN" sz="28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707" y="5210"/>
              <a:ext cx="108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>
                  <a:sym typeface="+mn-ea"/>
                </a:rPr>
                <a:t>O</a:t>
              </a:r>
              <a:r>
                <a:rPr lang="en-US" altLang="zh-CN" sz="2800" baseline="-25000">
                  <a:sym typeface="+mn-ea"/>
                </a:rPr>
                <a:t>2</a:t>
              </a:r>
              <a:r>
                <a:rPr lang="en-US" altLang="zh-CN" sz="2800">
                  <a:sym typeface="+mn-ea"/>
                </a:rPr>
                <a:t> </a:t>
              </a:r>
              <a:endParaRPr lang="en-US" altLang="zh-CN" sz="280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768475" y="6051550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ym typeface="+mn-ea"/>
              </a:rPr>
              <a:t>人造空气</a:t>
            </a:r>
            <a:endParaRPr lang="zh-CN" altLang="en-US" sz="2400" b="1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47945" y="609092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我们周围的空气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409440" y="2703830"/>
            <a:ext cx="4950460" cy="3269615"/>
            <a:chOff x="6944" y="4258"/>
            <a:chExt cx="7796" cy="5149"/>
          </a:xfrm>
        </p:grpSpPr>
        <p:sp>
          <p:nvSpPr>
            <p:cNvPr id="19" name="文本框 18"/>
            <p:cNvSpPr txBox="1"/>
            <p:nvPr/>
          </p:nvSpPr>
          <p:spPr>
            <a:xfrm>
              <a:off x="7342" y="4258"/>
              <a:ext cx="211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/>
                <a:t>78%</a:t>
              </a:r>
              <a:endParaRPr lang="en-US" altLang="zh-CN" sz="200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944" y="4711"/>
              <a:ext cx="7797" cy="4697"/>
              <a:chOff x="6944" y="4711"/>
              <a:chExt cx="7797" cy="4697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6944" y="8711"/>
                <a:ext cx="662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等腰三角形 14"/>
              <p:cNvSpPr/>
              <p:nvPr/>
            </p:nvSpPr>
            <p:spPr>
              <a:xfrm>
                <a:off x="7662" y="4711"/>
                <a:ext cx="489" cy="3933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等腰三角形 15"/>
              <p:cNvSpPr/>
              <p:nvPr/>
            </p:nvSpPr>
            <p:spPr>
              <a:xfrm>
                <a:off x="8906" y="7510"/>
                <a:ext cx="445" cy="1134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>
                <a:off x="10262" y="8509"/>
                <a:ext cx="245" cy="135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298" y="8828"/>
                <a:ext cx="7258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>
                    <a:sym typeface="+mn-ea"/>
                  </a:rPr>
                  <a:t>N</a:t>
                </a:r>
                <a:r>
                  <a:rPr lang="en-US" altLang="zh-CN" baseline="-25000">
                    <a:sym typeface="+mn-ea"/>
                  </a:rPr>
                  <a:t>2</a:t>
                </a:r>
                <a:r>
                  <a:rPr lang="en-US" altLang="zh-CN">
                    <a:sym typeface="+mn-ea"/>
                  </a:rPr>
                  <a:t>        O</a:t>
                </a:r>
                <a:r>
                  <a:rPr lang="en-US" altLang="zh-CN" baseline="-25000">
                    <a:sym typeface="+mn-ea"/>
                  </a:rPr>
                  <a:t>2</a:t>
                </a:r>
                <a:r>
                  <a:rPr lang="en-US" altLang="zh-CN">
                    <a:sym typeface="+mn-ea"/>
                  </a:rPr>
                  <a:t>     </a:t>
                </a:r>
                <a:r>
                  <a:rPr lang="zh-CN" altLang="en-US">
                    <a:sym typeface="+mn-ea"/>
                  </a:rPr>
                  <a:t>稀有气体</a:t>
                </a:r>
                <a:r>
                  <a:rPr lang="en-US" altLang="zh-CN">
                    <a:sym typeface="+mn-ea"/>
                  </a:rPr>
                  <a:t>     CO</a:t>
                </a:r>
                <a:r>
                  <a:rPr lang="en-US" altLang="zh-CN" baseline="-25000">
                    <a:sym typeface="+mn-ea"/>
                  </a:rPr>
                  <a:t>2</a:t>
                </a:r>
                <a:r>
                  <a:rPr lang="en-US" altLang="zh-CN">
                    <a:sym typeface="+mn-ea"/>
                  </a:rPr>
                  <a:t>    </a:t>
                </a:r>
                <a:r>
                  <a:rPr lang="zh-CN" altLang="en-US">
                    <a:sym typeface="+mn-ea"/>
                  </a:rPr>
                  <a:t>其他</a:t>
                </a:r>
                <a:endParaRPr lang="zh-CN" altLang="en-US">
                  <a:sym typeface="+mn-ea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8573" y="6799"/>
                <a:ext cx="168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/>
                  <a:t>21%</a:t>
                </a:r>
                <a:endParaRPr lang="en-US" altLang="zh-CN" sz="200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9644" y="7688"/>
                <a:ext cx="211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/>
                  <a:t>0.94%</a:t>
                </a:r>
                <a:endParaRPr lang="en-US" altLang="zh-CN" sz="2000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164" y="7688"/>
                <a:ext cx="211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/>
                  <a:t>0.03%</a:t>
                </a:r>
                <a:endParaRPr lang="en-US" altLang="zh-CN" sz="200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2631" y="7688"/>
                <a:ext cx="211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/>
                  <a:t>0.03%</a:t>
                </a:r>
                <a:endParaRPr lang="en-US" altLang="zh-CN" sz="2000"/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6362700" y="3844290"/>
            <a:ext cx="1947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体积分数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直击前沿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31" name="燕尾形 30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12" grpId="0"/>
      <p:bldP spid="1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燕尾形 30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产生疑惑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9520" y="884555"/>
            <a:ext cx="5899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：“人造空气”为什么不用纯氧？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4995" y="1696085"/>
            <a:ext cx="8023860" cy="193802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资料：在人类发展载人航天事业的早期，密闭的宇宙飞船里确实</a:t>
            </a:r>
            <a:r>
              <a:rPr lang="zh-CN" altLang="en-US" sz="2400">
                <a:solidFill>
                  <a:srgbClr val="FF0000"/>
                </a:solidFill>
              </a:rPr>
              <a:t>充满氧气</a:t>
            </a:r>
            <a:r>
              <a:rPr lang="zh-CN" altLang="en-US" sz="2400"/>
              <a:t>。1961年，前苏联宇航员在地面进行耐低压模拟训练时发生了意外，被</a:t>
            </a:r>
            <a:r>
              <a:rPr lang="zh-CN" altLang="en-US" sz="2400">
                <a:solidFill>
                  <a:srgbClr val="FF0000"/>
                </a:solidFill>
              </a:rPr>
              <a:t>重度烧伤</a:t>
            </a:r>
            <a:r>
              <a:rPr lang="zh-CN" altLang="en-US" sz="2400"/>
              <a:t>，最后不治身亡。1967年，美国阿波罗1号的三位宇航员在地面测试纯氧舱时，也因为</a:t>
            </a:r>
            <a:r>
              <a:rPr lang="zh-CN" altLang="en-US" sz="2400">
                <a:solidFill>
                  <a:srgbClr val="FF0000"/>
                </a:solidFill>
              </a:rPr>
              <a:t>火灾</a:t>
            </a:r>
            <a:r>
              <a:rPr lang="zh-CN" altLang="en-US" sz="2400"/>
              <a:t>而意外身亡。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803275" y="3933190"/>
            <a:ext cx="5916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氧气：具有助燃性，是常用的助燃剂</a:t>
            </a:r>
            <a:endParaRPr lang="zh-CN" altLang="en-US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803275" y="4513580"/>
            <a:ext cx="7816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氮气：具有稳定性，常用作灯泡的填充气、食品保护气等</a:t>
            </a:r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燕尾形 30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pic>
        <p:nvPicPr>
          <p:cNvPr id="3" name="气闸舱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" y="772795"/>
            <a:ext cx="9050655" cy="531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07365" y="1584325"/>
            <a:ext cx="859155" cy="4603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p>
            <a:r>
              <a:rPr lang="zh-CN" sz="2400" b="1"/>
              <a:t>讨论</a:t>
            </a:r>
            <a:endParaRPr lang="zh-CN" sz="2400" b="1"/>
          </a:p>
        </p:txBody>
      </p:sp>
      <p:sp>
        <p:nvSpPr>
          <p:cNvPr id="101" name="文本框 100"/>
          <p:cNvSpPr txBox="1"/>
          <p:nvPr/>
        </p:nvSpPr>
        <p:spPr>
          <a:xfrm>
            <a:off x="1947545" y="1584325"/>
            <a:ext cx="49409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确定制氧气的原理及制取装置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4545" y="2070100"/>
            <a:ext cx="579564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要求：产物环保，速度可控，结果准确。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学以致用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930910" y="3148330"/>
          <a:ext cx="714375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75"/>
                <a:gridCol w="2874010"/>
                <a:gridCol w="298386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发生装置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收集装置</a:t>
                      </a:r>
                      <a:endParaRPr lang="zh-CN" altLang="en-US" sz="2400"/>
                    </a:p>
                  </a:txBody>
                  <a:tcPr/>
                </a:tc>
              </a:tr>
              <a:tr h="1546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装置图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考虑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因素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优点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图片 11"/>
          <p:cNvPicPr/>
          <p:nvPr/>
        </p:nvPicPr>
        <p:blipFill>
          <a:blip r:embed="rId2"/>
          <a:srcRect l="36910" r="46303" b="15988"/>
          <a:stretch>
            <a:fillRect/>
          </a:stretch>
        </p:blipFill>
        <p:spPr>
          <a:xfrm>
            <a:off x="3036570" y="3681730"/>
            <a:ext cx="887730" cy="1483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2559050" y="5165090"/>
            <a:ext cx="2309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反应物状态</a:t>
            </a:r>
            <a:r>
              <a:rPr lang="en-US" altLang="zh-CN" sz="2400" b="1"/>
              <a:t> </a:t>
            </a:r>
            <a:endParaRPr lang="en-US" altLang="zh-CN" sz="2400" b="1"/>
          </a:p>
          <a:p>
            <a:r>
              <a:rPr lang="zh-CN" altLang="en-US" sz="2400" b="1"/>
              <a:t>反应条件</a:t>
            </a:r>
            <a:endParaRPr lang="zh-CN" altLang="en-US" sz="2400" b="1"/>
          </a:p>
        </p:txBody>
      </p:sp>
      <p:pic>
        <p:nvPicPr>
          <p:cNvPr id="103" name="图片 102"/>
          <p:cNvPicPr/>
          <p:nvPr/>
        </p:nvPicPr>
        <p:blipFill>
          <a:blip r:embed="rId3"/>
          <a:srcRect l="16873" r="7212"/>
          <a:stretch>
            <a:fillRect/>
          </a:stretch>
        </p:blipFill>
        <p:spPr>
          <a:xfrm>
            <a:off x="5795645" y="3684270"/>
            <a:ext cx="1297940" cy="1443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5172075" y="5165090"/>
            <a:ext cx="2938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气体在水中的溶解性</a:t>
            </a:r>
            <a:endParaRPr lang="zh-CN" altLang="en-US" sz="2400" b="1"/>
          </a:p>
          <a:p>
            <a:r>
              <a:rPr lang="zh-CN" altLang="en-US" sz="2400" b="1"/>
              <a:t>能否水反应</a:t>
            </a:r>
            <a:endParaRPr lang="zh-CN" altLang="en-US" sz="2400" b="1"/>
          </a:p>
        </p:txBody>
      </p:sp>
      <p:sp>
        <p:nvSpPr>
          <p:cNvPr id="3" name="燕尾形 2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23" name="燕尾形 22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09520" y="876935"/>
            <a:ext cx="6506210" cy="460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气闸舱</a:t>
            </a:r>
            <a:r>
              <a:rPr lang="zh-CN" altLang="en-US" sz="2400" b="1"/>
              <a:t>内</a:t>
            </a:r>
            <a:r>
              <a:rPr lang="zh-CN" altLang="en-US" sz="2400" b="1">
                <a:solidFill>
                  <a:srgbClr val="FF0000"/>
                </a:solidFill>
              </a:rPr>
              <a:t>氧气</a:t>
            </a:r>
            <a:r>
              <a:rPr lang="zh-CN" altLang="en-US" sz="2400" b="1"/>
              <a:t>的体积分数约为</a:t>
            </a:r>
            <a:r>
              <a:rPr lang="zh-CN" altLang="en-US" sz="2400" b="1">
                <a:solidFill>
                  <a:srgbClr val="FF0000"/>
                </a:solidFill>
              </a:rPr>
              <a:t>30%</a:t>
            </a:r>
            <a:r>
              <a:rPr lang="zh-CN" altLang="en-US" sz="2400" b="1"/>
              <a:t>，氮气70%。</a:t>
            </a:r>
            <a:endParaRPr lang="zh-CN" altLang="en-US" sz="2400" b="1"/>
          </a:p>
        </p:txBody>
      </p:sp>
      <p:grpSp>
        <p:nvGrpSpPr>
          <p:cNvPr id="22" name="组合 21"/>
          <p:cNvGrpSpPr/>
          <p:nvPr/>
        </p:nvGrpSpPr>
        <p:grpSpPr>
          <a:xfrm>
            <a:off x="2407285" y="2494280"/>
            <a:ext cx="4674870" cy="560705"/>
            <a:chOff x="3323" y="4503"/>
            <a:chExt cx="7362" cy="883"/>
          </a:xfrm>
        </p:grpSpPr>
        <p:sp>
          <p:nvSpPr>
            <p:cNvPr id="2" name="文本框 1"/>
            <p:cNvSpPr txBox="1"/>
            <p:nvPr/>
          </p:nvSpPr>
          <p:spPr>
            <a:xfrm>
              <a:off x="3323" y="4662"/>
              <a:ext cx="73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2H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O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                 2H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O+O</a:t>
              </a:r>
              <a:r>
                <a:rPr lang="en-US" altLang="zh-CN" sz="2400" b="1" baseline="-2500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↑</a:t>
              </a:r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777" y="4503"/>
              <a:ext cx="2911" cy="708"/>
              <a:chOff x="5069" y="4503"/>
              <a:chExt cx="2182" cy="708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5069" y="5025"/>
                <a:ext cx="129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5086" y="5211"/>
                <a:ext cx="129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5086" y="4503"/>
                <a:ext cx="216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latin typeface="Times New Roman" panose="02020603050405020304" charset="0"/>
                    <a:cs typeface="Times New Roman" panose="02020603050405020304" charset="0"/>
                  </a:rPr>
                  <a:t>MnO</a:t>
                </a:r>
                <a:r>
                  <a:rPr lang="en-US" altLang="zh-CN" b="1" baseline="-25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altLang="zh-CN" b="1" baseline="-25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2285365" y="6153785"/>
            <a:ext cx="2856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/>
              <a:t>便于控制反应速率</a:t>
            </a:r>
            <a:endParaRPr lang="zh-CN" sz="2400" b="1"/>
          </a:p>
        </p:txBody>
      </p:sp>
      <p:sp>
        <p:nvSpPr>
          <p:cNvPr id="25" name="文本框 24"/>
          <p:cNvSpPr txBox="1"/>
          <p:nvPr/>
        </p:nvSpPr>
        <p:spPr>
          <a:xfrm>
            <a:off x="5172075" y="6031865"/>
            <a:ext cx="2856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/>
              <a:t>纯净，能清晰看出气体体积比</a:t>
            </a:r>
            <a:endParaRPr 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1" grpId="0"/>
      <p:bldP spid="5" grpId="0"/>
      <p:bldP spid="10" grpId="0"/>
      <p:bldP spid="14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354580" y="853440"/>
            <a:ext cx="74631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制取氧气，并将氮气和氧气按7:3体积比混合。</a:t>
            </a:r>
            <a:endParaRPr lang="zh-CN" altLang="en-US" sz="2600" b="1"/>
          </a:p>
        </p:txBody>
      </p:sp>
      <p:sp>
        <p:nvSpPr>
          <p:cNvPr id="6" name="文本框 5"/>
          <p:cNvSpPr txBox="1"/>
          <p:nvPr/>
        </p:nvSpPr>
        <p:spPr>
          <a:xfrm>
            <a:off x="365760" y="1581785"/>
            <a:ext cx="857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药品：氮气（气囊）、过氧化氢溶液、水</a:t>
            </a:r>
            <a:endParaRPr lang="zh-CN" altLang="en-US" sz="2400"/>
          </a:p>
          <a:p>
            <a:r>
              <a:rPr lang="zh-CN" altLang="en-US" sz="2400"/>
              <a:t>仪器：分液漏斗、广口瓶、多功能瓶（体积约</a:t>
            </a:r>
            <a:r>
              <a:rPr lang="en-US" altLang="zh-CN" sz="2400">
                <a:solidFill>
                  <a:srgbClr val="FF0000"/>
                </a:solidFill>
              </a:rPr>
              <a:t>165mL</a:t>
            </a:r>
            <a:r>
              <a:rPr lang="zh-CN" altLang="en-US" sz="2400"/>
              <a:t>）、量筒</a:t>
            </a:r>
            <a:endParaRPr lang="zh-CN" altLang="en-US" sz="2400"/>
          </a:p>
        </p:txBody>
      </p:sp>
      <p:sp>
        <p:nvSpPr>
          <p:cNvPr id="7" name="圆角矩形 6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开动脑筋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9550" y="3758565"/>
            <a:ext cx="2227580" cy="2016760"/>
            <a:chOff x="490" y="5224"/>
            <a:chExt cx="4847" cy="4009"/>
          </a:xfrm>
        </p:grpSpPr>
        <p:sp>
          <p:nvSpPr>
            <p:cNvPr id="26" name="文本框 25"/>
            <p:cNvSpPr txBox="1"/>
            <p:nvPr/>
          </p:nvSpPr>
          <p:spPr>
            <a:xfrm>
              <a:off x="490" y="5224"/>
              <a:ext cx="4847" cy="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a               b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073804252" name="组合 1073804251"/>
            <p:cNvGrpSpPr>
              <a:grpSpLocks noRot="1"/>
            </p:cNvGrpSpPr>
            <p:nvPr/>
          </p:nvGrpSpPr>
          <p:grpSpPr>
            <a:xfrm>
              <a:off x="1299" y="5479"/>
              <a:ext cx="2773" cy="3754"/>
              <a:chOff x="3726" y="8166"/>
              <a:chExt cx="916" cy="1258"/>
            </a:xfrm>
          </p:grpSpPr>
          <p:grpSp>
            <p:nvGrpSpPr>
              <p:cNvPr id="1073804253" name="组合 1073804252"/>
              <p:cNvGrpSpPr/>
              <p:nvPr/>
            </p:nvGrpSpPr>
            <p:grpSpPr>
              <a:xfrm>
                <a:off x="3909" y="8455"/>
                <a:ext cx="542" cy="969"/>
                <a:chOff x="7294" y="13415"/>
                <a:chExt cx="542" cy="969"/>
              </a:xfrm>
            </p:grpSpPr>
            <p:grpSp>
              <p:nvGrpSpPr>
                <p:cNvPr id="1073804254" name="组合 1073804253"/>
                <p:cNvGrpSpPr/>
                <p:nvPr/>
              </p:nvGrpSpPr>
              <p:grpSpPr>
                <a:xfrm>
                  <a:off x="7294" y="13415"/>
                  <a:ext cx="542" cy="969"/>
                  <a:chOff x="1881" y="1988"/>
                  <a:chExt cx="678" cy="1211"/>
                </a:xfrm>
              </p:grpSpPr>
              <p:grpSp>
                <p:nvGrpSpPr>
                  <p:cNvPr id="1073804255" name="组合 1073804254"/>
                  <p:cNvGrpSpPr/>
                  <p:nvPr/>
                </p:nvGrpSpPr>
                <p:grpSpPr>
                  <a:xfrm>
                    <a:off x="2007" y="1988"/>
                    <a:ext cx="425" cy="226"/>
                    <a:chOff x="2007" y="1988"/>
                    <a:chExt cx="425" cy="226"/>
                  </a:xfrm>
                </p:grpSpPr>
                <p:sp>
                  <p:nvSpPr>
                    <p:cNvPr id="1073804256" name="圆角矩形 1073804255"/>
                    <p:cNvSpPr/>
                    <p:nvPr/>
                  </p:nvSpPr>
                  <p:spPr>
                    <a:xfrm>
                      <a:off x="2007" y="1988"/>
                      <a:ext cx="425" cy="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04257" name="任意多边形 1073804256"/>
                    <p:cNvSpPr/>
                    <p:nvPr/>
                  </p:nvSpPr>
                  <p:spPr>
                    <a:xfrm>
                      <a:off x="2021" y="2016"/>
                      <a:ext cx="397" cy="198"/>
                    </a:xfrm>
                    <a:custGeom>
                      <a:avLst/>
                      <a:gdLst>
                        <a:gd name="txL" fmla="*/ 2371 w 21600"/>
                        <a:gd name="txT" fmla="*/ 2371 h 21600"/>
                        <a:gd name="txR" fmla="*/ 19228 w 21600"/>
                        <a:gd name="txB" fmla="*/ 19228 h 21600"/>
                      </a:gdLst>
                      <a:ahLst/>
                      <a:cxnLst>
                        <a:cxn ang="0">
                          <a:pos x="21028" y="10800"/>
                        </a:cxn>
                        <a:cxn ang="90">
                          <a:pos x="10800" y="21600"/>
                        </a:cxn>
                        <a:cxn ang="180">
                          <a:pos x="571" y="10800"/>
                        </a:cxn>
                        <a:cxn ang="270">
                          <a:pos x="10800" y="0"/>
                        </a:cxn>
                      </a:cxnLst>
                      <a:rect l="txL" t="txT" r="txR" b="tx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1143" y="21600"/>
                          </a:lnTo>
                          <a:lnTo>
                            <a:pt x="20457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73804258" name="任意多边形 1073804257"/>
                  <p:cNvSpPr/>
                  <p:nvPr/>
                </p:nvSpPr>
                <p:spPr>
                  <a:xfrm>
                    <a:off x="1901" y="2292"/>
                    <a:ext cx="637" cy="907"/>
                  </a:xfrm>
                  <a:custGeom>
                    <a:avLst/>
                    <a:gdLst>
                      <a:gd name="txL" fmla="*/ 1914 w 21600"/>
                      <a:gd name="txT" fmla="*/ 1914 h 21600"/>
                      <a:gd name="txR" fmla="*/ 19685 w 21600"/>
                      <a:gd name="txB" fmla="*/ 19685 h 21600"/>
                    </a:gdLst>
                    <a:ahLst/>
                    <a:cxnLst>
                      <a:cxn ang="0">
                        <a:pos x="21485" y="10800"/>
                      </a:cxn>
                      <a:cxn ang="90">
                        <a:pos x="10800" y="21600"/>
                      </a:cxn>
                      <a:cxn ang="180">
                        <a:pos x="114" y="10800"/>
                      </a:cxn>
                      <a:cxn ang="270">
                        <a:pos x="10800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229" y="21600"/>
                        </a:lnTo>
                        <a:lnTo>
                          <a:pt x="21371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804259" name="矩形 1073804258"/>
                  <p:cNvSpPr/>
                  <p:nvPr/>
                </p:nvSpPr>
                <p:spPr>
                  <a:xfrm>
                    <a:off x="1881" y="2259"/>
                    <a:ext cx="678" cy="14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804260" name="矩形 1073804259"/>
                  <p:cNvSpPr/>
                  <p:nvPr/>
                </p:nvSpPr>
                <p:spPr>
                  <a:xfrm>
                    <a:off x="2011" y="2169"/>
                    <a:ext cx="417" cy="13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804261" name="任意多边形 1073804260"/>
                  <p:cNvSpPr/>
                  <p:nvPr/>
                </p:nvSpPr>
                <p:spPr>
                  <a:xfrm>
                    <a:off x="1897" y="2136"/>
                    <a:ext cx="145" cy="273"/>
                  </a:xfrm>
                  <a:custGeom>
                    <a:avLst/>
                    <a:gdLst/>
                    <a:ahLst/>
                    <a:cxnLst/>
                    <a:pathLst>
                      <a:path w="145" h="273">
                        <a:moveTo>
                          <a:pt x="137" y="0"/>
                        </a:moveTo>
                        <a:cubicBezTo>
                          <a:pt x="137" y="11"/>
                          <a:pt x="145" y="55"/>
                          <a:pt x="140" y="69"/>
                        </a:cubicBezTo>
                        <a:cubicBezTo>
                          <a:pt x="135" y="83"/>
                          <a:pt x="119" y="83"/>
                          <a:pt x="107" y="87"/>
                        </a:cubicBezTo>
                        <a:cubicBezTo>
                          <a:pt x="95" y="91"/>
                          <a:pt x="77" y="92"/>
                          <a:pt x="65" y="96"/>
                        </a:cubicBezTo>
                        <a:cubicBezTo>
                          <a:pt x="53" y="100"/>
                          <a:pt x="42" y="106"/>
                          <a:pt x="32" y="114"/>
                        </a:cubicBezTo>
                        <a:cubicBezTo>
                          <a:pt x="22" y="122"/>
                          <a:pt x="10" y="129"/>
                          <a:pt x="5" y="144"/>
                        </a:cubicBezTo>
                        <a:cubicBezTo>
                          <a:pt x="0" y="159"/>
                          <a:pt x="2" y="186"/>
                          <a:pt x="2" y="207"/>
                        </a:cubicBezTo>
                        <a:cubicBezTo>
                          <a:pt x="2" y="228"/>
                          <a:pt x="5" y="259"/>
                          <a:pt x="5" y="273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804262" name="任意多边形 1073804261"/>
                  <p:cNvSpPr/>
                  <p:nvPr/>
                </p:nvSpPr>
                <p:spPr>
                  <a:xfrm flipH="1">
                    <a:off x="2398" y="2136"/>
                    <a:ext cx="145" cy="273"/>
                  </a:xfrm>
                  <a:custGeom>
                    <a:avLst/>
                    <a:gdLst/>
                    <a:ahLst/>
                    <a:cxnLst/>
                    <a:pathLst>
                      <a:path w="145" h="273">
                        <a:moveTo>
                          <a:pt x="137" y="0"/>
                        </a:moveTo>
                        <a:cubicBezTo>
                          <a:pt x="137" y="11"/>
                          <a:pt x="145" y="55"/>
                          <a:pt x="140" y="69"/>
                        </a:cubicBezTo>
                        <a:cubicBezTo>
                          <a:pt x="135" y="83"/>
                          <a:pt x="119" y="83"/>
                          <a:pt x="107" y="87"/>
                        </a:cubicBezTo>
                        <a:cubicBezTo>
                          <a:pt x="95" y="91"/>
                          <a:pt x="77" y="92"/>
                          <a:pt x="65" y="96"/>
                        </a:cubicBezTo>
                        <a:cubicBezTo>
                          <a:pt x="53" y="100"/>
                          <a:pt x="42" y="106"/>
                          <a:pt x="32" y="114"/>
                        </a:cubicBezTo>
                        <a:cubicBezTo>
                          <a:pt x="22" y="122"/>
                          <a:pt x="10" y="129"/>
                          <a:pt x="5" y="144"/>
                        </a:cubicBezTo>
                        <a:cubicBezTo>
                          <a:pt x="0" y="159"/>
                          <a:pt x="2" y="186"/>
                          <a:pt x="2" y="207"/>
                        </a:cubicBezTo>
                        <a:cubicBezTo>
                          <a:pt x="2" y="228"/>
                          <a:pt x="5" y="259"/>
                          <a:pt x="5" y="273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1073804263" name="直接连接符 1073804262"/>
                <p:cNvSpPr/>
                <p:nvPr/>
              </p:nvSpPr>
              <p:spPr>
                <a:xfrm>
                  <a:off x="7342" y="14364"/>
                  <a:ext cx="439" cy="0"/>
                </a:xfrm>
                <a:prstGeom prst="line">
                  <a:avLst/>
                </a:prstGeom>
                <a:ln w="63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73804264" name="任意多边形 1073804263"/>
              <p:cNvSpPr/>
              <p:nvPr/>
            </p:nvSpPr>
            <p:spPr>
              <a:xfrm>
                <a:off x="3937" y="8672"/>
                <a:ext cx="474" cy="716"/>
              </a:xfrm>
              <a:custGeom>
                <a:avLst/>
                <a:gdLst/>
                <a:ahLst/>
                <a:cxnLst/>
                <a:pathLst>
                  <a:path w="474" h="625">
                    <a:moveTo>
                      <a:pt x="0" y="0"/>
                    </a:moveTo>
                    <a:lnTo>
                      <a:pt x="474" y="2"/>
                    </a:lnTo>
                    <a:lnTo>
                      <a:pt x="467" y="617"/>
                    </a:lnTo>
                    <a:lnTo>
                      <a:pt x="9" y="625"/>
                    </a:lnTo>
                    <a:lnTo>
                      <a:pt x="9" y="55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dashHorz">
                <a:fgClr>
                  <a:srgbClr val="000000">
                    <a:alpha val="100000"/>
                  </a:srgbClr>
                </a:fgClr>
                <a:bgClr>
                  <a:srgbClr val="FFFFFF">
                    <a:alpha val="100000"/>
                  </a:srgbClr>
                </a:bgClr>
              </a:patt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073804265" name="组合 1073804264"/>
              <p:cNvGrpSpPr/>
              <p:nvPr/>
            </p:nvGrpSpPr>
            <p:grpSpPr>
              <a:xfrm>
                <a:off x="3726" y="8166"/>
                <a:ext cx="437" cy="1160"/>
                <a:chOff x="8346" y="11588"/>
                <a:chExt cx="437" cy="1160"/>
              </a:xfrm>
            </p:grpSpPr>
            <p:sp>
              <p:nvSpPr>
                <p:cNvPr id="1073804266" name="矩形 1073804265"/>
                <p:cNvSpPr>
                  <a:spLocks noChangeAspect="1"/>
                </p:cNvSpPr>
                <p:nvPr/>
              </p:nvSpPr>
              <p:spPr>
                <a:xfrm flipH="1">
                  <a:off x="8346" y="11632"/>
                  <a:ext cx="340" cy="49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67" name="矩形 1073804266"/>
                <p:cNvSpPr/>
                <p:nvPr/>
              </p:nvSpPr>
              <p:spPr>
                <a:xfrm flipH="1">
                  <a:off x="8725" y="11722"/>
                  <a:ext cx="49" cy="1026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68" name="矩形 1073804267"/>
                <p:cNvSpPr>
                  <a:spLocks noChangeAspect="1"/>
                </p:cNvSpPr>
                <p:nvPr/>
              </p:nvSpPr>
              <p:spPr>
                <a:xfrm flipH="1">
                  <a:off x="8671" y="11588"/>
                  <a:ext cx="112" cy="14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69" name="任意多边形 1073804268"/>
                <p:cNvSpPr>
                  <a:spLocks noChangeAspect="1"/>
                </p:cNvSpPr>
                <p:nvPr/>
              </p:nvSpPr>
              <p:spPr>
                <a:xfrm>
                  <a:off x="8671" y="11632"/>
                  <a:ext cx="102" cy="101"/>
                </a:xfrm>
                <a:custGeom>
                  <a:avLst/>
                  <a:gdLst>
                    <a:gd name="txL" fmla="*/ 0 w 21600"/>
                    <a:gd name="txT" fmla="*/ 0 h 21600"/>
                    <a:gd name="txR" fmla="*/ 21600 w 21600"/>
                    <a:gd name="txB" fmla="*/ 21600 h 21600"/>
                  </a:gdLst>
                  <a:ahLst/>
                  <a:cxnLst>
                    <a:cxn ang="270">
                      <a:pos x="0" y="0"/>
                    </a:cxn>
                    <a:cxn ang="90">
                      <a:pos x="21600" y="21600"/>
                    </a:cxn>
                    <a:cxn ang="90">
                      <a:pos x="0" y="21600"/>
                    </a:cxn>
                  </a:cxnLst>
                  <a:rect l="txL" t="txT" r="txR" b="txB"/>
                  <a:pathLst>
                    <a:path w="21600" h="21600" fill="none">
                      <a:moveTo>
                        <a:pt x="0" y="0"/>
                      </a:moveTo>
                      <a:arcTo wR="21600" hR="21600" stAng="-5400000" swAng="5400000"/>
                    </a:path>
                    <a:path w="21600" h="21600" stroke="0">
                      <a:moveTo>
                        <a:pt x="0" y="0"/>
                      </a:moveTo>
                      <a:arcTo wR="21600" hR="21600" stAng="-5400000" swAng="5400000"/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70" name="任意多边形 1073804269"/>
                <p:cNvSpPr>
                  <a:spLocks noChangeAspect="1"/>
                </p:cNvSpPr>
                <p:nvPr/>
              </p:nvSpPr>
              <p:spPr>
                <a:xfrm>
                  <a:off x="8671" y="11681"/>
                  <a:ext cx="53" cy="54"/>
                </a:xfrm>
                <a:custGeom>
                  <a:avLst/>
                  <a:gdLst>
                    <a:gd name="txL" fmla="*/ 0 w 21600"/>
                    <a:gd name="txT" fmla="*/ 0 h 21600"/>
                    <a:gd name="txR" fmla="*/ 21600 w 21600"/>
                    <a:gd name="txB" fmla="*/ 21600 h 21600"/>
                  </a:gdLst>
                  <a:ahLst/>
                  <a:cxnLst>
                    <a:cxn ang="270">
                      <a:pos x="0" y="0"/>
                    </a:cxn>
                    <a:cxn ang="90">
                      <a:pos x="21600" y="21600"/>
                    </a:cxn>
                    <a:cxn ang="90">
                      <a:pos x="0" y="21600"/>
                    </a:cxn>
                  </a:cxnLst>
                  <a:rect l="txL" t="txT" r="txR" b="txB"/>
                  <a:pathLst>
                    <a:path w="21600" h="21600" fill="none">
                      <a:moveTo>
                        <a:pt x="0" y="0"/>
                      </a:moveTo>
                      <a:arcTo wR="21600" hR="21600" stAng="-5400000" swAng="5400000"/>
                    </a:path>
                    <a:path w="21600" h="21600" stroke="0">
                      <a:moveTo>
                        <a:pt x="0" y="0"/>
                      </a:moveTo>
                      <a:arcTo wR="21600" hR="21600" stAng="-5400000" swAng="5400000"/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1073804271" name="组合 1073804270"/>
              <p:cNvGrpSpPr>
                <a:grpSpLocks noChangeAspect="1"/>
              </p:cNvGrpSpPr>
              <p:nvPr/>
            </p:nvGrpSpPr>
            <p:grpSpPr>
              <a:xfrm>
                <a:off x="4211" y="8169"/>
                <a:ext cx="431" cy="497"/>
                <a:chOff x="5311" y="5212"/>
                <a:chExt cx="505" cy="581"/>
              </a:xfrm>
            </p:grpSpPr>
            <p:sp>
              <p:nvSpPr>
                <p:cNvPr id="1073804272" name="矩形 1073804271"/>
                <p:cNvSpPr>
                  <a:spLocks noChangeAspect="1"/>
                </p:cNvSpPr>
                <p:nvPr/>
              </p:nvSpPr>
              <p:spPr>
                <a:xfrm>
                  <a:off x="5425" y="5263"/>
                  <a:ext cx="391" cy="5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73" name="矩形 1073804272"/>
                <p:cNvSpPr>
                  <a:spLocks noChangeAspect="1"/>
                </p:cNvSpPr>
                <p:nvPr/>
              </p:nvSpPr>
              <p:spPr>
                <a:xfrm>
                  <a:off x="5322" y="5368"/>
                  <a:ext cx="57" cy="425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74" name="矩形 1073804273"/>
                <p:cNvSpPr>
                  <a:spLocks noChangeAspect="1"/>
                </p:cNvSpPr>
                <p:nvPr/>
              </p:nvSpPr>
              <p:spPr>
                <a:xfrm>
                  <a:off x="5311" y="5212"/>
                  <a:ext cx="131" cy="1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75" name="任意多边形 1073804274"/>
                <p:cNvSpPr>
                  <a:spLocks noChangeAspect="1"/>
                </p:cNvSpPr>
                <p:nvPr/>
              </p:nvSpPr>
              <p:spPr>
                <a:xfrm flipH="1">
                  <a:off x="5323" y="5263"/>
                  <a:ext cx="119" cy="118"/>
                </a:xfrm>
                <a:custGeom>
                  <a:avLst/>
                  <a:gdLst>
                    <a:gd name="txL" fmla="*/ 0 w 21600"/>
                    <a:gd name="txT" fmla="*/ 0 h 21600"/>
                    <a:gd name="txR" fmla="*/ 21600 w 21600"/>
                    <a:gd name="txB" fmla="*/ 21600 h 21600"/>
                  </a:gdLst>
                  <a:ahLst/>
                  <a:cxnLst>
                    <a:cxn ang="270">
                      <a:pos x="0" y="0"/>
                    </a:cxn>
                    <a:cxn ang="90">
                      <a:pos x="21600" y="21600"/>
                    </a:cxn>
                    <a:cxn ang="90">
                      <a:pos x="0" y="21600"/>
                    </a:cxn>
                  </a:cxnLst>
                  <a:rect l="txL" t="txT" r="txR" b="txB"/>
                  <a:pathLst>
                    <a:path w="21600" h="21600" fill="none">
                      <a:moveTo>
                        <a:pt x="0" y="0"/>
                      </a:moveTo>
                      <a:arcTo wR="21600" hR="21600" stAng="-5400000" swAng="5400000"/>
                    </a:path>
                    <a:path w="21600" h="21600" stroke="0">
                      <a:moveTo>
                        <a:pt x="0" y="0"/>
                      </a:moveTo>
                      <a:arcTo wR="21600" hR="21600" stAng="-5400000" swAng="5400000"/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73804276" name="任意多边形 1073804275"/>
                <p:cNvSpPr>
                  <a:spLocks noChangeAspect="1"/>
                </p:cNvSpPr>
                <p:nvPr/>
              </p:nvSpPr>
              <p:spPr>
                <a:xfrm flipH="1">
                  <a:off x="5380" y="5321"/>
                  <a:ext cx="62" cy="62"/>
                </a:xfrm>
                <a:custGeom>
                  <a:avLst/>
                  <a:gdLst>
                    <a:gd name="txL" fmla="*/ 0 w 21600"/>
                    <a:gd name="txT" fmla="*/ 0 h 21600"/>
                    <a:gd name="txR" fmla="*/ 21600 w 21600"/>
                    <a:gd name="txB" fmla="*/ 21600 h 21600"/>
                  </a:gdLst>
                  <a:ahLst/>
                  <a:cxnLst>
                    <a:cxn ang="270">
                      <a:pos x="0" y="0"/>
                    </a:cxn>
                    <a:cxn ang="90">
                      <a:pos x="21600" y="21600"/>
                    </a:cxn>
                    <a:cxn ang="90">
                      <a:pos x="0" y="21600"/>
                    </a:cxn>
                  </a:cxnLst>
                  <a:rect l="txL" t="txT" r="txR" b="txB"/>
                  <a:pathLst>
                    <a:path w="21600" h="21600" fill="none">
                      <a:moveTo>
                        <a:pt x="0" y="0"/>
                      </a:moveTo>
                      <a:arcTo wR="21600" hR="21600" stAng="-5400000" swAng="5400000"/>
                    </a:path>
                    <a:path w="21600" h="21600" stroke="0">
                      <a:moveTo>
                        <a:pt x="0" y="0"/>
                      </a:moveTo>
                      <a:arcTo wR="21600" hR="21600" stAng="-5400000" swAng="5400000"/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1073804277" name="组合 1073804276"/>
              <p:cNvGrpSpPr/>
              <p:nvPr/>
            </p:nvGrpSpPr>
            <p:grpSpPr>
              <a:xfrm>
                <a:off x="4001" y="8371"/>
                <a:ext cx="351" cy="201"/>
                <a:chOff x="2017" y="1701"/>
                <a:chExt cx="439" cy="251"/>
              </a:xfrm>
            </p:grpSpPr>
            <p:grpSp>
              <p:nvGrpSpPr>
                <p:cNvPr id="1073804278" name="组合 1073804277"/>
                <p:cNvGrpSpPr/>
                <p:nvPr/>
              </p:nvGrpSpPr>
              <p:grpSpPr>
                <a:xfrm>
                  <a:off x="2017" y="1701"/>
                  <a:ext cx="439" cy="251"/>
                  <a:chOff x="2290" y="1689"/>
                  <a:chExt cx="439" cy="251"/>
                </a:xfrm>
              </p:grpSpPr>
              <p:sp>
                <p:nvSpPr>
                  <p:cNvPr id="1073804279" name="任意多边形 1073804278"/>
                  <p:cNvSpPr/>
                  <p:nvPr/>
                </p:nvSpPr>
                <p:spPr>
                  <a:xfrm>
                    <a:off x="2316" y="1689"/>
                    <a:ext cx="402" cy="251"/>
                  </a:xfrm>
                  <a:custGeom>
                    <a:avLst/>
                    <a:gdLst>
                      <a:gd name="txL" fmla="*/ 2391 w 21600"/>
                      <a:gd name="txT" fmla="*/ 2391 h 21600"/>
                      <a:gd name="txR" fmla="*/ 19209 w 21600"/>
                      <a:gd name="txB" fmla="*/ 19209 h 21600"/>
                    </a:gdLst>
                    <a:ahLst/>
                    <a:cxnLst>
                      <a:cxn ang="0">
                        <a:pos x="21009" y="10800"/>
                      </a:cxn>
                      <a:cxn ang="90">
                        <a:pos x="10800" y="21600"/>
                      </a:cxn>
                      <a:cxn ang="180">
                        <a:pos x="591" y="10800"/>
                      </a:cxn>
                      <a:cxn ang="270">
                        <a:pos x="10800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1182" y="21600"/>
                        </a:lnTo>
                        <a:lnTo>
                          <a:pt x="2041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073804280" name="直接连接符 1073804279"/>
                  <p:cNvSpPr/>
                  <p:nvPr/>
                </p:nvSpPr>
                <p:spPr>
                  <a:xfrm rot="1800000">
                    <a:off x="2521" y="1743"/>
                    <a:ext cx="198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1" name="直接连接符 1073804280"/>
                  <p:cNvSpPr/>
                  <p:nvPr/>
                </p:nvSpPr>
                <p:spPr>
                  <a:xfrm rot="1800000">
                    <a:off x="2475" y="1751"/>
                    <a:ext cx="244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2" name="直接连接符 1073804281"/>
                  <p:cNvSpPr/>
                  <p:nvPr/>
                </p:nvSpPr>
                <p:spPr>
                  <a:xfrm rot="1800000" flipV="1">
                    <a:off x="2429" y="1765"/>
                    <a:ext cx="300" cy="1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3" name="直接连接符 1073804282"/>
                  <p:cNvSpPr/>
                  <p:nvPr/>
                </p:nvSpPr>
                <p:spPr>
                  <a:xfrm rot="1800000">
                    <a:off x="2380" y="1775"/>
                    <a:ext cx="340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4" name="直接连接符 1073804283"/>
                  <p:cNvSpPr/>
                  <p:nvPr/>
                </p:nvSpPr>
                <p:spPr>
                  <a:xfrm rot="1800000">
                    <a:off x="2298" y="1853"/>
                    <a:ext cx="340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5" name="直接连接符 1073804284"/>
                  <p:cNvSpPr/>
                  <p:nvPr/>
                </p:nvSpPr>
                <p:spPr>
                  <a:xfrm rot="1800000">
                    <a:off x="2305" y="1863"/>
                    <a:ext cx="283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6" name="直接连接符 1073804285"/>
                  <p:cNvSpPr/>
                  <p:nvPr/>
                </p:nvSpPr>
                <p:spPr>
                  <a:xfrm rot="1800000">
                    <a:off x="2314" y="1880"/>
                    <a:ext cx="238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7" name="直接连接符 1073804286"/>
                  <p:cNvSpPr/>
                  <p:nvPr/>
                </p:nvSpPr>
                <p:spPr>
                  <a:xfrm rot="1800000">
                    <a:off x="2319" y="1892"/>
                    <a:ext cx="193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8" name="直接连接符 1073804287"/>
                  <p:cNvSpPr/>
                  <p:nvPr/>
                </p:nvSpPr>
                <p:spPr>
                  <a:xfrm rot="1800000">
                    <a:off x="2330" y="1904"/>
                    <a:ext cx="119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89" name="直接连接符 1073804288"/>
                  <p:cNvSpPr/>
                  <p:nvPr/>
                </p:nvSpPr>
                <p:spPr>
                  <a:xfrm rot="1800000" flipV="1">
                    <a:off x="2338" y="1921"/>
                    <a:ext cx="74" cy="2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0" name="直接连接符 1073804289"/>
                  <p:cNvSpPr/>
                  <p:nvPr/>
                </p:nvSpPr>
                <p:spPr>
                  <a:xfrm rot="1800000" flipV="1">
                    <a:off x="2604" y="1716"/>
                    <a:ext cx="119" cy="1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1" name="直接连接符 1073804290"/>
                  <p:cNvSpPr/>
                  <p:nvPr/>
                </p:nvSpPr>
                <p:spPr>
                  <a:xfrm rot="1800000" flipV="1">
                    <a:off x="2650" y="1702"/>
                    <a:ext cx="74" cy="2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2" name="直接连接符 1073804291"/>
                  <p:cNvSpPr/>
                  <p:nvPr/>
                </p:nvSpPr>
                <p:spPr>
                  <a:xfrm rot="1800000">
                    <a:off x="2562" y="1727"/>
                    <a:ext cx="153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3" name="直接连接符 1073804292"/>
                  <p:cNvSpPr/>
                  <p:nvPr/>
                </p:nvSpPr>
                <p:spPr>
                  <a:xfrm rot="1800000">
                    <a:off x="2294" y="1843"/>
                    <a:ext cx="397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4" name="直接连接符 1073804293"/>
                  <p:cNvSpPr/>
                  <p:nvPr/>
                </p:nvSpPr>
                <p:spPr>
                  <a:xfrm rot="1800000">
                    <a:off x="2294" y="1824"/>
                    <a:ext cx="425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5" name="直接连接符 1073804294"/>
                  <p:cNvSpPr/>
                  <p:nvPr/>
                </p:nvSpPr>
                <p:spPr>
                  <a:xfrm rot="1800000">
                    <a:off x="2290" y="1800"/>
                    <a:ext cx="437" cy="0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73804296" name="直接连接符 1073804295"/>
                  <p:cNvSpPr/>
                  <p:nvPr/>
                </p:nvSpPr>
                <p:spPr>
                  <a:xfrm rot="1800000" flipV="1">
                    <a:off x="2331" y="1789"/>
                    <a:ext cx="397" cy="1"/>
                  </a:xfrm>
                  <a:prstGeom prst="line">
                    <a:avLst/>
                  </a:prstGeom>
                  <a:ln w="63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073804297" name="圆角矩形 1073804296"/>
                <p:cNvSpPr/>
                <p:nvPr/>
              </p:nvSpPr>
              <p:spPr>
                <a:xfrm>
                  <a:off x="2028" y="1829"/>
                  <a:ext cx="425" cy="2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grpSp>
        <p:nvGrpSpPr>
          <p:cNvPr id="14" name="组合 13"/>
          <p:cNvGrpSpPr/>
          <p:nvPr/>
        </p:nvGrpSpPr>
        <p:grpSpPr>
          <a:xfrm>
            <a:off x="2220176" y="3737610"/>
            <a:ext cx="6516789" cy="2471420"/>
            <a:chOff x="4427" y="5667"/>
            <a:chExt cx="9859" cy="3892"/>
          </a:xfrm>
        </p:grpSpPr>
        <p:sp>
          <p:nvSpPr>
            <p:cNvPr id="28" name="文本框 27"/>
            <p:cNvSpPr txBox="1"/>
            <p:nvPr/>
          </p:nvSpPr>
          <p:spPr>
            <a:xfrm>
              <a:off x="5127" y="6219"/>
              <a:ext cx="9159" cy="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、</a:t>
              </a: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r>
                <a:rPr lang="en-US" altLang="zh-CN" sz="2400" baseline="-2500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和</a:t>
              </a: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</a:rPr>
                <a:t>O</a:t>
              </a:r>
              <a:r>
                <a:rPr lang="en-US" altLang="zh-CN" sz="2400" baseline="-2500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的体积分别是多少？</a:t>
              </a:r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400"/>
                <a:t>2</a:t>
              </a:r>
              <a:r>
                <a:rPr lang="zh-CN" altLang="en-US" sz="2400"/>
                <a:t>、</a:t>
              </a:r>
              <a:r>
                <a:rPr lang="en-US" altLang="zh-CN" sz="2400">
                  <a:sym typeface="+mn-ea"/>
                </a:rPr>
                <a:t>N</a:t>
              </a:r>
              <a:r>
                <a:rPr lang="en-US" altLang="zh-CN" sz="2400" baseline="-25000">
                  <a:sym typeface="+mn-ea"/>
                </a:rPr>
                <a:t>2</a:t>
              </a:r>
              <a:r>
                <a:rPr lang="zh-CN" altLang="en-US" sz="2400"/>
                <a:t>从</a:t>
              </a:r>
              <a:r>
                <a:rPr lang="zh-CN" altLang="en-US" sz="2400">
                  <a:sym typeface="+mn-ea"/>
                </a:rPr>
                <a:t>多功能瓶</a:t>
              </a:r>
              <a:r>
                <a:rPr lang="en-US" altLang="zh-CN" sz="2400">
                  <a:sym typeface="+mn-ea"/>
                </a:rPr>
                <a:t>a/b</a:t>
              </a:r>
              <a:r>
                <a:rPr lang="zh-CN" altLang="en-US" sz="2400">
                  <a:sym typeface="+mn-ea"/>
                </a:rPr>
                <a:t>管进？如何得知</a:t>
              </a:r>
              <a:r>
                <a:rPr lang="en-US" altLang="zh-CN" sz="2400">
                  <a:sym typeface="+mn-ea"/>
                </a:rPr>
                <a:t>N</a:t>
              </a:r>
              <a:r>
                <a:rPr lang="en-US" altLang="zh-CN" sz="2400" baseline="-25000">
                  <a:sym typeface="+mn-ea"/>
                </a:rPr>
                <a:t>2</a:t>
              </a:r>
              <a:r>
                <a:rPr lang="zh-CN" altLang="en-US" sz="2400">
                  <a:sym typeface="+mn-ea"/>
                </a:rPr>
                <a:t>足量？</a:t>
              </a:r>
              <a:endParaRPr lang="zh-CN" altLang="en-US" sz="2400"/>
            </a:p>
            <a:p>
              <a:pPr>
                <a:lnSpc>
                  <a:spcPct val="110000"/>
                </a:lnSpc>
              </a:pP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3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、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如何确认</a:t>
              </a: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</a:rPr>
                <a:t>O</a:t>
              </a:r>
              <a:r>
                <a:rPr lang="en-US" altLang="zh-CN" sz="2400" baseline="-2500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发生装置中的空气已经排尽？</a:t>
              </a:r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400"/>
                <a:t>4</a:t>
              </a:r>
              <a:r>
                <a:rPr lang="zh-CN" altLang="en-US" sz="2400"/>
                <a:t>、</a:t>
              </a:r>
              <a:r>
                <a:rPr lang="en-US" altLang="zh-CN" sz="2400">
                  <a:sym typeface="+mn-ea"/>
                </a:rPr>
                <a:t>O</a:t>
              </a:r>
              <a:r>
                <a:rPr lang="en-US" altLang="zh-CN" sz="2400" baseline="-25000">
                  <a:sym typeface="+mn-ea"/>
                </a:rPr>
                <a:t>2</a:t>
              </a:r>
              <a:r>
                <a:rPr lang="zh-CN" altLang="en-US" sz="2400">
                  <a:sym typeface="+mn-ea"/>
                </a:rPr>
                <a:t>从</a:t>
              </a:r>
              <a:r>
                <a:rPr lang="zh-CN" altLang="en-US" sz="2400">
                  <a:sym typeface="+mn-ea"/>
                </a:rPr>
                <a:t>多功能瓶</a:t>
              </a:r>
              <a:r>
                <a:rPr lang="en-US" altLang="zh-CN" sz="2400">
                  <a:sym typeface="+mn-ea"/>
                </a:rPr>
                <a:t>a/b</a:t>
              </a:r>
              <a:r>
                <a:rPr lang="zh-CN" altLang="en-US" sz="2400">
                  <a:sym typeface="+mn-ea"/>
                </a:rPr>
                <a:t>管进？</a:t>
              </a:r>
              <a:endParaRPr lang="zh-CN" altLang="en-US" sz="2400"/>
            </a:p>
            <a:p>
              <a:pPr>
                <a:lnSpc>
                  <a:spcPct val="110000"/>
                </a:lnSpc>
              </a:pPr>
              <a:r>
                <a:rPr lang="en-US" altLang="zh-CN" sz="240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  <a:r>
                <a:rPr lang="zh-CN" altLang="en-US" sz="2400">
                  <a:solidFill>
                    <a:schemeClr val="accent1">
                      <a:lumMod val="75000"/>
                    </a:schemeClr>
                  </a:solidFill>
                </a:rPr>
                <a:t>、如何统筹安排，节约实验时间？</a:t>
              </a:r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27" y="5667"/>
              <a:ext cx="26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/>
                <a:t>思考：</a:t>
              </a:r>
              <a:endParaRPr lang="zh-CN" altLang="en-US" sz="2400"/>
            </a:p>
          </p:txBody>
        </p:sp>
      </p:grpSp>
      <p:sp>
        <p:nvSpPr>
          <p:cNvPr id="23" name="燕尾形 22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830" y="2599055"/>
            <a:ext cx="8140065" cy="82994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信息：气体体积主要由气体分子数目、温度、压强决定，与气体分子种类无关。</a:t>
            </a:r>
            <a:endParaRPr lang="zh-CN" altLang="en-US" sz="2400"/>
          </a:p>
        </p:txBody>
      </p:sp>
      <p:sp>
        <p:nvSpPr>
          <p:cNvPr id="8" name="燕尾形 7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8790" y="1522095"/>
            <a:ext cx="916940" cy="52197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p>
            <a:r>
              <a:rPr lang="zh-CN" sz="2800" b="1"/>
              <a:t>实验</a:t>
            </a:r>
            <a:endParaRPr lang="zh-CN" sz="2800" b="1"/>
          </a:p>
        </p:txBody>
      </p:sp>
      <p:sp>
        <p:nvSpPr>
          <p:cNvPr id="7" name="圆角矩形 6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开动脑筋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234690" y="3255645"/>
            <a:ext cx="5815965" cy="2490470"/>
            <a:chOff x="1010" y="6226"/>
            <a:chExt cx="9159" cy="3922"/>
          </a:xfrm>
        </p:grpSpPr>
        <p:sp>
          <p:nvSpPr>
            <p:cNvPr id="28" name="文本框 27"/>
            <p:cNvSpPr txBox="1"/>
            <p:nvPr/>
          </p:nvSpPr>
          <p:spPr>
            <a:xfrm>
              <a:off x="1010" y="7096"/>
              <a:ext cx="9159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1</a:t>
              </a:r>
              <a:r>
                <a:rPr lang="zh-CN" altLang="en-US" sz="2400"/>
                <a:t>、</a:t>
              </a:r>
              <a:r>
                <a:rPr lang="en-US" altLang="zh-CN" sz="2400">
                  <a:solidFill>
                    <a:srgbClr val="FF0000"/>
                  </a:solidFill>
                </a:rPr>
                <a:t>b</a:t>
              </a:r>
              <a:r>
                <a:rPr lang="zh-CN" altLang="en-US" sz="2400">
                  <a:solidFill>
                    <a:srgbClr val="FF0000"/>
                  </a:solidFill>
                </a:rPr>
                <a:t>端连接</a:t>
              </a:r>
              <a:r>
                <a:rPr lang="en-US" altLang="zh-CN" sz="2400">
                  <a:solidFill>
                    <a:srgbClr val="FF0000"/>
                  </a:solidFill>
                </a:rPr>
                <a:t>N</a:t>
              </a:r>
              <a:r>
                <a:rPr lang="en-US" altLang="zh-CN" sz="2400" baseline="-25000">
                  <a:solidFill>
                    <a:srgbClr val="FF0000"/>
                  </a:solidFill>
                </a:rPr>
                <a:t>2</a:t>
              </a:r>
              <a:r>
                <a:rPr lang="zh-CN" altLang="en-US" sz="2400">
                  <a:solidFill>
                    <a:srgbClr val="FF0000"/>
                  </a:solidFill>
                </a:rPr>
                <a:t>气囊</a:t>
              </a:r>
              <a:r>
                <a:rPr lang="zh-CN" altLang="en-US" sz="2400"/>
                <a:t>，轻轻挤压气囊至液面下降至标记线。</a:t>
              </a:r>
              <a:endParaRPr lang="zh-CN" altLang="en-US" sz="2400"/>
            </a:p>
            <a:p>
              <a:r>
                <a:rPr lang="en-US" altLang="zh-CN" sz="2400"/>
                <a:t>2</a:t>
              </a:r>
              <a:r>
                <a:rPr lang="zh-CN" altLang="en-US" sz="2400"/>
                <a:t>、</a:t>
              </a:r>
              <a:r>
                <a:rPr lang="en-US" altLang="zh-CN" sz="2400">
                  <a:solidFill>
                    <a:srgbClr val="FF0000"/>
                  </a:solidFill>
                  <a:sym typeface="+mn-ea"/>
                </a:rPr>
                <a:t>b</a:t>
              </a:r>
              <a:r>
                <a:rPr lang="zh-CN" altLang="en-US" sz="2400">
                  <a:solidFill>
                    <a:srgbClr val="FF0000"/>
                  </a:solidFill>
                  <a:sym typeface="+mn-ea"/>
                </a:rPr>
                <a:t>端连接</a:t>
              </a:r>
              <a:r>
                <a:rPr lang="en-US" altLang="zh-CN" sz="2400">
                  <a:solidFill>
                    <a:srgbClr val="FF0000"/>
                  </a:solidFill>
                  <a:sym typeface="+mn-ea"/>
                </a:rPr>
                <a:t>O</a:t>
              </a:r>
              <a:r>
                <a:rPr lang="en-US" altLang="zh-CN" sz="2400" baseline="-25000">
                  <a:solidFill>
                    <a:srgbClr val="FF0000"/>
                  </a:solidFill>
                  <a:sym typeface="+mn-ea"/>
                </a:rPr>
                <a:t>2</a:t>
              </a:r>
              <a:r>
                <a:rPr lang="zh-CN" altLang="en-US" sz="2400"/>
                <a:t>发生装置的导气管，</a:t>
              </a:r>
              <a:r>
                <a:rPr lang="zh-CN" altLang="en-US" sz="2400">
                  <a:solidFill>
                    <a:schemeClr val="tx1"/>
                  </a:solidFill>
                </a:rPr>
                <a:t>通</a:t>
              </a:r>
              <a:r>
                <a:rPr lang="en-US" altLang="zh-CN" sz="2400">
                  <a:solidFill>
                    <a:schemeClr val="tx1"/>
                  </a:solidFill>
                </a:rPr>
                <a:t>O</a:t>
              </a:r>
              <a:r>
                <a:rPr lang="en-US" altLang="zh-CN" sz="2400" baseline="-25000">
                  <a:solidFill>
                    <a:schemeClr val="tx1"/>
                  </a:solidFill>
                </a:rPr>
                <a:t>2</a:t>
              </a:r>
              <a:r>
                <a:rPr lang="zh-CN" altLang="en-US" sz="2400"/>
                <a:t>至液体排尽。</a:t>
              </a:r>
              <a:endParaRPr lang="zh-CN" altLang="en-US" sz="2400"/>
            </a:p>
            <a:p>
              <a:r>
                <a:rPr lang="en-US" altLang="zh-CN" sz="2400"/>
                <a:t>3</a:t>
              </a:r>
              <a:r>
                <a:rPr lang="zh-CN" altLang="en-US" sz="2400"/>
                <a:t>、实验结束后用</a:t>
              </a:r>
              <a:r>
                <a:rPr lang="zh-CN" altLang="en-US" sz="2400">
                  <a:solidFill>
                    <a:srgbClr val="FF0000"/>
                  </a:solidFill>
                </a:rPr>
                <a:t>止水夹夹紧</a:t>
              </a:r>
              <a:r>
                <a:rPr lang="zh-CN" altLang="en-US" sz="2400"/>
                <a:t>两端乳胶管。</a:t>
              </a:r>
              <a:endParaRPr lang="zh-CN" altLang="en-US" sz="240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15" y="6226"/>
              <a:ext cx="263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步骤：</a:t>
              </a:r>
              <a:endParaRPr lang="zh-CN" altLang="en-US" sz="2800"/>
            </a:p>
          </p:txBody>
        </p:sp>
      </p:grpSp>
      <p:sp>
        <p:nvSpPr>
          <p:cNvPr id="23" name="燕尾形 22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8455" y="1522095"/>
            <a:ext cx="7463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制取氧气，并将氮气和氧气按7:3体积比混合。</a:t>
            </a:r>
            <a:endParaRPr lang="zh-CN" altLang="en-US" sz="2800" b="1"/>
          </a:p>
        </p:txBody>
      </p:sp>
      <p:grpSp>
        <p:nvGrpSpPr>
          <p:cNvPr id="2" name="组合 1"/>
          <p:cNvGrpSpPr/>
          <p:nvPr/>
        </p:nvGrpSpPr>
        <p:grpSpPr>
          <a:xfrm>
            <a:off x="262890" y="2301240"/>
            <a:ext cx="4491990" cy="2467610"/>
            <a:chOff x="414" y="3624"/>
            <a:chExt cx="7074" cy="3886"/>
          </a:xfrm>
        </p:grpSpPr>
        <p:grpSp>
          <p:nvGrpSpPr>
            <p:cNvPr id="24" name="组合 23"/>
            <p:cNvGrpSpPr/>
            <p:nvPr/>
          </p:nvGrpSpPr>
          <p:grpSpPr>
            <a:xfrm>
              <a:off x="414" y="3624"/>
              <a:ext cx="7074" cy="3886"/>
              <a:chOff x="2765" y="3334"/>
              <a:chExt cx="7074" cy="3886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765" y="3334"/>
                <a:ext cx="7075" cy="3886"/>
                <a:chOff x="2765" y="3334"/>
                <a:chExt cx="7075" cy="3886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4902" y="3334"/>
                  <a:ext cx="493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 b="1">
                      <a:latin typeface="Times New Roman" panose="02020603050405020304" charset="0"/>
                      <a:cs typeface="Times New Roman" panose="02020603050405020304" charset="0"/>
                    </a:rPr>
                    <a:t>a                b</a:t>
                  </a:r>
                  <a:endParaRPr lang="en-US" altLang="zh-CN" sz="2400" b="1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>
                  <a:off x="2765" y="3808"/>
                  <a:ext cx="4679" cy="3412"/>
                  <a:chOff x="2765" y="3808"/>
                  <a:chExt cx="4679" cy="3412"/>
                </a:xfrm>
              </p:grpSpPr>
              <p:grpSp>
                <p:nvGrpSpPr>
                  <p:cNvPr id="1073804252" name="组合 1073804251"/>
                  <p:cNvGrpSpPr>
                    <a:grpSpLocks noRot="1"/>
                  </p:cNvGrpSpPr>
                  <p:nvPr/>
                </p:nvGrpSpPr>
                <p:grpSpPr>
                  <a:xfrm rot="0">
                    <a:off x="4980" y="3808"/>
                    <a:ext cx="2465" cy="3398"/>
                    <a:chOff x="3726" y="8166"/>
                    <a:chExt cx="916" cy="1258"/>
                  </a:xfrm>
                </p:grpSpPr>
                <p:grpSp>
                  <p:nvGrpSpPr>
                    <p:cNvPr id="1073804253" name="组合 1073804252"/>
                    <p:cNvGrpSpPr/>
                    <p:nvPr/>
                  </p:nvGrpSpPr>
                  <p:grpSpPr>
                    <a:xfrm>
                      <a:off x="3909" y="8455"/>
                      <a:ext cx="542" cy="969"/>
                      <a:chOff x="7294" y="13415"/>
                      <a:chExt cx="542" cy="969"/>
                    </a:xfrm>
                  </p:grpSpPr>
                  <p:grpSp>
                    <p:nvGrpSpPr>
                      <p:cNvPr id="1073804254" name="组合 1073804253"/>
                      <p:cNvGrpSpPr/>
                      <p:nvPr/>
                    </p:nvGrpSpPr>
                    <p:grpSpPr>
                      <a:xfrm>
                        <a:off x="7294" y="13415"/>
                        <a:ext cx="542" cy="969"/>
                        <a:chOff x="1881" y="1988"/>
                        <a:chExt cx="678" cy="1211"/>
                      </a:xfrm>
                    </p:grpSpPr>
                    <p:grpSp>
                      <p:nvGrpSpPr>
                        <p:cNvPr id="1073804255" name="组合 1073804254"/>
                        <p:cNvGrpSpPr/>
                        <p:nvPr/>
                      </p:nvGrpSpPr>
                      <p:grpSpPr>
                        <a:xfrm>
                          <a:off x="2007" y="1988"/>
                          <a:ext cx="425" cy="226"/>
                          <a:chOff x="2007" y="1988"/>
                          <a:chExt cx="425" cy="226"/>
                        </a:xfrm>
                      </p:grpSpPr>
                      <p:sp>
                        <p:nvSpPr>
                          <p:cNvPr id="1073804256" name="圆角矩形 1073804255"/>
                          <p:cNvSpPr/>
                          <p:nvPr/>
                        </p:nvSpPr>
                        <p:spPr>
                          <a:xfrm>
                            <a:off x="2007" y="1988"/>
                            <a:ext cx="425" cy="28"/>
                          </a:xfrm>
                          <a:prstGeom prst="roundRect">
                            <a:avLst>
                              <a:gd name="adj" fmla="val 50000"/>
                            </a:avLst>
                          </a:prstGeom>
                          <a:solidFill>
                            <a:srgbClr val="FFFFFF"/>
                          </a:soli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073804257" name="任意多边形 1073804256"/>
                          <p:cNvSpPr/>
                          <p:nvPr/>
                        </p:nvSpPr>
                        <p:spPr>
                          <a:xfrm>
                            <a:off x="2021" y="2016"/>
                            <a:ext cx="397" cy="198"/>
                          </a:xfrm>
                          <a:custGeom>
                            <a:avLst/>
                            <a:gdLst>
                              <a:gd name="txL" fmla="*/ 2371 w 21600"/>
                              <a:gd name="txT" fmla="*/ 2371 h 21600"/>
                              <a:gd name="txR" fmla="*/ 19228 w 21600"/>
                              <a:gd name="txB" fmla="*/ 19228 h 21600"/>
                            </a:gdLst>
                            <a:ahLst/>
                            <a:cxnLst>
                              <a:cxn ang="0">
                                <a:pos x="21028" y="10800"/>
                              </a:cxn>
                              <a:cxn ang="90">
                                <a:pos x="10800" y="21600"/>
                              </a:cxn>
                              <a:cxn ang="180">
                                <a:pos x="571" y="10800"/>
                              </a:cxn>
                              <a:cxn ang="270">
                                <a:pos x="10800" y="0"/>
                              </a:cxn>
                            </a:cxnLst>
                            <a:rect l="txL" t="txT" r="txR" b="txB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1143" y="21600"/>
                                </a:lnTo>
                                <a:lnTo>
                                  <a:pt x="20457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 cap="flat" cmpd="sng">
                            <a:solidFill>
                              <a:srgbClr val="000000"/>
                            </a:solidFill>
                            <a:prstDash val="solid"/>
                            <a:miter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1073804258" name="任意多边形 1073804257"/>
                        <p:cNvSpPr/>
                        <p:nvPr/>
                      </p:nvSpPr>
                      <p:spPr>
                        <a:xfrm>
                          <a:off x="1901" y="2292"/>
                          <a:ext cx="637" cy="907"/>
                        </a:xfrm>
                        <a:custGeom>
                          <a:avLst/>
                          <a:gdLst>
                            <a:gd name="txL" fmla="*/ 1914 w 21600"/>
                            <a:gd name="txT" fmla="*/ 1914 h 21600"/>
                            <a:gd name="txR" fmla="*/ 19685 w 21600"/>
                            <a:gd name="txB" fmla="*/ 19685 h 21600"/>
                          </a:gdLst>
                          <a:ahLst/>
                          <a:cxnLst>
                            <a:cxn ang="0">
                              <a:pos x="21485" y="10800"/>
                            </a:cxn>
                            <a:cxn ang="90">
                              <a:pos x="10800" y="21600"/>
                            </a:cxn>
                            <a:cxn ang="180">
                              <a:pos x="114" y="10800"/>
                            </a:cxn>
                            <a:cxn ang="270">
                              <a:pos x="10800" y="0"/>
                            </a:cxn>
                          </a:cxnLst>
                          <a:rect l="txL" t="txT" r="txR" b="txB"/>
                          <a:pathLst>
                            <a:path w="21600" h="21600">
                              <a:moveTo>
                                <a:pt x="0" y="0"/>
                              </a:moveTo>
                              <a:lnTo>
                                <a:pt x="229" y="21600"/>
                              </a:lnTo>
                              <a:lnTo>
                                <a:pt x="21371" y="21600"/>
                              </a:lnTo>
                              <a:lnTo>
                                <a:pt x="2160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miter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73804259" name="矩形 1073804258"/>
                        <p:cNvSpPr/>
                        <p:nvPr/>
                      </p:nvSpPr>
                      <p:spPr>
                        <a:xfrm>
                          <a:off x="1881" y="2259"/>
                          <a:ext cx="678" cy="14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73804260" name="矩形 1073804259"/>
                        <p:cNvSpPr/>
                        <p:nvPr/>
                      </p:nvSpPr>
                      <p:spPr>
                        <a:xfrm>
                          <a:off x="2011" y="2169"/>
                          <a:ext cx="417" cy="13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73804261" name="任意多边形 1073804260"/>
                        <p:cNvSpPr/>
                        <p:nvPr/>
                      </p:nvSpPr>
                      <p:spPr>
                        <a:xfrm>
                          <a:off x="1897" y="2136"/>
                          <a:ext cx="145" cy="273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5" h="273">
                              <a:moveTo>
                                <a:pt x="137" y="0"/>
                              </a:moveTo>
                              <a:cubicBezTo>
                                <a:pt x="137" y="11"/>
                                <a:pt x="145" y="55"/>
                                <a:pt x="140" y="69"/>
                              </a:cubicBezTo>
                              <a:cubicBezTo>
                                <a:pt x="135" y="83"/>
                                <a:pt x="119" y="83"/>
                                <a:pt x="107" y="87"/>
                              </a:cubicBezTo>
                              <a:cubicBezTo>
                                <a:pt x="95" y="91"/>
                                <a:pt x="77" y="92"/>
                                <a:pt x="65" y="96"/>
                              </a:cubicBezTo>
                              <a:cubicBezTo>
                                <a:pt x="53" y="100"/>
                                <a:pt x="42" y="106"/>
                                <a:pt x="32" y="114"/>
                              </a:cubicBezTo>
                              <a:cubicBezTo>
                                <a:pt x="22" y="122"/>
                                <a:pt x="10" y="129"/>
                                <a:pt x="5" y="144"/>
                              </a:cubicBezTo>
                              <a:cubicBezTo>
                                <a:pt x="0" y="159"/>
                                <a:pt x="2" y="186"/>
                                <a:pt x="2" y="207"/>
                              </a:cubicBezTo>
                              <a:cubicBezTo>
                                <a:pt x="2" y="228"/>
                                <a:pt x="5" y="259"/>
                                <a:pt x="5" y="273"/>
                              </a:cubicBezTo>
                            </a:path>
                          </a:pathLst>
                        </a:custGeom>
                        <a:no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73804262" name="任意多边形 1073804261"/>
                        <p:cNvSpPr/>
                        <p:nvPr/>
                      </p:nvSpPr>
                      <p:spPr>
                        <a:xfrm flipH="1">
                          <a:off x="2398" y="2136"/>
                          <a:ext cx="145" cy="273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5" h="273">
                              <a:moveTo>
                                <a:pt x="137" y="0"/>
                              </a:moveTo>
                              <a:cubicBezTo>
                                <a:pt x="137" y="11"/>
                                <a:pt x="145" y="55"/>
                                <a:pt x="140" y="69"/>
                              </a:cubicBezTo>
                              <a:cubicBezTo>
                                <a:pt x="135" y="83"/>
                                <a:pt x="119" y="83"/>
                                <a:pt x="107" y="87"/>
                              </a:cubicBezTo>
                              <a:cubicBezTo>
                                <a:pt x="95" y="91"/>
                                <a:pt x="77" y="92"/>
                                <a:pt x="65" y="96"/>
                              </a:cubicBezTo>
                              <a:cubicBezTo>
                                <a:pt x="53" y="100"/>
                                <a:pt x="42" y="106"/>
                                <a:pt x="32" y="114"/>
                              </a:cubicBezTo>
                              <a:cubicBezTo>
                                <a:pt x="22" y="122"/>
                                <a:pt x="10" y="129"/>
                                <a:pt x="5" y="144"/>
                              </a:cubicBezTo>
                              <a:cubicBezTo>
                                <a:pt x="0" y="159"/>
                                <a:pt x="2" y="186"/>
                                <a:pt x="2" y="207"/>
                              </a:cubicBezTo>
                              <a:cubicBezTo>
                                <a:pt x="2" y="228"/>
                                <a:pt x="5" y="259"/>
                                <a:pt x="5" y="273"/>
                              </a:cubicBezTo>
                            </a:path>
                          </a:pathLst>
                        </a:custGeom>
                        <a:no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073804263" name="直接连接符 1073804262"/>
                      <p:cNvSpPr/>
                      <p:nvPr/>
                    </p:nvSpPr>
                    <p:spPr>
                      <a:xfrm>
                        <a:off x="7342" y="14364"/>
                        <a:ext cx="439" cy="0"/>
                      </a:xfrm>
                      <a:prstGeom prst="line">
                        <a:avLst/>
                      </a:prstGeom>
                      <a:ln w="6350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</p:grpSp>
                <p:sp>
                  <p:nvSpPr>
                    <p:cNvPr id="1073804264" name="任意多边形 1073804263"/>
                    <p:cNvSpPr/>
                    <p:nvPr/>
                  </p:nvSpPr>
                  <p:spPr>
                    <a:xfrm>
                      <a:off x="3937" y="8672"/>
                      <a:ext cx="474" cy="716"/>
                    </a:xfrm>
                    <a:custGeom>
                      <a:avLst/>
                      <a:gdLst/>
                      <a:ahLst/>
                      <a:cxnLst/>
                      <a:pathLst>
                        <a:path w="474" h="625">
                          <a:moveTo>
                            <a:pt x="0" y="0"/>
                          </a:moveTo>
                          <a:lnTo>
                            <a:pt x="474" y="2"/>
                          </a:lnTo>
                          <a:lnTo>
                            <a:pt x="467" y="617"/>
                          </a:lnTo>
                          <a:lnTo>
                            <a:pt x="9" y="625"/>
                          </a:lnTo>
                          <a:lnTo>
                            <a:pt x="9" y="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pattFill prst="dashHorz">
                      <a:fgClr>
                        <a:srgbClr val="000000">
                          <a:alpha val="100000"/>
                        </a:srgbClr>
                      </a:fgClr>
                      <a:bgClr>
                        <a:srgbClr val="FFFFFF">
                          <a:alpha val="100000"/>
                        </a:srgbClr>
                      </a:bgClr>
                    </a:patt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1073804265" name="组合 1073804264"/>
                    <p:cNvGrpSpPr/>
                    <p:nvPr/>
                  </p:nvGrpSpPr>
                  <p:grpSpPr>
                    <a:xfrm>
                      <a:off x="3726" y="8166"/>
                      <a:ext cx="437" cy="1160"/>
                      <a:chOff x="8346" y="11588"/>
                      <a:chExt cx="437" cy="1160"/>
                    </a:xfrm>
                  </p:grpSpPr>
                  <p:sp>
                    <p:nvSpPr>
                      <p:cNvPr id="1073804266" name="矩形 1073804265"/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8346" y="11632"/>
                        <a:ext cx="340" cy="4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67" name="矩形 1073804266"/>
                      <p:cNvSpPr/>
                      <p:nvPr/>
                    </p:nvSpPr>
                    <p:spPr>
                      <a:xfrm flipH="1">
                        <a:off x="8725" y="11722"/>
                        <a:ext cx="49" cy="102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68" name="矩形 1073804267"/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8671" y="11588"/>
                        <a:ext cx="112" cy="14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69" name="任意多边形 107380426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671" y="11632"/>
                        <a:ext cx="102" cy="101"/>
                      </a:xfrm>
                      <a:custGeom>
                        <a:avLst/>
                        <a:gdLst>
                          <a:gd name="txL" fmla="*/ 0 w 21600"/>
                          <a:gd name="txT" fmla="*/ 0 h 21600"/>
                          <a:gd name="txR" fmla="*/ 21600 w 21600"/>
                          <a:gd name="txB" fmla="*/ 21600 h 21600"/>
                        </a:gdLst>
                        <a:ahLst/>
                        <a:cxnLst>
                          <a:cxn ang="270">
                            <a:pos x="0" y="0"/>
                          </a:cxn>
                          <a:cxn ang="90">
                            <a:pos x="21600" y="21600"/>
                          </a:cxn>
                          <a:cxn ang="90">
                            <a:pos x="0" y="21600"/>
                          </a:cxn>
                        </a:cxnLst>
                        <a:rect l="txL" t="txT" r="txR" b="txB"/>
                        <a:pathLst>
                          <a:path w="21600" h="21600" fill="none">
                            <a:moveTo>
                              <a:pt x="0" y="0"/>
                            </a:moveTo>
                            <a:arcTo wR="21600" hR="21600" stAng="-5400000" swAng="5400000"/>
                          </a:path>
                          <a:path w="21600" h="21600" stroke="0">
                            <a:moveTo>
                              <a:pt x="0" y="0"/>
                            </a:moveTo>
                            <a:arcTo wR="21600" hR="21600" stAng="-5400000" swAng="5400000"/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70" name="任意多边形 107380426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671" y="11681"/>
                        <a:ext cx="53" cy="54"/>
                      </a:xfrm>
                      <a:custGeom>
                        <a:avLst/>
                        <a:gdLst>
                          <a:gd name="txL" fmla="*/ 0 w 21600"/>
                          <a:gd name="txT" fmla="*/ 0 h 21600"/>
                          <a:gd name="txR" fmla="*/ 21600 w 21600"/>
                          <a:gd name="txB" fmla="*/ 21600 h 21600"/>
                        </a:gdLst>
                        <a:ahLst/>
                        <a:cxnLst>
                          <a:cxn ang="270">
                            <a:pos x="0" y="0"/>
                          </a:cxn>
                          <a:cxn ang="90">
                            <a:pos x="21600" y="21600"/>
                          </a:cxn>
                          <a:cxn ang="90">
                            <a:pos x="0" y="21600"/>
                          </a:cxn>
                        </a:cxnLst>
                        <a:rect l="txL" t="txT" r="txR" b="txB"/>
                        <a:pathLst>
                          <a:path w="21600" h="21600" fill="none">
                            <a:moveTo>
                              <a:pt x="0" y="0"/>
                            </a:moveTo>
                            <a:arcTo wR="21600" hR="21600" stAng="-5400000" swAng="5400000"/>
                          </a:path>
                          <a:path w="21600" h="21600" stroke="0">
                            <a:moveTo>
                              <a:pt x="0" y="0"/>
                            </a:moveTo>
                            <a:arcTo wR="21600" hR="21600" stAng="-5400000" swAng="5400000"/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073804271" name="组合 107380427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211" y="8169"/>
                      <a:ext cx="431" cy="497"/>
                      <a:chOff x="5311" y="5212"/>
                      <a:chExt cx="505" cy="581"/>
                    </a:xfrm>
                  </p:grpSpPr>
                  <p:sp>
                    <p:nvSpPr>
                      <p:cNvPr id="1073804272" name="矩形 107380427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425" y="5263"/>
                        <a:ext cx="391" cy="57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73" name="矩形 1073804272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322" y="5368"/>
                        <a:ext cx="57" cy="425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74" name="矩形 107380427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311" y="5212"/>
                        <a:ext cx="131" cy="17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75" name="任意多边形 1073804274"/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323" y="5263"/>
                        <a:ext cx="119" cy="118"/>
                      </a:xfrm>
                      <a:custGeom>
                        <a:avLst/>
                        <a:gdLst>
                          <a:gd name="txL" fmla="*/ 0 w 21600"/>
                          <a:gd name="txT" fmla="*/ 0 h 21600"/>
                          <a:gd name="txR" fmla="*/ 21600 w 21600"/>
                          <a:gd name="txB" fmla="*/ 21600 h 21600"/>
                        </a:gdLst>
                        <a:ahLst/>
                        <a:cxnLst>
                          <a:cxn ang="270">
                            <a:pos x="0" y="0"/>
                          </a:cxn>
                          <a:cxn ang="90">
                            <a:pos x="21600" y="21600"/>
                          </a:cxn>
                          <a:cxn ang="90">
                            <a:pos x="0" y="21600"/>
                          </a:cxn>
                        </a:cxnLst>
                        <a:rect l="txL" t="txT" r="txR" b="txB"/>
                        <a:pathLst>
                          <a:path w="21600" h="21600" fill="none">
                            <a:moveTo>
                              <a:pt x="0" y="0"/>
                            </a:moveTo>
                            <a:arcTo wR="21600" hR="21600" stAng="-5400000" swAng="5400000"/>
                          </a:path>
                          <a:path w="21600" h="21600" stroke="0">
                            <a:moveTo>
                              <a:pt x="0" y="0"/>
                            </a:moveTo>
                            <a:arcTo wR="21600" hR="21600" stAng="-5400000" swAng="5400000"/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3804276" name="任意多边形 1073804275"/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380" y="5321"/>
                        <a:ext cx="62" cy="62"/>
                      </a:xfrm>
                      <a:custGeom>
                        <a:avLst/>
                        <a:gdLst>
                          <a:gd name="txL" fmla="*/ 0 w 21600"/>
                          <a:gd name="txT" fmla="*/ 0 h 21600"/>
                          <a:gd name="txR" fmla="*/ 21600 w 21600"/>
                          <a:gd name="txB" fmla="*/ 21600 h 21600"/>
                        </a:gdLst>
                        <a:ahLst/>
                        <a:cxnLst>
                          <a:cxn ang="270">
                            <a:pos x="0" y="0"/>
                          </a:cxn>
                          <a:cxn ang="90">
                            <a:pos x="21600" y="21600"/>
                          </a:cxn>
                          <a:cxn ang="90">
                            <a:pos x="0" y="21600"/>
                          </a:cxn>
                        </a:cxnLst>
                        <a:rect l="txL" t="txT" r="txR" b="txB"/>
                        <a:pathLst>
                          <a:path w="21600" h="21600" fill="none">
                            <a:moveTo>
                              <a:pt x="0" y="0"/>
                            </a:moveTo>
                            <a:arcTo wR="21600" hR="21600" stAng="-5400000" swAng="5400000"/>
                          </a:path>
                          <a:path w="21600" h="21600" stroke="0">
                            <a:moveTo>
                              <a:pt x="0" y="0"/>
                            </a:moveTo>
                            <a:arcTo wR="21600" hR="21600" stAng="-5400000" swAng="5400000"/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073804277" name="组合 1073804276"/>
                    <p:cNvGrpSpPr/>
                    <p:nvPr/>
                  </p:nvGrpSpPr>
                  <p:grpSpPr>
                    <a:xfrm>
                      <a:off x="4001" y="8371"/>
                      <a:ext cx="351" cy="201"/>
                      <a:chOff x="2017" y="1701"/>
                      <a:chExt cx="439" cy="251"/>
                    </a:xfrm>
                  </p:grpSpPr>
                  <p:grpSp>
                    <p:nvGrpSpPr>
                      <p:cNvPr id="1073804278" name="组合 1073804277"/>
                      <p:cNvGrpSpPr/>
                      <p:nvPr/>
                    </p:nvGrpSpPr>
                    <p:grpSpPr>
                      <a:xfrm>
                        <a:off x="2017" y="1701"/>
                        <a:ext cx="439" cy="251"/>
                        <a:chOff x="2290" y="1689"/>
                        <a:chExt cx="439" cy="251"/>
                      </a:xfrm>
                    </p:grpSpPr>
                    <p:sp>
                      <p:nvSpPr>
                        <p:cNvPr id="1073804279" name="任意多边形 1073804278"/>
                        <p:cNvSpPr/>
                        <p:nvPr/>
                      </p:nvSpPr>
                      <p:spPr>
                        <a:xfrm>
                          <a:off x="2316" y="1689"/>
                          <a:ext cx="402" cy="251"/>
                        </a:xfrm>
                        <a:custGeom>
                          <a:avLst/>
                          <a:gdLst>
                            <a:gd name="txL" fmla="*/ 2391 w 21600"/>
                            <a:gd name="txT" fmla="*/ 2391 h 21600"/>
                            <a:gd name="txR" fmla="*/ 19209 w 21600"/>
                            <a:gd name="txB" fmla="*/ 19209 h 21600"/>
                          </a:gdLst>
                          <a:ahLst/>
                          <a:cxnLst>
                            <a:cxn ang="0">
                              <a:pos x="21009" y="10800"/>
                            </a:cxn>
                            <a:cxn ang="90">
                              <a:pos x="10800" y="21600"/>
                            </a:cxn>
                            <a:cxn ang="180">
                              <a:pos x="591" y="10800"/>
                            </a:cxn>
                            <a:cxn ang="270">
                              <a:pos x="10800" y="0"/>
                            </a:cxn>
                          </a:cxnLst>
                          <a:rect l="txL" t="txT" r="txR" b="txB"/>
                          <a:pathLst>
                            <a:path w="21600" h="21600">
                              <a:moveTo>
                                <a:pt x="0" y="0"/>
                              </a:moveTo>
                              <a:lnTo>
                                <a:pt x="1182" y="21600"/>
                              </a:lnTo>
                              <a:lnTo>
                                <a:pt x="20418" y="21600"/>
                              </a:lnTo>
                              <a:lnTo>
                                <a:pt x="2160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miter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073804280" name="直接连接符 1073804279"/>
                        <p:cNvSpPr/>
                        <p:nvPr/>
                      </p:nvSpPr>
                      <p:spPr>
                        <a:xfrm rot="1800000">
                          <a:off x="2521" y="1743"/>
                          <a:ext cx="198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1" name="直接连接符 1073804280"/>
                        <p:cNvSpPr/>
                        <p:nvPr/>
                      </p:nvSpPr>
                      <p:spPr>
                        <a:xfrm rot="1800000">
                          <a:off x="2475" y="1751"/>
                          <a:ext cx="244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2" name="直接连接符 1073804281"/>
                        <p:cNvSpPr/>
                        <p:nvPr/>
                      </p:nvSpPr>
                      <p:spPr>
                        <a:xfrm rot="1800000" flipV="1">
                          <a:off x="2429" y="1765"/>
                          <a:ext cx="300" cy="1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3" name="直接连接符 1073804282"/>
                        <p:cNvSpPr/>
                        <p:nvPr/>
                      </p:nvSpPr>
                      <p:spPr>
                        <a:xfrm rot="1800000">
                          <a:off x="2380" y="1775"/>
                          <a:ext cx="340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4" name="直接连接符 1073804283"/>
                        <p:cNvSpPr/>
                        <p:nvPr/>
                      </p:nvSpPr>
                      <p:spPr>
                        <a:xfrm rot="1800000">
                          <a:off x="2298" y="1853"/>
                          <a:ext cx="340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5" name="直接连接符 1073804284"/>
                        <p:cNvSpPr/>
                        <p:nvPr/>
                      </p:nvSpPr>
                      <p:spPr>
                        <a:xfrm rot="1800000">
                          <a:off x="2305" y="1863"/>
                          <a:ext cx="283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6" name="直接连接符 1073804285"/>
                        <p:cNvSpPr/>
                        <p:nvPr/>
                      </p:nvSpPr>
                      <p:spPr>
                        <a:xfrm rot="1800000">
                          <a:off x="2314" y="1880"/>
                          <a:ext cx="238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7" name="直接连接符 1073804286"/>
                        <p:cNvSpPr/>
                        <p:nvPr/>
                      </p:nvSpPr>
                      <p:spPr>
                        <a:xfrm rot="1800000">
                          <a:off x="2319" y="1892"/>
                          <a:ext cx="193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8" name="直接连接符 1073804287"/>
                        <p:cNvSpPr/>
                        <p:nvPr/>
                      </p:nvSpPr>
                      <p:spPr>
                        <a:xfrm rot="1800000">
                          <a:off x="2330" y="1904"/>
                          <a:ext cx="119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89" name="直接连接符 1073804288"/>
                        <p:cNvSpPr/>
                        <p:nvPr/>
                      </p:nvSpPr>
                      <p:spPr>
                        <a:xfrm rot="1800000" flipV="1">
                          <a:off x="2338" y="1921"/>
                          <a:ext cx="74" cy="2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0" name="直接连接符 1073804289"/>
                        <p:cNvSpPr/>
                        <p:nvPr/>
                      </p:nvSpPr>
                      <p:spPr>
                        <a:xfrm rot="1800000" flipV="1">
                          <a:off x="2604" y="1716"/>
                          <a:ext cx="119" cy="1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1" name="直接连接符 1073804290"/>
                        <p:cNvSpPr/>
                        <p:nvPr/>
                      </p:nvSpPr>
                      <p:spPr>
                        <a:xfrm rot="1800000" flipV="1">
                          <a:off x="2650" y="1702"/>
                          <a:ext cx="74" cy="2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2" name="直接连接符 1073804291"/>
                        <p:cNvSpPr/>
                        <p:nvPr/>
                      </p:nvSpPr>
                      <p:spPr>
                        <a:xfrm rot="1800000">
                          <a:off x="2562" y="1727"/>
                          <a:ext cx="153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3" name="直接连接符 1073804292"/>
                        <p:cNvSpPr/>
                        <p:nvPr/>
                      </p:nvSpPr>
                      <p:spPr>
                        <a:xfrm rot="1800000">
                          <a:off x="2294" y="1843"/>
                          <a:ext cx="397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4" name="直接连接符 1073804293"/>
                        <p:cNvSpPr/>
                        <p:nvPr/>
                      </p:nvSpPr>
                      <p:spPr>
                        <a:xfrm rot="1800000">
                          <a:off x="2294" y="1824"/>
                          <a:ext cx="425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5" name="直接连接符 1073804294"/>
                        <p:cNvSpPr/>
                        <p:nvPr/>
                      </p:nvSpPr>
                      <p:spPr>
                        <a:xfrm rot="1800000">
                          <a:off x="2290" y="1800"/>
                          <a:ext cx="437" cy="0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  <p:sp>
                      <p:nvSpPr>
                        <p:cNvPr id="1073804296" name="直接连接符 1073804295"/>
                        <p:cNvSpPr/>
                        <p:nvPr/>
                      </p:nvSpPr>
                      <p:spPr>
                        <a:xfrm rot="1800000" flipV="1">
                          <a:off x="2331" y="1789"/>
                          <a:ext cx="397" cy="1"/>
                        </a:xfrm>
                        <a:prstGeom prst="line">
                          <a:avLst/>
                        </a:prstGeom>
                        <a:ln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</p:spPr>
                    </p:sp>
                  </p:grpSp>
                  <p:sp>
                    <p:nvSpPr>
                      <p:cNvPr id="1073804297" name="圆角矩形 1073804296"/>
                      <p:cNvSpPr/>
                      <p:nvPr/>
                    </p:nvSpPr>
                    <p:spPr>
                      <a:xfrm>
                        <a:off x="2028" y="1829"/>
                        <a:ext cx="425" cy="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rgbClr val="FFFFFF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1073754358" name="xjhhxsy13"/>
                  <p:cNvGrpSpPr>
                    <a:grpSpLocks noRot="1"/>
                  </p:cNvGrpSpPr>
                  <p:nvPr/>
                </p:nvGrpSpPr>
                <p:grpSpPr>
                  <a:xfrm rot="0">
                    <a:off x="2765" y="5620"/>
                    <a:ext cx="1332" cy="1600"/>
                    <a:chOff x="7740" y="816"/>
                    <a:chExt cx="1740" cy="1890"/>
                  </a:xfrm>
                </p:grpSpPr>
                <p:sp>
                  <p:nvSpPr>
                    <p:cNvPr id="1073754359" name="流程图: 可选过程 1073754358"/>
                    <p:cNvSpPr/>
                    <p:nvPr/>
                  </p:nvSpPr>
                  <p:spPr>
                    <a:xfrm>
                      <a:off x="7965" y="1746"/>
                      <a:ext cx="1440" cy="960"/>
                    </a:xfrm>
                    <a:prstGeom prst="flowChartAlternateProcess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754360" name="任意多边形 1073754359"/>
                    <p:cNvSpPr/>
                    <p:nvPr/>
                  </p:nvSpPr>
                  <p:spPr>
                    <a:xfrm>
                      <a:off x="7740" y="816"/>
                      <a:ext cx="1740" cy="1129"/>
                    </a:xfrm>
                    <a:custGeom>
                      <a:avLst/>
                      <a:gdLst/>
                      <a:ahLst/>
                      <a:cxnLst/>
                      <a:pathLst>
                        <a:path w="1740" h="1129">
                          <a:moveTo>
                            <a:pt x="225" y="1129"/>
                          </a:moveTo>
                          <a:lnTo>
                            <a:pt x="225" y="360"/>
                          </a:lnTo>
                          <a:lnTo>
                            <a:pt x="225" y="180"/>
                          </a:lnTo>
                          <a:lnTo>
                            <a:pt x="0" y="45"/>
                          </a:lnTo>
                          <a:lnTo>
                            <a:pt x="285" y="0"/>
                          </a:lnTo>
                          <a:lnTo>
                            <a:pt x="1740" y="0"/>
                          </a:lnTo>
                          <a:lnTo>
                            <a:pt x="1665" y="120"/>
                          </a:lnTo>
                          <a:lnTo>
                            <a:pt x="1665" y="1129"/>
                          </a:lnTo>
                        </a:path>
                      </a:pathLst>
                    </a:custGeom>
                    <a:solidFill>
                      <a:srgbClr val="FFFFFF">
                        <a:alpha val="100000"/>
                      </a:srgbClr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73802202" name="组合 1073802201"/>
                  <p:cNvGrpSpPr/>
                  <p:nvPr/>
                </p:nvGrpSpPr>
                <p:grpSpPr>
                  <a:xfrm rot="0" flipH="1">
                    <a:off x="3349" y="3813"/>
                    <a:ext cx="1073" cy="3206"/>
                    <a:chOff x="8346" y="11588"/>
                    <a:chExt cx="437" cy="1160"/>
                  </a:xfrm>
                </p:grpSpPr>
                <p:sp>
                  <p:nvSpPr>
                    <p:cNvPr id="1073802203" name="矩形 1073802202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346" y="11632"/>
                      <a:ext cx="340" cy="4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02204" name="矩形 1073802203"/>
                    <p:cNvSpPr/>
                    <p:nvPr/>
                  </p:nvSpPr>
                  <p:spPr>
                    <a:xfrm flipH="1">
                      <a:off x="8725" y="11722"/>
                      <a:ext cx="49" cy="102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02205" name="矩形 1073802204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671" y="11588"/>
                      <a:ext cx="112" cy="14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02206" name="任意多边形 1073802205"/>
                    <p:cNvSpPr>
                      <a:spLocks noChangeAspect="1"/>
                    </p:cNvSpPr>
                    <p:nvPr/>
                  </p:nvSpPr>
                  <p:spPr>
                    <a:xfrm>
                      <a:off x="8671" y="11632"/>
                      <a:ext cx="102" cy="101"/>
                    </a:xfrm>
                    <a:custGeom>
                      <a:avLst/>
                      <a:gdLst>
                        <a:gd name="txL" fmla="*/ 0 w 21600"/>
                        <a:gd name="txT" fmla="*/ 0 h 21600"/>
                        <a:gd name="txR" fmla="*/ 21600 w 21600"/>
                        <a:gd name="txB" fmla="*/ 21600 h 21600"/>
                      </a:gdLst>
                      <a:ahLst/>
                      <a:cxnLst>
                        <a:cxn ang="270">
                          <a:pos x="0" y="0"/>
                        </a:cxn>
                        <a:cxn ang="90">
                          <a:pos x="21600" y="21600"/>
                        </a:cxn>
                        <a:cxn ang="90">
                          <a:pos x="0" y="21600"/>
                        </a:cxn>
                      </a:cxnLst>
                      <a:rect l="txL" t="txT" r="txR" b="txB"/>
                      <a:pathLst>
                        <a:path w="21600" h="21600" fill="none">
                          <a:moveTo>
                            <a:pt x="0" y="0"/>
                          </a:moveTo>
                          <a:arcTo wR="21600" hR="21600" stAng="-5400000" swAng="5400000"/>
                        </a:path>
                        <a:path w="21600" h="21600" stroke="0">
                          <a:moveTo>
                            <a:pt x="0" y="0"/>
                          </a:moveTo>
                          <a:arcTo wR="21600" hR="21600" stAng="-5400000" swAng="5400000"/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02207" name="任意多边形 1073802206"/>
                    <p:cNvSpPr>
                      <a:spLocks noChangeAspect="1"/>
                    </p:cNvSpPr>
                    <p:nvPr/>
                  </p:nvSpPr>
                  <p:spPr>
                    <a:xfrm>
                      <a:off x="8671" y="11681"/>
                      <a:ext cx="53" cy="54"/>
                    </a:xfrm>
                    <a:custGeom>
                      <a:avLst/>
                      <a:gdLst>
                        <a:gd name="txL" fmla="*/ 0 w 21600"/>
                        <a:gd name="txT" fmla="*/ 0 h 21600"/>
                        <a:gd name="txR" fmla="*/ 21600 w 21600"/>
                        <a:gd name="txB" fmla="*/ 21600 h 21600"/>
                      </a:gdLst>
                      <a:ahLst/>
                      <a:cxnLst>
                        <a:cxn ang="270">
                          <a:pos x="0" y="0"/>
                        </a:cxn>
                        <a:cxn ang="90">
                          <a:pos x="21600" y="21600"/>
                        </a:cxn>
                        <a:cxn ang="90">
                          <a:pos x="0" y="21600"/>
                        </a:cxn>
                      </a:cxnLst>
                      <a:rect l="txL" t="txT" r="txR" b="txB"/>
                      <a:pathLst>
                        <a:path w="21600" h="21600" fill="none">
                          <a:moveTo>
                            <a:pt x="0" y="0"/>
                          </a:moveTo>
                          <a:arcTo wR="21600" hR="21600" stAng="-5400000" swAng="5400000"/>
                        </a:path>
                        <a:path w="21600" h="21600" stroke="0">
                          <a:moveTo>
                            <a:pt x="0" y="0"/>
                          </a:moveTo>
                          <a:arcTo wR="21600" hR="21600" stAng="-5400000" swAng="5400000"/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73812704" name="组合 1073812703"/>
                  <p:cNvGrpSpPr/>
                  <p:nvPr/>
                </p:nvGrpSpPr>
                <p:grpSpPr>
                  <a:xfrm rot="0">
                    <a:off x="4305" y="3915"/>
                    <a:ext cx="841" cy="182"/>
                    <a:chOff x="6920" y="9357"/>
                    <a:chExt cx="314" cy="68"/>
                  </a:xfrm>
                </p:grpSpPr>
                <p:sp>
                  <p:nvSpPr>
                    <p:cNvPr id="1073812705" name="矩形 1073812704"/>
                    <p:cNvSpPr/>
                    <p:nvPr/>
                  </p:nvSpPr>
                  <p:spPr>
                    <a:xfrm>
                      <a:off x="6963" y="9368"/>
                      <a:ext cx="115" cy="4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12706" name="圆角矩形 1073812705"/>
                    <p:cNvSpPr/>
                    <p:nvPr/>
                  </p:nvSpPr>
                  <p:spPr>
                    <a:xfrm>
                      <a:off x="6920" y="9357"/>
                      <a:ext cx="91" cy="6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12707" name="矩形 1073812706"/>
                    <p:cNvSpPr/>
                    <p:nvPr/>
                  </p:nvSpPr>
                  <p:spPr>
                    <a:xfrm flipH="1">
                      <a:off x="7076" y="9368"/>
                      <a:ext cx="115" cy="4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073812708" name="圆角矩形 1073812707"/>
                    <p:cNvSpPr/>
                    <p:nvPr/>
                  </p:nvSpPr>
                  <p:spPr>
                    <a:xfrm flipH="1">
                      <a:off x="7143" y="9357"/>
                      <a:ext cx="91" cy="6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3371" y="5623"/>
                    <a:ext cx="189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" name="直接连接符 9"/>
              <p:cNvCxnSpPr/>
              <p:nvPr/>
            </p:nvCxnSpPr>
            <p:spPr>
              <a:xfrm flipV="1">
                <a:off x="5529" y="6553"/>
                <a:ext cx="1294" cy="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箭头连接符 24"/>
            <p:cNvCxnSpPr/>
            <p:nvPr/>
          </p:nvCxnSpPr>
          <p:spPr>
            <a:xfrm flipH="1">
              <a:off x="4712" y="4630"/>
              <a:ext cx="961" cy="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燕尾形 2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01265" y="727710"/>
            <a:ext cx="66427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Q</a:t>
            </a:r>
            <a:r>
              <a:rPr lang="zh-CN" altLang="en-US" sz="2800" b="1"/>
              <a:t>：</a:t>
            </a:r>
            <a:r>
              <a:rPr lang="en-US" altLang="zh-CN" sz="2800" b="1"/>
              <a:t>“</a:t>
            </a:r>
            <a:r>
              <a:rPr lang="zh-CN" altLang="en-US" sz="2800" b="1"/>
              <a:t>人造</a:t>
            </a:r>
            <a:r>
              <a:rPr lang="zh-CN" altLang="en-US" sz="2800" b="1"/>
              <a:t>空气</a:t>
            </a:r>
            <a:r>
              <a:rPr lang="en-US" altLang="zh-CN" sz="2800" b="1"/>
              <a:t>”</a:t>
            </a:r>
            <a:r>
              <a:rPr lang="zh-CN" altLang="en-US" sz="2800" b="1"/>
              <a:t>中氧气的体积分数</a:t>
            </a:r>
            <a:endParaRPr lang="zh-CN" altLang="en-US" sz="2800" b="1"/>
          </a:p>
          <a:p>
            <a:r>
              <a:rPr lang="zh-CN" altLang="en-US" sz="2800" b="1"/>
              <a:t>是否达到30%？</a:t>
            </a:r>
            <a:endParaRPr lang="zh-CN" altLang="en-US" sz="2800" b="1"/>
          </a:p>
        </p:txBody>
      </p:sp>
      <p:sp>
        <p:nvSpPr>
          <p:cNvPr id="8" name="圆角矩形 7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深入探究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280410" y="2545715"/>
            <a:ext cx="53289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实验原理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：利用红磷与氧气反应，使装置内气压减小，水倒吸。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890" y="4997450"/>
            <a:ext cx="4865370" cy="52197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测定混合物中某成分的含量：</a:t>
            </a:r>
            <a:endParaRPr lang="zh-CN" altLang="en-US" sz="28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380" y="5511800"/>
            <a:ext cx="8418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思路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：（间接法）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将待测物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消耗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，测量剩余量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  <p:pic>
        <p:nvPicPr>
          <p:cNvPr id="4" name="图片 3" descr="IMG_256"/>
          <p:cNvPicPr>
            <a:picLocks noChangeAspect="1"/>
          </p:cNvPicPr>
          <p:nvPr/>
        </p:nvPicPr>
        <p:blipFill>
          <a:blip r:embed="rId1"/>
          <a:srcRect l="3657" r="11550" b="14848"/>
          <a:stretch>
            <a:fillRect/>
          </a:stretch>
        </p:blipFill>
        <p:spPr>
          <a:xfrm>
            <a:off x="627380" y="1951990"/>
            <a:ext cx="2414905" cy="2141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5" grpId="0"/>
      <p:bldP spid="9" grpId="0" bldLvl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262890" y="832485"/>
            <a:ext cx="2091690" cy="56451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7830" y="822960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拓展视野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79425" y="1696085"/>
            <a:ext cx="7465060" cy="82994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检测管原理：被测气体与检测管内指示胶发生反应，形成变色层，</a:t>
            </a:r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变色层的长度与被测气体的浓度成正比</a:t>
            </a:r>
            <a:r>
              <a:rPr 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/Users/Administrator/AppData/Local/Temp/picturecompress_20211220044116/output_1.jpgoutput_1"/>
          <p:cNvPicPr>
            <a:picLocks noChangeAspect="1"/>
          </p:cNvPicPr>
          <p:nvPr/>
        </p:nvPicPr>
        <p:blipFill>
          <a:blip r:embed="rId1">
            <a:lum bright="24000"/>
          </a:blip>
          <a:srcRect l="40383" r="41247" b="1093"/>
          <a:stretch>
            <a:fillRect/>
          </a:stretch>
        </p:blipFill>
        <p:spPr>
          <a:xfrm>
            <a:off x="7985125" y="832485"/>
            <a:ext cx="804545" cy="5782310"/>
          </a:xfrm>
          <a:prstGeom prst="rect">
            <a:avLst/>
          </a:prstGeom>
        </p:spPr>
      </p:pic>
      <p:sp>
        <p:nvSpPr>
          <p:cNvPr id="3" name="燕尾形 2"/>
          <p:cNvSpPr/>
          <p:nvPr/>
        </p:nvSpPr>
        <p:spPr>
          <a:xfrm>
            <a:off x="2832100" y="99060"/>
            <a:ext cx="2759075" cy="43370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模拟人造空气</a:t>
            </a:r>
            <a:endParaRPr lang="zh-CN" altLang="en-US" sz="2000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890" y="2815590"/>
            <a:ext cx="77222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/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操作：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）用针筒抽取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10mL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样品；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）把检测管两端切开；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）用短胶管将针筒与检测管下端（浓度标尺有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“0”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的一端）相连，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20s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匀速进样；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）按检测管变色柱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上端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指示的数字，读取百分浓度。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830" y="5412105"/>
            <a:ext cx="4865370" cy="52197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测定混合物中某成分的含量：</a:t>
            </a:r>
            <a:endParaRPr lang="zh-CN" altLang="en-US" sz="28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5830" y="5934075"/>
            <a:ext cx="68154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思路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：（直接法）直接测量待测物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09520" y="884555"/>
            <a:ext cx="8044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比长式气体检测管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测定</a:t>
            </a:r>
            <a:r>
              <a:rPr lang="zh-CN" altLang="en-US" sz="2800" b="1">
                <a:solidFill>
                  <a:schemeClr val="tx1"/>
                </a:solidFill>
              </a:rPr>
              <a:t>氧气体积分数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167005" y="99695"/>
            <a:ext cx="2665095" cy="43370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ym typeface="+mn-ea"/>
              </a:rPr>
              <a:t>初识人造空气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ldLvl="0" animBg="1"/>
      <p:bldP spid="4" grpId="0"/>
      <p:bldP spid="11" grpId="0"/>
      <p:bldP spid="9" grpId="0" bldLvl="0" animBg="1"/>
      <p:bldP spid="15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585*3641*1082*108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6.xml><?xml version="1.0" encoding="utf-8"?>
<p:tagLst xmlns:p="http://schemas.openxmlformats.org/presentationml/2006/main">
  <p:tag name="KSO_WM_UNIT_TABLE_BEAUTIFY" val="smartTable{86a8e972-df77-45d6-b1a9-8394f50458d9}"/>
</p:tagLst>
</file>

<file path=ppt/tags/tag127.xml><?xml version="1.0" encoding="utf-8"?>
<p:tagLst xmlns:p="http://schemas.openxmlformats.org/presentationml/2006/main">
  <p:tag name="COMMONDATA" val="eyJoZGlkIjoiZjk1ODcyMjg2MmEzMzQ5MDRjMGEyYjZiZGJiMTBjNDg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1857</Words>
  <Application>WPS 演示</Application>
  <PresentationFormat>宽屏</PresentationFormat>
  <Paragraphs>278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Wingdings</vt:lpstr>
      <vt:lpstr>汉仪菱心体简</vt:lpstr>
      <vt:lpstr>Times New Roman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dan~</cp:lastModifiedBy>
  <cp:revision>226</cp:revision>
  <dcterms:created xsi:type="dcterms:W3CDTF">2019-06-19T02:08:00Z</dcterms:created>
  <dcterms:modified xsi:type="dcterms:W3CDTF">2022-09-01T02:05:36Z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D007A6E58DE6425C8FE6C64BA3A086FE</vt:lpwstr>
  </property>
</Properties>
</file>