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43.svg" ContentType="image/svg+xml"/>
  <Override PartName="/ppt/media/image4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399" r:id="rId3"/>
    <p:sldId id="459" r:id="rId5"/>
    <p:sldId id="353" r:id="rId6"/>
    <p:sldId id="416" r:id="rId7"/>
    <p:sldId id="351" r:id="rId8"/>
    <p:sldId id="418" r:id="rId9"/>
    <p:sldId id="419" r:id="rId10"/>
    <p:sldId id="498" r:id="rId11"/>
    <p:sldId id="499" r:id="rId12"/>
    <p:sldId id="500" r:id="rId13"/>
    <p:sldId id="501" r:id="rId14"/>
    <p:sldId id="381" r:id="rId15"/>
    <p:sldId id="503" r:id="rId16"/>
    <p:sldId id="458" r:id="rId17"/>
    <p:sldId id="508" r:id="rId18"/>
    <p:sldId id="403" r:id="rId19"/>
    <p:sldId id="401" r:id="rId20"/>
  </p:sldIdLst>
  <p:sldSz cx="12192000" cy="6858000"/>
  <p:notesSz cx="6858000" cy="9144000"/>
  <p:embeddedFontLst>
    <p:embeddedFont>
      <p:font typeface="微软雅黑" panose="020B0503020204020204" charset="-122"/>
      <p:regular r:id="rId26"/>
    </p:embeddedFont>
    <p:embeddedFont>
      <p:font typeface="Impact" panose="020B0806030902050204" charset="0"/>
      <p:regular r:id="rId27"/>
    </p:embeddedFont>
    <p:embeddedFont>
      <p:font typeface="汉仪字酷堂邓氏小楷W" panose="00020600040101010101" charset="-122"/>
      <p:regular r:id="rId28"/>
    </p:embeddedFont>
    <p:embeddedFont>
      <p:font typeface="汉仪雪君体简" panose="02010600000101010101" charset="-122"/>
      <p:regular r:id="rId29"/>
    </p:embeddedFont>
    <p:embeddedFont>
      <p:font typeface="汉仪闫锐敏行楷简" panose="00020600040101010101" charset="-122"/>
      <p:regular r:id="rId30"/>
    </p:embeddedFont>
    <p:embeddedFont>
      <p:font typeface="汉仪细行楷W" panose="00020600040101010101" charset="-122"/>
      <p:regular r:id="rId31"/>
    </p:embeddedFont>
    <p:embeddedFont>
      <p:font typeface="柳公权楷书" panose="02010600010101010101" charset="-122"/>
      <p:regular r:id="rId32"/>
    </p:embeddedFont>
    <p:embeddedFont>
      <p:font typeface="楷体" panose="02010609060101010101" charset="-122"/>
      <p:regular r:id="rId33"/>
    </p:embeddedFont>
    <p:embeddedFont>
      <p:font typeface="Comic Sans MS" panose="030F0702030302020204" charset="0"/>
      <p:regular r:id="rId34"/>
      <p:bold r:id="rId35"/>
      <p:italic r:id="rId36"/>
      <p:boldItalic r:id="rId37"/>
    </p:embeddedFont>
    <p:embeddedFont>
      <p:font typeface="汉仪中宋简" panose="02010600000101010101" pitchFamily="2" charset="-122"/>
      <p:regular r:id="rId38"/>
    </p:embeddedFont>
    <p:embeddedFont>
      <p:font typeface="Arial Black" panose="020B0A04020102020204" charset="0"/>
      <p:bold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孔 融" initials="孔" lastIdx="1" clrIdx="0"/>
  <p:cmAuthor id="2" name="作者" initials="A" lastIdx="0" clrIdx="1"/>
  <p:cmAuthor id="3" name="Author" initials="A" lastIdx="0" clrIdx="2"/>
  <p:cmAuthor id="4" name="优翼" initials="校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7959"/>
    <a:srgbClr val="FFFFFF"/>
    <a:srgbClr val="694F42"/>
    <a:srgbClr val="F1F8ED"/>
    <a:srgbClr val="43CD18"/>
    <a:srgbClr val="ED7D31"/>
    <a:srgbClr val="6D8569"/>
    <a:srgbClr val="8B6649"/>
    <a:srgbClr val="42354F"/>
    <a:srgbClr val="FCE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654" y="54"/>
      </p:cViewPr>
      <p:guideLst>
        <p:guide orient="horz" pos="241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151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14.fntdata"/><Relationship Id="rId38" Type="http://schemas.openxmlformats.org/officeDocument/2006/relationships/font" Target="fonts/font13.fntdata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中文标题用板书</a:t>
            </a:r>
            <a:r>
              <a:rPr lang="zh-CN" altLang="en-US"/>
              <a:t>说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学生</a:t>
            </a:r>
            <a:r>
              <a:rPr lang="zh-CN" altLang="en-US"/>
              <a:t>讨论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I think ... is a man like .../...because...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放音乐</a:t>
            </a:r>
            <a:r>
              <a:rPr lang="en-US" altLang="zh-CN"/>
              <a:t> </a:t>
            </a:r>
            <a:r>
              <a:rPr lang="zh-CN" altLang="en-US"/>
              <a:t>唱诗歌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I have given you some peanuts. 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For example, do you want to know who they are? What esle do you want to know? </a:t>
            </a:r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不用肥沃</a:t>
            </a:r>
            <a:r>
              <a:rPr lang="zh-CN" altLang="en-US"/>
              <a:t>土地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What is talked about in general/detail? We have general information about planting, harvesting and tasting. </a:t>
            </a:r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Read the whole sentence/passage together.</a:t>
            </a:r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做完题目，分角色朗读，感受花生的美味与好用。再引入思考，孩子们对花生的看法。再过渡到父亲的</a:t>
            </a:r>
            <a:r>
              <a:rPr lang="zh-CN" altLang="en-US"/>
              <a:t>角度。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For peanuts, they are useful, while fruit like apples, peaches are attractive.</a:t>
            </a:r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56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60.xml"/><Relationship Id="rId7" Type="http://schemas.openxmlformats.org/officeDocument/2006/relationships/image" Target="../media/image4.png"/><Relationship Id="rId6" Type="http://schemas.openxmlformats.org/officeDocument/2006/relationships/hyperlink" Target="&#35838;&#21069;&#23548;&#20837;-&#26446;&#23376;&#26578;.mp4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68.xml"/><Relationship Id="rId20" Type="http://schemas.openxmlformats.org/officeDocument/2006/relationships/image" Target="../media/image9.jpeg"/><Relationship Id="rId2" Type="http://schemas.openxmlformats.org/officeDocument/2006/relationships/image" Target="../media/image2.png"/><Relationship Id="rId19" Type="http://schemas.openxmlformats.org/officeDocument/2006/relationships/image" Target="../media/image8.png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image" Target="../media/image7.jpeg"/><Relationship Id="rId13" Type="http://schemas.openxmlformats.org/officeDocument/2006/relationships/tags" Target="../tags/tag63.xml"/><Relationship Id="rId12" Type="http://schemas.openxmlformats.org/officeDocument/2006/relationships/image" Target="../media/image6.png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tags" Target="../tags/tag5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slide" Target="slide12.xml"/><Relationship Id="rId7" Type="http://schemas.openxmlformats.org/officeDocument/2006/relationships/image" Target="../media/image7.jpeg"/><Relationship Id="rId6" Type="http://schemas.openxmlformats.org/officeDocument/2006/relationships/tags" Target="../tags/tag116.xml"/><Relationship Id="rId5" Type="http://schemas.openxmlformats.org/officeDocument/2006/relationships/slide" Target="slide1.xml"/><Relationship Id="rId4" Type="http://schemas.openxmlformats.org/officeDocument/2006/relationships/image" Target="../media/image38.png"/><Relationship Id="rId3" Type="http://schemas.openxmlformats.org/officeDocument/2006/relationships/slide" Target="slide11.xml"/><Relationship Id="rId2" Type="http://schemas.openxmlformats.org/officeDocument/2006/relationships/tags" Target="../tags/tag115.xml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7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9.xml"/><Relationship Id="rId6" Type="http://schemas.openxmlformats.org/officeDocument/2006/relationships/image" Target="../media/image40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118.xml"/><Relationship Id="rId2" Type="http://schemas.openxmlformats.org/officeDocument/2006/relationships/slide" Target="slide9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image" Target="../media/image34.jpeg"/><Relationship Id="rId7" Type="http://schemas.openxmlformats.org/officeDocument/2006/relationships/tags" Target="../tags/tag123.xml"/><Relationship Id="rId6" Type="http://schemas.openxmlformats.org/officeDocument/2006/relationships/image" Target="../media/image41.png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9" Type="http://schemas.openxmlformats.org/officeDocument/2006/relationships/notesSlide" Target="../notesSlides/notesSlide11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25.xml"/><Relationship Id="rId16" Type="http://schemas.openxmlformats.org/officeDocument/2006/relationships/image" Target="../media/image47.png"/><Relationship Id="rId15" Type="http://schemas.openxmlformats.org/officeDocument/2006/relationships/image" Target="../media/image46.png"/><Relationship Id="rId14" Type="http://schemas.openxmlformats.org/officeDocument/2006/relationships/image" Target="../media/image45.svg"/><Relationship Id="rId13" Type="http://schemas.openxmlformats.org/officeDocument/2006/relationships/image" Target="../media/image44.png"/><Relationship Id="rId12" Type="http://schemas.openxmlformats.org/officeDocument/2006/relationships/image" Target="../media/image43.svg"/><Relationship Id="rId11" Type="http://schemas.openxmlformats.org/officeDocument/2006/relationships/image" Target="../media/image42.png"/><Relationship Id="rId10" Type="http://schemas.openxmlformats.org/officeDocument/2006/relationships/image" Target="../media/image31.jpeg"/><Relationship Id="rId1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7.xml"/><Relationship Id="rId7" Type="http://schemas.openxmlformats.org/officeDocument/2006/relationships/image" Target="../media/image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tags" Target="../tags/tag126.xml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jpeg"/><Relationship Id="rId8" Type="http://schemas.openxmlformats.org/officeDocument/2006/relationships/tags" Target="../tags/tag132.xml"/><Relationship Id="rId7" Type="http://schemas.openxmlformats.org/officeDocument/2006/relationships/image" Target="../media/image53.jpeg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../media/image52.jpeg"/><Relationship Id="rId3" Type="http://schemas.openxmlformats.org/officeDocument/2006/relationships/tags" Target="../tags/tag129.xml"/><Relationship Id="rId2" Type="http://schemas.openxmlformats.org/officeDocument/2006/relationships/image" Target="../media/image2.png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5" Type="http://schemas.openxmlformats.org/officeDocument/2006/relationships/tags" Target="../tags/tag133.xml"/><Relationship Id="rId14" Type="http://schemas.openxmlformats.org/officeDocument/2006/relationships/image" Target="../media/image57.png"/><Relationship Id="rId13" Type="http://schemas.openxmlformats.org/officeDocument/2006/relationships/image" Target="../media/image56.png"/><Relationship Id="rId12" Type="http://schemas.openxmlformats.org/officeDocument/2006/relationships/image" Target="../media/image55.png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tags" Target="../tags/tag12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image" Target="../media/image59.GIF"/><Relationship Id="rId7" Type="http://schemas.openxmlformats.org/officeDocument/2006/relationships/image" Target="../media/image55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58.png"/><Relationship Id="rId3" Type="http://schemas.openxmlformats.org/officeDocument/2006/relationships/image" Target="../media/image1.jpeg"/><Relationship Id="rId2" Type="http://schemas.openxmlformats.org/officeDocument/2006/relationships/tags" Target="../tags/tag134.xml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jpeg"/><Relationship Id="rId8" Type="http://schemas.openxmlformats.org/officeDocument/2006/relationships/image" Target="../media/image60.jpeg"/><Relationship Id="rId7" Type="http://schemas.openxmlformats.org/officeDocument/2006/relationships/image" Target="../media/image1.jpeg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image" Target="../media/image10.png"/><Relationship Id="rId2" Type="http://schemas.openxmlformats.org/officeDocument/2006/relationships/tags" Target="../tags/tag136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40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image" Target="../media/image6.png"/><Relationship Id="rId7" Type="http://schemas.openxmlformats.org/officeDocument/2006/relationships/tags" Target="../tags/tag14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image" Target="../media/image2.png"/><Relationship Id="rId19" Type="http://schemas.openxmlformats.org/officeDocument/2006/relationships/notesSlide" Target="../notesSlides/notesSlide14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50.xml"/><Relationship Id="rId16" Type="http://schemas.openxmlformats.org/officeDocument/2006/relationships/tags" Target="../tags/tag149.xml"/><Relationship Id="rId15" Type="http://schemas.openxmlformats.org/officeDocument/2006/relationships/image" Target="../media/image9.jpeg"/><Relationship Id="rId14" Type="http://schemas.openxmlformats.org/officeDocument/2006/relationships/image" Target="../media/image8.png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image" Target="../media/image7.jpeg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tags" Target="../tags/tag71.xml"/><Relationship Id="rId4" Type="http://schemas.openxmlformats.org/officeDocument/2006/relationships/image" Target="../media/image11.jpeg"/><Relationship Id="rId3" Type="http://schemas.openxmlformats.org/officeDocument/2006/relationships/tags" Target="../tags/tag70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72.xml"/><Relationship Id="rId11" Type="http://schemas.openxmlformats.org/officeDocument/2006/relationships/image" Target="../media/image17.jpeg"/><Relationship Id="rId10" Type="http://schemas.openxmlformats.org/officeDocument/2006/relationships/image" Target="../media/image16.png"/><Relationship Id="rId1" Type="http://schemas.openxmlformats.org/officeDocument/2006/relationships/tags" Target="../tags/tag69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tags" Target="../tags/tag7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7.xml"/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tags" Target="../tags/tag7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95.xml"/><Relationship Id="rId2" Type="http://schemas.openxmlformats.org/officeDocument/2006/relationships/tags" Target="../tags/tag79.xml"/><Relationship Id="rId19" Type="http://schemas.openxmlformats.org/officeDocument/2006/relationships/tags" Target="../tags/tag94.xml"/><Relationship Id="rId18" Type="http://schemas.openxmlformats.org/officeDocument/2006/relationships/tags" Target="../tags/tag93.xml"/><Relationship Id="rId17" Type="http://schemas.openxmlformats.org/officeDocument/2006/relationships/tags" Target="../tags/tag92.xml"/><Relationship Id="rId16" Type="http://schemas.openxmlformats.org/officeDocument/2006/relationships/tags" Target="../tags/tag91.xml"/><Relationship Id="rId15" Type="http://schemas.openxmlformats.org/officeDocument/2006/relationships/image" Target="../media/image20.png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tags" Target="../tags/tag7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image" Target="../media/image17.jpeg"/><Relationship Id="rId12" Type="http://schemas.openxmlformats.org/officeDocument/2006/relationships/tags" Target="../tags/tag102.xml"/><Relationship Id="rId11" Type="http://schemas.openxmlformats.org/officeDocument/2006/relationships/image" Target="../media/image24.png"/><Relationship Id="rId10" Type="http://schemas.openxmlformats.org/officeDocument/2006/relationships/tags" Target="../tags/tag101.xml"/><Relationship Id="rId1" Type="http://schemas.openxmlformats.org/officeDocument/2006/relationships/tags" Target="../tags/tag9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image" Target="../media/image29.jpe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8.xml"/><Relationship Id="rId1" Type="http://schemas.openxmlformats.org/officeDocument/2006/relationships/tags" Target="../tags/tag10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image" Target="../media/image35.png"/><Relationship Id="rId7" Type="http://schemas.openxmlformats.org/officeDocument/2006/relationships/image" Target="../media/image34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tags" Target="../tags/tag113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 29"/>
          <p:cNvSpPr/>
          <p:nvPr>
            <p:custDataLst>
              <p:tags r:id="rId3"/>
            </p:custDataLst>
          </p:nvPr>
        </p:nvSpPr>
        <p:spPr>
          <a:xfrm>
            <a:off x="424180" y="337820"/>
            <a:ext cx="11344275" cy="6181725"/>
          </a:xfrm>
          <a:prstGeom prst="rect">
            <a:avLst/>
          </a:prstGeom>
          <a:solidFill>
            <a:srgbClr val="F1F8E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图片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64765" y="1175385"/>
            <a:ext cx="7729220" cy="4323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 descr="图片2副本"/>
          <p:cNvPicPr>
            <a:picLocks noChangeAspect="1"/>
          </p:cNvPicPr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>
            <a:off x="2550160" y="1334770"/>
            <a:ext cx="7711440" cy="4937760"/>
          </a:xfrm>
          <a:prstGeom prst="rect">
            <a:avLst/>
          </a:prstGeom>
        </p:spPr>
      </p:pic>
      <p:sp>
        <p:nvSpPr>
          <p:cNvPr id="17" name="文本框 16">
            <a:hlinkClick r:id="rId6" action="ppaction://hlinkfile"/>
          </p:cNvPr>
          <p:cNvSpPr txBox="1"/>
          <p:nvPr/>
        </p:nvSpPr>
        <p:spPr>
          <a:xfrm>
            <a:off x="4491355" y="2005965"/>
            <a:ext cx="4374515" cy="1450975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8800" spc="-220">
                <a:solidFill>
                  <a:schemeClr val="bg1"/>
                </a:solidFill>
                <a:latin typeface="Impact" panose="020B0806030902050204" charset="0"/>
                <a:ea typeface="汉仪字酷堂邓氏小楷W" panose="00020600040101010101" charset="-122"/>
                <a:cs typeface="Impact" panose="020B0806030902050204" charset="0"/>
                <a:sym typeface="汉仪傲娇体简" panose="02010509060101010101" charset="-122"/>
              </a:rPr>
              <a:t>Peanuts</a:t>
            </a:r>
            <a:endParaRPr lang="en-US" altLang="zh-CN" sz="8800" spc="-220">
              <a:solidFill>
                <a:schemeClr val="bg1"/>
              </a:solidFill>
              <a:latin typeface="Impact" panose="020B0806030902050204" charset="0"/>
              <a:ea typeface="汉仪字酷堂邓氏小楷W" panose="00020600040101010101" charset="-122"/>
              <a:cs typeface="Impact" panose="020B0806030902050204" charset="0"/>
              <a:sym typeface="汉仪傲娇体简" panose="02010509060101010101" charset="-122"/>
            </a:endParaRPr>
          </a:p>
        </p:txBody>
      </p:sp>
      <p:pic>
        <p:nvPicPr>
          <p:cNvPr id="24" name="图片 23" descr="66dc696752e9291a63c2759139b641b"/>
          <p:cNvPicPr>
            <a:picLocks noChangeAspect="1"/>
          </p:cNvPicPr>
          <p:nvPr/>
        </p:nvPicPr>
        <p:blipFill>
          <a:blip r:embed="rId7"/>
          <a:srcRect t="12843" b="4102"/>
          <a:stretch>
            <a:fillRect/>
          </a:stretch>
        </p:blipFill>
        <p:spPr>
          <a:xfrm>
            <a:off x="9325610" y="3481705"/>
            <a:ext cx="2628265" cy="2911475"/>
          </a:xfrm>
          <a:prstGeom prst="rect">
            <a:avLst/>
          </a:prstGeom>
          <a:effectLst>
            <a:outerShdw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组合 24"/>
          <p:cNvGrpSpPr/>
          <p:nvPr/>
        </p:nvGrpSpPr>
        <p:grpSpPr>
          <a:xfrm>
            <a:off x="8159115" y="1577340"/>
            <a:ext cx="979170" cy="1548130"/>
            <a:chOff x="7373" y="4574"/>
            <a:chExt cx="1542" cy="2438"/>
          </a:xfrm>
        </p:grpSpPr>
        <p:pic>
          <p:nvPicPr>
            <p:cNvPr id="26" name="图片 25" descr="7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373" y="4574"/>
              <a:ext cx="1543" cy="2439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0"/>
              </p:custDataLst>
            </p:nvPr>
          </p:nvSpPr>
          <p:spPr>
            <a:xfrm>
              <a:off x="7873" y="5107"/>
              <a:ext cx="562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汉仪雪君体简" panose="02010600000101010101" charset="-122"/>
                  <a:ea typeface="汉仪雪君体简" panose="02010600000101010101" charset="-122"/>
                  <a:sym typeface="汉仪字酷堂邓氏小楷W" panose="00020600040101010101" charset="-122"/>
                </a:rPr>
                <a:t>许地山</a:t>
              </a:r>
              <a:endParaRPr lang="zh-CN" altLang="en-US">
                <a:solidFill>
                  <a:schemeClr val="bg1"/>
                </a:solidFill>
                <a:latin typeface="汉仪雪君体简" panose="02010600000101010101" charset="-122"/>
                <a:ea typeface="汉仪雪君体简" panose="02010600000101010101" charset="-122"/>
                <a:sym typeface="汉仪字酷堂邓氏小楷W" panose="00020600040101010101" charset="-122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1" t="100000" r="64488" b="-1972"/>
          <a:stretch>
            <a:fillRect/>
          </a:stretch>
        </p:blipFill>
        <p:spPr>
          <a:xfrm>
            <a:off x="4013842" y="-161080"/>
            <a:ext cx="594587" cy="135265"/>
          </a:xfrm>
          <a:custGeom>
            <a:avLst/>
            <a:gdLst>
              <a:gd name="connsiteX0" fmla="*/ 0 w 594587"/>
              <a:gd name="connsiteY0" fmla="*/ 0 h 135265"/>
              <a:gd name="connsiteX1" fmla="*/ 594587 w 594587"/>
              <a:gd name="connsiteY1" fmla="*/ 0 h 135265"/>
              <a:gd name="connsiteX2" fmla="*/ 555758 w 594587"/>
              <a:gd name="connsiteY2" fmla="*/ 39044 h 135265"/>
              <a:gd name="connsiteX3" fmla="*/ 297293 w 594587"/>
              <a:gd name="connsiteY3" fmla="*/ 135265 h 135265"/>
              <a:gd name="connsiteX4" fmla="*/ 38828 w 594587"/>
              <a:gd name="connsiteY4" fmla="*/ 39044 h 135265"/>
              <a:gd name="connsiteX5" fmla="*/ 0 w 594587"/>
              <a:gd name="connsiteY5" fmla="*/ 0 h 13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4587" h="135265">
                <a:moveTo>
                  <a:pt x="0" y="0"/>
                </a:moveTo>
                <a:lnTo>
                  <a:pt x="594587" y="0"/>
                </a:lnTo>
                <a:lnTo>
                  <a:pt x="555758" y="39044"/>
                </a:lnTo>
                <a:cubicBezTo>
                  <a:pt x="481978" y="99793"/>
                  <a:pt x="393034" y="135265"/>
                  <a:pt x="297293" y="135265"/>
                </a:cubicBezTo>
                <a:cubicBezTo>
                  <a:pt x="201552" y="135265"/>
                  <a:pt x="112608" y="99793"/>
                  <a:pt x="38828" y="390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 descr="P-10224957-1021359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/>
          </a:blip>
          <a:srcRect l="10618" t="12454" r="50328" b="64907"/>
          <a:stretch>
            <a:fillRect/>
          </a:stretch>
        </p:blipFill>
        <p:spPr>
          <a:xfrm rot="2220000">
            <a:off x="6636385" y="-874395"/>
            <a:ext cx="638810" cy="328295"/>
          </a:xfrm>
          <a:prstGeom prst="rect">
            <a:avLst/>
          </a:prstGeom>
        </p:spPr>
      </p:pic>
      <p:sp>
        <p:nvSpPr>
          <p:cNvPr id="36" name="PA_矩形 4" descr="e7d195523061f1c09e9d68d7cf438b91ef959ecb14fc25d26BBA7F7DBC18E55DFF4014AF651F0BF2569D4B6C1DA7F1A4683A481403BD872FC687266AD13265C1DE7C373772FD8728ABDD69ADD03BFF5BE2862BC891DBB79EEA6ABFDA2705539C423D9E6A869863D43AC2EBED1DD1EB162B64448B75509C01D19FA967F443D1B5FCE830C8A5DF52D02B41DCFFF314BA0C"/>
          <p:cNvSpPr/>
          <p:nvPr>
            <p:custDataLst>
              <p:tags r:id="rId15"/>
            </p:custDataLst>
          </p:nvPr>
        </p:nvSpPr>
        <p:spPr>
          <a:xfrm>
            <a:off x="4412615" y="3839210"/>
            <a:ext cx="4164965" cy="119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汉仪闫锐敏行楷简" panose="00020600040101010101" charset="-122"/>
                <a:cs typeface="Times New Roman" panose="02020603050405020304" pitchFamily="18" charset="0"/>
                <a:sym typeface="汉仪细行楷W" panose="00020600040101010101" charset="-122"/>
              </a:rPr>
              <a:t>Changzhou Xinbei District </a:t>
            </a:r>
            <a:r>
              <a:rPr lang="en-US" altLang="zh-CN"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汉仪闫锐敏行楷简" panose="00020600040101010101" charset="-122"/>
                <a:cs typeface="Times New Roman" panose="02020603050405020304" pitchFamily="18" charset="0"/>
                <a:sym typeface="汉仪细行楷W" panose="00020600040101010101" charset="-122"/>
              </a:rPr>
              <a:t>Experimental  School</a:t>
            </a:r>
            <a:endParaRPr lang="en-US" altLang="zh-CN" sz="24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汉仪闫锐敏行楷简" panose="00020600040101010101" charset="-122"/>
              <a:cs typeface="Times New Roman" panose="02020603050405020304" pitchFamily="18" charset="0"/>
              <a:sym typeface="汉仪细行楷W" panose="00020600040101010101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汉仪闫锐敏行楷简" panose="00020600040101010101" charset="-122"/>
                <a:cs typeface="Times New Roman" panose="02020603050405020304" pitchFamily="18" charset="0"/>
                <a:sym typeface="汉仪细行楷W" panose="00020600040101010101" charset="-122"/>
              </a:rPr>
              <a:t>Qian Fangliang</a:t>
            </a:r>
            <a:endParaRPr lang="en-US" altLang="zh-CN" sz="24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汉仪闫锐敏行楷简" panose="00020600040101010101" charset="-122"/>
              <a:cs typeface="Times New Roman" panose="02020603050405020304" pitchFamily="18" charset="0"/>
              <a:sym typeface="汉仪细行楷W" panose="00020600040101010101" charset="-122"/>
            </a:endParaRPr>
          </a:p>
        </p:txBody>
      </p:sp>
      <p:pic>
        <p:nvPicPr>
          <p:cNvPr id="11" name="图片 10" descr="P-10224957-1021359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/>
          </a:blip>
          <a:srcRect l="10618" t="12454" r="50328" b="64907"/>
          <a:stretch>
            <a:fillRect/>
          </a:stretch>
        </p:blipFill>
        <p:spPr>
          <a:xfrm rot="2220000">
            <a:off x="1075690" y="-1242060"/>
            <a:ext cx="784225" cy="40322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393825" y="-1043940"/>
            <a:ext cx="984885" cy="702945"/>
            <a:chOff x="9661" y="8805"/>
            <a:chExt cx="2057" cy="1461"/>
          </a:xfrm>
        </p:grpSpPr>
        <p:pic>
          <p:nvPicPr>
            <p:cNvPr id="21" name="图片 20" descr="P-10224957-1021359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9426" t="74157" r="40792" b="691"/>
            <a:stretch>
              <a:fillRect/>
            </a:stretch>
          </p:blipFill>
          <p:spPr>
            <a:xfrm>
              <a:off x="9661" y="9336"/>
              <a:ext cx="1243" cy="931"/>
            </a:xfrm>
            <a:prstGeom prst="rect">
              <a:avLst/>
            </a:prstGeom>
          </p:spPr>
        </p:pic>
        <p:pic>
          <p:nvPicPr>
            <p:cNvPr id="22" name="图片 21" descr="P-10224957-10213598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-6000"/>
            </a:blip>
            <a:srcRect l="5059" t="74157" r="69759" b="8958"/>
            <a:stretch>
              <a:fillRect/>
            </a:stretch>
          </p:blipFill>
          <p:spPr>
            <a:xfrm>
              <a:off x="10668" y="8805"/>
              <a:ext cx="1051" cy="625"/>
            </a:xfrm>
            <a:prstGeom prst="rect">
              <a:avLst/>
            </a:prstGeom>
          </p:spPr>
        </p:pic>
      </p:grpSp>
      <p:pic>
        <p:nvPicPr>
          <p:cNvPr id="27" name="图片 26" descr="808d29868f0ae620ccfa496c798a8a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lum bright="-12000"/>
          </a:blip>
          <a:srcRect l="20888" t="20231" b="25231"/>
          <a:stretch>
            <a:fillRect/>
          </a:stretch>
        </p:blipFill>
        <p:spPr>
          <a:xfrm>
            <a:off x="2499995" y="-1089660"/>
            <a:ext cx="941070" cy="864870"/>
          </a:xfrm>
          <a:prstGeom prst="rect">
            <a:avLst/>
          </a:prstGeom>
          <a:effectLst/>
        </p:spPr>
      </p:pic>
      <p:pic>
        <p:nvPicPr>
          <p:cNvPr id="5" name="http://photo-static-api.fotomore.com/creative/vcg/400/new/VCG211253174569.jpg?uid=386&amp;timestamp=1691552781&amp;sign=ae9d2b255f613c07dac3299db0209bb6" descr="templates\picture_hover\&amp;pky240_sjzg_VCG211253174569&amp;2&amp;src_toppic_inpsrchzd1&amp;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65" y="358140"/>
            <a:ext cx="4516120" cy="6055360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/>
      </p:transition>
    </mc:Choice>
    <mc:Fallback>
      <p:transition spd="slow"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13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78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5729 0.256111 C 0.0631771 0.312593 0.0234896 0.463056 0.048125 0.554722 C 0.0727604 0.646389 0.200885 0.627963 0.193646 0.714444 C 0.186406 0.800926 0.0511979 0.935741 0.0119792 0.987037 " pathEditMode="relative" ptsTypes="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1776 0.16799 C -0.00499645 0.209022 -0.00485672 0.323114 -0.00562996 0.380593 C -0.0064032 0.438073 -0.00872293 0.383796 -0.00878398 0.455212 C -0.00884503 0.526628 -0.00611832 0.640635 -0.00593519 0.737674 C -0.00575205 0.834713 -0.00742469 0.90561 -0.00786831 0.940582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1562 0.14713 C 0.0809375 0.241204 0.149635 0.506852 0.158802 0.631481 C 0.167969 0.756111 0.131875 0.724907 0.106094 0.77037 C 0.0803125 0.815833 0.0429688 0.824815 0.0298958 0.858889 C 0.0168229 0.892963 0.0369792 0.926019 0.040625 0.940556 " pathEditMode="relative" ptsTypes="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51 0.201343 C 0.0189591 0.2515 -0.0309671 0.380964 -0.0160978 0.46999 C -0.00122845 0.559015 0.0824521 0.590719 0.105027 0.646666 C 0.127603 0.702614 0.0924374 0.722147 0.0968873 0.749728 C 0.101337 0.777309 0.121145 0.779862 0.127385 0.784769 " pathEditMode="relative" rAng="0" ptsTypes="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bldLvl="0" animBg="1"/>
      <p:bldP spid="17" grpId="2" bldLvl="0" animBg="1"/>
      <p:bldP spid="3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>
            <a:off x="374015" y="349885"/>
            <a:ext cx="11394440" cy="6169660"/>
          </a:xfrm>
          <a:prstGeom prst="rect">
            <a:avLst/>
          </a:prstGeom>
          <a:solidFill>
            <a:srgbClr val="F1F8E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1945" y="297180"/>
            <a:ext cx="3164840" cy="601980"/>
          </a:xfrm>
          <a:prstGeom prst="roundRect">
            <a:avLst/>
          </a:prstGeom>
          <a:solidFill>
            <a:srgbClr val="5E7959"/>
          </a:solidFill>
          <a:effectLst>
            <a:softEdge rad="1016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Further thinking</a:t>
            </a:r>
            <a:endParaRPr lang="en-US" altLang="zh-CN" sz="320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20110" y="29718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Title filling</a:t>
            </a:r>
            <a:endParaRPr lang="en-US" altLang="zh-CN" sz="32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8475" y="1445260"/>
            <a:ext cx="6348730" cy="30441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320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en-US" altLang="zh-CN" sz="320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Planting Peanuts</a:t>
            </a:r>
            <a:endParaRPr lang="en-US" altLang="zh-CN" sz="320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sz="320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Sharing Peanuts</a:t>
            </a:r>
            <a:endParaRPr lang="en-US" altLang="zh-CN" sz="320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Enjoying Peanuts </a:t>
            </a:r>
            <a:endParaRPr lang="en-US" altLang="zh-CN" sz="320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sz="320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D. </a:t>
            </a:r>
            <a:r>
              <a:rPr lang="en-US" altLang="zh-CN" sz="320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 a Peanut</a:t>
            </a:r>
            <a:endParaRPr lang="en-US" altLang="zh-CN" sz="320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0000"/>
              </a:lnSpc>
            </a:pPr>
            <a:endParaRPr lang="en-US" altLang="zh-CN" sz="320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11785" y="5655945"/>
            <a:ext cx="11534775" cy="9207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</a:rPr>
              <a:t>Tips: The title should be tiny and crucial</a:t>
            </a:r>
            <a:r>
              <a:rPr lang="en-US" altLang="zh-CN" sz="2000" b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</a:rPr>
              <a:t>(</a:t>
            </a:r>
            <a:r>
              <a:rPr lang="zh-CN" altLang="en-US" sz="2000" b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</a:rPr>
              <a:t>关键的</a:t>
            </a:r>
            <a:r>
              <a:rPr lang="en-US" altLang="zh-CN" sz="2000" b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</a:rPr>
              <a:t>)</a:t>
            </a:r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</a:rPr>
              <a:t>. </a:t>
            </a:r>
            <a:endParaRPr lang="en-US" altLang="zh-CN" sz="2800" b="1"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ngLiU" panose="02020309000000000000" charset="-120"/>
              <a:cs typeface="Times New Roman" panose="02020603050405020304" pitchFamily="18" charset="0"/>
            </a:endParaRPr>
          </a:p>
          <a:p>
            <a:pPr algn="l"/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</a:rPr>
              <a:t>          It would be better to add </a:t>
            </a:r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</a:rPr>
              <a:t>the original fetures of the item.</a:t>
            </a:r>
            <a:endParaRPr lang="en-US" altLang="zh-CN" sz="2800" b="1"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ngLiU" panose="02020309000000000000" charset="-120"/>
              <a:cs typeface="Times New Roman" panose="02020603050405020304" pitchFamily="18" charset="0"/>
            </a:endParaRPr>
          </a:p>
        </p:txBody>
      </p:sp>
      <p:pic>
        <p:nvPicPr>
          <p:cNvPr id="3" name="图片 2" descr="/Users/apple/Library/Containers/com.kingsoft.wpsoffice.mac/Data/tmp/photoeditapp/20241122123653/temp.pngtem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860" y="1445260"/>
            <a:ext cx="3302635" cy="4401820"/>
          </a:xfrm>
          <a:prstGeom prst="rect">
            <a:avLst/>
          </a:prstGeom>
        </p:spPr>
      </p:pic>
      <p:sp>
        <p:nvSpPr>
          <p:cNvPr id="5" name="文本框 4">
            <a:hlinkClick r:id="rId5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6198870" y="880745"/>
            <a:ext cx="537337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Kefa Bold" panose="02000506000000020004" charset="0"/>
                <a:sym typeface="+mn-ea"/>
              </a:rPr>
              <a:t>落</a:t>
            </a:r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Kefa Bold" panose="02000506000000020004" charset="0"/>
                <a:sym typeface="+mn-ea"/>
              </a:rPr>
              <a:t>花生</a:t>
            </a:r>
            <a:endParaRPr lang="zh-CN" alt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Kefa Bold" panose="02000506000000020004" charset="0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Kefa Bold" panose="02000506000000020004" charset="0"/>
                <a:sym typeface="+mn-ea"/>
              </a:rPr>
              <a:t>议花生</a:t>
            </a:r>
            <a:endParaRPr lang="zh-CN" alt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Kefa Bold" panose="02000506000000020004" charset="0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Kefa Bold" panose="02000506000000020004" charset="0"/>
                <a:sym typeface="+mn-ea"/>
              </a:rPr>
              <a:t>尝花生</a:t>
            </a:r>
            <a:endParaRPr lang="zh-CN" alt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Kefa Bold" panose="02000506000000020004" charset="0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Kefa Bold" panose="02000506000000020004" charset="0"/>
                <a:sym typeface="+mn-ea"/>
              </a:rPr>
              <a:t>种花生</a:t>
            </a:r>
            <a:endParaRPr lang="zh-CN" alt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Kefa Bold" panose="02000506000000020004" charset="0"/>
              <a:sym typeface="+mn-ea"/>
            </a:endParaRPr>
          </a:p>
        </p:txBody>
      </p:sp>
      <p:sp>
        <p:nvSpPr>
          <p:cNvPr id="7" name="文本框 6">
            <a:hlinkClick r:id="rId5" action="ppaction://hlinksldjump"/>
          </p:cNvPr>
          <p:cNvSpPr txBox="1"/>
          <p:nvPr/>
        </p:nvSpPr>
        <p:spPr>
          <a:xfrm>
            <a:off x="498475" y="711200"/>
            <a:ext cx="11523980" cy="734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lnSpc>
                <a:spcPct val="150000"/>
              </a:lnSpc>
              <a:buNone/>
            </a:pPr>
            <a:r>
              <a:rPr lang="en-US" altLang="zh-CN" sz="3200" b="1" i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</a:rPr>
              <a:t>What’s the best title for this passage?</a:t>
            </a:r>
            <a:endParaRPr lang="zh-CN" altLang="en-US" sz="3200" b="1" i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 descr="P-10224957-1021359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/>
          </a:blip>
          <a:srcRect l="10618" t="12454" r="50328" b="64907"/>
          <a:stretch>
            <a:fillRect/>
          </a:stretch>
        </p:blipFill>
        <p:spPr>
          <a:xfrm rot="3180000">
            <a:off x="289560" y="3395345"/>
            <a:ext cx="1147445" cy="794385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7952105" y="918210"/>
            <a:ext cx="847090" cy="795655"/>
          </a:xfrm>
          <a:prstGeom prst="ellipse">
            <a:avLst/>
          </a:prstGeom>
          <a:ln w="38100"/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线形标注 1 19"/>
          <p:cNvSpPr/>
          <p:nvPr/>
        </p:nvSpPr>
        <p:spPr>
          <a:xfrm>
            <a:off x="9683115" y="384810"/>
            <a:ext cx="2085340" cy="671830"/>
          </a:xfrm>
          <a:prstGeom prst="borderCallout1">
            <a:avLst/>
          </a:prstGeom>
          <a:ln w="28575"/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rgbClr val="ED7D31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Take real action to ...</a:t>
            </a:r>
            <a:endParaRPr lang="en-US" altLang="zh-CN" sz="2400">
              <a:solidFill>
                <a:srgbClr val="ED7D31"/>
              </a:solidFill>
              <a:effectLst/>
              <a:latin typeface="Arial Black" panose="020B0A04020102020204" charset="0"/>
              <a:cs typeface="Arial Black" panose="020B0A0402010202020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652385" y="349885"/>
            <a:ext cx="4203700" cy="4737100"/>
            <a:chOff x="12051" y="551"/>
            <a:chExt cx="6620" cy="7460"/>
          </a:xfrm>
        </p:grpSpPr>
        <p:pic>
          <p:nvPicPr>
            <p:cNvPr id="21" name="内容占位符 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115" y="551"/>
              <a:ext cx="6418" cy="746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2051" y="6936"/>
              <a:ext cx="662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Xu Dishan</a:t>
              </a:r>
              <a:r>
                <a:rPr lang="zh-CN" alt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，</a:t>
              </a:r>
              <a:r>
                <a:rPr lang="en-US" altLang="zh-CN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Luo Huasheng</a:t>
              </a:r>
              <a:endParaRPr lang="en-US" altLang="zh-CN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  <p:bldP spid="14" grpId="0" build="p"/>
      <p:bldP spid="14" grpId="1"/>
      <p:bldP spid="5" grpId="0" uiExpand="1" build="p"/>
      <p:bldP spid="5" grpId="1"/>
      <p:bldP spid="8" grpId="0" bldLvl="0" animBg="1"/>
      <p:bldP spid="8" grpId="1" animBg="1"/>
      <p:bldP spid="20" grpId="0" bldLvl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374015" y="349885"/>
            <a:ext cx="11394440" cy="6169660"/>
          </a:xfrm>
          <a:prstGeom prst="rect">
            <a:avLst/>
          </a:prstGeom>
          <a:solidFill>
            <a:srgbClr val="F1F8E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pic>
        <p:nvPicPr>
          <p:cNvPr id="6" name="落花生由来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210" y="349885"/>
            <a:ext cx="10944225" cy="6169660"/>
          </a:xfrm>
          <a:prstGeom prst="rect">
            <a:avLst/>
          </a:prstGeom>
        </p:spPr>
      </p:pic>
      <p:sp>
        <p:nvSpPr>
          <p:cNvPr id="3" name="动作按钮: 后退或前一项 2">
            <a:hlinkClick r:id="" action="ppaction://hlinkshowjump?jump=previousslide"/>
          </p:cNvPr>
          <p:cNvSpPr/>
          <p:nvPr/>
        </p:nvSpPr>
        <p:spPr>
          <a:xfrm>
            <a:off x="11231245" y="6003290"/>
            <a:ext cx="537210" cy="516255"/>
          </a:xfrm>
          <a:prstGeom prst="actionButtonBackPrevious">
            <a:avLst/>
          </a:prstGeom>
          <a:solidFill>
            <a:srgbClr val="5E795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959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374015" y="349885"/>
            <a:ext cx="11394440" cy="6169660"/>
          </a:xfrm>
          <a:prstGeom prst="rect">
            <a:avLst/>
          </a:prstGeom>
          <a:solidFill>
            <a:srgbClr val="F1F8E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pic>
        <p:nvPicPr>
          <p:cNvPr id="2" name="http://photo-static-api.fotomore.com/creative/vcg/400/new/VCG211333186955.jpg?uid=386&amp;timestamp=1691556289&amp;sign=2846d20acceba3a9905b30140ce86fb9" descr="templates\picture_hover\&amp;pky250_sjzg_VCG211333186955&amp;2&amp;src_toppic_inpsrchzd1&amp;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5740" y="1896110"/>
            <a:ext cx="3384550" cy="2574290"/>
          </a:xfrm>
          <a:prstGeom prst="rect">
            <a:avLst/>
          </a:prstGeom>
        </p:spPr>
      </p:pic>
      <p:pic>
        <p:nvPicPr>
          <p:cNvPr id="3" name="http://photo-static-api.fotomore.com/creative/vcg/400/new/VCG41N1297630494.jpg?uid=386&amp;timestamp=1691556355&amp;sign=8c069b8ae3bb6622fad6d0004f78acaf" descr="templates\picture_hover\&amp;pky380_sjzg_VCG41N1297630494&amp;2&amp;src_toppic_inpsrchzd1&amp;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2110" y="1383665"/>
            <a:ext cx="3456305" cy="2880995"/>
          </a:xfrm>
          <a:prstGeom prst="rect">
            <a:avLst/>
          </a:prstGeom>
        </p:spPr>
      </p:pic>
      <p:pic>
        <p:nvPicPr>
          <p:cNvPr id="7" name="http://photo-static-api.fotomore.com/creative/vcg/400/new/VCG211285777122.jpg?uid=386&amp;timestamp=1691556438&amp;sign=c9c66fceccabf37ae1f7c6fb9f9cf027" descr="templates\picture_hover\&amp;pky230_sjzg_VCG211285777122&amp;2&amp;src_toppic_inpsrchzd1&amp;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5980" y="1287145"/>
            <a:ext cx="2738755" cy="2522220"/>
          </a:xfrm>
          <a:prstGeom prst="rect">
            <a:avLst/>
          </a:prstGeom>
        </p:spPr>
      </p:pic>
      <p:pic>
        <p:nvPicPr>
          <p:cNvPr id="4" name="http://photo-static-api.fotomore.com/creative/vcg/400/new/VCG211352763068.jpg?uid=386&amp;timestamp=1691556407&amp;sign=65e442023e23eead06170ea9d65d6694" descr="templates\picture_hover\&amp;pky220_sjzg_VCG211352763068&amp;2&amp;src_toppic_inpsrchzd1&amp;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235" y="2556510"/>
            <a:ext cx="3336290" cy="21202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145790" y="256540"/>
            <a:ext cx="3472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</a:rPr>
              <a:t>Discussion</a:t>
            </a:r>
            <a:endParaRPr lang="en-US" altLang="zh-CN" sz="36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hlinkClick r:id="rId3" action="ppaction://hlinksldjump"/>
          </p:cNvPr>
          <p:cNvSpPr txBox="1"/>
          <p:nvPr/>
        </p:nvSpPr>
        <p:spPr>
          <a:xfrm>
            <a:off x="321945" y="491490"/>
            <a:ext cx="11523980" cy="734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lnSpc>
                <a:spcPct val="150000"/>
              </a:lnSpc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Does the person behave like </a:t>
            </a:r>
            <a:r>
              <a:rPr lang="en-US" altLang="zh-CN" sz="3600" b="1">
                <a:solidFill>
                  <a:srgbClr val="6D85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peanuts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indent="0" algn="ctr">
              <a:buNone/>
            </a:pP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indent="0" algn="ctr">
              <a:buNone/>
            </a:pP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21945" y="297180"/>
            <a:ext cx="2884805" cy="601980"/>
          </a:xfrm>
          <a:prstGeom prst="roundRect">
            <a:avLst/>
          </a:prstGeom>
          <a:solidFill>
            <a:srgbClr val="5E7959"/>
          </a:solidFill>
          <a:effectLst>
            <a:softEdge rad="1016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Post-reading</a:t>
            </a:r>
            <a:endParaRPr lang="en-US" altLang="zh-CN" sz="320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5" y="1568450"/>
            <a:ext cx="11394440" cy="3119755"/>
          </a:xfrm>
          <a:prstGeom prst="rect">
            <a:avLst/>
          </a:prstGeom>
        </p:spPr>
      </p:pic>
      <p:pic>
        <p:nvPicPr>
          <p:cNvPr id="27" name="图片 26" descr="31393937303236303b31393937303236383b5bb36015886860c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866265" y="4654550"/>
            <a:ext cx="914400" cy="914400"/>
          </a:xfrm>
          <a:prstGeom prst="rect">
            <a:avLst/>
          </a:prstGeom>
        </p:spPr>
      </p:pic>
      <p:pic>
        <p:nvPicPr>
          <p:cNvPr id="31" name="图片 30" descr="333639373235323b333635353432323b59d45c48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9668510" y="4654550"/>
            <a:ext cx="914400" cy="914400"/>
          </a:xfrm>
          <a:prstGeom prst="rect">
            <a:avLst/>
          </a:prstGeom>
        </p:spPr>
      </p:pic>
      <p:pic>
        <p:nvPicPr>
          <p:cNvPr id="35" name="图片 34" descr="31393937303236303b31393937303236383b5bb36015886860c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109460" y="4663440"/>
            <a:ext cx="914400" cy="9144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9925" y="4608195"/>
            <a:ext cx="1047115" cy="969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http://photo-static-api.fotomore.com/creative/vcg/400/new/VCG211285777122.jpg?uid=386&amp;timestamp=1691556438&amp;sign=c9c66fceccabf37ae1f7c6fb9f9cf027" descr="templates\picture_hover\&amp;pky230_sjzg_VCG211285777122&amp;2&amp;src_toppic_inpsrchzd1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74580" y="4857750"/>
            <a:ext cx="1793875" cy="1793875"/>
          </a:xfrm>
          <a:prstGeom prst="rect">
            <a:avLst/>
          </a:prstGeom>
        </p:spPr>
      </p:pic>
      <p:pic>
        <p:nvPicPr>
          <p:cNvPr id="16" name="http://photo-static-api.fotomore.com/creative/vcg/400/new/VCG211333186955.jpg?uid=386&amp;timestamp=1691556289&amp;sign=2846d20acceba3a9905b30140ce86fb9" descr="templates\picture_hover\&amp;pky250_sjzg_VCG211333186955&amp;2&amp;src_toppic_inpsrchzd1&amp;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180" y="5323840"/>
            <a:ext cx="1315085" cy="10007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90" y="1560830"/>
            <a:ext cx="11238865" cy="311975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414145" y="1642745"/>
            <a:ext cx="9554845" cy="3159760"/>
            <a:chOff x="6178" y="2115"/>
            <a:chExt cx="3422" cy="4752"/>
          </a:xfrm>
        </p:grpSpPr>
        <p:sp>
          <p:nvSpPr>
            <p:cNvPr id="9" name="圆角矩形 8"/>
            <p:cNvSpPr/>
            <p:nvPr/>
          </p:nvSpPr>
          <p:spPr>
            <a:xfrm>
              <a:off x="6178" y="2115"/>
              <a:ext cx="3422" cy="4752"/>
            </a:xfrm>
            <a:prstGeom prst="roundRect">
              <a:avLst/>
            </a:prstGeom>
          </p:spPr>
          <p:style>
            <a:lnRef idx="0">
              <a:srgbClr val="FFFFFF"/>
            </a:lnRef>
            <a:fillRef idx="1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269" y="2390"/>
              <a:ext cx="3291" cy="4025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l"/>
              <a:r>
                <a:rPr lang="en-US" altLang="zh-C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 simple</a:t>
              </a:r>
              <a:endPara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altLang="zh-C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modest</a:t>
              </a:r>
              <a:endPara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altLang="zh-C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C. selfish</a:t>
              </a:r>
              <a:r>
                <a:rPr lang="en-US" altLang="zh-CN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自私</a:t>
              </a:r>
              <a:r>
                <a:rPr lang="en-US" altLang="zh-CN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altLang="zh-CN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altLang="zh-C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D. selfless</a:t>
              </a:r>
              <a:r>
                <a:rPr lang="en-US" altLang="zh-CN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zh-CN" altLang="en-US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无私</a:t>
              </a:r>
              <a:r>
                <a:rPr lang="en-US" altLang="zh-CN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altLang="zh-C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E. showy</a:t>
              </a:r>
              <a:endPara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altLang="zh-C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F. attractive</a:t>
              </a:r>
              <a:endPara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http://photo-static-api.fotomore.com/creative/vcg/400/new/VCG211285777122.jpg?uid=386&amp;timestamp=1691556438&amp;sign=c9c66fceccabf37ae1f7c6fb9f9cf027" descr="templates\picture_hover\&amp;pky230_sjzg_VCG211285777122&amp;2&amp;src_toppic_inpsrchzd1&amp;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985" y="4984750"/>
            <a:ext cx="1793875" cy="1793875"/>
          </a:xfrm>
          <a:prstGeom prst="rect">
            <a:avLst/>
          </a:prstGeom>
        </p:spPr>
      </p:pic>
      <p:pic>
        <p:nvPicPr>
          <p:cNvPr id="21" name="http://photo-static-api.fotomore.com/creative/vcg/400/new/VCG211333186955.jpg?uid=386&amp;timestamp=1691556289&amp;sign=2846d20acceba3a9905b30140ce86fb9" descr="templates\picture_hover\&amp;pky250_sjzg_VCG211333186955&amp;2&amp;src_toppic_inpsrchzd1&amp;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015" y="5401310"/>
            <a:ext cx="1315085" cy="1000760"/>
          </a:xfrm>
          <a:prstGeom prst="rect">
            <a:avLst/>
          </a:prstGeom>
        </p:spPr>
      </p:pic>
      <p:pic>
        <p:nvPicPr>
          <p:cNvPr id="22" name="图片 21" descr="31393937303236303b31393937303236383b5bb36015886860c5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93265" y="4781550"/>
            <a:ext cx="914400" cy="914400"/>
          </a:xfrm>
          <a:prstGeom prst="rect">
            <a:avLst/>
          </a:prstGeom>
        </p:spPr>
      </p:pic>
      <p:pic>
        <p:nvPicPr>
          <p:cNvPr id="23" name="图片 22" descr="333639373235323b333635353432323b59d45c48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95510" y="4781550"/>
            <a:ext cx="914400" cy="914400"/>
          </a:xfrm>
          <a:prstGeom prst="rect">
            <a:avLst/>
          </a:prstGeom>
        </p:spPr>
      </p:pic>
      <p:pic>
        <p:nvPicPr>
          <p:cNvPr id="24" name="图片 23" descr="31393937303236303b31393937303236383b5bb36015886860c5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36460" y="4790440"/>
            <a:ext cx="914400" cy="9144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6925" y="4735195"/>
            <a:ext cx="1047115" cy="969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4040" y="1676400"/>
            <a:ext cx="570230" cy="52578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4040" y="2202180"/>
            <a:ext cx="570230" cy="5257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4040" y="3011805"/>
            <a:ext cx="570230" cy="5257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2105" y="800735"/>
            <a:ext cx="11514455" cy="85534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What do you think of people behaving like peanuts ? 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5" grpId="0" bldLvl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>
            <a:off x="272415" y="343535"/>
            <a:ext cx="11496040" cy="6176010"/>
          </a:xfrm>
          <a:prstGeom prst="rect">
            <a:avLst/>
          </a:prstGeom>
          <a:solidFill>
            <a:srgbClr val="F1F8E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扎根于实验室潜心研究抗疟疾疫苗的屠呦呦奶奶</a:t>
            </a:r>
            <a:endParaRPr lang="zh-CN" altLang="en-US">
              <a:solidFill>
                <a:schemeClr val="accent6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02610" y="4092575"/>
            <a:ext cx="28308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None/>
            </a:pPr>
            <a:r>
              <a:rPr lang="en-US" altLang="zh-CN" sz="2400" b="1">
                <a:latin typeface="Arial Black" panose="020B0A04020102020204" charset="0"/>
                <a:ea typeface="柳公权楷书" panose="02010600010101010101" charset="-122"/>
                <a:cs typeface="Arial Black" panose="020B0A04020102020204" charset="0"/>
              </a:rPr>
              <a:t>Zhang Guimei</a:t>
            </a:r>
            <a:endParaRPr lang="zh-CN" altLang="en-US" sz="2800">
              <a:latin typeface="柳公权楷书" panose="02010600010101010101" charset="-122"/>
              <a:ea typeface="柳公权楷书" panose="02010600010101010101" charset="-122"/>
            </a:endParaRPr>
          </a:p>
          <a:p>
            <a:pPr algn="ctr">
              <a:buClrTx/>
              <a:buSzTx/>
              <a:buNone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</a:rPr>
              <a:t>L</a:t>
            </a:r>
            <a:r>
              <a:rPr sz="2400" b="1">
                <a:solidFill>
                  <a:srgbClr val="0070C0"/>
                </a:solidFill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</a:rPr>
              <a:t>i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</a:rPr>
              <a:t>ght</a:t>
            </a:r>
            <a:r>
              <a:rPr sz="2400" b="1">
                <a:solidFill>
                  <a:srgbClr val="0070C0"/>
                </a:solidFill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</a:rPr>
              <a:t> up the dreams of poor girls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</a:rPr>
              <a:t> for over 40 years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袁隆平oid497603_0-768x10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" y="332740"/>
            <a:ext cx="2541905" cy="3625215"/>
          </a:xfrm>
          <a:prstGeom prst="rect">
            <a:avLst/>
          </a:prstGeom>
        </p:spPr>
      </p:pic>
      <p:pic>
        <p:nvPicPr>
          <p:cNvPr id="10" name="图片 9" descr="898ca1d5a9894bbd879b524d668e09c2"/>
          <p:cNvPicPr>
            <a:picLocks noChangeAspect="1"/>
          </p:cNvPicPr>
          <p:nvPr/>
        </p:nvPicPr>
        <p:blipFill>
          <a:blip r:embed="rId4"/>
          <a:srcRect l="28165" t="-18" r="6436"/>
          <a:stretch>
            <a:fillRect/>
          </a:stretch>
        </p:blipFill>
        <p:spPr>
          <a:xfrm>
            <a:off x="2912745" y="314325"/>
            <a:ext cx="2741295" cy="36703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0840" y="4117340"/>
            <a:ext cx="28067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None/>
            </a:pPr>
            <a:r>
              <a:rPr lang="en-US" altLang="zh-CN" sz="2400" b="1">
                <a:latin typeface="Arial Black" panose="020B0A04020102020204" charset="0"/>
                <a:ea typeface="柳公权楷书" panose="02010600010101010101" charset="-122"/>
                <a:cs typeface="Arial Black" panose="020B0A04020102020204" charset="0"/>
                <a:sym typeface="+mn-ea"/>
              </a:rPr>
              <a:t>Yuan Longping</a:t>
            </a:r>
            <a:endParaRPr lang="en-US" altLang="zh-CN" sz="2800" b="1">
              <a:latin typeface="Arial Black" panose="020B0A04020102020204" charset="0"/>
              <a:ea typeface="柳公权楷书" panose="02010600010101010101" charset="-122"/>
              <a:cs typeface="Arial Black" panose="020B0A04020102020204" charset="0"/>
              <a:sym typeface="+mn-ea"/>
            </a:endParaRPr>
          </a:p>
          <a:p>
            <a:pPr algn="ctr">
              <a:buClrTx/>
              <a:buSzTx/>
              <a:buNone/>
            </a:pP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Stick to the 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rice growing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 field for 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years</a:t>
            </a:r>
            <a:endParaRPr lang="en-US" altLang="zh-CN" sz="2400" b="1">
              <a:solidFill>
                <a:srgbClr val="0070C0"/>
              </a:solidFill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25820" y="4046220"/>
            <a:ext cx="28308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None/>
            </a:pPr>
            <a:r>
              <a:rPr lang="en-US" sz="2400" b="1">
                <a:latin typeface="Arial Black" panose="020B0A04020102020204" charset="0"/>
                <a:ea typeface="柳公权楷书" panose="02010600010101010101" charset="-122"/>
                <a:cs typeface="Arial Black" panose="020B0A04020102020204" charset="0"/>
              </a:rPr>
              <a:t>Street cleaner</a:t>
            </a:r>
            <a:r>
              <a:rPr lang="en-US" sz="2400" b="1">
                <a:latin typeface="Arial Black" panose="020B0A04020102020204" charset="0"/>
                <a:ea typeface="柳公权楷书" panose="02010600010101010101" charset="-122"/>
                <a:cs typeface="Arial Black" panose="020B0A04020102020204" charset="0"/>
              </a:rPr>
              <a:t>s</a:t>
            </a:r>
            <a:endParaRPr lang="en-US" sz="2400" b="1">
              <a:latin typeface="Arial Black" panose="020B0A04020102020204" charset="0"/>
              <a:ea typeface="柳公权楷书" panose="02010600010101010101" charset="-122"/>
              <a:cs typeface="Arial Black" panose="020B0A04020102020204" charset="0"/>
            </a:endParaRPr>
          </a:p>
          <a:p>
            <a:pPr algn="ctr">
              <a:buClrTx/>
              <a:buSzTx/>
              <a:buNone/>
            </a:pP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</a:rPr>
              <a:t>Bring tidiness a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</a:rPr>
              <a:t>nd beauty to people by working hard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787765" y="4046220"/>
            <a:ext cx="28308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None/>
            </a:pPr>
            <a:r>
              <a:rPr lang="en-US" sz="2400" b="1">
                <a:latin typeface="Arial Black" panose="020B0A04020102020204" charset="0"/>
                <a:ea typeface="柳公权楷书" panose="02010600010101010101" charset="-122"/>
                <a:cs typeface="Arial Black" panose="020B0A04020102020204" charset="0"/>
              </a:rPr>
              <a:t>Policemen</a:t>
            </a:r>
            <a:endParaRPr lang="en-US" sz="2400" b="1">
              <a:latin typeface="Arial Black" panose="020B0A04020102020204" charset="0"/>
              <a:ea typeface="柳公权楷书" panose="02010600010101010101" charset="-122"/>
              <a:cs typeface="Arial Black" panose="020B0A04020102020204" charset="0"/>
            </a:endParaRPr>
          </a:p>
          <a:p>
            <a:pPr algn="ctr">
              <a:buClrTx/>
              <a:buSzTx/>
              <a:buNone/>
            </a:pP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</a:rPr>
              <a:t>Devote themselves to keep people safe when going out 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24840" y="5656580"/>
            <a:ext cx="10798810" cy="713105"/>
          </a:xfrm>
          <a:prstGeom prst="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 ...is a man like... because...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040" y="328930"/>
            <a:ext cx="2914650" cy="3606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680" y="332740"/>
            <a:ext cx="3085465" cy="3603625"/>
          </a:xfrm>
          <a:prstGeom prst="rect">
            <a:avLst/>
          </a:prstGeom>
        </p:spPr>
      </p:pic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05" y="320040"/>
            <a:ext cx="11598910" cy="3797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57250" y="1757680"/>
            <a:ext cx="9976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Which one do you prefer, a man like a peanut or an apple? </a:t>
            </a:r>
            <a:endParaRPr lang="en-US" altLang="zh-CN" sz="32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7250" y="2656840"/>
            <a:ext cx="9976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you want to be a man like them?</a:t>
            </a:r>
            <a:endParaRPr lang="en-US" altLang="zh-CN" sz="32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84250" y="796925"/>
            <a:ext cx="99764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Discussion:</a:t>
            </a:r>
            <a:endParaRPr lang="en-US" altLang="zh-CN" sz="36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12" grpId="1"/>
      <p:bldP spid="5" grpId="1"/>
      <p:bldP spid="15" grpId="0"/>
      <p:bldP spid="22" grpId="0"/>
      <p:bldP spid="15" grpId="1"/>
      <p:bldP spid="22" grpId="1"/>
      <p:bldP spid="23" grpId="0" bldLvl="0" animBg="1"/>
      <p:bldP spid="23" grpId="1" animBg="1"/>
      <p:bldP spid="8" grpId="0"/>
      <p:bldP spid="3" grpId="0"/>
      <p:bldP spid="7" grpId="0"/>
      <p:bldP spid="8" grpId="1"/>
      <p:bldP spid="3" grpId="1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959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424180" y="334010"/>
            <a:ext cx="11344275" cy="6181725"/>
          </a:xfrm>
          <a:prstGeom prst="rect">
            <a:avLst/>
          </a:prstGeom>
          <a:solidFill>
            <a:srgbClr val="F1F8E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206750" y="334010"/>
            <a:ext cx="16167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Writing</a:t>
            </a:r>
            <a:endParaRPr lang="en-US" altLang="zh-CN" sz="32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21945" y="297180"/>
            <a:ext cx="2884805" cy="601980"/>
          </a:xfrm>
          <a:prstGeom prst="roundRect">
            <a:avLst/>
          </a:prstGeom>
          <a:solidFill>
            <a:srgbClr val="5E7959"/>
          </a:solidFill>
          <a:effectLst>
            <a:softEdge rad="1016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Solo work</a:t>
            </a:r>
            <a:endParaRPr lang="en-US" altLang="zh-CN" sz="320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11" name="图片 10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5640"/>
            <a:ext cx="12192635" cy="237172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645660" y="387985"/>
            <a:ext cx="68560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Each student write your idea in the Peanut card.</a:t>
            </a:r>
            <a:endParaRPr lang="en-US" altLang="zh-CN" sz="24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616960" y="4152265"/>
            <a:ext cx="2604770" cy="2488565"/>
            <a:chOff x="5431" y="6476"/>
            <a:chExt cx="4102" cy="4122"/>
          </a:xfrm>
        </p:grpSpPr>
        <p:sp>
          <p:nvSpPr>
            <p:cNvPr id="8" name="任意多边形: 形状 50"/>
            <p:cNvSpPr/>
            <p:nvPr>
              <p:custDataLst>
                <p:tags r:id="rId3"/>
              </p:custDataLst>
            </p:nvPr>
          </p:nvSpPr>
          <p:spPr>
            <a:xfrm>
              <a:off x="5431" y="6476"/>
              <a:ext cx="4103" cy="4123"/>
            </a:xfrm>
            <a:custGeom>
              <a:avLst/>
              <a:gdLst>
                <a:gd name="connsiteX0" fmla="*/ 955963 w 1911927"/>
                <a:gd name="connsiteY0" fmla="*/ 0 h 1921164"/>
                <a:gd name="connsiteX1" fmla="*/ 1047034 w 1911927"/>
                <a:gd name="connsiteY1" fmla="*/ 157019 h 1921164"/>
                <a:gd name="connsiteX2" fmla="*/ 1761904 w 1911927"/>
                <a:gd name="connsiteY2" fmla="*/ 157019 h 1921164"/>
                <a:gd name="connsiteX3" fmla="*/ 1911927 w 1911927"/>
                <a:gd name="connsiteY3" fmla="*/ 307042 h 1921164"/>
                <a:gd name="connsiteX4" fmla="*/ 1911927 w 1911927"/>
                <a:gd name="connsiteY4" fmla="*/ 1771141 h 1921164"/>
                <a:gd name="connsiteX5" fmla="*/ 1761904 w 1911927"/>
                <a:gd name="connsiteY5" fmla="*/ 1921164 h 1921164"/>
                <a:gd name="connsiteX6" fmla="*/ 150023 w 1911927"/>
                <a:gd name="connsiteY6" fmla="*/ 1921164 h 1921164"/>
                <a:gd name="connsiteX7" fmla="*/ 0 w 1911927"/>
                <a:gd name="connsiteY7" fmla="*/ 1771141 h 1921164"/>
                <a:gd name="connsiteX8" fmla="*/ 0 w 1911927"/>
                <a:gd name="connsiteY8" fmla="*/ 307042 h 1921164"/>
                <a:gd name="connsiteX9" fmla="*/ 150023 w 1911927"/>
                <a:gd name="connsiteY9" fmla="*/ 157019 h 1921164"/>
                <a:gd name="connsiteX10" fmla="*/ 864892 w 1911927"/>
                <a:gd name="connsiteY10" fmla="*/ 157019 h 19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1927" h="1921164">
                  <a:moveTo>
                    <a:pt x="955963" y="0"/>
                  </a:moveTo>
                  <a:lnTo>
                    <a:pt x="1047034" y="157019"/>
                  </a:lnTo>
                  <a:lnTo>
                    <a:pt x="1761904" y="157019"/>
                  </a:lnTo>
                  <a:cubicBezTo>
                    <a:pt x="1844759" y="157019"/>
                    <a:pt x="1911927" y="224187"/>
                    <a:pt x="1911927" y="307042"/>
                  </a:cubicBezTo>
                  <a:lnTo>
                    <a:pt x="1911927" y="1771141"/>
                  </a:lnTo>
                  <a:cubicBezTo>
                    <a:pt x="1911927" y="1853996"/>
                    <a:pt x="1844759" y="1921164"/>
                    <a:pt x="1761904" y="1921164"/>
                  </a:cubicBezTo>
                  <a:lnTo>
                    <a:pt x="150023" y="1921164"/>
                  </a:lnTo>
                  <a:cubicBezTo>
                    <a:pt x="67168" y="1921164"/>
                    <a:pt x="0" y="1853996"/>
                    <a:pt x="0" y="1771141"/>
                  </a:cubicBezTo>
                  <a:lnTo>
                    <a:pt x="0" y="307042"/>
                  </a:lnTo>
                  <a:cubicBezTo>
                    <a:pt x="0" y="224187"/>
                    <a:pt x="67168" y="157019"/>
                    <a:pt x="150023" y="157019"/>
                  </a:cubicBezTo>
                  <a:lnTo>
                    <a:pt x="864892" y="157019"/>
                  </a:lnTo>
                  <a:close/>
                </a:path>
              </a:pathLst>
            </a:custGeom>
            <a:noFill/>
            <a:ln w="28575">
              <a:gradFill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14000">
                    <a:srgbClr val="607B5A"/>
                  </a:gs>
                  <a:gs pos="0">
                    <a:schemeClr val="accent6">
                      <a:lumMod val="5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2400"/>
            </a:p>
          </p:txBody>
        </p:sp>
        <p:pic>
          <p:nvPicPr>
            <p:cNvPr id="9" name="图片 8" descr="fa94464239517ac9ae019c12d007f4e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0" y="7345"/>
              <a:ext cx="3904" cy="3052"/>
            </a:xfrm>
            <a:prstGeom prst="roundRect">
              <a:avLst/>
            </a:prstGeom>
          </p:spPr>
        </p:pic>
      </p:grpSp>
      <p:sp>
        <p:nvSpPr>
          <p:cNvPr id="20" name="任意多边形: 形状 50"/>
          <p:cNvSpPr/>
          <p:nvPr>
            <p:custDataLst>
              <p:tags r:id="rId5"/>
            </p:custDataLst>
          </p:nvPr>
        </p:nvSpPr>
        <p:spPr>
          <a:xfrm>
            <a:off x="744220" y="4163695"/>
            <a:ext cx="2605405" cy="2487930"/>
          </a:xfrm>
          <a:custGeom>
            <a:avLst/>
            <a:gdLst>
              <a:gd name="connsiteX0" fmla="*/ 955963 w 1911927"/>
              <a:gd name="connsiteY0" fmla="*/ 0 h 1921164"/>
              <a:gd name="connsiteX1" fmla="*/ 1047034 w 1911927"/>
              <a:gd name="connsiteY1" fmla="*/ 157019 h 1921164"/>
              <a:gd name="connsiteX2" fmla="*/ 1761904 w 1911927"/>
              <a:gd name="connsiteY2" fmla="*/ 157019 h 1921164"/>
              <a:gd name="connsiteX3" fmla="*/ 1911927 w 1911927"/>
              <a:gd name="connsiteY3" fmla="*/ 307042 h 1921164"/>
              <a:gd name="connsiteX4" fmla="*/ 1911927 w 1911927"/>
              <a:gd name="connsiteY4" fmla="*/ 1771141 h 1921164"/>
              <a:gd name="connsiteX5" fmla="*/ 1761904 w 1911927"/>
              <a:gd name="connsiteY5" fmla="*/ 1921164 h 1921164"/>
              <a:gd name="connsiteX6" fmla="*/ 150023 w 1911927"/>
              <a:gd name="connsiteY6" fmla="*/ 1921164 h 1921164"/>
              <a:gd name="connsiteX7" fmla="*/ 0 w 1911927"/>
              <a:gd name="connsiteY7" fmla="*/ 1771141 h 1921164"/>
              <a:gd name="connsiteX8" fmla="*/ 0 w 1911927"/>
              <a:gd name="connsiteY8" fmla="*/ 307042 h 1921164"/>
              <a:gd name="connsiteX9" fmla="*/ 150023 w 1911927"/>
              <a:gd name="connsiteY9" fmla="*/ 157019 h 1921164"/>
              <a:gd name="connsiteX10" fmla="*/ 864892 w 1911927"/>
              <a:gd name="connsiteY10" fmla="*/ 157019 h 192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11927" h="1921164">
                <a:moveTo>
                  <a:pt x="955963" y="0"/>
                </a:moveTo>
                <a:lnTo>
                  <a:pt x="1047034" y="157019"/>
                </a:lnTo>
                <a:lnTo>
                  <a:pt x="1761904" y="157019"/>
                </a:lnTo>
                <a:cubicBezTo>
                  <a:pt x="1844759" y="157019"/>
                  <a:pt x="1911927" y="224187"/>
                  <a:pt x="1911927" y="307042"/>
                </a:cubicBezTo>
                <a:lnTo>
                  <a:pt x="1911927" y="1771141"/>
                </a:lnTo>
                <a:cubicBezTo>
                  <a:pt x="1911927" y="1853996"/>
                  <a:pt x="1844759" y="1921164"/>
                  <a:pt x="1761904" y="1921164"/>
                </a:cubicBezTo>
                <a:lnTo>
                  <a:pt x="150023" y="1921164"/>
                </a:lnTo>
                <a:cubicBezTo>
                  <a:pt x="67168" y="1921164"/>
                  <a:pt x="0" y="1853996"/>
                  <a:pt x="0" y="1771141"/>
                </a:cubicBezTo>
                <a:lnTo>
                  <a:pt x="0" y="307042"/>
                </a:lnTo>
                <a:cubicBezTo>
                  <a:pt x="0" y="224187"/>
                  <a:pt x="67168" y="157019"/>
                  <a:pt x="150023" y="157019"/>
                </a:cubicBezTo>
                <a:lnTo>
                  <a:pt x="864892" y="157019"/>
                </a:lnTo>
                <a:close/>
              </a:path>
            </a:pathLst>
          </a:custGeom>
          <a:noFill/>
          <a:ln w="28575">
            <a:gradFill>
              <a:gsLst>
                <a:gs pos="63000">
                  <a:schemeClr val="accent1">
                    <a:lumMod val="5000"/>
                    <a:lumOff val="95000"/>
                  </a:schemeClr>
                </a:gs>
                <a:gs pos="14000">
                  <a:srgbClr val="607B5A"/>
                </a:gs>
                <a:gs pos="0">
                  <a:schemeClr val="accent6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sz="2400"/>
          </a:p>
        </p:txBody>
      </p:sp>
      <p:grpSp>
        <p:nvGrpSpPr>
          <p:cNvPr id="33" name="组合 32"/>
          <p:cNvGrpSpPr/>
          <p:nvPr/>
        </p:nvGrpSpPr>
        <p:grpSpPr>
          <a:xfrm>
            <a:off x="6383020" y="4124960"/>
            <a:ext cx="2604770" cy="2617470"/>
            <a:chOff x="9819" y="6476"/>
            <a:chExt cx="4102" cy="4122"/>
          </a:xfrm>
        </p:grpSpPr>
        <p:sp>
          <p:nvSpPr>
            <p:cNvPr id="35" name="任意多边形: 形状 50"/>
            <p:cNvSpPr/>
            <p:nvPr>
              <p:custDataLst>
                <p:tags r:id="rId6"/>
              </p:custDataLst>
            </p:nvPr>
          </p:nvSpPr>
          <p:spPr>
            <a:xfrm>
              <a:off x="9819" y="6476"/>
              <a:ext cx="4103" cy="4123"/>
            </a:xfrm>
            <a:custGeom>
              <a:avLst/>
              <a:gdLst>
                <a:gd name="connsiteX0" fmla="*/ 955963 w 1911927"/>
                <a:gd name="connsiteY0" fmla="*/ 0 h 1921164"/>
                <a:gd name="connsiteX1" fmla="*/ 1047034 w 1911927"/>
                <a:gd name="connsiteY1" fmla="*/ 157019 h 1921164"/>
                <a:gd name="connsiteX2" fmla="*/ 1761904 w 1911927"/>
                <a:gd name="connsiteY2" fmla="*/ 157019 h 1921164"/>
                <a:gd name="connsiteX3" fmla="*/ 1911927 w 1911927"/>
                <a:gd name="connsiteY3" fmla="*/ 307042 h 1921164"/>
                <a:gd name="connsiteX4" fmla="*/ 1911927 w 1911927"/>
                <a:gd name="connsiteY4" fmla="*/ 1771141 h 1921164"/>
                <a:gd name="connsiteX5" fmla="*/ 1761904 w 1911927"/>
                <a:gd name="connsiteY5" fmla="*/ 1921164 h 1921164"/>
                <a:gd name="connsiteX6" fmla="*/ 150023 w 1911927"/>
                <a:gd name="connsiteY6" fmla="*/ 1921164 h 1921164"/>
                <a:gd name="connsiteX7" fmla="*/ 0 w 1911927"/>
                <a:gd name="connsiteY7" fmla="*/ 1771141 h 1921164"/>
                <a:gd name="connsiteX8" fmla="*/ 0 w 1911927"/>
                <a:gd name="connsiteY8" fmla="*/ 307042 h 1921164"/>
                <a:gd name="connsiteX9" fmla="*/ 150023 w 1911927"/>
                <a:gd name="connsiteY9" fmla="*/ 157019 h 1921164"/>
                <a:gd name="connsiteX10" fmla="*/ 864892 w 1911927"/>
                <a:gd name="connsiteY10" fmla="*/ 157019 h 19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1927" h="1921164">
                  <a:moveTo>
                    <a:pt x="955963" y="0"/>
                  </a:moveTo>
                  <a:lnTo>
                    <a:pt x="1047034" y="157019"/>
                  </a:lnTo>
                  <a:lnTo>
                    <a:pt x="1761904" y="157019"/>
                  </a:lnTo>
                  <a:cubicBezTo>
                    <a:pt x="1844759" y="157019"/>
                    <a:pt x="1911927" y="224187"/>
                    <a:pt x="1911927" y="307042"/>
                  </a:cubicBezTo>
                  <a:lnTo>
                    <a:pt x="1911927" y="1771141"/>
                  </a:lnTo>
                  <a:cubicBezTo>
                    <a:pt x="1911927" y="1853996"/>
                    <a:pt x="1844759" y="1921164"/>
                    <a:pt x="1761904" y="1921164"/>
                  </a:cubicBezTo>
                  <a:lnTo>
                    <a:pt x="150023" y="1921164"/>
                  </a:lnTo>
                  <a:cubicBezTo>
                    <a:pt x="67168" y="1921164"/>
                    <a:pt x="0" y="1853996"/>
                    <a:pt x="0" y="1771141"/>
                  </a:cubicBezTo>
                  <a:lnTo>
                    <a:pt x="0" y="307042"/>
                  </a:lnTo>
                  <a:cubicBezTo>
                    <a:pt x="0" y="224187"/>
                    <a:pt x="67168" y="157019"/>
                    <a:pt x="150023" y="157019"/>
                  </a:cubicBezTo>
                  <a:lnTo>
                    <a:pt x="864892" y="157019"/>
                  </a:lnTo>
                  <a:close/>
                </a:path>
              </a:pathLst>
            </a:custGeom>
            <a:noFill/>
            <a:ln w="28575">
              <a:gradFill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14000">
                    <a:srgbClr val="607B5A"/>
                  </a:gs>
                  <a:gs pos="0">
                    <a:schemeClr val="accent6">
                      <a:lumMod val="5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2400"/>
            </a:p>
          </p:txBody>
        </p:sp>
        <p:pic>
          <p:nvPicPr>
            <p:cNvPr id="52" name="图片 51" descr="5bf3ea79cd77daf861fed75031a743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15" y="7345"/>
              <a:ext cx="3911" cy="3051"/>
            </a:xfrm>
            <a:prstGeom prst="round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9021445" y="4117340"/>
            <a:ext cx="2604770" cy="2617470"/>
            <a:chOff x="14207" y="6476"/>
            <a:chExt cx="4102" cy="4122"/>
          </a:xfrm>
        </p:grpSpPr>
        <p:sp>
          <p:nvSpPr>
            <p:cNvPr id="54" name="任意多边形: 形状 50"/>
            <p:cNvSpPr/>
            <p:nvPr>
              <p:custDataLst>
                <p:tags r:id="rId8"/>
              </p:custDataLst>
            </p:nvPr>
          </p:nvSpPr>
          <p:spPr>
            <a:xfrm>
              <a:off x="14207" y="6476"/>
              <a:ext cx="4103" cy="4123"/>
            </a:xfrm>
            <a:custGeom>
              <a:avLst/>
              <a:gdLst>
                <a:gd name="connsiteX0" fmla="*/ 955963 w 1911927"/>
                <a:gd name="connsiteY0" fmla="*/ 0 h 1921164"/>
                <a:gd name="connsiteX1" fmla="*/ 1047034 w 1911927"/>
                <a:gd name="connsiteY1" fmla="*/ 157019 h 1921164"/>
                <a:gd name="connsiteX2" fmla="*/ 1761904 w 1911927"/>
                <a:gd name="connsiteY2" fmla="*/ 157019 h 1921164"/>
                <a:gd name="connsiteX3" fmla="*/ 1911927 w 1911927"/>
                <a:gd name="connsiteY3" fmla="*/ 307042 h 1921164"/>
                <a:gd name="connsiteX4" fmla="*/ 1911927 w 1911927"/>
                <a:gd name="connsiteY4" fmla="*/ 1771141 h 1921164"/>
                <a:gd name="connsiteX5" fmla="*/ 1761904 w 1911927"/>
                <a:gd name="connsiteY5" fmla="*/ 1921164 h 1921164"/>
                <a:gd name="connsiteX6" fmla="*/ 150023 w 1911927"/>
                <a:gd name="connsiteY6" fmla="*/ 1921164 h 1921164"/>
                <a:gd name="connsiteX7" fmla="*/ 0 w 1911927"/>
                <a:gd name="connsiteY7" fmla="*/ 1771141 h 1921164"/>
                <a:gd name="connsiteX8" fmla="*/ 0 w 1911927"/>
                <a:gd name="connsiteY8" fmla="*/ 307042 h 1921164"/>
                <a:gd name="connsiteX9" fmla="*/ 150023 w 1911927"/>
                <a:gd name="connsiteY9" fmla="*/ 157019 h 1921164"/>
                <a:gd name="connsiteX10" fmla="*/ 864892 w 1911927"/>
                <a:gd name="connsiteY10" fmla="*/ 157019 h 19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1927" h="1921164">
                  <a:moveTo>
                    <a:pt x="955963" y="0"/>
                  </a:moveTo>
                  <a:lnTo>
                    <a:pt x="1047034" y="157019"/>
                  </a:lnTo>
                  <a:lnTo>
                    <a:pt x="1761904" y="157019"/>
                  </a:lnTo>
                  <a:cubicBezTo>
                    <a:pt x="1844759" y="157019"/>
                    <a:pt x="1911927" y="224187"/>
                    <a:pt x="1911927" y="307042"/>
                  </a:cubicBezTo>
                  <a:lnTo>
                    <a:pt x="1911927" y="1771141"/>
                  </a:lnTo>
                  <a:cubicBezTo>
                    <a:pt x="1911927" y="1853996"/>
                    <a:pt x="1844759" y="1921164"/>
                    <a:pt x="1761904" y="1921164"/>
                  </a:cubicBezTo>
                  <a:lnTo>
                    <a:pt x="150023" y="1921164"/>
                  </a:lnTo>
                  <a:cubicBezTo>
                    <a:pt x="67168" y="1921164"/>
                    <a:pt x="0" y="1853996"/>
                    <a:pt x="0" y="1771141"/>
                  </a:cubicBezTo>
                  <a:lnTo>
                    <a:pt x="0" y="307042"/>
                  </a:lnTo>
                  <a:cubicBezTo>
                    <a:pt x="0" y="224187"/>
                    <a:pt x="67168" y="157019"/>
                    <a:pt x="150023" y="157019"/>
                  </a:cubicBezTo>
                  <a:lnTo>
                    <a:pt x="864892" y="157019"/>
                  </a:lnTo>
                  <a:close/>
                </a:path>
              </a:pathLst>
            </a:custGeom>
            <a:noFill/>
            <a:ln w="28575">
              <a:gradFill>
                <a:gsLst>
                  <a:gs pos="63000">
                    <a:schemeClr val="accent1">
                      <a:lumMod val="5000"/>
                      <a:lumOff val="95000"/>
                    </a:schemeClr>
                  </a:gs>
                  <a:gs pos="14000">
                    <a:srgbClr val="607B5A"/>
                  </a:gs>
                  <a:gs pos="0">
                    <a:schemeClr val="accent6">
                      <a:lumMod val="5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2400"/>
            </a:p>
          </p:txBody>
        </p:sp>
        <p:pic>
          <p:nvPicPr>
            <p:cNvPr id="55" name="图片 54" descr="8f1b9d25d49c253b8b1d2085ec3b2585"/>
            <p:cNvPicPr>
              <a:picLocks noChangeAspect="1"/>
            </p:cNvPicPr>
            <p:nvPr/>
          </p:nvPicPr>
          <p:blipFill>
            <a:blip r:embed="rId9"/>
            <a:srcRect t="3667" b="8065"/>
            <a:stretch>
              <a:fillRect/>
            </a:stretch>
          </p:blipFill>
          <p:spPr>
            <a:xfrm>
              <a:off x="14472" y="7462"/>
              <a:ext cx="3641" cy="3137"/>
            </a:xfrm>
            <a:prstGeom prst="roundRect">
              <a:avLst/>
            </a:prstGeom>
          </p:spPr>
        </p:pic>
      </p:grpSp>
      <p:pic>
        <p:nvPicPr>
          <p:cNvPr id="56" name="简约轻松的伴奏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10570" y="180975"/>
            <a:ext cx="1063625" cy="88963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53720" y="1441450"/>
            <a:ext cx="11073130" cy="1975485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dashDot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99720" y="1099185"/>
            <a:ext cx="11072495" cy="2179320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marL="356235" indent="0" algn="just" rtl="0" fontAlgn="auto">
              <a:lnSpc>
                <a:spcPct val="100000"/>
              </a:lnSpc>
            </a:pPr>
            <a:endParaRPr lang="en-US" altLang="zh-CN" sz="2400" b="1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356235" indent="0" algn="just" rtl="0" fontAlgn="auto">
              <a:lnSpc>
                <a:spcPct val="100000"/>
              </a:lnSpc>
            </a:pPr>
            <a:r>
              <a:rPr lang="en-US" altLang="zh-CN" sz="2400" b="1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I want to be a man like </a:t>
            </a:r>
            <a:r>
              <a:rPr lang="en-US" altLang="zh-CN" sz="2400" b="1" kern="1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a plum blossom</a:t>
            </a:r>
            <a:r>
              <a:rPr lang="en-US" altLang="zh-CN" sz="2400" b="1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because </a:t>
            </a:r>
            <a:r>
              <a:rPr lang="en-US" altLang="zh-CN" sz="2400" b="1" kern="1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it never gives up blooming however cold the winter is. </a:t>
            </a:r>
            <a:r>
              <a:rPr lang="en-US" altLang="zh-CN" sz="2400" b="1" u="sng" kern="1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Besides,</a:t>
            </a:r>
            <a:r>
              <a:rPr lang="en-US" altLang="zh-CN" sz="2400" b="1" kern="1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it always takes the lead to devote its beauty to people. </a:t>
            </a:r>
            <a:r>
              <a:rPr lang="en-US" altLang="zh-CN" sz="2400" b="1" u="sng" kern="1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So</a:t>
            </a:r>
            <a:r>
              <a:rPr lang="en-US" altLang="zh-CN" sz="2400" b="1" kern="1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I want to be such a man to help people in need.</a:t>
            </a:r>
            <a:endParaRPr lang="en-US" altLang="zh-CN" sz="2400" b="1" kern="1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356235" indent="0" algn="just" rtl="0" fontAlgn="auto">
              <a:lnSpc>
                <a:spcPct val="100000"/>
              </a:lnSpc>
            </a:pPr>
            <a:r>
              <a:rPr lang="en-US" altLang="zh-CN" sz="2400" b="1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To make it come true, I will </a:t>
            </a:r>
            <a:r>
              <a:rPr lang="en-US" altLang="zh-CN" sz="2400" b="1" kern="1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make every effort to improve myself </a:t>
            </a:r>
            <a:r>
              <a:rPr lang="en-US" altLang="zh-CN" sz="2400" b="1" u="sng" kern="1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so that</a:t>
            </a:r>
            <a:r>
              <a:rPr lang="en-US" altLang="zh-CN" sz="2400" b="1" kern="1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I can do meaningful things to the society.</a:t>
            </a:r>
            <a:r>
              <a:rPr lang="en-US" altLang="zh-CN" sz="2400" b="1" kern="1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2400" b="1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No matter who I am, I will be a useful man!</a:t>
            </a:r>
            <a:endParaRPr lang="en-US" altLang="zh-CN" sz="2400" b="1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05280" y="929640"/>
            <a:ext cx="9751695" cy="5568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/>
            <a:r>
              <a: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What kind of person do you want to be?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41300" y="918845"/>
            <a:ext cx="11816715" cy="2619375"/>
            <a:chOff x="154" y="512"/>
            <a:chExt cx="18609" cy="4125"/>
          </a:xfrm>
        </p:grpSpPr>
        <p:sp>
          <p:nvSpPr>
            <p:cNvPr id="5" name="矩形 4"/>
            <p:cNvSpPr/>
            <p:nvPr/>
          </p:nvSpPr>
          <p:spPr>
            <a:xfrm>
              <a:off x="154" y="606"/>
              <a:ext cx="14842" cy="4031"/>
            </a:xfrm>
            <a:prstGeom prst="rect">
              <a:avLst/>
            </a:prstGeom>
            <a:effectLst>
              <a:softEdge rad="50800"/>
            </a:effectLst>
          </p:spPr>
          <p:style>
            <a:lnRef idx="0">
              <a:srgbClr val="FFFFFF"/>
            </a:lnRef>
            <a:fillRef idx="1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 a good young man in the new </a:t>
              </a:r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age</a:t>
              </a:r>
              <a:r>
                <a:rPr lang="zh-CN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who has </a:t>
              </a:r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dream</a:t>
              </a:r>
              <a:r>
                <a:rPr lang="zh-CN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s, dares to take responsibility, can endure hardships, and is willing to struggle</a:t>
              </a:r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2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做有理想、敢担当、能吃苦、肯奋斗的新时代好青年!</a:t>
              </a:r>
              <a:endPara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807" y="512"/>
              <a:ext cx="3956" cy="412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4" name="文本框 23"/>
          <p:cNvSpPr txBox="1"/>
          <p:nvPr/>
        </p:nvSpPr>
        <p:spPr>
          <a:xfrm>
            <a:off x="534670" y="3617595"/>
            <a:ext cx="11439525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60000"/>
              </a:lnSpc>
            </a:pPr>
            <a:r>
              <a:rPr lang="en-US" altLang="zh-CN" sz="2800" b="1" dirty="0">
                <a:solidFill>
                  <a:srgbClr val="43CD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peanuts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            </a:t>
            </a:r>
            <a:r>
              <a:rPr lang="zh-CN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plum blossoms</a:t>
            </a:r>
            <a:r>
              <a:rPr lang="en-US" altLang="zh-CN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zh-CN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梅花</a:t>
            </a:r>
            <a:r>
              <a:rPr lang="en-US" altLang="zh-CN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	</a:t>
            </a:r>
            <a:r>
              <a:rPr lang="zh-CN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bees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		     </a:t>
            </a:r>
            <a:r>
              <a:rPr lang="zh-CN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street lamps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...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60000"/>
              </a:lnSpc>
            </a:pP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simple, modest, selfless          never give up           work hard</a:t>
            </a:r>
            <a:r>
              <a:rPr lang="en-US" altLang="zh-CN" sz="2400" b="1" dirty="0">
                <a:solidFill>
                  <a:srgbClr val="43CD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                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selfless, bright</a:t>
            </a:r>
            <a:endPara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4"/>
          <a:srcRect t="17702" r="10792" b="3898"/>
          <a:stretch>
            <a:fillRect/>
          </a:stretch>
        </p:blipFill>
        <p:spPr>
          <a:xfrm>
            <a:off x="882650" y="4564380"/>
            <a:ext cx="2324100" cy="1959610"/>
          </a:xfrm>
          <a:prstGeom prst="round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14158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4" grpId="0"/>
      <p:bldP spid="12" grpId="0" bldLvl="0" animBg="1"/>
      <p:bldP spid="14" grpId="1"/>
      <p:bldP spid="12" grpId="1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>
            <a:off x="424180" y="334010"/>
            <a:ext cx="11344275" cy="6181725"/>
          </a:xfrm>
          <a:prstGeom prst="rect">
            <a:avLst/>
          </a:prstGeom>
          <a:solidFill>
            <a:srgbClr val="F1F8E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88" name="文本框 8"/>
          <p:cNvSpPr txBox="1"/>
          <p:nvPr/>
        </p:nvSpPr>
        <p:spPr>
          <a:xfrm>
            <a:off x="3007360" y="313690"/>
            <a:ext cx="581025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0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Small peanuts, big lessons!</a:t>
            </a:r>
            <a:endParaRPr lang="en-US" altLang="zh-CN" sz="30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905" y="1764030"/>
            <a:ext cx="4781550" cy="462978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321945" y="226060"/>
            <a:ext cx="2726055" cy="705485"/>
          </a:xfrm>
          <a:prstGeom prst="roundRect">
            <a:avLst/>
          </a:prstGeom>
          <a:solidFill>
            <a:srgbClr val="5E7959"/>
          </a:solidFill>
          <a:effectLst>
            <a:softEdge rad="1016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4000" b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  <a:sym typeface="+mn-ea"/>
              </a:rPr>
              <a:t>Summary</a:t>
            </a:r>
            <a:endParaRPr lang="en-US" altLang="zh-CN" sz="4000" b="1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00" y="0"/>
            <a:ext cx="995045" cy="96647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6" name="简约轻松的伴奏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fade in="500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1775" y="329565"/>
            <a:ext cx="848995" cy="53721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8"/>
          <a:stretch>
            <a:fillRect/>
          </a:stretch>
        </p:blipFill>
        <p:spPr>
          <a:xfrm>
            <a:off x="6390005" y="966470"/>
            <a:ext cx="5378450" cy="537591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24180" y="1457325"/>
            <a:ext cx="6325870" cy="4936490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lnSpc>
                <a:spcPct val="150000"/>
              </a:lnSpc>
              <a:buNone/>
            </a:pPr>
            <a:r>
              <a:rPr lang="en-US" altLang="zh-C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ick up books, start each </a:t>
            </a:r>
            <a:r>
              <a:rPr lang="en-US" altLang="zh-CN" sz="28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day</a:t>
            </a:r>
            <a:r>
              <a:rPr lang="en-US" altLang="zh-CN" sz="2800" b="1">
                <a:solidFill>
                  <a:srgbClr val="5E79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lang="en-US" altLang="zh-C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arnestly learn, don't </a:t>
            </a:r>
            <a:r>
              <a:rPr lang="en-US" altLang="zh-CN" sz="28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delay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lang="en-US" altLang="zh-C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im up high, dream big </a:t>
            </a:r>
            <a:r>
              <a:rPr lang="en-US" altLang="zh-CN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thoughts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lang="en-US" altLang="zh-C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ote things well, skills be </a:t>
            </a:r>
            <a:r>
              <a:rPr lang="en-US" altLang="zh-CN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wrought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lang="en-US" altLang="zh-C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se mistakes, learn and </a:t>
            </a:r>
            <a:r>
              <a:rPr lang="en-US" altLang="zh-CN" sz="28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grow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lang="en-US" altLang="zh-C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ry hard, let learning </a:t>
            </a:r>
            <a:r>
              <a:rPr lang="en-US" altLang="zh-CN" sz="28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show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！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11275" y="1139825"/>
            <a:ext cx="4389120" cy="695325"/>
          </a:xfrm>
          <a:prstGeom prst="rect">
            <a:avLst/>
          </a:prstGeom>
          <a:solidFill>
            <a:srgbClr val="8B6649"/>
          </a:solidFill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en-US" altLang="zh-CN" sz="3600">
                <a:latin typeface="Impact" panose="020B0806030902050204" charset="0"/>
                <a:cs typeface="Impact" panose="020B0806030902050204" charset="0"/>
              </a:rPr>
              <a:t>Wisdom of peanuts</a:t>
            </a:r>
            <a:endParaRPr lang="en-US" altLang="zh-CN" sz="3600">
              <a:latin typeface="Impact" panose="020B0806030902050204" charset="0"/>
              <a:cs typeface="Impact" panose="020B0806030902050204" charset="0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58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3" grpId="0" bldLvl="0" animBg="1"/>
      <p:bldP spid="3" grpId="1" animBg="1"/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24180" y="313690"/>
            <a:ext cx="11344275" cy="618172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>
            <p:custDataLst>
              <p:tags r:id="rId4"/>
            </p:custDataLst>
          </p:nvPr>
        </p:nvSpPr>
        <p:spPr>
          <a:xfrm>
            <a:off x="1631315" y="1118235"/>
            <a:ext cx="9075420" cy="4765675"/>
          </a:xfrm>
          <a:prstGeom prst="rect">
            <a:avLst/>
          </a:prstGeom>
          <a:solidFill>
            <a:srgbClr val="000000">
              <a:alpha val="0"/>
            </a:srgbClr>
          </a:solidFill>
          <a:ln w="38100" cmpd="dbl">
            <a:gradFill>
              <a:gsLst>
                <a:gs pos="21000">
                  <a:srgbClr val="D8CAA4">
                    <a:alpha val="85000"/>
                  </a:srgbClr>
                </a:gs>
                <a:gs pos="100000">
                  <a:srgbClr val="D8CAA4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4196080" y="716280"/>
            <a:ext cx="4181475" cy="807085"/>
            <a:chOff x="6357" y="894"/>
            <a:chExt cx="6585" cy="1271"/>
          </a:xfrm>
        </p:grpSpPr>
        <p:sp>
          <p:nvSpPr>
            <p:cNvPr id="31" name="任意多边形 30"/>
            <p:cNvSpPr/>
            <p:nvPr>
              <p:custDataLst>
                <p:tags r:id="rId5"/>
              </p:custDataLst>
            </p:nvPr>
          </p:nvSpPr>
          <p:spPr>
            <a:xfrm>
              <a:off x="6401" y="894"/>
              <a:ext cx="6240" cy="1271"/>
            </a:xfrm>
            <a:custGeom>
              <a:avLst/>
              <a:gdLst>
                <a:gd name="connsiteX0" fmla="*/ 182642 w 2194560"/>
                <a:gd name="connsiteY0" fmla="*/ 0 h 635000"/>
                <a:gd name="connsiteX1" fmla="*/ 2023291 w 2194560"/>
                <a:gd name="connsiteY1" fmla="*/ 0 h 635000"/>
                <a:gd name="connsiteX2" fmla="*/ 2100431 w 2194560"/>
                <a:gd name="connsiteY2" fmla="*/ 77140 h 635000"/>
                <a:gd name="connsiteX3" fmla="*/ 2100431 w 2194560"/>
                <a:gd name="connsiteY3" fmla="*/ 179156 h 635000"/>
                <a:gd name="connsiteX4" fmla="*/ 2103192 w 2194560"/>
                <a:gd name="connsiteY4" fmla="*/ 179713 h 635000"/>
                <a:gd name="connsiteX5" fmla="*/ 2194560 w 2194560"/>
                <a:gd name="connsiteY5" fmla="*/ 317556 h 635000"/>
                <a:gd name="connsiteX6" fmla="*/ 2103192 w 2194560"/>
                <a:gd name="connsiteY6" fmla="*/ 455399 h 635000"/>
                <a:gd name="connsiteX7" fmla="*/ 2100431 w 2194560"/>
                <a:gd name="connsiteY7" fmla="*/ 455956 h 635000"/>
                <a:gd name="connsiteX8" fmla="*/ 2100431 w 2194560"/>
                <a:gd name="connsiteY8" fmla="*/ 557860 h 635000"/>
                <a:gd name="connsiteX9" fmla="*/ 2023291 w 2194560"/>
                <a:gd name="connsiteY9" fmla="*/ 635000 h 635000"/>
                <a:gd name="connsiteX10" fmla="*/ 182642 w 2194560"/>
                <a:gd name="connsiteY10" fmla="*/ 635000 h 635000"/>
                <a:gd name="connsiteX11" fmla="*/ 105502 w 2194560"/>
                <a:gd name="connsiteY11" fmla="*/ 557860 h 635000"/>
                <a:gd name="connsiteX12" fmla="*/ 105502 w 2194560"/>
                <a:gd name="connsiteY12" fmla="*/ 458252 h 635000"/>
                <a:gd name="connsiteX13" fmla="*/ 91369 w 2194560"/>
                <a:gd name="connsiteY13" fmla="*/ 455399 h 635000"/>
                <a:gd name="connsiteX14" fmla="*/ 0 w 2194560"/>
                <a:gd name="connsiteY14" fmla="*/ 317556 h 635000"/>
                <a:gd name="connsiteX15" fmla="*/ 91369 w 2194560"/>
                <a:gd name="connsiteY15" fmla="*/ 179713 h 635000"/>
                <a:gd name="connsiteX16" fmla="*/ 105502 w 2194560"/>
                <a:gd name="connsiteY16" fmla="*/ 176860 h 635000"/>
                <a:gd name="connsiteX17" fmla="*/ 105502 w 2194560"/>
                <a:gd name="connsiteY17" fmla="*/ 77140 h 635000"/>
                <a:gd name="connsiteX18" fmla="*/ 182642 w 2194560"/>
                <a:gd name="connsiteY18" fmla="*/ 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4560" h="635000">
                  <a:moveTo>
                    <a:pt x="182642" y="0"/>
                  </a:moveTo>
                  <a:lnTo>
                    <a:pt x="2023291" y="0"/>
                  </a:lnTo>
                  <a:cubicBezTo>
                    <a:pt x="2023291" y="42603"/>
                    <a:pt x="2057828" y="77140"/>
                    <a:pt x="2100431" y="77140"/>
                  </a:cubicBezTo>
                  <a:lnTo>
                    <a:pt x="2100431" y="179156"/>
                  </a:lnTo>
                  <a:lnTo>
                    <a:pt x="2103192" y="179713"/>
                  </a:lnTo>
                  <a:cubicBezTo>
                    <a:pt x="2156885" y="202424"/>
                    <a:pt x="2194560" y="255590"/>
                    <a:pt x="2194560" y="317556"/>
                  </a:cubicBezTo>
                  <a:cubicBezTo>
                    <a:pt x="2194560" y="379522"/>
                    <a:pt x="2156885" y="432688"/>
                    <a:pt x="2103192" y="455399"/>
                  </a:cubicBezTo>
                  <a:lnTo>
                    <a:pt x="2100431" y="455956"/>
                  </a:lnTo>
                  <a:lnTo>
                    <a:pt x="2100431" y="557860"/>
                  </a:lnTo>
                  <a:cubicBezTo>
                    <a:pt x="2057828" y="557860"/>
                    <a:pt x="2023291" y="592397"/>
                    <a:pt x="2023291" y="635000"/>
                  </a:cubicBezTo>
                  <a:lnTo>
                    <a:pt x="182642" y="635000"/>
                  </a:lnTo>
                  <a:cubicBezTo>
                    <a:pt x="182642" y="592397"/>
                    <a:pt x="148105" y="557860"/>
                    <a:pt x="105502" y="557860"/>
                  </a:cubicBezTo>
                  <a:lnTo>
                    <a:pt x="105502" y="458252"/>
                  </a:lnTo>
                  <a:lnTo>
                    <a:pt x="91369" y="455399"/>
                  </a:lnTo>
                  <a:cubicBezTo>
                    <a:pt x="37675" y="432688"/>
                    <a:pt x="0" y="379522"/>
                    <a:pt x="0" y="317556"/>
                  </a:cubicBezTo>
                  <a:cubicBezTo>
                    <a:pt x="0" y="255590"/>
                    <a:pt x="37675" y="202424"/>
                    <a:pt x="91369" y="179713"/>
                  </a:cubicBezTo>
                  <a:lnTo>
                    <a:pt x="105502" y="176860"/>
                  </a:lnTo>
                  <a:lnTo>
                    <a:pt x="105502" y="77140"/>
                  </a:lnTo>
                  <a:cubicBezTo>
                    <a:pt x="148105" y="77140"/>
                    <a:pt x="182642" y="42603"/>
                    <a:pt x="182642" y="0"/>
                  </a:cubicBezTo>
                  <a:close/>
                </a:path>
              </a:pathLst>
            </a:custGeom>
            <a:solidFill>
              <a:srgbClr val="618170"/>
            </a:solidFill>
            <a:ln>
              <a:solidFill>
                <a:srgbClr val="D8CA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6"/>
              </p:custDataLst>
            </p:nvPr>
          </p:nvSpPr>
          <p:spPr>
            <a:xfrm>
              <a:off x="6357" y="898"/>
              <a:ext cx="6585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charset="0"/>
                  <a:ea typeface="柳公权楷书" panose="02010600010101010101" charset="-122"/>
                  <a:cs typeface="Comic Sans MS" panose="030F0702030302020204" charset="0"/>
                </a:rPr>
                <a:t>Homework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charset="0"/>
                <a:ea typeface="柳公权楷书" panose="02010600010101010101" charset="-122"/>
                <a:cs typeface="Comic Sans MS" panose="030F0702030302020204" charset="0"/>
              </a:endParaRPr>
            </a:p>
          </p:txBody>
        </p:sp>
      </p:grpSp>
      <p:pic>
        <p:nvPicPr>
          <p:cNvPr id="13" name="图片 12" descr="78eafafe46c3d3420f16f821fbd23ee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005" y="514985"/>
            <a:ext cx="1841500" cy="19932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31315" y="1425575"/>
            <a:ext cx="6099175" cy="4296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Must do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Write a review(</a:t>
            </a:r>
            <a:r>
              <a:rPr lang="zh-CN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读后感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) about lessons you get from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Peanuts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Choose to do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Make a lantern out of peanut shells.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Plant a peanut with seeds and write a diary about its growth.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Recommended Books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：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Tribute to the White Poplar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《白杨礼赞》</a:t>
            </a: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The Pine style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《松树的风格》</a:t>
            </a: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 Language of Flowers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《爱莲说》</a:t>
            </a: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8"/>
          <a:srcRect b="3525"/>
          <a:stretch>
            <a:fillRect/>
          </a:stretch>
        </p:blipFill>
        <p:spPr>
          <a:xfrm>
            <a:off x="8187055" y="1296035"/>
            <a:ext cx="3191510" cy="3666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5" name="图片 4"/>
          <p:cNvPicPr/>
          <p:nvPr/>
        </p:nvPicPr>
        <p:blipFill>
          <a:blip r:embed="rId9"/>
          <a:srcRect r="-2774" b="3450"/>
          <a:stretch>
            <a:fillRect/>
          </a:stretch>
        </p:blipFill>
        <p:spPr>
          <a:xfrm>
            <a:off x="7858125" y="1934210"/>
            <a:ext cx="3626485" cy="3879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 29"/>
          <p:cNvSpPr/>
          <p:nvPr>
            <p:custDataLst>
              <p:tags r:id="rId3"/>
            </p:custDataLst>
          </p:nvPr>
        </p:nvSpPr>
        <p:spPr>
          <a:xfrm>
            <a:off x="424180" y="337820"/>
            <a:ext cx="11344275" cy="6181725"/>
          </a:xfrm>
          <a:prstGeom prst="rect">
            <a:avLst/>
          </a:prstGeom>
          <a:solidFill>
            <a:srgbClr val="F1F8E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图片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64765" y="1175385"/>
            <a:ext cx="7729220" cy="4323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 descr="图片2副本"/>
          <p:cNvPicPr>
            <a:picLocks noChangeAspect="1"/>
          </p:cNvPicPr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>
            <a:off x="2550160" y="1334770"/>
            <a:ext cx="7711440" cy="49377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441065" y="2005965"/>
            <a:ext cx="6852285" cy="1450975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8800" spc="-220">
                <a:solidFill>
                  <a:schemeClr val="bg1"/>
                </a:solidFill>
                <a:latin typeface="Impact" panose="020B0806030902050204" charset="0"/>
                <a:ea typeface="汉仪字酷堂邓氏小楷W" panose="00020600040101010101" charset="-122"/>
                <a:cs typeface="Impact" panose="020B0806030902050204" charset="0"/>
                <a:sym typeface="汉仪傲娇体简" panose="02010509060101010101" charset="-122"/>
              </a:rPr>
              <a:t>Thank you</a:t>
            </a:r>
            <a:endParaRPr lang="en-US" altLang="zh-CN" sz="8800" spc="-220">
              <a:solidFill>
                <a:schemeClr val="bg1"/>
              </a:solidFill>
              <a:latin typeface="Impact" panose="020B0806030902050204" charset="0"/>
              <a:ea typeface="汉仪字酷堂邓氏小楷W" panose="00020600040101010101" charset="-122"/>
              <a:cs typeface="Impact" panose="020B0806030902050204" charset="0"/>
              <a:sym typeface="汉仪傲娇体简" panose="02010509060101010101" charset="-122"/>
            </a:endParaRPr>
          </a:p>
        </p:txBody>
      </p:sp>
      <p:pic>
        <p:nvPicPr>
          <p:cNvPr id="24" name="图片 23" descr="66dc696752e9291a63c2759139b641b"/>
          <p:cNvPicPr>
            <a:picLocks noChangeAspect="1"/>
          </p:cNvPicPr>
          <p:nvPr/>
        </p:nvPicPr>
        <p:blipFill>
          <a:blip r:embed="rId6"/>
          <a:srcRect t="12843" b="4102"/>
          <a:stretch>
            <a:fillRect/>
          </a:stretch>
        </p:blipFill>
        <p:spPr>
          <a:xfrm>
            <a:off x="9325610" y="3481705"/>
            <a:ext cx="2628265" cy="2911475"/>
          </a:xfrm>
          <a:prstGeom prst="rect">
            <a:avLst/>
          </a:prstGeom>
          <a:effectLst>
            <a:outerShdw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图片 4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1" t="100000" r="64488" b="-1972"/>
          <a:stretch>
            <a:fillRect/>
          </a:stretch>
        </p:blipFill>
        <p:spPr>
          <a:xfrm>
            <a:off x="4013842" y="-161080"/>
            <a:ext cx="594587" cy="135265"/>
          </a:xfrm>
          <a:custGeom>
            <a:avLst/>
            <a:gdLst>
              <a:gd name="connsiteX0" fmla="*/ 0 w 594587"/>
              <a:gd name="connsiteY0" fmla="*/ 0 h 135265"/>
              <a:gd name="connsiteX1" fmla="*/ 594587 w 594587"/>
              <a:gd name="connsiteY1" fmla="*/ 0 h 135265"/>
              <a:gd name="connsiteX2" fmla="*/ 555758 w 594587"/>
              <a:gd name="connsiteY2" fmla="*/ 39044 h 135265"/>
              <a:gd name="connsiteX3" fmla="*/ 297293 w 594587"/>
              <a:gd name="connsiteY3" fmla="*/ 135265 h 135265"/>
              <a:gd name="connsiteX4" fmla="*/ 38828 w 594587"/>
              <a:gd name="connsiteY4" fmla="*/ 39044 h 135265"/>
              <a:gd name="connsiteX5" fmla="*/ 0 w 594587"/>
              <a:gd name="connsiteY5" fmla="*/ 0 h 13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4587" h="135265">
                <a:moveTo>
                  <a:pt x="0" y="0"/>
                </a:moveTo>
                <a:lnTo>
                  <a:pt x="594587" y="0"/>
                </a:lnTo>
                <a:lnTo>
                  <a:pt x="555758" y="39044"/>
                </a:lnTo>
                <a:cubicBezTo>
                  <a:pt x="481978" y="99793"/>
                  <a:pt x="393034" y="135265"/>
                  <a:pt x="297293" y="135265"/>
                </a:cubicBezTo>
                <a:cubicBezTo>
                  <a:pt x="201552" y="135265"/>
                  <a:pt x="112608" y="99793"/>
                  <a:pt x="38828" y="390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 descr="P-10224957-1021359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/>
          </a:blip>
          <a:srcRect l="10618" t="12454" r="50328" b="64907"/>
          <a:stretch>
            <a:fillRect/>
          </a:stretch>
        </p:blipFill>
        <p:spPr>
          <a:xfrm rot="2220000">
            <a:off x="6636385" y="-874395"/>
            <a:ext cx="638810" cy="328295"/>
          </a:xfrm>
          <a:prstGeom prst="rect">
            <a:avLst/>
          </a:prstGeom>
        </p:spPr>
      </p:pic>
      <p:pic>
        <p:nvPicPr>
          <p:cNvPr id="11" name="图片 10" descr="P-10224957-1021359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/>
          </a:blip>
          <a:srcRect l="10618" t="12454" r="50328" b="64907"/>
          <a:stretch>
            <a:fillRect/>
          </a:stretch>
        </p:blipFill>
        <p:spPr>
          <a:xfrm rot="2220000">
            <a:off x="1075690" y="-1242060"/>
            <a:ext cx="784225" cy="40322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393825" y="-1043940"/>
            <a:ext cx="984885" cy="702945"/>
            <a:chOff x="9661" y="8805"/>
            <a:chExt cx="2057" cy="1461"/>
          </a:xfrm>
        </p:grpSpPr>
        <p:pic>
          <p:nvPicPr>
            <p:cNvPr id="21" name="图片 20" descr="P-10224957-1021359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9426" t="74157" r="40792" b="691"/>
            <a:stretch>
              <a:fillRect/>
            </a:stretch>
          </p:blipFill>
          <p:spPr>
            <a:xfrm>
              <a:off x="9661" y="9336"/>
              <a:ext cx="1243" cy="931"/>
            </a:xfrm>
            <a:prstGeom prst="rect">
              <a:avLst/>
            </a:prstGeom>
          </p:spPr>
        </p:pic>
        <p:pic>
          <p:nvPicPr>
            <p:cNvPr id="22" name="图片 21" descr="P-10224957-1021359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-6000"/>
            </a:blip>
            <a:srcRect l="5059" t="74157" r="69759" b="8958"/>
            <a:stretch>
              <a:fillRect/>
            </a:stretch>
          </p:blipFill>
          <p:spPr>
            <a:xfrm>
              <a:off x="10668" y="8805"/>
              <a:ext cx="1051" cy="625"/>
            </a:xfrm>
            <a:prstGeom prst="rect">
              <a:avLst/>
            </a:prstGeom>
          </p:spPr>
        </p:pic>
      </p:grpSp>
      <p:pic>
        <p:nvPicPr>
          <p:cNvPr id="27" name="图片 26" descr="808d29868f0ae620ccfa496c798a8ad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lum bright="-12000"/>
          </a:blip>
          <a:srcRect l="20888" t="20231" b="25231"/>
          <a:stretch>
            <a:fillRect/>
          </a:stretch>
        </p:blipFill>
        <p:spPr>
          <a:xfrm>
            <a:off x="2499995" y="-1089660"/>
            <a:ext cx="941070" cy="864870"/>
          </a:xfrm>
          <a:prstGeom prst="rect">
            <a:avLst/>
          </a:prstGeom>
          <a:effectLst/>
        </p:spPr>
      </p:pic>
      <p:pic>
        <p:nvPicPr>
          <p:cNvPr id="5" name="http://photo-static-api.fotomore.com/creative/vcg/400/new/VCG211253174569.jpg?uid=386&amp;timestamp=1691552781&amp;sign=ae9d2b255f613c07dac3299db0209bb6" descr="templates\picture_hover\&amp;pky240_sjzg_VCG211253174569&amp;2&amp;src_toppic_inpsrchzd1&amp;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65" y="337820"/>
            <a:ext cx="4516120" cy="6055360"/>
          </a:xfrm>
          <a:prstGeom prst="rect">
            <a:avLst/>
          </a:prstGeom>
        </p:spPr>
      </p:pic>
      <p:sp>
        <p:nvSpPr>
          <p:cNvPr id="2" name="PA_矩形 4" descr="e7d195523061f1c09e9d68d7cf438b91ef959ecb14fc25d26BBA7F7DBC18E55DFF4014AF651F0BF2569D4B6C1DA7F1A4683A481403BD872FC687266AD13265C1DE7C373772FD8728ABDD69ADD03BFF5BE2862BC891DBB79EEA6ABFDA2705539C423D9E6A869863D43AC2EBED1DD1EB162B64448B75509C01D19FA967F443D1B5FCE830C8A5DF52D02B41DCFFF314BA0C"/>
          <p:cNvSpPr/>
          <p:nvPr>
            <p:custDataLst>
              <p:tags r:id="rId16"/>
            </p:custDataLst>
          </p:nvPr>
        </p:nvSpPr>
        <p:spPr>
          <a:xfrm>
            <a:off x="4412615" y="3839210"/>
            <a:ext cx="4164965" cy="119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汉仪细行楷W" panose="00020600040101010101" charset="-122"/>
              </a:rPr>
              <a:t>Changzhou Xinbei District Experimental  School</a:t>
            </a:r>
            <a:endParaRPr lang="en-US" altLang="zh-CN" sz="24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汉仪细行楷W" panose="00020600040101010101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汉仪细行楷W" panose="00020600040101010101" charset="-122"/>
              </a:rPr>
              <a:t>Qian Fangliang</a:t>
            </a:r>
            <a:endParaRPr lang="en-US" altLang="zh-CN" sz="24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汉仪细行楷W" panose="00020600040101010101" charset="-122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/>
      </p:transition>
    </mc:Choice>
    <mc:Fallback>
      <p:transition spd="slow"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13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78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5729 0.256111 C 0.0631771 0.312593 0.0234896 0.463056 0.048125 0.554722 C 0.0727604 0.646389 0.200885 0.627963 0.193646 0.714444 C 0.186406 0.800926 0.0511979 0.935741 0.0119792 0.987037 " pathEditMode="relative" ptsTypes="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1776 0.16799 C -0.00499645 0.209022 -0.00485672 0.323114 -0.00562996 0.380593 C -0.0064032 0.438073 -0.00872293 0.383796 -0.00878398 0.455212 C -0.00884503 0.526628 -0.00611832 0.640635 -0.00593519 0.737674 C -0.00575205 0.834713 -0.00742469 0.90561 -0.00786831 0.940582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1562 0.14713 C 0.0809375 0.241204 0.149635 0.506852 0.158802 0.631481 C 0.167969 0.756111 0.131875 0.724907 0.106094 0.77037 C 0.0803125 0.815833 0.0429688 0.824815 0.0298958 0.858889 C 0.0168229 0.892963 0.0369792 0.926019 0.040625 0.940556 " pathEditMode="relative" ptsTypes="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51 0.201343 C 0.0189591 0.2515 -0.0309671 0.380964 -0.0160978 0.46999 C -0.00122845 0.559015 0.0824521 0.590719 0.105027 0.646666 C 0.127603 0.702614 0.0924374 0.722147 0.0968873 0.749728 C 0.101337 0.777309 0.121145 0.779862 0.127385 0.784769 " pathEditMode="relative" rAng="0" ptsTypes="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29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bldLvl="0" animBg="1"/>
      <p:bldP spid="17" grpId="2" bldLvl="0" animBg="1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959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424180" y="337820"/>
            <a:ext cx="11344275" cy="61817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3009900" y="254000"/>
            <a:ext cx="64077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i="1">
                <a:solidFill>
                  <a:srgbClr val="5E7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Read and guess</a:t>
            </a:r>
            <a:endParaRPr lang="en-US" altLang="zh-CN" sz="3600" b="1" i="1">
              <a:solidFill>
                <a:srgbClr val="5E7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21945" y="224790"/>
            <a:ext cx="2688590" cy="674370"/>
          </a:xfrm>
          <a:prstGeom prst="roundRect">
            <a:avLst/>
          </a:prstGeom>
          <a:solidFill>
            <a:srgbClr val="5E7959"/>
          </a:solidFill>
          <a:effectLst>
            <a:softEdge rad="1016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Lead-in</a:t>
            </a:r>
            <a:endParaRPr lang="en-US" altLang="zh-CN" sz="320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3"/>
            </p:custDataLst>
          </p:nvPr>
        </p:nvSpPr>
        <p:spPr>
          <a:xfrm>
            <a:off x="424180" y="1098550"/>
            <a:ext cx="7477125" cy="25533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indent="0" algn="ctr">
              <a:buNone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Shell like ships,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hard outside, strong and chubby,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delicious inside, red and fat,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not shown in the air,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but _______________________.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http://photo-static-api.fotomore.com/creative/vcg/400/new/VCG211279300837.jpg?uid=386&amp;timestamp=1691566251&amp;sign=5e995b77f1ba2aa9f4d8f2569d0fa106" descr="templates\picture_hover\&amp;pky210_sjzg_VCG211279300837&amp;2&amp;src_toppic_inpsrchzd1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1147"/>
          <a:stretch>
            <a:fillRect/>
          </a:stretch>
        </p:blipFill>
        <p:spPr>
          <a:xfrm>
            <a:off x="414020" y="3978910"/>
            <a:ext cx="7582535" cy="25412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77720" y="3068320"/>
            <a:ext cx="5341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in the earth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3590" y="5526405"/>
            <a:ext cx="808355" cy="892175"/>
          </a:xfrm>
          <a:prstGeom prst="rect">
            <a:avLst/>
          </a:prstGeom>
          <a:solidFill>
            <a:srgbClr val="694F4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591945" y="5511165"/>
            <a:ext cx="967740" cy="993140"/>
          </a:xfrm>
          <a:prstGeom prst="rect">
            <a:avLst/>
          </a:prstGeom>
          <a:solidFill>
            <a:srgbClr val="694F4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389505" y="5496560"/>
            <a:ext cx="967740" cy="993140"/>
          </a:xfrm>
          <a:prstGeom prst="rect">
            <a:avLst/>
          </a:prstGeom>
          <a:solidFill>
            <a:srgbClr val="694F4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357245" y="5496560"/>
            <a:ext cx="967740" cy="962660"/>
          </a:xfrm>
          <a:prstGeom prst="rect">
            <a:avLst/>
          </a:prstGeom>
          <a:solidFill>
            <a:srgbClr val="694F4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897120" y="5496560"/>
            <a:ext cx="967740" cy="993140"/>
          </a:xfrm>
          <a:prstGeom prst="rect">
            <a:avLst/>
          </a:prstGeom>
          <a:solidFill>
            <a:srgbClr val="694F4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177915" y="5496560"/>
            <a:ext cx="1626870" cy="993140"/>
          </a:xfrm>
          <a:prstGeom prst="rect">
            <a:avLst/>
          </a:prstGeom>
          <a:solidFill>
            <a:srgbClr val="694F4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591945" y="4790440"/>
            <a:ext cx="798195" cy="706120"/>
          </a:xfrm>
          <a:prstGeom prst="rect">
            <a:avLst/>
          </a:prstGeom>
          <a:solidFill>
            <a:srgbClr val="F1F8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389505" y="4636135"/>
            <a:ext cx="798195" cy="860425"/>
          </a:xfrm>
          <a:prstGeom prst="rect">
            <a:avLst/>
          </a:prstGeom>
          <a:solidFill>
            <a:srgbClr val="F1F8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187700" y="3978275"/>
            <a:ext cx="1452245" cy="1513840"/>
          </a:xfrm>
          <a:prstGeom prst="rect">
            <a:avLst/>
          </a:prstGeom>
          <a:solidFill>
            <a:srgbClr val="F1F8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639945" y="3945890"/>
            <a:ext cx="1343660" cy="1546860"/>
          </a:xfrm>
          <a:prstGeom prst="rect">
            <a:avLst/>
          </a:prstGeom>
          <a:solidFill>
            <a:srgbClr val="F1F8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148070" y="3945255"/>
            <a:ext cx="1631950" cy="1546860"/>
          </a:xfrm>
          <a:prstGeom prst="rect">
            <a:avLst/>
          </a:prstGeom>
          <a:solidFill>
            <a:srgbClr val="F1F8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>
            <p:custDataLst>
              <p:tags r:id="rId5"/>
            </p:custDataLst>
          </p:nvPr>
        </p:nvSpPr>
        <p:spPr>
          <a:xfrm>
            <a:off x="586740" y="3870325"/>
            <a:ext cx="1879600" cy="1421765"/>
          </a:xfrm>
          <a:prstGeom prst="rect">
            <a:avLst/>
          </a:prstGeom>
          <a:solidFill>
            <a:srgbClr val="F1F8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998585" y="1364615"/>
            <a:ext cx="1743710" cy="5835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charset="0"/>
                <a:ea typeface="柳公权楷书" panose="02010600010101010101" charset="-122"/>
                <a:cs typeface="Comic Sans MS" panose="030F0702030302020204" charset="0"/>
                <a:sym typeface="汉仪中宋简" panose="02010600000101010101" pitchFamily="2" charset="-122"/>
              </a:rPr>
              <a:t>Peanuts</a:t>
            </a:r>
            <a:endParaRPr lang="en-US" altLang="zh-CN" sz="3200" b="1" dirty="0">
              <a:solidFill>
                <a:schemeClr val="bg1"/>
              </a:solidFill>
              <a:latin typeface="Comic Sans MS" panose="030F0702030302020204" charset="0"/>
              <a:ea typeface="柳公权楷书" panose="02010600010101010101" charset="-122"/>
              <a:cs typeface="Comic Sans MS" panose="030F0702030302020204" charset="0"/>
              <a:sym typeface="汉仪中宋简" panose="02010600000101010101" pitchFamily="2" charset="-122"/>
            </a:endParaRPr>
          </a:p>
        </p:txBody>
      </p:sp>
      <p:sp>
        <p:nvSpPr>
          <p:cNvPr id="4" name="线形标注 1 3"/>
          <p:cNvSpPr/>
          <p:nvPr/>
        </p:nvSpPr>
        <p:spPr>
          <a:xfrm flipH="1">
            <a:off x="783590" y="2849880"/>
            <a:ext cx="1270000" cy="351155"/>
          </a:xfrm>
          <a:prstGeom prst="borderCallout1">
            <a:avLst>
              <a:gd name="adj1" fmla="val 18750"/>
              <a:gd name="adj2" fmla="val -8333"/>
              <a:gd name="adj3" fmla="val 112477"/>
              <a:gd name="adj4" fmla="val -26950"/>
            </a:avLst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v. 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埋藏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8" name="图片 27" descr="图片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45" y="1106805"/>
            <a:ext cx="11538585" cy="2830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5875" y="1364615"/>
            <a:ext cx="2738120" cy="2409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620" y="1257300"/>
            <a:ext cx="2692400" cy="2528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1535" y="1306195"/>
            <a:ext cx="2742565" cy="2479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rcRect r="23996"/>
          <a:stretch>
            <a:fillRect/>
          </a:stretch>
        </p:blipFill>
        <p:spPr>
          <a:xfrm>
            <a:off x="6214745" y="1294130"/>
            <a:ext cx="2610485" cy="249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9" name="图片 18" descr="9cb4bd3d524447119516c607527ca89"/>
          <p:cNvPicPr>
            <a:picLocks noChangeAspect="1"/>
          </p:cNvPicPr>
          <p:nvPr/>
        </p:nvPicPr>
        <p:blipFill>
          <a:blip r:embed="rId11"/>
          <a:srcRect b="8889"/>
          <a:stretch>
            <a:fillRect/>
          </a:stretch>
        </p:blipFill>
        <p:spPr>
          <a:xfrm>
            <a:off x="8054975" y="2049145"/>
            <a:ext cx="3590290" cy="4359275"/>
          </a:xfrm>
          <a:prstGeom prst="rect">
            <a:avLst/>
          </a:prstGeom>
          <a:ln w="104775" cmpd="thickThin">
            <a:solidFill>
              <a:srgbClr val="4B6047"/>
            </a:solidFill>
            <a:prstDash val="solid"/>
          </a:ln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8" grpId="0"/>
      <p:bldP spid="8" grpId="1"/>
      <p:bldP spid="11" grpId="0" bldLvl="0" animBg="1"/>
      <p:bldP spid="11" grpId="1" animBg="1"/>
      <p:bldP spid="12" grpId="0" bldLvl="0" animBg="1"/>
      <p:bldP spid="17" grpId="0" bldLvl="0" animBg="1"/>
      <p:bldP spid="12" grpId="1" animBg="1"/>
      <p:bldP spid="17" grpId="1" animBg="1"/>
      <p:bldP spid="13" grpId="0" bldLvl="0" animBg="1"/>
      <p:bldP spid="18" grpId="0" bldLvl="0" animBg="1"/>
      <p:bldP spid="13" grpId="1" animBg="1"/>
      <p:bldP spid="18" grpId="1" animBg="1"/>
      <p:bldP spid="14" grpId="0" bldLvl="0" animBg="1"/>
      <p:bldP spid="20" grpId="0" bldLvl="0" animBg="1"/>
      <p:bldP spid="14" grpId="1" animBg="1"/>
      <p:bldP spid="20" grpId="1" animBg="1"/>
      <p:bldP spid="15" grpId="0" bldLvl="0" animBg="1"/>
      <p:bldP spid="21" grpId="0" bldLvl="0" animBg="1"/>
      <p:bldP spid="15" grpId="1" animBg="1"/>
      <p:bldP spid="21" grpId="1" animBg="1"/>
      <p:bldP spid="16" grpId="0" bldLvl="0" animBg="1"/>
      <p:bldP spid="22" grpId="0" bldLvl="0" animBg="1"/>
      <p:bldP spid="16" grpId="1" animBg="1"/>
      <p:bldP spid="22" grpId="1" animBg="1"/>
      <p:bldP spid="23" grpId="1" animBg="1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959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424180" y="337820"/>
            <a:ext cx="11344275" cy="61817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6" name="图片 65" descr="20200831042700513"/>
          <p:cNvPicPr>
            <a:picLocks noChangeAspect="1"/>
          </p:cNvPicPr>
          <p:nvPr/>
        </p:nvPicPr>
        <p:blipFill>
          <a:blip r:embed="rId3"/>
          <a:srcRect r="5791"/>
          <a:stretch>
            <a:fillRect/>
          </a:stretch>
        </p:blipFill>
        <p:spPr>
          <a:xfrm>
            <a:off x="3264535" y="1623695"/>
            <a:ext cx="5899150" cy="489585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3009900" y="254000"/>
            <a:ext cx="64077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i="1">
                <a:solidFill>
                  <a:srgbClr val="5E7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Predict</a:t>
            </a:r>
            <a:endParaRPr lang="en-US" altLang="zh-CN" sz="3600" b="1" i="1">
              <a:solidFill>
                <a:srgbClr val="5E7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6510" y="4029075"/>
            <a:ext cx="2089785" cy="869315"/>
          </a:xfrm>
          <a:prstGeom prst="cloud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Who?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09065" y="2246630"/>
            <a:ext cx="2346325" cy="898525"/>
          </a:xfrm>
          <a:prstGeom prst="cloud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What?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25365" y="1470025"/>
            <a:ext cx="2355215" cy="877570"/>
          </a:xfrm>
          <a:prstGeom prst="cloud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Where?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559925" y="3512820"/>
            <a:ext cx="1991995" cy="877570"/>
          </a:xfrm>
          <a:prstGeom prst="cloud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... ?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22030" y="1871980"/>
            <a:ext cx="2051050" cy="877570"/>
          </a:xfrm>
          <a:prstGeom prst="cloud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2379980" y="768350"/>
            <a:ext cx="7452995" cy="61023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noAutofit/>
          </a:bodyPr>
          <a:p>
            <a:pPr indent="0">
              <a:lnSpc>
                <a:spcPct val="150000"/>
              </a:lnSpc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What do you want to know about this picture?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21945" y="297180"/>
            <a:ext cx="2781935" cy="601980"/>
          </a:xfrm>
          <a:prstGeom prst="roundRect">
            <a:avLst/>
          </a:prstGeom>
          <a:solidFill>
            <a:srgbClr val="5E7959"/>
          </a:solidFill>
          <a:effectLst>
            <a:softEdge rad="1016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Pre-reading</a:t>
            </a:r>
            <a:endParaRPr lang="en-US" altLang="zh-CN" sz="320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9" grpId="0" animBg="1"/>
      <p:bldP spid="10" grpId="0" animBg="1"/>
      <p:bldP spid="2" grpId="1" animBg="1"/>
      <p:bldP spid="4" grpId="1" animBg="1"/>
      <p:bldP spid="5" grpId="1" animBg="1"/>
      <p:bldP spid="9" grpId="1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959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424180" y="337820"/>
            <a:ext cx="11344275" cy="61817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4180" y="775970"/>
            <a:ext cx="11344275" cy="4844415"/>
          </a:xfrm>
        </p:spPr>
        <p:txBody>
          <a:bodyPr>
            <a:noAutofit/>
          </a:bodyPr>
          <a:p>
            <a:pPr marL="0" indent="0">
              <a:lnSpc>
                <a:spcPct val="110000"/>
              </a:lnSpc>
              <a:buNone/>
            </a:pP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through the passage quickly and try to answer:</a:t>
            </a:r>
            <a:endParaRPr lang="en-US" altLang="zh-CN" sz="28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Who are the people in the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picture?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60000"/>
              </a:lnSpc>
              <a:spcAft>
                <a:spcPts val="6000"/>
              </a:spcAft>
              <a:buNone/>
            </a:pP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60000"/>
              </a:lnSpc>
              <a:spcAft>
                <a:spcPts val="6000"/>
              </a:spcAft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did they plant? Where did they plant?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60000"/>
              </a:lnSpc>
              <a:spcBef>
                <a:spcPts val="4000"/>
              </a:spcBef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type does this passage belong to?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exposition(</a:t>
            </a:r>
            <a:r>
              <a: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说明文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	B. narration</a:t>
            </a:r>
            <a:r>
              <a: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（记叙文）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 C. news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54660" y="1727200"/>
            <a:ext cx="11313795" cy="715645"/>
          </a:xfrm>
          <a:prstGeom prst="roundRect">
            <a:avLst/>
          </a:prstGeom>
          <a:solidFill>
            <a:srgbClr val="FCE7E2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20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Mother, father, brother, sister and I. </a:t>
            </a:r>
            <a:endParaRPr lang="en-US" altLang="zh-CN" sz="320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55295" y="3186430"/>
            <a:ext cx="11313795" cy="1088390"/>
          </a:xfrm>
          <a:prstGeom prst="roundRect">
            <a:avLst/>
          </a:prstGeom>
          <a:solidFill>
            <a:srgbClr val="FCE7E2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90000"/>
              </a:lnSpc>
            </a:pPr>
            <a:r>
              <a:rPr lang="en-US" altLang="zh-CN" sz="320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Peanuts. </a:t>
            </a:r>
            <a:endParaRPr lang="en-US" altLang="zh-CN" sz="320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l">
              <a:lnSpc>
                <a:spcPct val="90000"/>
              </a:lnSpc>
            </a:pPr>
            <a:r>
              <a:rPr lang="en-US" altLang="zh-CN" sz="320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In a small piece of </a:t>
            </a:r>
            <a:r>
              <a:rPr lang="en-US" altLang="zh-CN" sz="3200" u="sng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unused land</a:t>
            </a:r>
            <a:r>
              <a:rPr lang="en-US" altLang="zh-CN" sz="320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 at the back of the house. </a:t>
            </a:r>
            <a:endParaRPr lang="en-US" altLang="zh-CN" sz="320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9" name="图片 28" descr="P-10224957-1021359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/>
          </a:blip>
          <a:srcRect l="10618" t="12454" r="50328" b="64907"/>
          <a:stretch>
            <a:fillRect/>
          </a:stretch>
        </p:blipFill>
        <p:spPr>
          <a:xfrm rot="1080000">
            <a:off x="4530090" y="4563745"/>
            <a:ext cx="1147445" cy="794385"/>
          </a:xfrm>
          <a:prstGeom prst="rect">
            <a:avLst/>
          </a:prstGeom>
        </p:spPr>
      </p:pic>
      <p:sp>
        <p:nvSpPr>
          <p:cNvPr id="50" name="流程图: 过程 49"/>
          <p:cNvSpPr/>
          <p:nvPr/>
        </p:nvSpPr>
        <p:spPr>
          <a:xfrm>
            <a:off x="423545" y="5457825"/>
            <a:ext cx="11344910" cy="1061720"/>
          </a:xfrm>
          <a:prstGeom prst="flowChartProcess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Tips:</a:t>
            </a:r>
            <a:endParaRPr lang="en-US" altLang="zh-CN" sz="24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Circle the subject, time tense and questioning words.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Leave out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省略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something unimportant like subject, verb, adj, adv, etc.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charset="0"/>
              <a:buChar char="Ø"/>
            </a:pP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1945" y="297180"/>
            <a:ext cx="2884805" cy="601980"/>
          </a:xfrm>
          <a:prstGeom prst="roundRect">
            <a:avLst/>
          </a:prstGeom>
          <a:solidFill>
            <a:srgbClr val="5E7959"/>
          </a:solidFill>
          <a:effectLst>
            <a:softEdge rad="1016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While-reading</a:t>
            </a:r>
            <a:endParaRPr lang="en-US" altLang="zh-CN" sz="320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18485" y="287020"/>
            <a:ext cx="2653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rgbClr val="694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Fast-reading</a:t>
            </a:r>
            <a:endParaRPr lang="en-US" altLang="zh-CN" sz="3200" b="1" i="1">
              <a:solidFill>
                <a:srgbClr val="694F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线形标注 1 1"/>
          <p:cNvSpPr/>
          <p:nvPr/>
        </p:nvSpPr>
        <p:spPr>
          <a:xfrm>
            <a:off x="5946775" y="3143250"/>
            <a:ext cx="1873250" cy="578485"/>
          </a:xfrm>
          <a:prstGeom prst="borderCallout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空地，荒地</a:t>
            </a:r>
            <a:endParaRPr lang="zh-CN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6" grpId="0" bldLvl="0" animBg="1"/>
      <p:bldP spid="6" grpId="1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959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424180" y="337820"/>
            <a:ext cx="11344275" cy="6181725"/>
          </a:xfrm>
          <a:prstGeom prst="rect">
            <a:avLst/>
          </a:prstGeom>
          <a:solidFill>
            <a:srgbClr val="F1F8E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6913245" y="299720"/>
            <a:ext cx="4855902" cy="6220460"/>
            <a:chOff x="2141" y="2405"/>
            <a:chExt cx="8521" cy="7032"/>
          </a:xfrm>
        </p:grpSpPr>
        <p:sp>
          <p:nvSpPr>
            <p:cNvPr id="11" name="矩形 13"/>
            <p:cNvSpPr/>
            <p:nvPr>
              <p:custDataLst>
                <p:tags r:id="rId2"/>
              </p:custDataLst>
            </p:nvPr>
          </p:nvSpPr>
          <p:spPr>
            <a:xfrm>
              <a:off x="2141" y="2447"/>
              <a:ext cx="8521" cy="6990"/>
            </a:xfrm>
            <a:custGeom>
              <a:avLst/>
              <a:gdLst>
                <a:gd name="connsiteX0" fmla="*/ 0 w 5084127"/>
                <a:gd name="connsiteY0" fmla="*/ 0 h 3648392"/>
                <a:gd name="connsiteX1" fmla="*/ 5084127 w 5084127"/>
                <a:gd name="connsiteY1" fmla="*/ 0 h 3648392"/>
                <a:gd name="connsiteX2" fmla="*/ 5084127 w 5084127"/>
                <a:gd name="connsiteY2" fmla="*/ 3648392 h 3648392"/>
                <a:gd name="connsiteX3" fmla="*/ 0 w 5084127"/>
                <a:gd name="connsiteY3" fmla="*/ 3648392 h 3648392"/>
                <a:gd name="connsiteX4" fmla="*/ 0 w 5084127"/>
                <a:gd name="connsiteY4" fmla="*/ 0 h 3648392"/>
                <a:gd name="connsiteX0-1" fmla="*/ 0 w 5084127"/>
                <a:gd name="connsiteY0-2" fmla="*/ 318 h 3648710"/>
                <a:gd name="connsiteX1-3" fmla="*/ 4996497 w 5084127"/>
                <a:gd name="connsiteY1-4" fmla="*/ 0 h 3648710"/>
                <a:gd name="connsiteX2-5" fmla="*/ 5084127 w 5084127"/>
                <a:gd name="connsiteY2-6" fmla="*/ 318 h 3648710"/>
                <a:gd name="connsiteX3-7" fmla="*/ 5084127 w 5084127"/>
                <a:gd name="connsiteY3-8" fmla="*/ 3648710 h 3648710"/>
                <a:gd name="connsiteX4-9" fmla="*/ 0 w 5084127"/>
                <a:gd name="connsiteY4-10" fmla="*/ 3648710 h 3648710"/>
                <a:gd name="connsiteX5" fmla="*/ 0 w 5084127"/>
                <a:gd name="connsiteY5" fmla="*/ 318 h 3648710"/>
                <a:gd name="connsiteX0-11" fmla="*/ 0 w 5084127"/>
                <a:gd name="connsiteY0-12" fmla="*/ 0 h 3648392"/>
                <a:gd name="connsiteX1-13" fmla="*/ 3642042 w 5084127"/>
                <a:gd name="connsiteY1-14" fmla="*/ 1587 h 3648392"/>
                <a:gd name="connsiteX2-15" fmla="*/ 5084127 w 5084127"/>
                <a:gd name="connsiteY2-16" fmla="*/ 0 h 3648392"/>
                <a:gd name="connsiteX3-17" fmla="*/ 5084127 w 5084127"/>
                <a:gd name="connsiteY3-18" fmla="*/ 3648392 h 3648392"/>
                <a:gd name="connsiteX4-19" fmla="*/ 0 w 5084127"/>
                <a:gd name="connsiteY4-20" fmla="*/ 3648392 h 3648392"/>
                <a:gd name="connsiteX5-21" fmla="*/ 0 w 5084127"/>
                <a:gd name="connsiteY5-22" fmla="*/ 0 h 3648392"/>
                <a:gd name="connsiteX0-23" fmla="*/ 0 w 5084127"/>
                <a:gd name="connsiteY0-24" fmla="*/ 0 h 3648392"/>
                <a:gd name="connsiteX1-25" fmla="*/ 3642042 w 5084127"/>
                <a:gd name="connsiteY1-26" fmla="*/ 1587 h 3648392"/>
                <a:gd name="connsiteX2-27" fmla="*/ 5084127 w 5084127"/>
                <a:gd name="connsiteY2-28" fmla="*/ 0 h 3648392"/>
                <a:gd name="connsiteX3-29" fmla="*/ 5082222 w 5084127"/>
                <a:gd name="connsiteY3-30" fmla="*/ 441642 h 3648392"/>
                <a:gd name="connsiteX4-31" fmla="*/ 5084127 w 5084127"/>
                <a:gd name="connsiteY4-32" fmla="*/ 3648392 h 3648392"/>
                <a:gd name="connsiteX5-33" fmla="*/ 0 w 5084127"/>
                <a:gd name="connsiteY5-34" fmla="*/ 3648392 h 3648392"/>
                <a:gd name="connsiteX6" fmla="*/ 0 w 5084127"/>
                <a:gd name="connsiteY6" fmla="*/ 0 h 3648392"/>
                <a:gd name="connsiteX0-35" fmla="*/ 0 w 5084127"/>
                <a:gd name="connsiteY0-36" fmla="*/ 0 h 3648392"/>
                <a:gd name="connsiteX1-37" fmla="*/ 3642042 w 5084127"/>
                <a:gd name="connsiteY1-38" fmla="*/ 1587 h 3648392"/>
                <a:gd name="connsiteX2-39" fmla="*/ 5084127 w 5084127"/>
                <a:gd name="connsiteY2-40" fmla="*/ 0 h 3648392"/>
                <a:gd name="connsiteX3-41" fmla="*/ 5084127 w 5084127"/>
                <a:gd name="connsiteY3-42" fmla="*/ 940752 h 3648392"/>
                <a:gd name="connsiteX4-43" fmla="*/ 5084127 w 5084127"/>
                <a:gd name="connsiteY4-44" fmla="*/ 3648392 h 3648392"/>
                <a:gd name="connsiteX5-45" fmla="*/ 0 w 5084127"/>
                <a:gd name="connsiteY5-46" fmla="*/ 3648392 h 3648392"/>
                <a:gd name="connsiteX6-47" fmla="*/ 0 w 5084127"/>
                <a:gd name="connsiteY6-48" fmla="*/ 0 h 3648392"/>
                <a:gd name="connsiteX0-49" fmla="*/ 0 w 5084127"/>
                <a:gd name="connsiteY0-50" fmla="*/ 0 h 3648392"/>
                <a:gd name="connsiteX1-51" fmla="*/ 3642042 w 5084127"/>
                <a:gd name="connsiteY1-52" fmla="*/ 1587 h 3648392"/>
                <a:gd name="connsiteX2-53" fmla="*/ 4859337 w 5084127"/>
                <a:gd name="connsiteY2-54" fmla="*/ 403860 h 3648392"/>
                <a:gd name="connsiteX3-55" fmla="*/ 5084127 w 5084127"/>
                <a:gd name="connsiteY3-56" fmla="*/ 940752 h 3648392"/>
                <a:gd name="connsiteX4-57" fmla="*/ 5084127 w 5084127"/>
                <a:gd name="connsiteY4-58" fmla="*/ 3648392 h 3648392"/>
                <a:gd name="connsiteX5-59" fmla="*/ 0 w 5084127"/>
                <a:gd name="connsiteY5-60" fmla="*/ 3648392 h 3648392"/>
                <a:gd name="connsiteX6-61" fmla="*/ 0 w 5084127"/>
                <a:gd name="connsiteY6-62" fmla="*/ 0 h 3648392"/>
                <a:gd name="connsiteX0-63" fmla="*/ 0 w 5084127"/>
                <a:gd name="connsiteY0-64" fmla="*/ 0 h 3648392"/>
                <a:gd name="connsiteX1-65" fmla="*/ 3642042 w 5084127"/>
                <a:gd name="connsiteY1-66" fmla="*/ 1587 h 3648392"/>
                <a:gd name="connsiteX2-67" fmla="*/ 4859337 w 5084127"/>
                <a:gd name="connsiteY2-68" fmla="*/ 403860 h 3648392"/>
                <a:gd name="connsiteX3-69" fmla="*/ 5084127 w 5084127"/>
                <a:gd name="connsiteY3-70" fmla="*/ 940752 h 3648392"/>
                <a:gd name="connsiteX4-71" fmla="*/ 5084127 w 5084127"/>
                <a:gd name="connsiteY4-72" fmla="*/ 3648392 h 3648392"/>
                <a:gd name="connsiteX5-73" fmla="*/ 0 w 5084127"/>
                <a:gd name="connsiteY5-74" fmla="*/ 3648392 h 3648392"/>
                <a:gd name="connsiteX6-75" fmla="*/ 0 w 5084127"/>
                <a:gd name="connsiteY6-76" fmla="*/ 0 h 3648392"/>
                <a:gd name="connsiteX0-77" fmla="*/ 0 w 5084127"/>
                <a:gd name="connsiteY0-78" fmla="*/ 0 h 3648392"/>
                <a:gd name="connsiteX1-79" fmla="*/ 3642042 w 5084127"/>
                <a:gd name="connsiteY1-80" fmla="*/ 1587 h 3648392"/>
                <a:gd name="connsiteX2-81" fmla="*/ 4859337 w 5084127"/>
                <a:gd name="connsiteY2-82" fmla="*/ 403860 h 3648392"/>
                <a:gd name="connsiteX3-83" fmla="*/ 5084127 w 5084127"/>
                <a:gd name="connsiteY3-84" fmla="*/ 940752 h 3648392"/>
                <a:gd name="connsiteX4-85" fmla="*/ 5084127 w 5084127"/>
                <a:gd name="connsiteY4-86" fmla="*/ 3648392 h 3648392"/>
                <a:gd name="connsiteX5-87" fmla="*/ 0 w 5084127"/>
                <a:gd name="connsiteY5-88" fmla="*/ 3648392 h 3648392"/>
                <a:gd name="connsiteX6-89" fmla="*/ 0 w 5084127"/>
                <a:gd name="connsiteY6-90" fmla="*/ 0 h 3648392"/>
                <a:gd name="connsiteX0-91" fmla="*/ 0 w 5084127"/>
                <a:gd name="connsiteY0-92" fmla="*/ 0 h 3648392"/>
                <a:gd name="connsiteX1-93" fmla="*/ 3642042 w 5084127"/>
                <a:gd name="connsiteY1-94" fmla="*/ 1587 h 3648392"/>
                <a:gd name="connsiteX2-95" fmla="*/ 4859337 w 5084127"/>
                <a:gd name="connsiteY2-96" fmla="*/ 403860 h 3648392"/>
                <a:gd name="connsiteX3-97" fmla="*/ 5084127 w 5084127"/>
                <a:gd name="connsiteY3-98" fmla="*/ 940752 h 3648392"/>
                <a:gd name="connsiteX4-99" fmla="*/ 5084127 w 5084127"/>
                <a:gd name="connsiteY4-100" fmla="*/ 3648392 h 3648392"/>
                <a:gd name="connsiteX5-101" fmla="*/ 0 w 5084127"/>
                <a:gd name="connsiteY5-102" fmla="*/ 3648392 h 3648392"/>
                <a:gd name="connsiteX6-103" fmla="*/ 0 w 5084127"/>
                <a:gd name="connsiteY6-104" fmla="*/ 0 h 3648392"/>
                <a:gd name="connsiteX0-105" fmla="*/ 0 w 5084127"/>
                <a:gd name="connsiteY0-106" fmla="*/ 0 h 3648392"/>
                <a:gd name="connsiteX1-107" fmla="*/ 3642042 w 5084127"/>
                <a:gd name="connsiteY1-108" fmla="*/ 1587 h 3648392"/>
                <a:gd name="connsiteX2-109" fmla="*/ 4859337 w 5084127"/>
                <a:gd name="connsiteY2-110" fmla="*/ 403860 h 3648392"/>
                <a:gd name="connsiteX3-111" fmla="*/ 5084127 w 5084127"/>
                <a:gd name="connsiteY3-112" fmla="*/ 940752 h 3648392"/>
                <a:gd name="connsiteX4-113" fmla="*/ 5084127 w 5084127"/>
                <a:gd name="connsiteY4-114" fmla="*/ 3648392 h 3648392"/>
                <a:gd name="connsiteX5-115" fmla="*/ 0 w 5084127"/>
                <a:gd name="connsiteY5-116" fmla="*/ 3648392 h 3648392"/>
                <a:gd name="connsiteX6-117" fmla="*/ 0 w 5084127"/>
                <a:gd name="connsiteY6-118" fmla="*/ 0 h 3648392"/>
                <a:gd name="connsiteX0-119" fmla="*/ 0 w 5084127"/>
                <a:gd name="connsiteY0-120" fmla="*/ 0 h 3648392"/>
                <a:gd name="connsiteX1-121" fmla="*/ 3642042 w 5084127"/>
                <a:gd name="connsiteY1-122" fmla="*/ 1587 h 3648392"/>
                <a:gd name="connsiteX2-123" fmla="*/ 4859337 w 5084127"/>
                <a:gd name="connsiteY2-124" fmla="*/ 403860 h 3648392"/>
                <a:gd name="connsiteX3-125" fmla="*/ 5084127 w 5084127"/>
                <a:gd name="connsiteY3-126" fmla="*/ 940752 h 3648392"/>
                <a:gd name="connsiteX4-127" fmla="*/ 5084127 w 5084127"/>
                <a:gd name="connsiteY4-128" fmla="*/ 3648392 h 3648392"/>
                <a:gd name="connsiteX5-129" fmla="*/ 0 w 5084127"/>
                <a:gd name="connsiteY5-130" fmla="*/ 3648392 h 3648392"/>
                <a:gd name="connsiteX6-131" fmla="*/ 0 w 5084127"/>
                <a:gd name="connsiteY6-132" fmla="*/ 0 h 3648392"/>
                <a:gd name="connsiteX0-133" fmla="*/ 0 w 5084127"/>
                <a:gd name="connsiteY0-134" fmla="*/ 0 h 3648392"/>
                <a:gd name="connsiteX1-135" fmla="*/ 3642042 w 5084127"/>
                <a:gd name="connsiteY1-136" fmla="*/ 1587 h 3648392"/>
                <a:gd name="connsiteX2-137" fmla="*/ 4859337 w 5084127"/>
                <a:gd name="connsiteY2-138" fmla="*/ 403860 h 3648392"/>
                <a:gd name="connsiteX3-139" fmla="*/ 5084127 w 5084127"/>
                <a:gd name="connsiteY3-140" fmla="*/ 1176972 h 3648392"/>
                <a:gd name="connsiteX4-141" fmla="*/ 5084127 w 5084127"/>
                <a:gd name="connsiteY4-142" fmla="*/ 3648392 h 3648392"/>
                <a:gd name="connsiteX5-143" fmla="*/ 0 w 5084127"/>
                <a:gd name="connsiteY5-144" fmla="*/ 3648392 h 3648392"/>
                <a:gd name="connsiteX6-145" fmla="*/ 0 w 5084127"/>
                <a:gd name="connsiteY6-146" fmla="*/ 0 h 3648392"/>
                <a:gd name="connsiteX0-147" fmla="*/ 0 w 5084127"/>
                <a:gd name="connsiteY0-148" fmla="*/ 0 h 3648392"/>
                <a:gd name="connsiteX1-149" fmla="*/ 3642042 w 5084127"/>
                <a:gd name="connsiteY1-150" fmla="*/ 1587 h 3648392"/>
                <a:gd name="connsiteX2-151" fmla="*/ 4832667 w 5084127"/>
                <a:gd name="connsiteY2-152" fmla="*/ 582930 h 3648392"/>
                <a:gd name="connsiteX3-153" fmla="*/ 5084127 w 5084127"/>
                <a:gd name="connsiteY3-154" fmla="*/ 1176972 h 3648392"/>
                <a:gd name="connsiteX4-155" fmla="*/ 5084127 w 5084127"/>
                <a:gd name="connsiteY4-156" fmla="*/ 3648392 h 3648392"/>
                <a:gd name="connsiteX5-157" fmla="*/ 0 w 5084127"/>
                <a:gd name="connsiteY5-158" fmla="*/ 3648392 h 3648392"/>
                <a:gd name="connsiteX6-159" fmla="*/ 0 w 5084127"/>
                <a:gd name="connsiteY6-160" fmla="*/ 0 h 3648392"/>
                <a:gd name="connsiteX0-161" fmla="*/ 0 w 5084127"/>
                <a:gd name="connsiteY0-162" fmla="*/ 0 h 3648392"/>
                <a:gd name="connsiteX1-163" fmla="*/ 3642042 w 5084127"/>
                <a:gd name="connsiteY1-164" fmla="*/ 1587 h 3648392"/>
                <a:gd name="connsiteX2-165" fmla="*/ 4832667 w 5084127"/>
                <a:gd name="connsiteY2-166" fmla="*/ 582930 h 3648392"/>
                <a:gd name="connsiteX3-167" fmla="*/ 5084127 w 5084127"/>
                <a:gd name="connsiteY3-168" fmla="*/ 1176972 h 3648392"/>
                <a:gd name="connsiteX4-169" fmla="*/ 5084127 w 5084127"/>
                <a:gd name="connsiteY4-170" fmla="*/ 3648392 h 3648392"/>
                <a:gd name="connsiteX5-171" fmla="*/ 0 w 5084127"/>
                <a:gd name="connsiteY5-172" fmla="*/ 3648392 h 3648392"/>
                <a:gd name="connsiteX6-173" fmla="*/ 0 w 5084127"/>
                <a:gd name="connsiteY6-174" fmla="*/ 0 h 3648392"/>
                <a:gd name="connsiteX0-175" fmla="*/ 0 w 5084127"/>
                <a:gd name="connsiteY0-176" fmla="*/ 0 h 3648392"/>
                <a:gd name="connsiteX1-177" fmla="*/ 3642042 w 5084127"/>
                <a:gd name="connsiteY1-178" fmla="*/ 1587 h 3648392"/>
                <a:gd name="connsiteX2-179" fmla="*/ 4832667 w 5084127"/>
                <a:gd name="connsiteY2-180" fmla="*/ 582930 h 3648392"/>
                <a:gd name="connsiteX3-181" fmla="*/ 5084127 w 5084127"/>
                <a:gd name="connsiteY3-182" fmla="*/ 1176972 h 3648392"/>
                <a:gd name="connsiteX4-183" fmla="*/ 5084127 w 5084127"/>
                <a:gd name="connsiteY4-184" fmla="*/ 3648392 h 3648392"/>
                <a:gd name="connsiteX5-185" fmla="*/ 0 w 5084127"/>
                <a:gd name="connsiteY5-186" fmla="*/ 3648392 h 3648392"/>
                <a:gd name="connsiteX6-187" fmla="*/ 0 w 5084127"/>
                <a:gd name="connsiteY6-188" fmla="*/ 0 h 3648392"/>
                <a:gd name="connsiteX0-189" fmla="*/ 0 w 5084127"/>
                <a:gd name="connsiteY0-190" fmla="*/ 0 h 3648392"/>
                <a:gd name="connsiteX1-191" fmla="*/ 3642042 w 5084127"/>
                <a:gd name="connsiteY1-192" fmla="*/ 1587 h 3648392"/>
                <a:gd name="connsiteX2-193" fmla="*/ 4832667 w 5084127"/>
                <a:gd name="connsiteY2-194" fmla="*/ 582930 h 3648392"/>
                <a:gd name="connsiteX3-195" fmla="*/ 5082222 w 5084127"/>
                <a:gd name="connsiteY3-196" fmla="*/ 1201737 h 3648392"/>
                <a:gd name="connsiteX4-197" fmla="*/ 5084127 w 5084127"/>
                <a:gd name="connsiteY4-198" fmla="*/ 3648392 h 3648392"/>
                <a:gd name="connsiteX5-199" fmla="*/ 0 w 5084127"/>
                <a:gd name="connsiteY5-200" fmla="*/ 3648392 h 3648392"/>
                <a:gd name="connsiteX6-201" fmla="*/ 0 w 5084127"/>
                <a:gd name="connsiteY6-202" fmla="*/ 0 h 3648392"/>
                <a:gd name="connsiteX0-203" fmla="*/ 0 w 5084127"/>
                <a:gd name="connsiteY0-204" fmla="*/ 0 h 3648392"/>
                <a:gd name="connsiteX1-205" fmla="*/ 3642042 w 5084127"/>
                <a:gd name="connsiteY1-206" fmla="*/ 1587 h 3648392"/>
                <a:gd name="connsiteX2-207" fmla="*/ 4832667 w 5084127"/>
                <a:gd name="connsiteY2-208" fmla="*/ 582930 h 3648392"/>
                <a:gd name="connsiteX3-209" fmla="*/ 5082222 w 5084127"/>
                <a:gd name="connsiteY3-210" fmla="*/ 1201737 h 3648392"/>
                <a:gd name="connsiteX4-211" fmla="*/ 5084127 w 5084127"/>
                <a:gd name="connsiteY4-212" fmla="*/ 3648392 h 3648392"/>
                <a:gd name="connsiteX5-213" fmla="*/ 0 w 5084127"/>
                <a:gd name="connsiteY5-214" fmla="*/ 3648392 h 3648392"/>
                <a:gd name="connsiteX6-215" fmla="*/ 0 w 5084127"/>
                <a:gd name="connsiteY6-216" fmla="*/ 0 h 3648392"/>
                <a:gd name="connsiteX0-217" fmla="*/ 0 w 5084127"/>
                <a:gd name="connsiteY0-218" fmla="*/ 0 h 3648392"/>
                <a:gd name="connsiteX1-219" fmla="*/ 3154362 w 5084127"/>
                <a:gd name="connsiteY1-220" fmla="*/ 1587 h 3648392"/>
                <a:gd name="connsiteX2-221" fmla="*/ 4832667 w 5084127"/>
                <a:gd name="connsiteY2-222" fmla="*/ 582930 h 3648392"/>
                <a:gd name="connsiteX3-223" fmla="*/ 5082222 w 5084127"/>
                <a:gd name="connsiteY3-224" fmla="*/ 1201737 h 3648392"/>
                <a:gd name="connsiteX4-225" fmla="*/ 5084127 w 5084127"/>
                <a:gd name="connsiteY4-226" fmla="*/ 3648392 h 3648392"/>
                <a:gd name="connsiteX5-227" fmla="*/ 0 w 5084127"/>
                <a:gd name="connsiteY5-228" fmla="*/ 3648392 h 3648392"/>
                <a:gd name="connsiteX6-229" fmla="*/ 0 w 5084127"/>
                <a:gd name="connsiteY6-230" fmla="*/ 0 h 3648392"/>
                <a:gd name="connsiteX0-231" fmla="*/ 0 w 5084127"/>
                <a:gd name="connsiteY0-232" fmla="*/ 0 h 3648392"/>
                <a:gd name="connsiteX1-233" fmla="*/ 3154362 w 5084127"/>
                <a:gd name="connsiteY1-234" fmla="*/ 1587 h 3648392"/>
                <a:gd name="connsiteX2-235" fmla="*/ 4832667 w 5084127"/>
                <a:gd name="connsiteY2-236" fmla="*/ 582930 h 3648392"/>
                <a:gd name="connsiteX3-237" fmla="*/ 5082222 w 5084127"/>
                <a:gd name="connsiteY3-238" fmla="*/ 1201737 h 3648392"/>
                <a:gd name="connsiteX4-239" fmla="*/ 5084127 w 5084127"/>
                <a:gd name="connsiteY4-240" fmla="*/ 3648392 h 3648392"/>
                <a:gd name="connsiteX5-241" fmla="*/ 0 w 5084127"/>
                <a:gd name="connsiteY5-242" fmla="*/ 3648392 h 3648392"/>
                <a:gd name="connsiteX6-243" fmla="*/ 0 w 5084127"/>
                <a:gd name="connsiteY6-244" fmla="*/ 0 h 3648392"/>
                <a:gd name="connsiteX0-245" fmla="*/ 0 w 5084127"/>
                <a:gd name="connsiteY0-246" fmla="*/ 0 h 3648392"/>
                <a:gd name="connsiteX1-247" fmla="*/ 3154362 w 5084127"/>
                <a:gd name="connsiteY1-248" fmla="*/ 1587 h 3648392"/>
                <a:gd name="connsiteX2-249" fmla="*/ 4826952 w 5084127"/>
                <a:gd name="connsiteY2-250" fmla="*/ 575310 h 3648392"/>
                <a:gd name="connsiteX3-251" fmla="*/ 5082222 w 5084127"/>
                <a:gd name="connsiteY3-252" fmla="*/ 1201737 h 3648392"/>
                <a:gd name="connsiteX4-253" fmla="*/ 5084127 w 5084127"/>
                <a:gd name="connsiteY4-254" fmla="*/ 3648392 h 3648392"/>
                <a:gd name="connsiteX5-255" fmla="*/ 0 w 5084127"/>
                <a:gd name="connsiteY5-256" fmla="*/ 3648392 h 3648392"/>
                <a:gd name="connsiteX6-257" fmla="*/ 0 w 5084127"/>
                <a:gd name="connsiteY6-258" fmla="*/ 0 h 3648392"/>
                <a:gd name="connsiteX0-259" fmla="*/ 0 w 5084127"/>
                <a:gd name="connsiteY0-260" fmla="*/ 0 h 3648392"/>
                <a:gd name="connsiteX1-261" fmla="*/ 3154362 w 5084127"/>
                <a:gd name="connsiteY1-262" fmla="*/ 1587 h 3648392"/>
                <a:gd name="connsiteX2-263" fmla="*/ 4826952 w 5084127"/>
                <a:gd name="connsiteY2-264" fmla="*/ 575310 h 3648392"/>
                <a:gd name="connsiteX3-265" fmla="*/ 5082222 w 5084127"/>
                <a:gd name="connsiteY3-266" fmla="*/ 1201737 h 3648392"/>
                <a:gd name="connsiteX4-267" fmla="*/ 5084127 w 5084127"/>
                <a:gd name="connsiteY4-268" fmla="*/ 3648392 h 3648392"/>
                <a:gd name="connsiteX5-269" fmla="*/ 0 w 5084127"/>
                <a:gd name="connsiteY5-270" fmla="*/ 3648392 h 3648392"/>
                <a:gd name="connsiteX6-271" fmla="*/ 0 w 5084127"/>
                <a:gd name="connsiteY6-272" fmla="*/ 0 h 3648392"/>
                <a:gd name="connsiteX0-273" fmla="*/ 0 w 5084127"/>
                <a:gd name="connsiteY0-274" fmla="*/ 0 h 3648392"/>
                <a:gd name="connsiteX1-275" fmla="*/ 3154362 w 5084127"/>
                <a:gd name="connsiteY1-276" fmla="*/ 1587 h 3648392"/>
                <a:gd name="connsiteX2-277" fmla="*/ 4826952 w 5084127"/>
                <a:gd name="connsiteY2-278" fmla="*/ 575310 h 3648392"/>
                <a:gd name="connsiteX3-279" fmla="*/ 5082222 w 5084127"/>
                <a:gd name="connsiteY3-280" fmla="*/ 1201737 h 3648392"/>
                <a:gd name="connsiteX4-281" fmla="*/ 5084127 w 5084127"/>
                <a:gd name="connsiteY4-282" fmla="*/ 3648392 h 3648392"/>
                <a:gd name="connsiteX5-283" fmla="*/ 0 w 5084127"/>
                <a:gd name="connsiteY5-284" fmla="*/ 3648392 h 3648392"/>
                <a:gd name="connsiteX6-285" fmla="*/ 0 w 5084127"/>
                <a:gd name="connsiteY6-286" fmla="*/ 0 h 3648392"/>
                <a:gd name="connsiteX0-287" fmla="*/ 0 w 5084127"/>
                <a:gd name="connsiteY0-288" fmla="*/ 0 h 3648392"/>
                <a:gd name="connsiteX1-289" fmla="*/ 3154362 w 5084127"/>
                <a:gd name="connsiteY1-290" fmla="*/ 1587 h 3648392"/>
                <a:gd name="connsiteX2-291" fmla="*/ 4825047 w 5084127"/>
                <a:gd name="connsiteY2-292" fmla="*/ 569595 h 3648392"/>
                <a:gd name="connsiteX3-293" fmla="*/ 5082222 w 5084127"/>
                <a:gd name="connsiteY3-294" fmla="*/ 1201737 h 3648392"/>
                <a:gd name="connsiteX4-295" fmla="*/ 5084127 w 5084127"/>
                <a:gd name="connsiteY4-296" fmla="*/ 3648392 h 3648392"/>
                <a:gd name="connsiteX5-297" fmla="*/ 0 w 5084127"/>
                <a:gd name="connsiteY5-298" fmla="*/ 3648392 h 3648392"/>
                <a:gd name="connsiteX6-299" fmla="*/ 0 w 5084127"/>
                <a:gd name="connsiteY6-300" fmla="*/ 0 h 3648392"/>
                <a:gd name="connsiteX0-301" fmla="*/ 0 w 5084127"/>
                <a:gd name="connsiteY0-302" fmla="*/ 0 h 3648392"/>
                <a:gd name="connsiteX1-303" fmla="*/ 3154362 w 5084127"/>
                <a:gd name="connsiteY1-304" fmla="*/ 1587 h 3648392"/>
                <a:gd name="connsiteX2-305" fmla="*/ 4825047 w 5084127"/>
                <a:gd name="connsiteY2-306" fmla="*/ 569595 h 3648392"/>
                <a:gd name="connsiteX3-307" fmla="*/ 5082222 w 5084127"/>
                <a:gd name="connsiteY3-308" fmla="*/ 1201737 h 3648392"/>
                <a:gd name="connsiteX4-309" fmla="*/ 5084127 w 5084127"/>
                <a:gd name="connsiteY4-310" fmla="*/ 3648392 h 3648392"/>
                <a:gd name="connsiteX5-311" fmla="*/ 0 w 5084127"/>
                <a:gd name="connsiteY5-312" fmla="*/ 3648392 h 3648392"/>
                <a:gd name="connsiteX6-313" fmla="*/ 0 w 5084127"/>
                <a:gd name="connsiteY6-314" fmla="*/ 0 h 3648392"/>
                <a:gd name="connsiteX0-315" fmla="*/ 0 w 5084127"/>
                <a:gd name="connsiteY0-316" fmla="*/ 4128 h 3652520"/>
                <a:gd name="connsiteX1-317" fmla="*/ 3127692 w 5084127"/>
                <a:gd name="connsiteY1-318" fmla="*/ 0 h 3652520"/>
                <a:gd name="connsiteX2-319" fmla="*/ 4825047 w 5084127"/>
                <a:gd name="connsiteY2-320" fmla="*/ 573723 h 3652520"/>
                <a:gd name="connsiteX3-321" fmla="*/ 5082222 w 5084127"/>
                <a:gd name="connsiteY3-322" fmla="*/ 1205865 h 3652520"/>
                <a:gd name="connsiteX4-323" fmla="*/ 5084127 w 5084127"/>
                <a:gd name="connsiteY4-324" fmla="*/ 3652520 h 3652520"/>
                <a:gd name="connsiteX5-325" fmla="*/ 0 w 5084127"/>
                <a:gd name="connsiteY5-326" fmla="*/ 3652520 h 3652520"/>
                <a:gd name="connsiteX6-327" fmla="*/ 0 w 5084127"/>
                <a:gd name="connsiteY6-328" fmla="*/ 4128 h 3652520"/>
                <a:gd name="connsiteX0-329" fmla="*/ 0 w 5084127"/>
                <a:gd name="connsiteY0-330" fmla="*/ 318 h 3648710"/>
                <a:gd name="connsiteX1-331" fmla="*/ 3118167 w 5084127"/>
                <a:gd name="connsiteY1-332" fmla="*/ 0 h 3648710"/>
                <a:gd name="connsiteX2-333" fmla="*/ 4825047 w 5084127"/>
                <a:gd name="connsiteY2-334" fmla="*/ 569913 h 3648710"/>
                <a:gd name="connsiteX3-335" fmla="*/ 5082222 w 5084127"/>
                <a:gd name="connsiteY3-336" fmla="*/ 1202055 h 3648710"/>
                <a:gd name="connsiteX4-337" fmla="*/ 5084127 w 5084127"/>
                <a:gd name="connsiteY4-338" fmla="*/ 3648710 h 3648710"/>
                <a:gd name="connsiteX5-339" fmla="*/ 0 w 5084127"/>
                <a:gd name="connsiteY5-340" fmla="*/ 3648710 h 3648710"/>
                <a:gd name="connsiteX6-341" fmla="*/ 0 w 5084127"/>
                <a:gd name="connsiteY6-342" fmla="*/ 318 h 36487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47" y="connsiteY6-48"/>
                </a:cxn>
              </a:cxnLst>
              <a:rect l="l" t="t" r="r" b="b"/>
              <a:pathLst>
                <a:path w="5084127" h="3648710">
                  <a:moveTo>
                    <a:pt x="0" y="318"/>
                  </a:moveTo>
                  <a:lnTo>
                    <a:pt x="3118167" y="0"/>
                  </a:lnTo>
                  <a:cubicBezTo>
                    <a:pt x="3363912" y="17886"/>
                    <a:pt x="4188777" y="336762"/>
                    <a:pt x="4825047" y="569913"/>
                  </a:cubicBezTo>
                  <a:cubicBezTo>
                    <a:pt x="5031422" y="644102"/>
                    <a:pt x="5075872" y="1103101"/>
                    <a:pt x="5082222" y="1202055"/>
                  </a:cubicBezTo>
                  <a:lnTo>
                    <a:pt x="5084127" y="3648710"/>
                  </a:lnTo>
                  <a:lnTo>
                    <a:pt x="0" y="3648710"/>
                  </a:lnTo>
                  <a:lnTo>
                    <a:pt x="0" y="318"/>
                  </a:lnTo>
                  <a:close/>
                </a:path>
              </a:pathLst>
            </a:custGeom>
            <a:solidFill>
              <a:schemeClr val="bg1">
                <a:alpha val="38000"/>
              </a:schemeClr>
            </a:solidFill>
            <a:ln w="12700"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n w="12700"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6802" y="2405"/>
              <a:ext cx="3860" cy="2679"/>
              <a:chOff x="4323329" y="1523924"/>
              <a:chExt cx="1482758" cy="1048185"/>
            </a:xfrm>
          </p:grpSpPr>
          <p:sp>
            <p:nvSpPr>
              <p:cNvPr id="32" name="任意多边形: 形状 20"/>
              <p:cNvSpPr/>
              <p:nvPr>
                <p:custDataLst>
                  <p:tags r:id="rId3"/>
                </p:custDataLst>
              </p:nvPr>
            </p:nvSpPr>
            <p:spPr>
              <a:xfrm flipH="1">
                <a:off x="4323329" y="1523924"/>
                <a:ext cx="1480031" cy="1048185"/>
              </a:xfrm>
              <a:custGeom>
                <a:avLst/>
                <a:gdLst>
                  <a:gd name="connsiteX0" fmla="*/ 114086 w 959128"/>
                  <a:gd name="connsiteY0" fmla="*/ 272833 h 679272"/>
                  <a:gd name="connsiteX1" fmla="*/ 357 w 959128"/>
                  <a:gd name="connsiteY1" fmla="*/ 644308 h 679272"/>
                  <a:gd name="connsiteX2" fmla="*/ 139613 w 959128"/>
                  <a:gd name="connsiteY2" fmla="*/ 541628 h 679272"/>
                  <a:gd name="connsiteX3" fmla="*/ 314492 w 959128"/>
                  <a:gd name="connsiteY3" fmla="*/ 630782 h 679272"/>
                  <a:gd name="connsiteX4" fmla="*/ 506325 w 959128"/>
                  <a:gd name="connsiteY4" fmla="*/ 586205 h 679272"/>
                  <a:gd name="connsiteX5" fmla="*/ 658725 w 959128"/>
                  <a:gd name="connsiteY5" fmla="*/ 258926 h 679272"/>
                  <a:gd name="connsiteX6" fmla="*/ 959429 w 959128"/>
                  <a:gd name="connsiteY6" fmla="*/ -58 h 679272"/>
                  <a:gd name="connsiteX7" fmla="*/ 114086 w 959128"/>
                  <a:gd name="connsiteY7" fmla="*/ 272833 h 679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9128" h="679272">
                    <a:moveTo>
                      <a:pt x="114086" y="272833"/>
                    </a:moveTo>
                    <a:cubicBezTo>
                      <a:pt x="-5929" y="315791"/>
                      <a:pt x="357" y="644308"/>
                      <a:pt x="357" y="644308"/>
                    </a:cubicBezTo>
                    <a:cubicBezTo>
                      <a:pt x="357" y="644308"/>
                      <a:pt x="14359" y="551058"/>
                      <a:pt x="139613" y="541628"/>
                    </a:cubicBezTo>
                    <a:cubicBezTo>
                      <a:pt x="229910" y="534961"/>
                      <a:pt x="251531" y="540295"/>
                      <a:pt x="314492" y="630782"/>
                    </a:cubicBezTo>
                    <a:cubicBezTo>
                      <a:pt x="374975" y="717650"/>
                      <a:pt x="476417" y="678407"/>
                      <a:pt x="506325" y="586205"/>
                    </a:cubicBezTo>
                    <a:cubicBezTo>
                      <a:pt x="539091" y="485621"/>
                      <a:pt x="574524" y="382847"/>
                      <a:pt x="658725" y="258926"/>
                    </a:cubicBezTo>
                    <a:cubicBezTo>
                      <a:pt x="771025" y="92334"/>
                      <a:pt x="854559" y="31184"/>
                      <a:pt x="959429" y="-58"/>
                    </a:cubicBezTo>
                    <a:cubicBezTo>
                      <a:pt x="754737" y="1085"/>
                      <a:pt x="218289" y="235590"/>
                      <a:pt x="114086" y="2728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5000"/>
                    </a:schemeClr>
                  </a:gs>
                  <a:gs pos="66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4" name="任意多边形: 形状 21"/>
              <p:cNvSpPr/>
              <p:nvPr>
                <p:custDataLst>
                  <p:tags r:id="rId4"/>
                </p:custDataLst>
              </p:nvPr>
            </p:nvSpPr>
            <p:spPr>
              <a:xfrm flipH="1">
                <a:off x="4459439" y="1540878"/>
                <a:ext cx="1346648" cy="985555"/>
              </a:xfrm>
              <a:custGeom>
                <a:avLst/>
                <a:gdLst>
                  <a:gd name="connsiteX0" fmla="*/ 422 w 959479"/>
                  <a:gd name="connsiteY0" fmla="*/ 644213 h 644270"/>
                  <a:gd name="connsiteX1" fmla="*/ 113484 w 959479"/>
                  <a:gd name="connsiteY1" fmla="*/ 279405 h 644270"/>
                  <a:gd name="connsiteX2" fmla="*/ 363039 w 959479"/>
                  <a:gd name="connsiteY2" fmla="*/ 418851 h 644270"/>
                  <a:gd name="connsiteX3" fmla="*/ 582114 w 959479"/>
                  <a:gd name="connsiteY3" fmla="*/ 183774 h 644270"/>
                  <a:gd name="connsiteX4" fmla="*/ 959780 w 959479"/>
                  <a:gd name="connsiteY4" fmla="*/ -58 h 644270"/>
                  <a:gd name="connsiteX5" fmla="*/ 114437 w 959479"/>
                  <a:gd name="connsiteY5" fmla="*/ 273119 h 644270"/>
                  <a:gd name="connsiteX6" fmla="*/ 422 w 959479"/>
                  <a:gd name="connsiteY6" fmla="*/ 644213 h 6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9479" h="644270">
                    <a:moveTo>
                      <a:pt x="422" y="644213"/>
                    </a:moveTo>
                    <a:cubicBezTo>
                      <a:pt x="422" y="644213"/>
                      <a:pt x="-4721" y="321982"/>
                      <a:pt x="113484" y="279405"/>
                    </a:cubicBezTo>
                    <a:cubicBezTo>
                      <a:pt x="231689" y="236828"/>
                      <a:pt x="363039" y="418851"/>
                      <a:pt x="363039" y="418851"/>
                    </a:cubicBezTo>
                    <a:cubicBezTo>
                      <a:pt x="363039" y="418851"/>
                      <a:pt x="434381" y="321791"/>
                      <a:pt x="582114" y="183774"/>
                    </a:cubicBezTo>
                    <a:cubicBezTo>
                      <a:pt x="729847" y="45757"/>
                      <a:pt x="839289" y="5371"/>
                      <a:pt x="959780" y="-58"/>
                    </a:cubicBezTo>
                    <a:cubicBezTo>
                      <a:pt x="755088" y="1275"/>
                      <a:pt x="218735" y="235876"/>
                      <a:pt x="114437" y="273119"/>
                    </a:cubicBezTo>
                    <a:cubicBezTo>
                      <a:pt x="-7960" y="316743"/>
                      <a:pt x="422" y="644213"/>
                      <a:pt x="422" y="644213"/>
                    </a:cubicBezTo>
                    <a:close/>
                  </a:path>
                </a:pathLst>
              </a:custGeom>
              <a:gradFill flip="none" rotWithShape="1">
                <a:gsLst>
                  <a:gs pos="62000">
                    <a:srgbClr val="5E7959"/>
                  </a:gs>
                  <a:gs pos="0">
                    <a:schemeClr val="accent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sp>
        <p:nvSpPr>
          <p:cNvPr id="19" name="文本框 18"/>
          <p:cNvSpPr txBox="1"/>
          <p:nvPr/>
        </p:nvSpPr>
        <p:spPr>
          <a:xfrm>
            <a:off x="310515" y="820420"/>
            <a:ext cx="66922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b="1" i="1"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Choose 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four verbs</a:t>
            </a:r>
            <a:r>
              <a:rPr lang="en-US" altLang="zh-CN" sz="2400" b="1" i="1">
                <a:latin typeface="Times New Roman" panose="02020603050405020304" pitchFamily="18" charset="0"/>
                <a:ea typeface="柳公权楷书" panose="02010600010101010101" charset="-122"/>
                <a:cs typeface="Times New Roman" panose="02020603050405020304" pitchFamily="18" charset="0"/>
                <a:sym typeface="+mn-ea"/>
              </a:rPr>
              <a:t> to describe what the writer writes about peanuts to make a mind map</a:t>
            </a:r>
            <a:r>
              <a:rPr lang="en-US" altLang="zh-CN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六选四</a:t>
            </a:r>
            <a:r>
              <a:rPr lang="en-US" altLang="zh-CN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).</a:t>
            </a:r>
            <a:endParaRPr lang="en-US" altLang="zh-CN" sz="2400" b="1" i="1"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5"/>
            </p:custDataLst>
          </p:nvPr>
        </p:nvSpPr>
        <p:spPr>
          <a:xfrm>
            <a:off x="513715" y="5264785"/>
            <a:ext cx="1885950" cy="499745"/>
          </a:xfrm>
          <a:prstGeom prst="roundRect">
            <a:avLst/>
          </a:prstGeom>
          <a:solidFill>
            <a:srgbClr val="6D8569"/>
          </a:solidFill>
          <a:ln>
            <a:solidFill>
              <a:srgbClr val="6D856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Plant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圆角矩形 25"/>
          <p:cNvSpPr/>
          <p:nvPr>
            <p:custDataLst>
              <p:tags r:id="rId6"/>
            </p:custDataLst>
          </p:nvPr>
        </p:nvSpPr>
        <p:spPr>
          <a:xfrm>
            <a:off x="2533650" y="5264785"/>
            <a:ext cx="1667510" cy="499745"/>
          </a:xfrm>
          <a:prstGeom prst="roundRect">
            <a:avLst/>
          </a:prstGeom>
          <a:solidFill>
            <a:srgbClr val="6D8569"/>
          </a:solidFill>
          <a:ln>
            <a:solidFill>
              <a:srgbClr val="6D856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Harvest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426585" y="5861050"/>
            <a:ext cx="1872615" cy="499745"/>
          </a:xfrm>
          <a:prstGeom prst="roundRect">
            <a:avLst/>
          </a:prstGeom>
          <a:solidFill>
            <a:srgbClr val="6D8569"/>
          </a:solidFill>
          <a:ln>
            <a:solidFill>
              <a:srgbClr val="6D856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Bu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圆角矩形 27"/>
          <p:cNvSpPr/>
          <p:nvPr>
            <p:custDataLst>
              <p:tags r:id="rId7"/>
            </p:custDataLst>
          </p:nvPr>
        </p:nvSpPr>
        <p:spPr>
          <a:xfrm>
            <a:off x="4404995" y="5259070"/>
            <a:ext cx="2054860" cy="499745"/>
          </a:xfrm>
          <a:prstGeom prst="roundRect">
            <a:avLst/>
          </a:prstGeom>
          <a:solidFill>
            <a:srgbClr val="6D8569"/>
          </a:solidFill>
          <a:ln>
            <a:solidFill>
              <a:srgbClr val="6D856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Discuss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2533650" y="5862955"/>
            <a:ext cx="1667510" cy="499745"/>
          </a:xfrm>
          <a:prstGeom prst="roundRect">
            <a:avLst/>
          </a:prstGeom>
          <a:solidFill>
            <a:srgbClr val="6D8569"/>
          </a:solidFill>
          <a:ln>
            <a:solidFill>
              <a:srgbClr val="6D856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Taste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513080" y="5901690"/>
            <a:ext cx="1920875" cy="499745"/>
          </a:xfrm>
          <a:prstGeom prst="roundRect">
            <a:avLst/>
          </a:prstGeom>
          <a:solidFill>
            <a:srgbClr val="6D8569"/>
          </a:solidFill>
          <a:ln>
            <a:solidFill>
              <a:srgbClr val="6D856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Cook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749" t="7908" r="3852"/>
          <a:stretch>
            <a:fillRect/>
          </a:stretch>
        </p:blipFill>
        <p:spPr>
          <a:xfrm>
            <a:off x="422275" y="1567180"/>
            <a:ext cx="6476365" cy="36703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3111500" y="3088640"/>
            <a:ext cx="1076325" cy="447675"/>
          </a:xfrm>
          <a:prstGeom prst="rect">
            <a:avLst/>
          </a:prstGeom>
          <a:solidFill>
            <a:srgbClr val="DEDEDE"/>
          </a:solidFill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Peanuts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829945" y="3105150"/>
            <a:ext cx="1410335" cy="415925"/>
          </a:xfrm>
          <a:prstGeom prst="roundRect">
            <a:avLst/>
          </a:prstGeom>
          <a:solidFill>
            <a:srgbClr val="DEDEDE"/>
          </a:solidFill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3009900" y="1744980"/>
            <a:ext cx="1410335" cy="415925"/>
          </a:xfrm>
          <a:prstGeom prst="roundRect">
            <a:avLst/>
          </a:prstGeom>
          <a:solidFill>
            <a:srgbClr val="DEDEDE"/>
          </a:solidFill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3018155" y="4618355"/>
            <a:ext cx="1410335" cy="333375"/>
          </a:xfrm>
          <a:prstGeom prst="roundRect">
            <a:avLst/>
          </a:prstGeom>
          <a:solidFill>
            <a:srgbClr val="DEDEDE"/>
          </a:solidFill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5196840" y="3164840"/>
            <a:ext cx="1410335" cy="333375"/>
          </a:xfrm>
          <a:prstGeom prst="roundRect">
            <a:avLst/>
          </a:prstGeom>
          <a:solidFill>
            <a:srgbClr val="DEDEDE"/>
          </a:solidFill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8640" y="749300"/>
            <a:ext cx="4918710" cy="561149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16"/>
            </p:custDataLst>
          </p:nvPr>
        </p:nvSpPr>
        <p:spPr>
          <a:xfrm>
            <a:off x="870585" y="3104515"/>
            <a:ext cx="1348740" cy="415925"/>
          </a:xfrm>
          <a:prstGeom prst="roundRect">
            <a:avLst/>
          </a:prstGeom>
          <a:solidFill>
            <a:srgbClr val="DEDEDE"/>
          </a:solidFill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1.Plant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5259705" y="3127375"/>
            <a:ext cx="1367790" cy="381635"/>
          </a:xfrm>
          <a:prstGeom prst="rect">
            <a:avLst/>
          </a:prstGeom>
          <a:solidFill>
            <a:srgbClr val="DEDEDE"/>
          </a:solidFill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3.Taste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8"/>
            </p:custDataLst>
          </p:nvPr>
        </p:nvSpPr>
        <p:spPr>
          <a:xfrm>
            <a:off x="3054985" y="1778635"/>
            <a:ext cx="1393190" cy="415925"/>
          </a:xfrm>
          <a:prstGeom prst="rect">
            <a:avLst/>
          </a:prstGeom>
          <a:solidFill>
            <a:srgbClr val="DEDEDE"/>
          </a:solidFill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2.Harvest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9"/>
            </p:custDataLst>
          </p:nvPr>
        </p:nvSpPr>
        <p:spPr>
          <a:xfrm>
            <a:off x="3044825" y="4556760"/>
            <a:ext cx="1390650" cy="368935"/>
          </a:xfrm>
          <a:prstGeom prst="rect">
            <a:avLst/>
          </a:prstGeom>
          <a:solidFill>
            <a:srgbClr val="DEDEDE"/>
          </a:solidFill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4.Discuss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941185" y="1116330"/>
            <a:ext cx="4827905" cy="1871345"/>
          </a:xfrm>
          <a:prstGeom prst="rec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  <a:alpha val="100000"/>
                </a:schemeClr>
              </a:gs>
              <a:gs pos="100000">
                <a:schemeClr val="accent6">
                  <a:lumMod val="83000"/>
                  <a:satMod val="103000"/>
                  <a:tint val="73000"/>
                  <a:alpha val="69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path path="rect">
              <a:fillToRect l="100000" t="100000"/>
            </a:path>
            <a:tileRect r="-100000" b="-100000"/>
          </a:gra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General information:</a:t>
            </a:r>
            <a:endParaRPr lang="en-US" altLang="zh-CN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planting,harvesting,</a:t>
            </a:r>
            <a:endParaRPr lang="en-US" altLang="zh-CN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tasting</a:t>
            </a:r>
            <a:endParaRPr lang="en-US" altLang="zh-CN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algn="ctr"/>
            <a:endParaRPr lang="en-US" altLang="zh-CN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937375" y="2987675"/>
            <a:ext cx="4803140" cy="3375025"/>
          </a:xfrm>
          <a:prstGeom prst="rect">
            <a:avLst/>
          </a:prstGeom>
          <a:gradFill>
            <a:gsLst>
              <a:gs pos="0">
                <a:srgbClr val="F6B79D">
                  <a:alpha val="66000"/>
                </a:srgbClr>
              </a:gs>
              <a:gs pos="100000">
                <a:schemeClr val="accent2">
                  <a:lumMod val="110000"/>
                  <a:satMod val="105000"/>
                  <a:tint val="67000"/>
                  <a:alpha val="100000"/>
                </a:schemeClr>
              </a:gs>
              <a:gs pos="100000">
                <a:schemeClr val="accent2">
                  <a:lumMod val="105000"/>
                  <a:satMod val="103000"/>
                  <a:tint val="73000"/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Detailed information:</a:t>
            </a:r>
            <a:endParaRPr lang="en-US" altLang="zh-CN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algn="ctr"/>
            <a:r>
              <a:rPr lang="en-US" altLang="zh-CN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discussing</a:t>
            </a:r>
            <a:endParaRPr lang="en-US" altLang="zh-CN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21945" y="297180"/>
            <a:ext cx="2884805" cy="601980"/>
          </a:xfrm>
          <a:prstGeom prst="roundRect">
            <a:avLst/>
          </a:prstGeom>
          <a:solidFill>
            <a:srgbClr val="5E7959"/>
          </a:solidFill>
          <a:effectLst>
            <a:softEdge rad="1016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While-reading</a:t>
            </a:r>
            <a:endParaRPr lang="en-US" altLang="zh-CN" sz="320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18485" y="287020"/>
            <a:ext cx="2653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rgbClr val="694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Fast-reading</a:t>
            </a:r>
            <a:endParaRPr lang="en-US" altLang="zh-CN" sz="3200" b="1" i="1">
              <a:solidFill>
                <a:srgbClr val="694F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9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99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9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99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7" grpId="0" animBg="1"/>
      <p:bldP spid="17" grpId="1" animBg="1"/>
      <p:bldP spid="10" grpId="0" animBg="1"/>
      <p:bldP spid="10" grpId="1" animBg="1"/>
      <p:bldP spid="15" grpId="0" animBg="1"/>
      <p:bldP spid="15" grpId="1" animBg="1"/>
      <p:bldP spid="21" grpId="0" animBg="1"/>
      <p:bldP spid="21" grpId="1" animBg="1"/>
      <p:bldP spid="26" grpId="0" animBg="1"/>
      <p:bldP spid="26" grpId="1" animBg="1"/>
      <p:bldP spid="28" grpId="0" animBg="1"/>
      <p:bldP spid="28" grpId="1" animBg="1"/>
      <p:bldP spid="27" grpId="0" animBg="1"/>
      <p:bldP spid="41" grpId="0" animBg="1"/>
      <p:bldP spid="45" grpId="0" animBg="1"/>
      <p:bldP spid="27" grpId="1" animBg="1"/>
      <p:bldP spid="41" grpId="1" animBg="1"/>
      <p:bldP spid="45" grpId="1" animBg="1"/>
      <p:bldP spid="46" grpId="0" bldLvl="0" animBg="1"/>
      <p:bldP spid="46" grpId="1" animBg="1"/>
      <p:bldP spid="47" grpId="0" bldLvl="0" animBg="1"/>
      <p:bldP spid="4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959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424180" y="337820"/>
            <a:ext cx="11344275" cy="6181725"/>
          </a:xfrm>
          <a:prstGeom prst="rect">
            <a:avLst/>
          </a:prstGeom>
          <a:solidFill>
            <a:srgbClr val="F1F8E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948940" y="147955"/>
            <a:ext cx="9014460" cy="61023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noAutofit/>
          </a:bodyPr>
          <a:p>
            <a:pPr indent="0">
              <a:lnSpc>
                <a:spcPct val="150000"/>
              </a:lnSpc>
              <a:buNone/>
            </a:pPr>
            <a:r>
              <a:rPr lang="en-US" altLang="zh-CN" sz="2800" b="1" i="1" dirty="0">
                <a:solidFill>
                  <a:srgbClr val="694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Careful reading</a:t>
            </a:r>
            <a:r>
              <a:rPr lang="zh-CN" altLang="en-US" sz="2800" b="1" i="1" dirty="0">
                <a:solidFill>
                  <a:srgbClr val="694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read Para1 and fill in the blanks.</a:t>
            </a:r>
            <a:endParaRPr lang="en-US" altLang="zh-CN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07010" y="297180"/>
            <a:ext cx="2884805" cy="601980"/>
          </a:xfrm>
          <a:prstGeom prst="roundRect">
            <a:avLst/>
          </a:prstGeom>
          <a:solidFill>
            <a:srgbClr val="5E7959"/>
          </a:solidFill>
          <a:effectLst>
            <a:softEdge rad="1016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While-reading</a:t>
            </a:r>
            <a:endParaRPr lang="en-US" altLang="zh-CN" sz="320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2" name="图片 1" descr="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4180" y="1008380"/>
            <a:ext cx="11386185" cy="4054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33115" y="1010920"/>
            <a:ext cx="8446770" cy="31699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Mother found it a waste for the small piece of 1._______  land, so we made it a 2.  _______ field. </a:t>
            </a:r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Some 3. ______ seeds, some 4._____ up the ground and others 5.______it </a:t>
            </a:r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a couple of 6._______, we 7.___ a harvest. That made us 8. ______. 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Through the experience of 9.___________ peanuts in the field, we are also _________ up.</a:t>
            </a:r>
            <a:endParaRPr lang="en-US" altLang="zh-CN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endParaRPr lang="en-US" altLang="zh-CN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516235" y="1010920"/>
            <a:ext cx="1447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unused</a:t>
            </a:r>
            <a:endParaRPr lang="en-US" altLang="zh-CN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11625" y="2932430"/>
            <a:ext cx="1238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excited</a:t>
            </a:r>
            <a:endParaRPr lang="en-US" altLang="zh-CN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"/>
          </p:nvPr>
        </p:nvSpPr>
        <p:spPr>
          <a:xfrm>
            <a:off x="-888365" y="1649730"/>
            <a:ext cx="5313045" cy="3046095"/>
          </a:xfrm>
        </p:spPr>
        <p:txBody>
          <a:bodyPr>
            <a:noAutofit/>
          </a:bodyPr>
          <a:p>
            <a:pPr marL="0" indent="0" algn="ctr">
              <a:buNone/>
            </a:pPr>
            <a:r>
              <a:rPr lang="en-US" altLang="zh-CN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Why?</a:t>
            </a:r>
            <a:endParaRPr lang="en-US" altLang="zh-CN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ctr">
              <a:buNone/>
            </a:pPr>
            <a:r>
              <a:rPr lang="en-US" altLang="zh-CN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What?</a:t>
            </a:r>
            <a:endParaRPr lang="en-US" altLang="zh-CN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ctr">
              <a:buNone/>
            </a:pPr>
            <a:r>
              <a:rPr lang="en-US" altLang="zh-CN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How?</a:t>
            </a:r>
            <a:endParaRPr lang="en-US" altLang="zh-CN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79615" y="1489710"/>
            <a:ext cx="1447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peanut</a:t>
            </a:r>
            <a:endParaRPr lang="en-US" altLang="zh-CN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482580" y="1489710"/>
            <a:ext cx="1447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bought</a:t>
            </a:r>
            <a:endParaRPr lang="en-US" altLang="zh-CN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630545" y="1967230"/>
            <a:ext cx="1447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dug</a:t>
            </a:r>
            <a:endParaRPr lang="en-US" altLang="zh-CN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208260" y="1961515"/>
            <a:ext cx="1447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watered</a:t>
            </a:r>
            <a:endParaRPr lang="en-US" altLang="zh-CN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690235" y="2410460"/>
            <a:ext cx="1447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months</a:t>
            </a:r>
            <a:endParaRPr lang="en-US" altLang="zh-CN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842250" y="2489200"/>
            <a:ext cx="903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endParaRPr lang="en-US" altLang="zh-CN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50215" y="965200"/>
            <a:ext cx="2893695" cy="4098290"/>
            <a:chOff x="709" y="1520"/>
            <a:chExt cx="4557" cy="6370"/>
          </a:xfrm>
        </p:grpSpPr>
        <p:sp>
          <p:nvSpPr>
            <p:cNvPr id="23" name="矩形 22"/>
            <p:cNvSpPr/>
            <p:nvPr/>
          </p:nvSpPr>
          <p:spPr>
            <a:xfrm>
              <a:off x="709" y="1520"/>
              <a:ext cx="4557" cy="6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rgbClr val="FFFFFF"/>
            </a:lnRef>
            <a:fillRef idx="2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r"/>
              <a:endPara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084" y="2073"/>
              <a:ext cx="2093" cy="4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lang="en-US" altLang="zh-CN" sz="2800">
                  <a:solidFill>
                    <a:srgbClr val="5E7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unuse</a:t>
              </a:r>
              <a:endParaRPr lang="en-US" altLang="zh-CN" sz="2800">
                <a:solidFill>
                  <a:srgbClr val="5E7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30000"/>
                </a:lnSpc>
              </a:pPr>
              <a:r>
                <a:rPr lang="en-US" altLang="zh-CN" sz="2800">
                  <a:solidFill>
                    <a:srgbClr val="5E7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plant</a:t>
              </a:r>
              <a:endParaRPr lang="en-US" altLang="zh-CN" sz="2800">
                <a:solidFill>
                  <a:srgbClr val="5E7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30000"/>
                </a:lnSpc>
              </a:pPr>
              <a:r>
                <a:rPr lang="en-US" altLang="zh-CN" sz="2800">
                  <a:solidFill>
                    <a:srgbClr val="5E7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excite</a:t>
              </a:r>
              <a:endParaRPr lang="en-US" altLang="zh-CN" sz="2800">
                <a:solidFill>
                  <a:srgbClr val="5E7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30000"/>
                </a:lnSpc>
              </a:pPr>
              <a:r>
                <a:rPr lang="en-US" altLang="zh-CN" sz="2800">
                  <a:solidFill>
                    <a:srgbClr val="5E7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dig</a:t>
              </a:r>
              <a:endParaRPr lang="en-US" altLang="zh-CN" sz="2800">
                <a:solidFill>
                  <a:srgbClr val="5E7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30000"/>
                </a:lnSpc>
              </a:pPr>
              <a:r>
                <a:rPr lang="en-US" altLang="zh-CN" sz="2800">
                  <a:solidFill>
                    <a:srgbClr val="5E7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buy</a:t>
              </a:r>
              <a:endParaRPr lang="en-US" altLang="zh-CN" sz="2800">
                <a:solidFill>
                  <a:srgbClr val="5E7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719" y="2158"/>
              <a:ext cx="2093" cy="4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>
                <a:lnSpc>
                  <a:spcPct val="130000"/>
                </a:lnSpc>
              </a:pPr>
              <a:r>
                <a:rPr lang="en-US" altLang="zh-CN" sz="2800">
                  <a:solidFill>
                    <a:srgbClr val="5E7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peanut</a:t>
              </a:r>
              <a:endParaRPr lang="en-US" altLang="zh-CN" sz="2800">
                <a:solidFill>
                  <a:srgbClr val="5E7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30000"/>
                </a:lnSpc>
              </a:pPr>
              <a:r>
                <a:rPr lang="en-US" altLang="zh-CN" sz="2800">
                  <a:solidFill>
                    <a:srgbClr val="5E7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water</a:t>
              </a:r>
              <a:endParaRPr lang="en-US" altLang="zh-CN" sz="2800">
                <a:solidFill>
                  <a:srgbClr val="5E7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30000"/>
                </a:lnSpc>
              </a:pPr>
              <a:r>
                <a:rPr lang="en-US" altLang="zh-CN" sz="2800">
                  <a:solidFill>
                    <a:srgbClr val="5E7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have</a:t>
              </a:r>
              <a:endParaRPr lang="en-US" altLang="zh-CN" sz="2800">
                <a:solidFill>
                  <a:srgbClr val="5E7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30000"/>
                </a:lnSpc>
              </a:pPr>
              <a:r>
                <a:rPr lang="en-US" altLang="zh-CN" sz="2800">
                  <a:solidFill>
                    <a:srgbClr val="5E7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grow</a:t>
              </a:r>
              <a:endParaRPr lang="en-US" altLang="zh-CN" sz="2800">
                <a:solidFill>
                  <a:srgbClr val="5E7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30000"/>
                </a:lnSpc>
              </a:pPr>
              <a:r>
                <a:rPr lang="en-US" altLang="zh-CN" sz="2800">
                  <a:solidFill>
                    <a:srgbClr val="5E7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month </a:t>
              </a:r>
              <a:endParaRPr lang="en-US" altLang="zh-CN" sz="2800">
                <a:solidFill>
                  <a:srgbClr val="5E7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37" name="椭圆 36"/>
          <p:cNvSpPr/>
          <p:nvPr/>
        </p:nvSpPr>
        <p:spPr>
          <a:xfrm>
            <a:off x="3884295" y="2912110"/>
            <a:ext cx="1593850" cy="598805"/>
          </a:xfrm>
          <a:prstGeom prst="ellipse">
            <a:avLst/>
          </a:prstGeom>
          <a:ln w="38100"/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574530" y="2912110"/>
            <a:ext cx="2009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planting</a:t>
            </a:r>
            <a:endParaRPr lang="en-US" altLang="zh-CN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106410" y="3339465"/>
            <a:ext cx="2009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growing</a:t>
            </a:r>
            <a:endParaRPr lang="en-US" altLang="zh-CN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1156335" y="4408805"/>
            <a:ext cx="2050415" cy="1753870"/>
            <a:chOff x="13991" y="5624"/>
            <a:chExt cx="2914" cy="2722"/>
          </a:xfrm>
        </p:grpSpPr>
        <p:pic>
          <p:nvPicPr>
            <p:cNvPr id="63" name="图片 62" descr="182243ce2c40fc94088549bdca6c645"/>
            <p:cNvPicPr>
              <a:picLocks noChangeAspect="1"/>
            </p:cNvPicPr>
            <p:nvPr/>
          </p:nvPicPr>
          <p:blipFill>
            <a:blip r:embed="rId5"/>
            <a:srcRect l="17248" t="7315" r="14143"/>
            <a:stretch>
              <a:fillRect/>
            </a:stretch>
          </p:blipFill>
          <p:spPr>
            <a:xfrm>
              <a:off x="13991" y="5624"/>
              <a:ext cx="2751" cy="2704"/>
            </a:xfrm>
            <a:prstGeom prst="ellipse">
              <a:avLst/>
            </a:prstGeom>
          </p:spPr>
        </p:pic>
        <p:sp>
          <p:nvSpPr>
            <p:cNvPr id="58" name="椭圆 57"/>
            <p:cNvSpPr/>
            <p:nvPr>
              <p:custDataLst>
                <p:tags r:id="rId6"/>
              </p:custDataLst>
            </p:nvPr>
          </p:nvSpPr>
          <p:spPr>
            <a:xfrm>
              <a:off x="13991" y="5625"/>
              <a:ext cx="2719" cy="272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9" name="文本框 58"/>
            <p:cNvSpPr txBox="1"/>
            <p:nvPr>
              <p:custDataLst>
                <p:tags r:id="rId7"/>
              </p:custDataLst>
            </p:nvPr>
          </p:nvSpPr>
          <p:spPr>
            <a:xfrm>
              <a:off x="14597" y="6552"/>
              <a:ext cx="2308" cy="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ea typeface="柳公权楷书" panose="02010600010101010101" charset="-122"/>
                  <a:cs typeface="Comic Sans MS" panose="030F0702030302020204" charset="0"/>
                </a:rPr>
                <a:t>seed</a:t>
              </a:r>
              <a:r>
                <a:rPr lang="en-US" altLang="zh-CN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 </a:t>
              </a:r>
              <a:endParaRPr lang="en-US" altLang="zh-CN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sp>
        <p:nvSpPr>
          <p:cNvPr id="38" name="椭圆 37"/>
          <p:cNvSpPr/>
          <p:nvPr/>
        </p:nvSpPr>
        <p:spPr>
          <a:xfrm>
            <a:off x="7980680" y="3339465"/>
            <a:ext cx="2501900" cy="598805"/>
          </a:xfrm>
          <a:prstGeom prst="ellipse">
            <a:avLst/>
          </a:prstGeom>
          <a:ln w="38100"/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3352165" y="995680"/>
            <a:ext cx="8427720" cy="4097020"/>
            <a:chOff x="5260" y="1520"/>
            <a:chExt cx="13272" cy="6452"/>
          </a:xfrm>
        </p:grpSpPr>
        <p:sp>
          <p:nvSpPr>
            <p:cNvPr id="42" name="矩形 41"/>
            <p:cNvSpPr/>
            <p:nvPr/>
          </p:nvSpPr>
          <p:spPr>
            <a:xfrm>
              <a:off x="5260" y="1520"/>
              <a:ext cx="13272" cy="6453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</p:spPr>
          <p:style>
            <a:lnRef idx="0">
              <a:srgbClr val="FFFFFF"/>
            </a:lnRef>
            <a:fillRef idx="3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5544" y="1625"/>
              <a:ext cx="1291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>
                  <a:solidFill>
                    <a:srgbClr val="5E7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</a:rPr>
                <a:t>Labor itself is a kind of enjoyment.</a:t>
              </a:r>
              <a:endParaRPr lang="en-US" altLang="zh-CN" sz="3200">
                <a:solidFill>
                  <a:srgbClr val="5E7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515995" y="4479925"/>
            <a:ext cx="2174211" cy="1772920"/>
            <a:chOff x="8956" y="5481"/>
            <a:chExt cx="4469" cy="432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>
              <a:alphaModFix amt="88000"/>
            </a:blip>
            <a:stretch>
              <a:fillRect/>
            </a:stretch>
          </p:blipFill>
          <p:spPr>
            <a:xfrm>
              <a:off x="8956" y="5481"/>
              <a:ext cx="4054" cy="4325"/>
            </a:xfrm>
            <a:prstGeom prst="ellipse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9713" y="6792"/>
              <a:ext cx="3712" cy="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ea typeface="柳公权楷书" panose="02010600010101010101" charset="-122"/>
                  <a:cs typeface="Comic Sans MS" panose="030F0702030302020204" charset="0"/>
                </a:rPr>
                <a:t>dig up</a:t>
              </a:r>
              <a:r>
                <a:rPr lang="en-US" altLang="zh-CN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 </a:t>
              </a:r>
              <a:endParaRPr lang="en-US" altLang="zh-CN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131560" y="4469130"/>
            <a:ext cx="2147737" cy="1682115"/>
            <a:chOff x="7620" y="3380"/>
            <a:chExt cx="4315" cy="404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alphaModFix amt="88000"/>
            </a:blip>
            <a:stretch>
              <a:fillRect/>
            </a:stretch>
          </p:blipFill>
          <p:spPr>
            <a:xfrm>
              <a:off x="7620" y="3380"/>
              <a:ext cx="3960" cy="4040"/>
            </a:xfrm>
            <a:prstGeom prst="ellipse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12"/>
              </p:custDataLst>
            </p:nvPr>
          </p:nvSpPr>
          <p:spPr>
            <a:xfrm>
              <a:off x="8412" y="4737"/>
              <a:ext cx="3523" cy="1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ea typeface="柳公权楷书" panose="02010600010101010101" charset="-122"/>
                  <a:cs typeface="Comic Sans MS" panose="030F0702030302020204" charset="0"/>
                </a:rPr>
                <a:t>water</a:t>
              </a:r>
              <a:r>
                <a:rPr lang="en-US" altLang="zh-CN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 </a:t>
              </a:r>
              <a:endParaRPr lang="en-US" altLang="zh-CN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660130" y="4403090"/>
            <a:ext cx="1813344" cy="1713865"/>
            <a:chOff x="808" y="5739"/>
            <a:chExt cx="2832" cy="2642"/>
          </a:xfrm>
        </p:grpSpPr>
        <p:grpSp>
          <p:nvGrpSpPr>
            <p:cNvPr id="39" name="组合 38"/>
            <p:cNvGrpSpPr/>
            <p:nvPr/>
          </p:nvGrpSpPr>
          <p:grpSpPr>
            <a:xfrm>
              <a:off x="808" y="5739"/>
              <a:ext cx="2753" cy="2642"/>
              <a:chOff x="808" y="5739"/>
              <a:chExt cx="2753" cy="2642"/>
            </a:xfrm>
          </p:grpSpPr>
          <p:pic>
            <p:nvPicPr>
              <p:cNvPr id="40" name="图片 39" descr="9cb4bd3d524447119516c607527ca89"/>
              <p:cNvPicPr>
                <a:picLocks noChangeAspect="1"/>
              </p:cNvPicPr>
              <p:nvPr/>
            </p:nvPicPr>
            <p:blipFill>
              <a:blip r:embed="rId13">
                <a:lum bright="-6000"/>
              </a:blip>
              <a:srcRect l="3430" t="18380" b="5491"/>
              <a:stretch>
                <a:fillRect/>
              </a:stretch>
            </p:blipFill>
            <p:spPr>
              <a:xfrm>
                <a:off x="809" y="5749"/>
                <a:ext cx="2752" cy="2632"/>
              </a:xfrm>
              <a:prstGeom prst="ellipse">
                <a:avLst/>
              </a:prstGeom>
            </p:spPr>
          </p:pic>
          <p:sp>
            <p:nvSpPr>
              <p:cNvPr id="41" name="椭圆 40"/>
              <p:cNvSpPr/>
              <p:nvPr/>
            </p:nvSpPr>
            <p:spPr>
              <a:xfrm>
                <a:off x="808" y="5739"/>
                <a:ext cx="2753" cy="26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46" name="文本框 45"/>
            <p:cNvSpPr txBox="1"/>
            <p:nvPr>
              <p:custDataLst>
                <p:tags r:id="rId14"/>
              </p:custDataLst>
            </p:nvPr>
          </p:nvSpPr>
          <p:spPr>
            <a:xfrm>
              <a:off x="942" y="6675"/>
              <a:ext cx="2698" cy="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ea typeface="柳公权楷书" panose="02010600010101010101" charset="-122"/>
                  <a:cs typeface="Comic Sans MS" panose="030F0702030302020204" charset="0"/>
                </a:rPr>
                <a:t>harvest</a:t>
              </a:r>
              <a:r>
                <a:rPr lang="en-US" altLang="zh-CN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 </a:t>
              </a:r>
              <a:endParaRPr lang="en-US" altLang="zh-CN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9763125" y="429895"/>
            <a:ext cx="2016760" cy="32893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(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</a:rPr>
              <a:t>用正确形式填空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</a:rPr>
              <a:t>.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)</a:t>
            </a:r>
            <a:endParaRPr lang="en-US" altLang="zh-CN" b="1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/>
              <a:ea typeface="Times New Roman" panose="02020603050405020304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9" grpId="0"/>
      <p:bldP spid="9" grpId="1"/>
      <p:bldP spid="15" grpId="0" build="p"/>
      <p:bldP spid="15" grpId="1" build="p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1" grpId="0"/>
      <p:bldP spid="31" grpId="1"/>
      <p:bldP spid="32" grpId="0"/>
      <p:bldP spid="32" grpId="1"/>
      <p:bldP spid="38" grpId="0" animBg="1"/>
      <p:bldP spid="37" grpId="0" animBg="1"/>
      <p:bldP spid="38" grpId="1" animBg="1"/>
      <p:bldP spid="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959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424180" y="337820"/>
            <a:ext cx="11344275" cy="6181725"/>
          </a:xfrm>
          <a:prstGeom prst="rect">
            <a:avLst/>
          </a:prstGeom>
          <a:solidFill>
            <a:srgbClr val="F1F8E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177540" y="167005"/>
            <a:ext cx="9014460" cy="61023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noAutofit/>
          </a:bodyPr>
          <a:p>
            <a:pPr indent="0">
              <a:lnSpc>
                <a:spcPct val="150000"/>
              </a:lnSpc>
              <a:buNone/>
            </a:pPr>
            <a:r>
              <a:rPr lang="en-US" altLang="zh-CN" sz="2800" b="1" i="1" dirty="0">
                <a:solidFill>
                  <a:srgbClr val="694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Careful reading</a:t>
            </a:r>
            <a:r>
              <a:rPr lang="zh-CN" altLang="en-US" sz="2800" b="1" i="1" dirty="0">
                <a:solidFill>
                  <a:srgbClr val="694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Read Para4-9 and match the dialogue.</a:t>
            </a:r>
            <a:endParaRPr lang="en-US" altLang="zh-CN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 descr="tim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92185" y="3077845"/>
            <a:ext cx="3248660" cy="3441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8510" y="3418205"/>
            <a:ext cx="6421755" cy="1627505"/>
          </a:xfrm>
          <a:prstGeom prst="rect">
            <a:avLst/>
          </a:prstGeom>
        </p:spPr>
        <p:style>
          <a:lnRef idx="3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anchor="t" anchorCtr="0">
            <a:noAutofit/>
          </a:bodyPr>
          <a:p>
            <a:r>
              <a:rPr lang="en-US" altLang="zh-CN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altLang="zh-CN" sz="24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It is good for making oil.</a:t>
            </a:r>
            <a:endParaRPr lang="en-US" altLang="zh-CN" sz="240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4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Peanuts have many uses.</a:t>
            </a:r>
            <a:endParaRPr lang="en-US" altLang="zh-CN" sz="2400"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altLang="zh-CN" sz="24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They are delicious to eat.</a:t>
            </a:r>
            <a:endParaRPr lang="en-US" altLang="zh-CN" sz="2400"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D. </a:t>
            </a:r>
            <a:r>
              <a:rPr lang="en-US" altLang="zh-CN" sz="24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They are so cheap, and people like eating them.</a:t>
            </a:r>
            <a:endParaRPr lang="en-US" altLang="zh-CN" sz="2400"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/>
            <a:endParaRPr lang="en-US" altLang="zh-CN" sz="2400"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endParaRPr lang="en-US" altLang="zh-CN" sz="2400"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47065" y="4906164"/>
            <a:ext cx="7167245" cy="1541934"/>
            <a:chOff x="893" y="6307"/>
            <a:chExt cx="11287" cy="1904"/>
          </a:xfrm>
        </p:grpSpPr>
        <p:sp>
          <p:nvSpPr>
            <p:cNvPr id="12" name="圆角矩形 11"/>
            <p:cNvSpPr/>
            <p:nvPr/>
          </p:nvSpPr>
          <p:spPr>
            <a:xfrm>
              <a:off x="893" y="6652"/>
              <a:ext cx="11287" cy="1559"/>
            </a:xfrm>
            <a:prstGeom prst="roundRect">
              <a:avLst/>
            </a:prstGeom>
            <a:noFill/>
            <a:ln>
              <a:solidFill>
                <a:srgbClr val="FFC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60000"/>
                </a:lnSpc>
              </a:pPr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99" y="6307"/>
              <a:ext cx="10618" cy="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60000"/>
                </a:lnSpc>
              </a:pPr>
              <a:r>
                <a:rPr lang="en-US" altLang="zh-CN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In children’s mind, peanuts are _____________ and ____________.</a:t>
              </a:r>
              <a:endPara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sp>
        <p:nvSpPr>
          <p:cNvPr id="15" name="爆炸形 2 14"/>
          <p:cNvSpPr/>
          <p:nvPr/>
        </p:nvSpPr>
        <p:spPr>
          <a:xfrm>
            <a:off x="321945" y="5253990"/>
            <a:ext cx="4766945" cy="1297305"/>
          </a:xfrm>
          <a:prstGeom prst="irregularSeal2">
            <a:avLst/>
          </a:prstGeom>
          <a:ln>
            <a:noFill/>
          </a:ln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 fontAlgn="base"/>
            <a:r>
              <a:rPr lang="en-US" altLang="zh-CN" sz="3500" b="1" strike="noStrike" noProof="1">
                <a:solidFill>
                  <a:srgbClr val="00B050"/>
                </a:solidFill>
                <a:latin typeface="Impact" panose="020B0806030902050204" charset="0"/>
                <a:cs typeface="Impact" panose="020B0806030902050204" charset="0"/>
              </a:rPr>
              <a:t>delicious</a:t>
            </a:r>
            <a:endParaRPr lang="en-US" altLang="zh-CN" sz="3500" b="1" strike="noStrike" noProof="1">
              <a:solidFill>
                <a:srgbClr val="00B05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7" name="爆炸形 2 16"/>
          <p:cNvSpPr/>
          <p:nvPr/>
        </p:nvSpPr>
        <p:spPr>
          <a:xfrm>
            <a:off x="4580255" y="5280343"/>
            <a:ext cx="3309938" cy="1296988"/>
          </a:xfrm>
          <a:prstGeom prst="irregularSeal2">
            <a:avLst/>
          </a:prstGeom>
          <a:ln>
            <a:noFill/>
          </a:ln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 fontAlgn="base"/>
            <a:r>
              <a:rPr lang="en-US" altLang="zh-CN" sz="3500" b="1" strike="noStrike" noProof="1">
                <a:solidFill>
                  <a:srgbClr val="00B050"/>
                </a:solidFill>
                <a:latin typeface="Impact" panose="020B0806030902050204" charset="0"/>
                <a:cs typeface="Impact" panose="020B0806030902050204" charset="0"/>
              </a:rPr>
              <a:t>useful</a:t>
            </a:r>
            <a:endParaRPr lang="en-US" altLang="zh-CN" sz="3500" b="1" strike="noStrike" noProof="1">
              <a:solidFill>
                <a:srgbClr val="00B05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21945" y="297180"/>
            <a:ext cx="2884805" cy="601980"/>
          </a:xfrm>
          <a:prstGeom prst="roundRect">
            <a:avLst/>
          </a:prstGeom>
          <a:solidFill>
            <a:srgbClr val="5E7959"/>
          </a:solidFill>
          <a:effectLst>
            <a:softEdge rad="1016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While-reading</a:t>
            </a:r>
            <a:endParaRPr lang="en-US" altLang="zh-CN" sz="320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34" name="图片 33" descr="图片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5" y="1112520"/>
            <a:ext cx="1522095" cy="1836420"/>
          </a:xfrm>
          <a:prstGeom prst="rect">
            <a:avLst/>
          </a:prstGeom>
        </p:spPr>
      </p:pic>
      <p:pic>
        <p:nvPicPr>
          <p:cNvPr id="35" name="图片 34" descr="图片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380" y="1131570"/>
            <a:ext cx="1555750" cy="1817370"/>
          </a:xfrm>
          <a:prstGeom prst="rect">
            <a:avLst/>
          </a:prstGeom>
        </p:spPr>
      </p:pic>
      <p:pic>
        <p:nvPicPr>
          <p:cNvPr id="36" name="图片 35" descr="图片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875" y="1112520"/>
            <a:ext cx="1517015" cy="185674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1369695" y="2967990"/>
            <a:ext cx="455930" cy="368300"/>
          </a:xfrm>
          <a:prstGeom prst="rect">
            <a:avLst/>
          </a:prstGeom>
          <a:ln w="28575">
            <a:solidFill>
              <a:srgbClr val="5E7959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3676650" y="2957830"/>
            <a:ext cx="475615" cy="368300"/>
          </a:xfrm>
          <a:prstGeom prst="rect">
            <a:avLst/>
          </a:prstGeom>
          <a:ln w="28575">
            <a:solidFill>
              <a:srgbClr val="5E7959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6003290" y="2898140"/>
            <a:ext cx="446405" cy="427355"/>
          </a:xfrm>
          <a:prstGeom prst="rect">
            <a:avLst/>
          </a:prstGeom>
          <a:ln w="28575">
            <a:solidFill>
              <a:srgbClr val="5E7959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1400175" y="2889885"/>
            <a:ext cx="485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</a:t>
            </a:r>
            <a:endParaRPr lang="en-US" altLang="zh-CN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684270" y="2866390"/>
            <a:ext cx="438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A</a:t>
            </a:r>
            <a:endParaRPr lang="en-US" altLang="zh-CN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043930" y="2827655"/>
            <a:ext cx="485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D</a:t>
            </a:r>
            <a:endParaRPr lang="en-US" altLang="zh-CN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2852420" y="3448685"/>
            <a:ext cx="1600835" cy="403225"/>
          </a:xfrm>
          <a:prstGeom prst="roundRect">
            <a:avLst/>
          </a:prstGeom>
          <a:ln w="38100"/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圆角矩形 43"/>
          <p:cNvSpPr/>
          <p:nvPr/>
        </p:nvSpPr>
        <p:spPr>
          <a:xfrm>
            <a:off x="2287905" y="4177030"/>
            <a:ext cx="1259840" cy="403225"/>
          </a:xfrm>
          <a:prstGeom prst="roundRect">
            <a:avLst/>
          </a:prstGeom>
          <a:ln w="38100"/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78510" y="682625"/>
            <a:ext cx="6096000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ct val="110000"/>
              </a:lnSpc>
              <a:buNone/>
            </a:pPr>
            <a:r>
              <a:rPr lang="en-US" altLang="zh-CN" sz="24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did they say to their Father?</a:t>
            </a:r>
            <a:endParaRPr lang="en-US" altLang="zh-CN" sz="2400" b="1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1" name="图片 60" descr="20190102172413_9607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077" t="624" r="6687"/>
          <a:stretch>
            <a:fillRect/>
          </a:stretch>
        </p:blipFill>
        <p:spPr>
          <a:xfrm>
            <a:off x="10003790" y="899160"/>
            <a:ext cx="1784985" cy="1562100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32755494_2021031315341818"/>
          <p:cNvPicPr>
            <a:picLocks noChangeAspect="1"/>
          </p:cNvPicPr>
          <p:nvPr/>
        </p:nvPicPr>
        <p:blipFill>
          <a:blip r:embed="rId9"/>
          <a:srcRect l="11083" r="6199"/>
          <a:stretch>
            <a:fillRect/>
          </a:stretch>
        </p:blipFill>
        <p:spPr>
          <a:xfrm>
            <a:off x="10645140" y="2544445"/>
            <a:ext cx="1055370" cy="86487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/>
      <p:bldP spid="15" grpId="0" bldLvl="0" animBg="1"/>
      <p:bldP spid="15" grpId="1" animBg="1"/>
      <p:bldP spid="17" grpId="0" bldLvl="0" animBg="1"/>
      <p:bldP spid="17" grpId="1" animBg="1"/>
      <p:bldP spid="40" grpId="0"/>
      <p:bldP spid="40" grpId="1"/>
      <p:bldP spid="41" grpId="0"/>
      <p:bldP spid="41" grpId="1"/>
      <p:bldP spid="42" grpId="0"/>
      <p:bldP spid="42" grpId="1"/>
      <p:bldP spid="43" grpId="0" animBg="1"/>
      <p:bldP spid="44" grpId="0" animBg="1"/>
      <p:bldP spid="43" grpId="1" animBg="1"/>
      <p:bldP spid="44" grpId="1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>
            <a:off x="374015" y="349885"/>
            <a:ext cx="11394440" cy="6169660"/>
          </a:xfrm>
          <a:prstGeom prst="rect">
            <a:avLst/>
          </a:prstGeom>
          <a:solidFill>
            <a:srgbClr val="F1F8E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072765" y="154305"/>
            <a:ext cx="9014460" cy="61023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noAutofit/>
          </a:bodyPr>
          <a:p>
            <a:pPr indent="0">
              <a:lnSpc>
                <a:spcPct val="150000"/>
              </a:lnSpc>
              <a:buNone/>
            </a:pPr>
            <a:r>
              <a:rPr lang="en-US" altLang="zh-CN" sz="2800" b="1" i="1" dirty="0">
                <a:solidFill>
                  <a:srgbClr val="694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Careful reading</a:t>
            </a:r>
            <a:r>
              <a:rPr lang="zh-CN" altLang="en-US" sz="2800" b="1" i="1" dirty="0">
                <a:solidFill>
                  <a:srgbClr val="694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Read Para10-14 and answer questions.</a:t>
            </a:r>
            <a:endParaRPr lang="en-US" altLang="zh-CN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220" name="文本框 4"/>
          <p:cNvSpPr txBox="1"/>
          <p:nvPr/>
        </p:nvSpPr>
        <p:spPr>
          <a:xfrm>
            <a:off x="520700" y="878205"/>
            <a:ext cx="112483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 i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What's the difference between peanuts and other fruit like apples and peaches?</a:t>
            </a:r>
            <a:endParaRPr lang="en-US" altLang="zh-CN" sz="2800" b="1" i="1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ngLiU" panose="02020309000000000000" charset="-12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8" name="http://photo-static-api.fotomore.com/creative/vcg/400/new/VCG211333186955.jpg?uid=386&amp;timestamp=1691556289&amp;sign=2846d20acceba3a9905b30140ce86fb9" descr="templates\picture_hover\&amp;pky250_sjzg_VCG211333186955&amp;2&amp;src_toppic_inpsrchzd1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5825" y="1492250"/>
            <a:ext cx="2830830" cy="215328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157595" y="1124585"/>
            <a:ext cx="4634865" cy="2974340"/>
            <a:chOff x="10532" y="1381"/>
            <a:chExt cx="7299" cy="4684"/>
          </a:xfrm>
        </p:grpSpPr>
        <p:pic>
          <p:nvPicPr>
            <p:cNvPr id="9" name="http://photo-static-api.fotomore.com/creative/vcg/400/new/VCG41N1297630494.jpg?uid=386&amp;timestamp=1691556355&amp;sign=8c069b8ae3bb6622fad6d0004f78acaf" descr="templates\picture_hover\&amp;pky380_sjzg_VCG41N1297630494&amp;2&amp;src_toppic_inpsrchzd1&amp;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32" y="1757"/>
              <a:ext cx="4320" cy="3601"/>
            </a:xfrm>
            <a:prstGeom prst="rect">
              <a:avLst/>
            </a:prstGeom>
          </p:spPr>
        </p:pic>
        <p:pic>
          <p:nvPicPr>
            <p:cNvPr id="11" name="http://photo-static-api.fotomore.com/creative/vcg/400/new/VCG211352763068.jpg?uid=386&amp;timestamp=1691556407&amp;sign=65e442023e23eead06170ea9d65d6694" descr="templates\picture_hover\&amp;pky220_sjzg_VCG211352763068&amp;2&amp;src_toppic_inpsrchzd1&amp;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661" y="1381"/>
              <a:ext cx="4170" cy="2909"/>
            </a:xfrm>
            <a:prstGeom prst="rect">
              <a:avLst/>
            </a:prstGeom>
          </p:spPr>
        </p:pic>
        <p:pic>
          <p:nvPicPr>
            <p:cNvPr id="10" name="http://photo-static-api.fotomore.com/creative/vcg/400/new/VCG211285777122.jpg?uid=386&amp;timestamp=1691556438&amp;sign=c9c66fceccabf37ae1f7c6fb9f9cf027" descr="templates\picture_hover\&amp;pky230_sjzg_VCG211285777122&amp;2&amp;src_toppic_inpsrchzd1&amp;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095" y="2643"/>
              <a:ext cx="3423" cy="3423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6525" y="2168525"/>
            <a:ext cx="941070" cy="1134110"/>
          </a:xfrm>
          <a:prstGeom prst="rect">
            <a:avLst/>
          </a:prstGeom>
        </p:spPr>
      </p:pic>
      <p:sp>
        <p:nvSpPr>
          <p:cNvPr id="29" name="流程图: 可选过程 28"/>
          <p:cNvSpPr/>
          <p:nvPr/>
        </p:nvSpPr>
        <p:spPr>
          <a:xfrm>
            <a:off x="4194175" y="1492250"/>
            <a:ext cx="2986405" cy="652780"/>
          </a:xfrm>
          <a:prstGeom prst="flowChartAlternateProcess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contrast</a:t>
            </a:r>
            <a:r>
              <a:rPr lang="en-US" altLang="zh-CN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(</a:t>
            </a:r>
            <a:r>
              <a: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对比</a:t>
            </a:r>
            <a:r>
              <a:rPr lang="en-US" altLang="zh-CN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1945" y="297180"/>
            <a:ext cx="2884805" cy="601980"/>
          </a:xfrm>
          <a:prstGeom prst="roundRect">
            <a:avLst/>
          </a:prstGeom>
          <a:solidFill>
            <a:srgbClr val="5E7959"/>
          </a:solidFill>
          <a:effectLst>
            <a:softEdge rad="1016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While-reading</a:t>
            </a:r>
            <a:endParaRPr lang="en-US" altLang="zh-CN" sz="320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9"/>
            </p:custDataLst>
          </p:nvPr>
        </p:nvGraphicFramePr>
        <p:xfrm>
          <a:off x="520700" y="3810000"/>
          <a:ext cx="11014710" cy="2293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7355"/>
                <a:gridCol w="5507355"/>
              </a:tblGrid>
              <a:tr h="9448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The peanut plant </a:t>
                      </a:r>
                      <a:r>
                        <a:rPr lang="en-US" altLang="zh-CN" sz="2800" b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buries i</a:t>
                      </a: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ts fruit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800">
                          <a:solidFill>
                            <a:srgbClr val="5E7959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______________. </a:t>
                      </a:r>
                      <a:endParaRPr lang="en-US" altLang="zh-CN" sz="2800">
                        <a:solidFill>
                          <a:srgbClr val="5E7959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They show their fruits up______________.</a:t>
                      </a:r>
                      <a:endParaRPr lang="en-US" altLang="zh-CN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348740">
                <a:tc>
                  <a:txBody>
                    <a:bodyPr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altLang="zh-CN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Until you dig it out, you can’t tell by looking at its thin stem whether 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_______________________.</a:t>
                      </a:r>
                      <a:endPara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They </a:t>
                      </a:r>
                      <a:r>
                        <a:rPr lang="en-US" altLang="zh-CN" sz="2800" b="0" u="sng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0000">
                              <a:alpha val="0"/>
                            </a:srgbClr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attract</a:t>
                      </a:r>
                      <a:r>
                        <a:rPr lang="en-US" altLang="zh-CN" sz="28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 people with ____________________.</a:t>
                      </a:r>
                      <a:endParaRPr lang="en-US" altLang="zh-CN" sz="28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898525" y="4196715"/>
            <a:ext cx="2927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earth</a:t>
            </a:r>
            <a:endParaRPr lang="zh-CN" altLang="en-US" sz="320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51510" y="5520055"/>
            <a:ext cx="45034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32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zh-CN" altLang="en-US" sz="32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bears fruit or not</a:t>
            </a:r>
            <a:endParaRPr lang="zh-CN" altLang="en-US" sz="320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805930" y="5121275"/>
            <a:ext cx="3861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their beautiful colours</a:t>
            </a:r>
            <a:endParaRPr lang="zh-CN" altLang="en-US" sz="320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951470" y="4161155"/>
            <a:ext cx="1960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air</a:t>
            </a:r>
            <a:endParaRPr lang="zh-CN" altLang="en-US" sz="320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20700" y="5934710"/>
            <a:ext cx="11014075" cy="6261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</a:rPr>
              <a:t>Tips: We can guess the meaning of new words from the context.</a:t>
            </a:r>
            <a:endParaRPr lang="en-US" altLang="zh-CN" sz="2800" b="1"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ngLiU" panose="02020309000000000000" charset="-120"/>
              <a:cs typeface="Times New Roman" panose="02020603050405020304" pitchFamily="18" charset="0"/>
            </a:endParaRPr>
          </a:p>
        </p:txBody>
      </p:sp>
      <p:sp>
        <p:nvSpPr>
          <p:cNvPr id="2" name="线形标注 1 1"/>
          <p:cNvSpPr/>
          <p:nvPr/>
        </p:nvSpPr>
        <p:spPr>
          <a:xfrm>
            <a:off x="2259330" y="4941570"/>
            <a:ext cx="1202055" cy="578485"/>
          </a:xfrm>
          <a:prstGeom prst="borderCallout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v.</a:t>
            </a:r>
            <a:r>
              <a:rPr lang="zh-CN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携带</a:t>
            </a:r>
            <a:endParaRPr lang="zh-CN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线形标注 1 4"/>
          <p:cNvSpPr/>
          <p:nvPr/>
        </p:nvSpPr>
        <p:spPr>
          <a:xfrm>
            <a:off x="8900795" y="4248785"/>
            <a:ext cx="1202055" cy="578485"/>
          </a:xfrm>
          <a:prstGeom prst="borderCallout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v.</a:t>
            </a:r>
            <a:r>
              <a:rPr lang="zh-CN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吸引</a:t>
            </a:r>
            <a:endParaRPr lang="zh-CN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1" animBg="1"/>
      <p:bldP spid="29" grpId="2" bldLvl="0" animBg="1"/>
      <p:bldP spid="2" grpId="0" bldLvl="0" animBg="1"/>
      <p:bldP spid="2" grpId="1" animBg="1"/>
      <p:bldP spid="5" grpId="0" bldLvl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>
            <a:off x="374015" y="349885"/>
            <a:ext cx="11394440" cy="6169660"/>
          </a:xfrm>
          <a:prstGeom prst="rect">
            <a:avLst/>
          </a:prstGeom>
          <a:solidFill>
            <a:srgbClr val="F1F8E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53430" y="771525"/>
            <a:ext cx="4398963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Impact" panose="020B0806030902050204" charset="0"/>
                <a:ea typeface="宋体" panose="02010600030101010101" pitchFamily="2" charset="-122"/>
              </a:rPr>
              <a:t>useful but not attractive</a:t>
            </a:r>
            <a:endParaRPr lang="en-US" altLang="zh-CN" sz="3200">
              <a:solidFill>
                <a:srgbClr val="FF0000"/>
              </a:solidFill>
              <a:latin typeface="Impact" panose="020B0806030902050204" charset="0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b="10088"/>
          <a:stretch>
            <a:fillRect/>
          </a:stretch>
        </p:blipFill>
        <p:spPr>
          <a:xfrm>
            <a:off x="435610" y="3335655"/>
            <a:ext cx="2198370" cy="261874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6" name="文本框 15"/>
          <p:cNvSpPr txBox="1"/>
          <p:nvPr/>
        </p:nvSpPr>
        <p:spPr>
          <a:xfrm>
            <a:off x="519430" y="5856605"/>
            <a:ext cx="2378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Impact" panose="020B0806030902050204" charset="0"/>
                <a:cs typeface="Impact" panose="020B0806030902050204" charset="0"/>
              </a:rPr>
              <a:t>Xu Nanying</a:t>
            </a:r>
            <a:endParaRPr lang="en-US" altLang="zh-CN" sz="32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1945" y="297180"/>
            <a:ext cx="3164840" cy="601980"/>
          </a:xfrm>
          <a:prstGeom prst="roundRect">
            <a:avLst/>
          </a:prstGeom>
          <a:solidFill>
            <a:srgbClr val="5E7959"/>
          </a:solidFill>
          <a:effectLst>
            <a:softEdge rad="1016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Further thinking</a:t>
            </a:r>
            <a:endParaRPr lang="en-US" altLang="zh-CN" sz="320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9" name="流程图: 可选过程 28"/>
          <p:cNvSpPr/>
          <p:nvPr/>
        </p:nvSpPr>
        <p:spPr>
          <a:xfrm>
            <a:off x="5764530" y="771525"/>
            <a:ext cx="4266565" cy="652780"/>
          </a:xfrm>
          <a:prstGeom prst="flowChartAlternateProcess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metaphor</a:t>
            </a:r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(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隐喻</a:t>
            </a:r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034030" y="2025015"/>
            <a:ext cx="9584690" cy="5600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40000"/>
              </a:lnSpc>
              <a:spcAft>
                <a:spcPts val="200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though not very attractive.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407285" y="2881630"/>
            <a:ext cx="9584690" cy="5600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40000"/>
              </a:lnSpc>
              <a:spcAft>
                <a:spcPts val="200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not s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eeking attention and praise from others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77160" y="3254375"/>
            <a:ext cx="9387205" cy="1838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ct val="100000"/>
              </a:lnSpc>
            </a:pPr>
            <a:r>
              <a:rPr lang="en-US" altLang="zh-CN" sz="2800" b="1" i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What’s the theme of the passage?</a:t>
            </a:r>
            <a:endParaRPr lang="en-US" altLang="zh-CN" sz="2800" b="1" i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ngLiU" panose="02020309000000000000" charset="-120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A. Be a person who can make money. </a:t>
            </a:r>
            <a:endParaRPr lang="en-US" altLang="zh-CN" sz="2800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ngLiU" panose="02020309000000000000" charset="-120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B. Be a person who can do things.</a:t>
            </a:r>
            <a:endParaRPr lang="en-US" altLang="zh-CN" sz="2800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ngLiU" panose="02020309000000000000" charset="-120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C. Be a person who is decent(</a:t>
            </a:r>
            <a:r>
              <a:rPr lang="zh-CN" altLang="en-US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体面的</a:t>
            </a:r>
            <a:r>
              <a:rPr lang="en-US" altLang="zh-CN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).</a:t>
            </a:r>
            <a:endParaRPr lang="en-US" altLang="zh-CN" sz="2800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ngLiU" panose="02020309000000000000" charset="-120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D. Be </a:t>
            </a:r>
            <a:r>
              <a:rPr lang="en-US" altLang="zh-CN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a person who is useful to the country, society, and others.</a:t>
            </a:r>
            <a:endParaRPr lang="en-US" altLang="zh-CN" sz="2800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ngLiU" panose="02020309000000000000" charset="-120"/>
              <a:cs typeface="Times New Roman" panose="02020603050405020304" pitchFamily="18" charset="0"/>
              <a:sym typeface="+mn-ea"/>
            </a:endParaRPr>
          </a:p>
          <a:p>
            <a:endParaRPr lang="en-US" altLang="zh-CN" sz="2800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ngLiU" panose="02020309000000000000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心形 6"/>
          <p:cNvSpPr/>
          <p:nvPr/>
        </p:nvSpPr>
        <p:spPr>
          <a:xfrm>
            <a:off x="2407285" y="4967605"/>
            <a:ext cx="888365" cy="671195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78eafafe46c3d3420f16f821fbd23ee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790" y="899160"/>
            <a:ext cx="2155190" cy="233299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483485" y="1045210"/>
            <a:ext cx="8719820" cy="1319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 fontAlgn="auto">
              <a:lnSpc>
                <a:spcPct val="200000"/>
              </a:lnSpc>
            </a:pPr>
            <a:r>
              <a:rPr lang="en-US" altLang="zh-CN" sz="2800" b="1" i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What are the </a:t>
            </a:r>
            <a:r>
              <a:rPr lang="en-US" altLang="zh-CN" sz="2800" b="1" i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peanuts</a:t>
            </a:r>
            <a:r>
              <a:rPr lang="en-US" altLang="zh-CN" sz="2800" b="1" i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 like according to Father?</a:t>
            </a:r>
            <a:endParaRPr lang="zh-CN" altLang="en-US" sz="28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柳公权楷书" panose="02010600010101010101" charset="-122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200000"/>
              </a:lnSpc>
            </a:pPr>
            <a:endParaRPr lang="en-US" altLang="zh-CN" sz="2800" b="1" i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ngLiU" panose="02020309000000000000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07285" y="1957705"/>
            <a:ext cx="8719820" cy="9372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 fontAlgn="auto">
              <a:lnSpc>
                <a:spcPct val="200000"/>
              </a:lnSpc>
            </a:pPr>
            <a:r>
              <a:rPr lang="en-US" altLang="zh-CN" sz="2800" b="1" i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What does Father expect his </a:t>
            </a:r>
            <a:r>
              <a:rPr lang="en-US" altLang="zh-CN" sz="2800" b="1" i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children</a:t>
            </a:r>
            <a:r>
              <a:rPr lang="en-US" altLang="zh-CN" sz="2800" b="1" i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ngLiU" panose="02020309000000000000" charset="-120"/>
                <a:cs typeface="Times New Roman" panose="02020603050405020304" pitchFamily="18" charset="0"/>
                <a:sym typeface="+mn-ea"/>
              </a:rPr>
              <a:t> to be?</a:t>
            </a:r>
            <a:endParaRPr lang="en-US" altLang="zh-CN" sz="2800" b="1" i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ngLiU" panose="02020309000000000000" charset="-12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9" grpId="1" animBg="1"/>
      <p:bldP spid="29" grpId="2" bldLvl="0" animBg="1"/>
      <p:bldP spid="3" grpId="0" bldLvl="0" animBg="1"/>
      <p:bldP spid="3" grpId="1" animBg="1"/>
      <p:bldP spid="5" grpId="0" bldLvl="0" animBg="1"/>
      <p:bldP spid="5" grpId="1" animBg="1"/>
      <p:bldP spid="7" grpId="0" bldLvl="0" animBg="1"/>
      <p:bldP spid="7" grpId="1" animBg="1"/>
      <p:bldP spid="14" grpId="0"/>
      <p:bldP spid="14" grpId="1"/>
      <p:bldP spid="17" grpId="0"/>
      <p:bldP spid="17" grpId="1"/>
      <p:bldP spid="18" grpId="0"/>
      <p:bldP spid="18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TABLE_ENDDRAG_ORIGIN_RECT" val="867*180"/>
  <p:tag name="TABLE_ENDDRAG_RECT" val="41*300*867*180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MODEL_TYPE" val="cover"/>
</p:tagLst>
</file>

<file path=ppt/tags/tag151.xml><?xml version="1.0" encoding="utf-8"?>
<p:tagLst xmlns:p="http://schemas.openxmlformats.org/presentationml/2006/main">
  <p:tag name="KSO_WPP_MARK_KEY" val="807709c6-b285-4c6d-9466-c651635ed435"/>
  <p:tag name="COMMONDATA" val="eyJjb3VudCI6NTAsImhkaWQiOiIxOGY4Y2RiMWMxN2RkNzM3MGE2OTAzMjJkY2NkNjhmNCIsInVzZXJDb3VudCI6Nn0="/>
  <p:tag name="commondata" val="eyJjb3VudCI6NTEsImhkaWQiOiJkZjU0Zjc5MzMzOWFkYTlhYmM5ODg4YjZiNmU2OTJkNSIsInVzZXJDb3VudCI6MX0="/>
  <p:tag name="resource_record_key" val="{&quot;13&quot;:[4364952],&quot;65&quot;:[20187308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PA" val="v4.1.3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SLIDE_MODEL_TYPE" val="cover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DIAGRAM_VIRTUALLY_FRAME" val="{&quot;height&quot;:415.2088607594934,&quot;left&quot;:-193.29472440944883,&quot;top&quot;:58.99363899132777,&quot;width&quot;:993.6314132829714}"/>
</p:tagLst>
</file>

<file path=ppt/tags/tag83.xml><?xml version="1.0" encoding="utf-8"?>
<p:tagLst xmlns:p="http://schemas.openxmlformats.org/presentationml/2006/main">
  <p:tag name="KSO_WM_DIAGRAM_VIRTUALLY_FRAME" val="{&quot;height&quot;:415.2088607594934,&quot;left&quot;:-193.29472440944883,&quot;top&quot;:58.99363899132777,&quot;width&quot;:993.6314132829714}"/>
</p:tagLst>
</file>

<file path=ppt/tags/tag84.xml><?xml version="1.0" encoding="utf-8"?>
<p:tagLst xmlns:p="http://schemas.openxmlformats.org/presentationml/2006/main">
  <p:tag name="KSO_WM_DIAGRAM_VIRTUALLY_FRAME" val="{&quot;height&quot;:415.2088607594934,&quot;left&quot;:-193.29472440944883,&quot;top&quot;:58.99363899132777,&quot;width&quot;:993.6314132829714}"/>
</p:tagLst>
</file>

<file path=ppt/tags/tag85.xml><?xml version="1.0" encoding="utf-8"?>
<p:tagLst xmlns:p="http://schemas.openxmlformats.org/presentationml/2006/main">
  <p:tag name="KSO_WM_BEAUTIFY_FLAG" val=""/>
  <p:tag name="KSO_WM_DIAGRAM_VIRTUALLY_FRAME" val="{&quot;height&quot;:415.2088607594934,&quot;left&quot;:-193.29472440944883,&quot;top&quot;:58.99363899132777,&quot;width&quot;:993.6314132829714}"/>
</p:tagLst>
</file>

<file path=ppt/tags/tag86.xml><?xml version="1.0" encoding="utf-8"?>
<p:tagLst xmlns:p="http://schemas.openxmlformats.org/presentationml/2006/main">
  <p:tag name="KSO_WM_DIAGRAM_VIRTUALLY_FRAME" val="{&quot;height&quot;:415.2088607594934,&quot;left&quot;:-193.29472440944883,&quot;top&quot;:58.99363899132777,&quot;width&quot;:993.6314132829714}"/>
</p:tagLst>
</file>

<file path=ppt/tags/tag87.xml><?xml version="1.0" encoding="utf-8"?>
<p:tagLst xmlns:p="http://schemas.openxmlformats.org/presentationml/2006/main">
  <p:tag name="KSO_WM_DIAGRAM_VIRTUALLY_FRAME" val="{&quot;height&quot;:415.2088607594934,&quot;left&quot;:-193.29472440944883,&quot;top&quot;:58.99363899132777,&quot;width&quot;:993.6314132829714}"/>
</p:tagLst>
</file>

<file path=ppt/tags/tag88.xml><?xml version="1.0" encoding="utf-8"?>
<p:tagLst xmlns:p="http://schemas.openxmlformats.org/presentationml/2006/main">
  <p:tag name="KSO_WM_DIAGRAM_VIRTUALLY_FRAME" val="{&quot;height&quot;:415.2088607594934,&quot;left&quot;:-193.29472440944883,&quot;top&quot;:58.99363899132777,&quot;width&quot;:993.6314132829714}"/>
</p:tagLst>
</file>

<file path=ppt/tags/tag89.xml><?xml version="1.0" encoding="utf-8"?>
<p:tagLst xmlns:p="http://schemas.openxmlformats.org/presentationml/2006/main">
  <p:tag name="KSO_WM_DIAGRAM_VIRTUALLY_FRAME" val="{&quot;height&quot;:415.2088607594934,&quot;left&quot;:-193.29472440944883,&quot;top&quot;:58.99363899132777,&quot;width&quot;:993.6314132829714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DIAGRAM_VIRTUALLY_FRAME" val="{&quot;height&quot;:415.2088607594934,&quot;left&quot;:-193.29472440944883,&quot;top&quot;:58.99363899132777,&quot;width&quot;:993.6314132829714}"/>
</p:tagLst>
</file>

<file path=ppt/tags/tag91.xml><?xml version="1.0" encoding="utf-8"?>
<p:tagLst xmlns:p="http://schemas.openxmlformats.org/presentationml/2006/main">
  <p:tag name="KSO_WM_DIAGRAM_VIRTUALLY_FRAME" val="{&quot;height&quot;:415.2088607594934,&quot;left&quot;:-193.29472440944883,&quot;top&quot;:58.99363899132777,&quot;width&quot;:993.6314132829714}"/>
</p:tagLst>
</file>

<file path=ppt/tags/tag92.xml><?xml version="1.0" encoding="utf-8"?>
<p:tagLst xmlns:p="http://schemas.openxmlformats.org/presentationml/2006/main">
  <p:tag name="KSO_WM_DIAGRAM_VIRTUALLY_FRAME" val="{&quot;height&quot;:415.2088607594934,&quot;left&quot;:-193.29472440944883,&quot;top&quot;:58.99363899132777,&quot;width&quot;:993.6314132829714}"/>
</p:tagLst>
</file>

<file path=ppt/tags/tag93.xml><?xml version="1.0" encoding="utf-8"?>
<p:tagLst xmlns:p="http://schemas.openxmlformats.org/presentationml/2006/main">
  <p:tag name="KSO_WM_DIAGRAM_VIRTUALLY_FRAME" val="{&quot;height&quot;:415.2088607594934,&quot;left&quot;:-193.29472440944883,&quot;top&quot;:58.99363899132777,&quot;width&quot;:993.6314132829714}"/>
</p:tagLst>
</file>

<file path=ppt/tags/tag94.xml><?xml version="1.0" encoding="utf-8"?>
<p:tagLst xmlns:p="http://schemas.openxmlformats.org/presentationml/2006/main">
  <p:tag name="KSO_WM_DIAGRAM_VIRTUALLY_FRAME" val="{&quot;height&quot;:415.2088607594934,&quot;left&quot;:-193.29472440944883,&quot;top&quot;:58.99363899132777,&quot;width&quot;:993.6314132829714}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5303</Words>
  <Application>WPS 演示</Application>
  <PresentationFormat>宽屏</PresentationFormat>
  <Paragraphs>353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Impact</vt:lpstr>
      <vt:lpstr>汉仪字酷堂邓氏小楷W</vt:lpstr>
      <vt:lpstr>汉仪傲娇体简</vt:lpstr>
      <vt:lpstr>汉仪雪君体简</vt:lpstr>
      <vt:lpstr>Times New Roman</vt:lpstr>
      <vt:lpstr>汉仪闫锐敏行楷简</vt:lpstr>
      <vt:lpstr>汉仪细行楷W</vt:lpstr>
      <vt:lpstr>柳公权楷书</vt:lpstr>
      <vt:lpstr>楷体</vt:lpstr>
      <vt:lpstr>Comic Sans MS</vt:lpstr>
      <vt:lpstr>汉仪中宋简</vt:lpstr>
      <vt:lpstr>Wingdings</vt:lpstr>
      <vt:lpstr>Arial Black</vt:lpstr>
      <vt:lpstr>Times New Roman</vt:lpstr>
      <vt:lpstr>MingLiU</vt:lpstr>
      <vt:lpstr>PMingLiU-ExtB</vt:lpstr>
      <vt:lpstr>Kefa Bold</vt:lpstr>
      <vt:lpstr>Arial Unicode MS</vt:lpstr>
      <vt:lpstr>Yu Gothic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亮亮</cp:lastModifiedBy>
  <cp:revision>128</cp:revision>
  <dcterms:created xsi:type="dcterms:W3CDTF">2024-11-22T02:39:00Z</dcterms:created>
  <dcterms:modified xsi:type="dcterms:W3CDTF">2024-11-30T01:25:59Z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2052-12.1.0.18372</vt:lpwstr>
  </property>
  <property fmtid="{D5CDD505-2E9C-101B-9397-08002B2CF9AE}" pid="3" name="KSOTemplateUUID">
    <vt:lpwstr>v1.0_mb_1SpVtb7eDgXqFd5/aNm70w==</vt:lpwstr>
  </property>
  <property fmtid="{D5CDD505-2E9C-101B-9397-08002B2CF9AE}" pid="4" name="ICV">
    <vt:lpwstr>D3EE87A3B62640ECA7B511E45D8990E1_13</vt:lpwstr>
  </property>
</Properties>
</file>