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99" r:id="rId3"/>
    <p:sldId id="474" r:id="rId4"/>
    <p:sldId id="498" r:id="rId5"/>
    <p:sldId id="569" r:id="rId7"/>
    <p:sldId id="535" r:id="rId8"/>
    <p:sldId id="519" r:id="rId9"/>
    <p:sldId id="560" r:id="rId10"/>
    <p:sldId id="476" r:id="rId11"/>
    <p:sldId id="579" r:id="rId12"/>
    <p:sldId id="552" r:id="rId13"/>
    <p:sldId id="522" r:id="rId14"/>
    <p:sldId id="50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114864"/>
    <a:srgbClr val="0D61AC"/>
    <a:srgbClr val="0BD0D9"/>
    <a:srgbClr val="009D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5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-45" y="-198"/>
      </p:cViewPr>
      <p:guideLst>
        <p:guide orient="horz" pos="213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11D2E-0FD0-42A6-8C93-9C87482997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687D0-C43B-4CB2-9F61-BC1318DA14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120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6"/>
            <a:ext cx="6467509" cy="49639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724491" y="1898065"/>
            <a:ext cx="6467509" cy="4963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AE6E7-D8A9-4740-ACBF-E76F7D8FB7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014B4-C041-4B12-9752-4EF674236F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hyperlink" Target="&#22826;&#31354;&#33329;&#27687;&#27668;&#26469;&#28304;,%20&#25658;&#24102;&#32431;&#27687;&#22826;&#21361;&#38505;,%20&#23431;&#33322;&#21592;&#20307;&#28082;&#26159;&#37096;&#20998;&#27687;&#27668;&#26469;&#28304;!-&#36164;&#35759;-&#39640;&#28165;&#23436;&#25972;&#27491;&#29256;&#35270;&#39057;&#22312;&#32447;&#35266;&#30475;-&#20248;&#37239;.mp4" TargetMode="Externa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903855" y="2816860"/>
            <a:ext cx="720915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太空舱的供氧</a:t>
            </a:r>
            <a:endParaRPr lang="zh-CN" altLang="en-US" sz="5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4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——</a:t>
            </a:r>
            <a:r>
              <a:rPr lang="zh-CN" altLang="en-US" sz="4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第二章复习</a:t>
            </a:r>
            <a:endParaRPr lang="zh-CN" altLang="en-US" sz="4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8815" y="4662805"/>
            <a:ext cx="66643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常州市新北区实验中学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                 陈奥天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2020.01.08</a:t>
            </a:r>
            <a:endParaRPr lang="en-US" altLang="zh-CN" sz="32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3822065" cy="2492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8316"/>
          <a:stretch>
            <a:fillRect/>
          </a:stretch>
        </p:blipFill>
        <p:spPr>
          <a:xfrm>
            <a:off x="3822065" y="-12700"/>
            <a:ext cx="4328160" cy="2493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225" y="-8890"/>
            <a:ext cx="4041775" cy="2480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7070" y="1329690"/>
            <a:ext cx="107099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呼吸作用反应方程式：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+ 6O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6CO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+ 6H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327265" y="1584325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27265" y="1656080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454265" y="1154430"/>
            <a:ext cx="84264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酶</a:t>
            </a:r>
            <a:endParaRPr lang="zh-CN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21920" y="22161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迁移与选择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02915" y="1983105"/>
            <a:ext cx="4760595" cy="52197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2Na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+ 2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Na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OH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+O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↑</a:t>
            </a:r>
            <a:endParaRPr lang="zh-CN" altLang="zh-CN" sz="2800" b="1">
              <a:solidFill>
                <a:srgbClr val="B535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8700" y="2590165"/>
            <a:ext cx="10671810" cy="107632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过氧化钠可用在矿山、坑道、潜水或宇宙飞船等缺氧的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场合，将人们呼出的</a:t>
            </a:r>
            <a:r>
              <a:rPr lang="zh-CN" altLang="en-US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</a:t>
            </a:r>
            <a:r>
              <a:rPr lang="zh-CN" altLang="en-US" sz="32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32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转换成</a:t>
            </a:r>
            <a:r>
              <a:rPr lang="zh-CN" altLang="en-US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zh-CN" altLang="en-US" sz="32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，以供呼吸之用。</a:t>
            </a:r>
            <a:endParaRPr lang="zh-CN" altLang="zh-CN" sz="3200" b="1">
              <a:solidFill>
                <a:srgbClr val="B535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23"/>
          <p:cNvSpPr/>
          <p:nvPr/>
        </p:nvSpPr>
        <p:spPr>
          <a:xfrm>
            <a:off x="3037840" y="2589848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发生装置</a:t>
            </a:r>
            <a:endParaRPr lang="zh-CN" altLang="en-US" sz="3600" b="1" baseline="-250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Rectangle 27"/>
          <p:cNvSpPr/>
          <p:nvPr/>
        </p:nvSpPr>
        <p:spPr>
          <a:xfrm>
            <a:off x="8745855" y="2589848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收集装置</a:t>
            </a:r>
            <a:endParaRPr lang="zh-CN" altLang="en-US" sz="3600" b="1" baseline="-250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97840" y="3197225"/>
            <a:ext cx="11596370" cy="2442210"/>
            <a:chOff x="709" y="2431"/>
            <a:chExt cx="18262" cy="384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rcRect t="1636" r="58374" b="13228"/>
            <a:stretch>
              <a:fillRect/>
            </a:stretch>
          </p:blipFill>
          <p:spPr>
            <a:xfrm>
              <a:off x="765" y="2488"/>
              <a:ext cx="4228" cy="296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rcRect l="58220" r="17486" b="47550"/>
            <a:stretch>
              <a:fillRect/>
            </a:stretch>
          </p:blipFill>
          <p:spPr>
            <a:xfrm>
              <a:off x="5343" y="2431"/>
              <a:ext cx="1940" cy="308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rcRect r="80146" b="13938"/>
            <a:stretch>
              <a:fillRect/>
            </a:stretch>
          </p:blipFill>
          <p:spPr>
            <a:xfrm>
              <a:off x="7673" y="2507"/>
              <a:ext cx="1733" cy="292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rcRect l="42040" t="1636" b="13228"/>
            <a:stretch>
              <a:fillRect/>
            </a:stretch>
          </p:blipFill>
          <p:spPr>
            <a:xfrm>
              <a:off x="12450" y="2488"/>
              <a:ext cx="5887" cy="296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09" y="5649"/>
              <a:ext cx="1826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</a:rPr>
                <a:t>     A                  B               C                 D                    E                        F             G           H</a:t>
              </a:r>
              <a:endParaRPr lang="en-US" altLang="zh-CN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rcRect l="25612" r="39106" b="11225"/>
            <a:stretch>
              <a:fillRect/>
            </a:stretch>
          </p:blipFill>
          <p:spPr>
            <a:xfrm>
              <a:off x="9615" y="2895"/>
              <a:ext cx="2823" cy="2541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7017385" y="3434715"/>
            <a:ext cx="54102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endParaRPr lang="zh-CN" altLang="zh-CN" sz="3200" b="1">
              <a:solidFill>
                <a:srgbClr val="B535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8" grpId="0"/>
      <p:bldP spid="16" grpId="0"/>
      <p:bldP spid="19" grpId="0" animBg="1"/>
      <p:bldP spid="8" grpId="1"/>
      <p:bldP spid="16" grpId="1"/>
      <p:bldP spid="19" grpId="1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617883" y="783250"/>
            <a:ext cx="51612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二氧化碳在生活中有哪些应用？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1710" y="1384935"/>
            <a:ext cx="4175760" cy="2497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70" y="3901440"/>
            <a:ext cx="4346575" cy="295656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21920" y="15049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交流与表达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345" y="3882390"/>
            <a:ext cx="4175125" cy="2971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770" y="1384935"/>
            <a:ext cx="4345940" cy="2497455"/>
          </a:xfrm>
          <a:prstGeom prst="rect">
            <a:avLst/>
          </a:prstGeom>
        </p:spPr>
      </p:pic>
      <p:sp>
        <p:nvSpPr>
          <p:cNvPr id="5" name="椭圆形标注 4"/>
          <p:cNvSpPr/>
          <p:nvPr/>
        </p:nvSpPr>
        <p:spPr>
          <a:xfrm>
            <a:off x="8425180" y="3901440"/>
            <a:ext cx="2922270" cy="641350"/>
          </a:xfrm>
          <a:prstGeom prst="wedgeEllipseCallout">
            <a:avLst>
              <a:gd name="adj1" fmla="val -46849"/>
              <a:gd name="adj2" fmla="val 101089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742680" y="3981450"/>
            <a:ext cx="312293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二氧化碳变送器</a:t>
            </a:r>
            <a:endParaRPr lang="zh-CN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130810" y="241300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总结与展望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76295" y="1892935"/>
            <a:ext cx="13195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CO</a:t>
            </a:r>
            <a:r>
              <a:rPr lang="en-US" altLang="zh-CN" sz="3200" b="1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200" b="1" baseline="-25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09285" y="1892935"/>
            <a:ext cx="13195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en-US" altLang="zh-CN" sz="3200" b="1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200" b="1" baseline="-25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上弧形箭头 21"/>
          <p:cNvSpPr/>
          <p:nvPr/>
        </p:nvSpPr>
        <p:spPr>
          <a:xfrm>
            <a:off x="3890645" y="1233805"/>
            <a:ext cx="2189480" cy="732790"/>
          </a:xfrm>
          <a:prstGeom prst="curvedDown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上弧形箭头 22"/>
          <p:cNvSpPr/>
          <p:nvPr/>
        </p:nvSpPr>
        <p:spPr>
          <a:xfrm rot="10800000">
            <a:off x="3823970" y="2476500"/>
            <a:ext cx="2189480" cy="713740"/>
          </a:xfrm>
          <a:prstGeom prst="curvedDown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04790" y="3163570"/>
            <a:ext cx="2008505" cy="5308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 baseline="-25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元素循环</a:t>
            </a:r>
            <a:endParaRPr lang="zh-CN" altLang="en-US" sz="4400" b="1" baseline="-25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66050" y="1892935"/>
            <a:ext cx="13195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200" b="1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O</a:t>
            </a:r>
            <a:endParaRPr lang="en-US" altLang="zh-CN" sz="3200" b="1" baseline="-25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上弧形箭头 8"/>
          <p:cNvSpPr/>
          <p:nvPr/>
        </p:nvSpPr>
        <p:spPr>
          <a:xfrm>
            <a:off x="6170930" y="1233805"/>
            <a:ext cx="2189480" cy="732790"/>
          </a:xfrm>
          <a:prstGeom prst="curvedDown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上弧形箭头 10"/>
          <p:cNvSpPr/>
          <p:nvPr/>
        </p:nvSpPr>
        <p:spPr>
          <a:xfrm rot="10800000">
            <a:off x="6100445" y="2465070"/>
            <a:ext cx="2189480" cy="713740"/>
          </a:xfrm>
          <a:prstGeom prst="curvedDown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73040" y="517525"/>
            <a:ext cx="2005965" cy="5308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 baseline="-25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物质循环</a:t>
            </a:r>
            <a:endParaRPr lang="zh-CN" altLang="en-US" sz="4400" b="1" baseline="-25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25777" r="8282"/>
          <a:stretch>
            <a:fillRect/>
          </a:stretch>
        </p:blipFill>
        <p:spPr>
          <a:xfrm>
            <a:off x="0" y="4029075"/>
            <a:ext cx="3994785" cy="2828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85" y="4028440"/>
            <a:ext cx="4083050" cy="28295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23986" r="10968"/>
          <a:stretch>
            <a:fillRect/>
          </a:stretch>
        </p:blipFill>
        <p:spPr>
          <a:xfrm>
            <a:off x="8077835" y="4028440"/>
            <a:ext cx="4114165" cy="28295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8" grpId="0"/>
      <p:bldP spid="22" grpId="0" animBg="1"/>
      <p:bldP spid="23" grpId="0" animBg="1"/>
      <p:bldP spid="9" grpId="0" animBg="1"/>
      <p:bldP spid="11" grpId="0" animBg="1"/>
      <p:bldP spid="2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70163" y="1178220"/>
            <a:ext cx="118948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</a:rPr>
              <a:t>阿波罗</a:t>
            </a:r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</a:rPr>
              <a:t>号携带纯氧发生了爆炸，说明氧气具有什么性质？</a:t>
            </a: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3340" y="2096135"/>
            <a:ext cx="6858635" cy="385318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75260" y="22161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思考与回忆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爆炸形 1 2"/>
          <p:cNvSpPr/>
          <p:nvPr/>
        </p:nvSpPr>
        <p:spPr>
          <a:xfrm>
            <a:off x="2437765" y="4960620"/>
            <a:ext cx="3516630" cy="1272540"/>
          </a:xfrm>
          <a:prstGeom prst="irregularSeal1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257550" y="5304790"/>
            <a:ext cx="24358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惨痛的教训</a:t>
            </a:r>
            <a:endParaRPr lang="zh-CN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4160" y="267335"/>
            <a:ext cx="6485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方法一：借助氧气瓶携带氧气  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2055" y="3913505"/>
            <a:ext cx="3409950" cy="210312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2080895" y="2520315"/>
            <a:ext cx="1844675" cy="363855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25270" y="1431925"/>
            <a:ext cx="27565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除去粉尘、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水蒸气、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二氧化碳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444365" y="2504440"/>
            <a:ext cx="1143000" cy="363855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500245" y="2779395"/>
            <a:ext cx="1087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降温、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加压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7339330" y="2603500"/>
            <a:ext cx="1143000" cy="34798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453630" y="1911985"/>
            <a:ext cx="8756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控温、蒸发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加号 19"/>
          <p:cNvSpPr/>
          <p:nvPr/>
        </p:nvSpPr>
        <p:spPr>
          <a:xfrm>
            <a:off x="9924415" y="2524760"/>
            <a:ext cx="426720" cy="4267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云形标注 20"/>
          <p:cNvSpPr/>
          <p:nvPr/>
        </p:nvSpPr>
        <p:spPr>
          <a:xfrm>
            <a:off x="8611235" y="478790"/>
            <a:ext cx="2768600" cy="1783080"/>
          </a:xfrm>
          <a:prstGeom prst="cloudCallout">
            <a:avLst>
              <a:gd name="adj1" fmla="val -27450"/>
              <a:gd name="adj2" fmla="val 1073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氮气</a:t>
            </a:r>
            <a:endParaRPr lang="zh-CN" altLang="en-US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6949" y="2148205"/>
            <a:ext cx="798195" cy="1676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空气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07710" y="1642110"/>
            <a:ext cx="798195" cy="2271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液态空气</a:t>
            </a:r>
            <a:endParaRPr lang="zh-CN" altLang="en-US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33280" y="3168015"/>
            <a:ext cx="798195" cy="1391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液氧</a:t>
            </a:r>
            <a:endParaRPr lang="zh-CN" altLang="en-US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422" t="3942" r="3646" b="3686"/>
          <a:stretch>
            <a:fillRect/>
          </a:stretch>
        </p:blipFill>
        <p:spPr>
          <a:xfrm>
            <a:off x="8870315" y="4381500"/>
            <a:ext cx="2473960" cy="245872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9404"/>
          <a:stretch>
            <a:fillRect/>
          </a:stretch>
        </p:blipFill>
        <p:spPr>
          <a:xfrm>
            <a:off x="474345" y="1765935"/>
            <a:ext cx="3970020" cy="332549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21920" y="22161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回忆与表达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5175" y="4570730"/>
            <a:ext cx="306895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用氧气瓶携带氧气</a:t>
            </a:r>
            <a:endParaRPr lang="zh-CN" altLang="zh-CN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6" grpId="0" animBg="1"/>
      <p:bldP spid="17" grpId="0"/>
      <p:bldP spid="20" grpId="0" animBg="1"/>
      <p:bldP spid="21" grpId="0" animBg="1"/>
      <p:bldP spid="22" grpId="0"/>
      <p:bldP spid="23" grpId="0"/>
      <p:bldP spid="24" grpId="0"/>
      <p:bldP spid="10" grpId="0" animBg="1"/>
      <p:bldP spid="5" grpId="0"/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012430" y="2681605"/>
            <a:ext cx="101663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氧气</a:t>
            </a:r>
            <a:endParaRPr lang="zh-CN" altLang="zh-CN" sz="28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12430" y="3665855"/>
            <a:ext cx="101663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8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氢气</a:t>
            </a:r>
            <a:endParaRPr lang="zh-CN" altLang="zh-CN" sz="28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701155" y="3485515"/>
            <a:ext cx="641985" cy="76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7334250" y="2969895"/>
            <a:ext cx="0" cy="105346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7334250" y="2969895"/>
            <a:ext cx="678180" cy="698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7334250" y="3985895"/>
            <a:ext cx="678180" cy="698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41350" y="1047750"/>
            <a:ext cx="2146935" cy="95313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汗液、尿液等体液废水</a:t>
            </a:r>
            <a:endParaRPr lang="zh-CN" altLang="zh-CN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1412875" y="3509645"/>
            <a:ext cx="1889125" cy="1270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直接箭头连接符 1"/>
          <p:cNvCxnSpPr>
            <a:stCxn id="16" idx="3"/>
            <a:endCxn id="9" idx="1"/>
          </p:cNvCxnSpPr>
          <p:nvPr/>
        </p:nvCxnSpPr>
        <p:spPr>
          <a:xfrm>
            <a:off x="2788285" y="1524635"/>
            <a:ext cx="728345" cy="0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461385" y="2280920"/>
            <a:ext cx="1163320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过滤</a:t>
            </a:r>
            <a:endParaRPr lang="zh-CN" altLang="zh-CN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4038600" y="1785620"/>
            <a:ext cx="6985" cy="47053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105400" y="2272030"/>
            <a:ext cx="1210310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灭菌</a:t>
            </a:r>
            <a:endParaRPr lang="zh-CN" altLang="zh-CN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5907405" y="2802890"/>
            <a:ext cx="0" cy="44259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516630" y="1263650"/>
            <a:ext cx="105219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吸附</a:t>
            </a:r>
            <a:endParaRPr lang="zh-CN" altLang="zh-CN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02000" y="3249295"/>
            <a:ext cx="148272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蒸馏</a:t>
            </a:r>
            <a:endParaRPr lang="zh-CN" altLang="zh-CN" sz="280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62600" y="3249295"/>
            <a:ext cx="113855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水</a:t>
            </a:r>
            <a:endParaRPr lang="zh-CN" altLang="zh-CN" sz="28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4" name="直接箭头连接符 13"/>
          <p:cNvCxnSpPr>
            <a:endCxn id="6" idx="1"/>
          </p:cNvCxnSpPr>
          <p:nvPr/>
        </p:nvCxnSpPr>
        <p:spPr>
          <a:xfrm flipV="1">
            <a:off x="4624705" y="2533015"/>
            <a:ext cx="480695" cy="317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44170" y="4701540"/>
            <a:ext cx="183324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呼出气体</a:t>
            </a:r>
            <a:endParaRPr lang="zh-CN" altLang="zh-CN" sz="28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2176780" y="5006975"/>
            <a:ext cx="611505" cy="1270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788285" y="4469765"/>
            <a:ext cx="1482725" cy="95313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活性炭滤网</a:t>
            </a:r>
            <a:endParaRPr lang="zh-CN" altLang="zh-CN" sz="28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49190" y="4701540"/>
            <a:ext cx="161353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分子筛</a:t>
            </a:r>
            <a:endParaRPr lang="zh-CN" altLang="zh-CN" sz="28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V="1">
            <a:off x="4271010" y="4989830"/>
            <a:ext cx="678180" cy="698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7240270" y="4701540"/>
            <a:ext cx="181292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二氧化碳</a:t>
            </a:r>
            <a:endParaRPr lang="zh-CN" altLang="zh-CN" sz="28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6562725" y="4999990"/>
            <a:ext cx="678180" cy="698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0869295" y="3697605"/>
            <a:ext cx="101663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水</a:t>
            </a:r>
            <a:endParaRPr lang="zh-CN" altLang="zh-CN" sz="28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869295" y="4681855"/>
            <a:ext cx="1016635" cy="52197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8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甲烷</a:t>
            </a:r>
            <a:endParaRPr lang="zh-CN" altLang="zh-CN" sz="280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9558020" y="4501515"/>
            <a:ext cx="641985" cy="76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0191115" y="3985895"/>
            <a:ext cx="0" cy="105346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10191115" y="3985895"/>
            <a:ext cx="678180" cy="698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10191115" y="5001895"/>
            <a:ext cx="678180" cy="698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24" idx="3"/>
          </p:cNvCxnSpPr>
          <p:nvPr/>
        </p:nvCxnSpPr>
        <p:spPr>
          <a:xfrm flipV="1">
            <a:off x="9029065" y="3917315"/>
            <a:ext cx="525145" cy="95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9053195" y="4968875"/>
            <a:ext cx="525145" cy="95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9552940" y="3930650"/>
            <a:ext cx="8890" cy="10445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11377295" y="2485390"/>
            <a:ext cx="17145" cy="12128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6420485" y="2512695"/>
            <a:ext cx="0" cy="76009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6417945" y="2510790"/>
            <a:ext cx="4973955" cy="184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701155" y="3155950"/>
            <a:ext cx="721360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16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通电</a:t>
            </a:r>
            <a:endParaRPr lang="zh-CN" altLang="zh-CN" sz="16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422400" y="2000885"/>
            <a:ext cx="5715" cy="151955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endCxn id="12" idx="1"/>
          </p:cNvCxnSpPr>
          <p:nvPr/>
        </p:nvCxnSpPr>
        <p:spPr>
          <a:xfrm flipV="1">
            <a:off x="4784725" y="3510280"/>
            <a:ext cx="777875" cy="10160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121920" y="22161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迁移与应用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64160" y="276225"/>
            <a:ext cx="7068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方法二：通过电解水产生氧气  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rcRect b="3007"/>
          <a:stretch>
            <a:fillRect/>
          </a:stretch>
        </p:blipFill>
        <p:spPr>
          <a:xfrm>
            <a:off x="6920230" y="1597025"/>
            <a:ext cx="4457065" cy="36595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20700" y="5283200"/>
            <a:ext cx="52806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 </a:t>
            </a:r>
            <a:r>
              <a:rPr 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美国研究的太空舱电解水装置原理</a:t>
            </a:r>
            <a:r>
              <a:rPr 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  <a:endParaRPr 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115820"/>
            <a:ext cx="4169410" cy="2903855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9471660" y="4194810"/>
            <a:ext cx="1023620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16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催化剂</a:t>
            </a:r>
            <a:endParaRPr lang="zh-CN" altLang="zh-CN" sz="16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1350" y="4487545"/>
            <a:ext cx="135382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电解水</a:t>
            </a:r>
            <a:endParaRPr lang="zh-CN" altLang="zh-CN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1592580"/>
            <a:ext cx="4697095" cy="3663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68825" y="2167255"/>
            <a:ext cx="81534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en-US" altLang="zh-CN" sz="2800" b="1" baseline="-25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800" b="1" baseline="-25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47495" y="2105025"/>
            <a:ext cx="81534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2800" b="1" baseline="-25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800" b="1" baseline="-25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4" grpId="0" bldLvl="0" animBg="1"/>
      <p:bldP spid="23" grpId="0" bldLvl="0" animBg="1"/>
      <p:bldP spid="10" grpId="0"/>
      <p:bldP spid="17" grpId="0" animBg="1"/>
      <p:bldP spid="20" grpId="0" animBg="1"/>
      <p:bldP spid="21" grpId="0" animBg="1"/>
      <p:bldP spid="32" grpId="0" animBg="1"/>
      <p:bldP spid="37" grpId="0" animBg="1"/>
      <p:bldP spid="36" grpId="0" animBg="1"/>
      <p:bldP spid="22" grpId="0" animBg="1"/>
      <p:bldP spid="100" grpId="0"/>
      <p:bldP spid="16" grpId="0" bldLvl="0" animBg="1"/>
      <p:bldP spid="11" grpId="0" animBg="1"/>
      <p:bldP spid="9" grpId="0" animBg="1"/>
      <p:bldP spid="3" grpId="0" animBg="1"/>
      <p:bldP spid="6" grpId="0" animBg="1"/>
      <p:bldP spid="51" grpId="0"/>
      <p:bldP spid="26" grpId="0"/>
      <p:bldP spid="4" grpId="0" animBg="1"/>
      <p:bldP spid="7" grpId="0"/>
      <p:bldP spid="7" grpId="1"/>
      <p:bldP spid="15" grpId="1"/>
      <p:bldP spid="100" grpId="1"/>
      <p:bldP spid="1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33" name="椭圆 9"/>
          <p:cNvSpPr>
            <a:spLocks noChangeArrowheads="1"/>
          </p:cNvSpPr>
          <p:nvPr/>
        </p:nvSpPr>
        <p:spPr bwMode="auto">
          <a:xfrm>
            <a:off x="5265103" y="2971800"/>
            <a:ext cx="1682750" cy="1171575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1"/>
            </a:solidFill>
            <a:rou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defRPr/>
            </a:pPr>
            <a:r>
              <a:rPr kumimoji="0" lang="zh-CN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E60A1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方正大黑简体"/>
              </a:rPr>
              <a:t>氧气</a:t>
            </a:r>
            <a:endParaRPr kumimoji="0" lang="zh-CN" altLang="en-US" sz="4000" b="1" i="0" u="none" strike="noStrike" kern="1200" cap="none" spc="-150" normalizeH="0" baseline="0" noProof="0" dirty="0">
              <a:ln>
                <a:noFill/>
              </a:ln>
              <a:solidFill>
                <a:srgbClr val="E60A1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方正大黑简体"/>
            </a:endParaRPr>
          </a:p>
        </p:txBody>
      </p:sp>
      <p:sp>
        <p:nvSpPr>
          <p:cNvPr id="18439" name="椭圆 9"/>
          <p:cNvSpPr/>
          <p:nvPr/>
        </p:nvSpPr>
        <p:spPr>
          <a:xfrm>
            <a:off x="6889115" y="1544955"/>
            <a:ext cx="2296160" cy="899795"/>
          </a:xfrm>
          <a:prstGeom prst="ellipse">
            <a:avLst/>
          </a:prstGeom>
          <a:solidFill>
            <a:srgbClr val="FFCC99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高锰酸钾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41" name="椭圆 9"/>
          <p:cNvSpPr/>
          <p:nvPr/>
        </p:nvSpPr>
        <p:spPr>
          <a:xfrm>
            <a:off x="7360285" y="4289743"/>
            <a:ext cx="1974850" cy="900112"/>
          </a:xfrm>
          <a:prstGeom prst="ellipse">
            <a:avLst/>
          </a:prstGeom>
          <a:solidFill>
            <a:srgbClr val="FFCC99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氯酸钾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46" name="AutoShape 39"/>
          <p:cNvSpPr/>
          <p:nvPr/>
        </p:nvSpPr>
        <p:spPr>
          <a:xfrm rot="-2797735">
            <a:off x="6463665" y="2687638"/>
            <a:ext cx="849313" cy="93662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7" name="AutoShape 40"/>
          <p:cNvSpPr/>
          <p:nvPr/>
        </p:nvSpPr>
        <p:spPr>
          <a:xfrm>
            <a:off x="6969125" y="3408363"/>
            <a:ext cx="849313" cy="93662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8" name="AutoShape 41"/>
          <p:cNvSpPr/>
          <p:nvPr/>
        </p:nvSpPr>
        <p:spPr>
          <a:xfrm rot="2326743">
            <a:off x="6717665" y="4170363"/>
            <a:ext cx="849313" cy="93662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5" name="椭圆 9"/>
          <p:cNvSpPr/>
          <p:nvPr/>
        </p:nvSpPr>
        <p:spPr>
          <a:xfrm>
            <a:off x="3377565" y="1526858"/>
            <a:ext cx="2274888" cy="900112"/>
          </a:xfrm>
          <a:prstGeom prst="ellipse">
            <a:avLst/>
          </a:prstGeom>
          <a:solidFill>
            <a:srgbClr val="FFFF99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空气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56" name="AutoShape 38"/>
          <p:cNvSpPr/>
          <p:nvPr/>
        </p:nvSpPr>
        <p:spPr>
          <a:xfrm rot="-7978895">
            <a:off x="5050790" y="2657475"/>
            <a:ext cx="809625" cy="98425"/>
          </a:xfrm>
          <a:prstGeom prst="leftArrow">
            <a:avLst>
              <a:gd name="adj1" fmla="val 50000"/>
              <a:gd name="adj2" fmla="val 205188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椭圆 9"/>
          <p:cNvSpPr/>
          <p:nvPr/>
        </p:nvSpPr>
        <p:spPr>
          <a:xfrm>
            <a:off x="7877175" y="3002280"/>
            <a:ext cx="2085975" cy="899795"/>
          </a:xfrm>
          <a:prstGeom prst="ellipse">
            <a:avLst/>
          </a:prstGeom>
          <a:solidFill>
            <a:srgbClr val="FFCC99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双氧水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4160" y="160655"/>
            <a:ext cx="7068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方法三：利用化学物质释放氧气  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44" name="椭圆 9"/>
          <p:cNvSpPr/>
          <p:nvPr/>
        </p:nvSpPr>
        <p:spPr>
          <a:xfrm>
            <a:off x="2555240" y="3024188"/>
            <a:ext cx="1749425" cy="900112"/>
          </a:xfrm>
          <a:prstGeom prst="ellipse">
            <a:avLst/>
          </a:prstGeom>
          <a:solidFill>
            <a:srgbClr val="CCFFFF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水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51" name="AutoShape 44"/>
          <p:cNvSpPr/>
          <p:nvPr/>
        </p:nvSpPr>
        <p:spPr>
          <a:xfrm rot="10800000">
            <a:off x="4398328" y="3459163"/>
            <a:ext cx="849312" cy="93662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1350645"/>
            <a:ext cx="4134485" cy="468693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30810" y="16065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思考与回忆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3595" y="5321935"/>
            <a:ext cx="389255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利用化学物质释放氧气</a:t>
            </a:r>
            <a:endParaRPr lang="zh-CN" altLang="zh-CN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bldLvl="0" animBg="1"/>
      <p:bldP spid="18441" grpId="0" bldLvl="0" animBg="1"/>
      <p:bldP spid="18446" grpId="0" bldLvl="0" animBg="1"/>
      <p:bldP spid="18447" grpId="0" bldLvl="0" animBg="1"/>
      <p:bldP spid="18448" grpId="0" bldLvl="0" animBg="1"/>
      <p:bldP spid="7" grpId="0" bldLvl="0" animBg="1"/>
      <p:bldP spid="10" grpId="0" bldLvl="0" animBg="1"/>
      <p:bldP spid="2" grpId="0"/>
      <p:bldP spid="18455" grpId="0" animBg="1"/>
      <p:bldP spid="18456" grpId="0" animBg="1"/>
      <p:bldP spid="18451" grpId="0" animBg="1"/>
      <p:bldP spid="18444" grpId="0" animBg="1"/>
      <p:bldP spid="222233" grpId="0" animBg="1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2915" y="1391920"/>
            <a:ext cx="6149340" cy="46120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29735" y="4596448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黄砂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155565" y="4850765"/>
            <a:ext cx="666115" cy="1333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4578985" y="3810000"/>
            <a:ext cx="877570" cy="42926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728403" y="3449955"/>
            <a:ext cx="8318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2800" b="1" baseline="-25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21920" y="22161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活动与探究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71800" y="2571115"/>
            <a:ext cx="2368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温度传感器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99660" y="2138045"/>
            <a:ext cx="2368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氧气传感器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10275" y="3093085"/>
            <a:ext cx="2368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压力传感器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99325" y="4951095"/>
            <a:ext cx="2368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数据采集器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56375" y="1391920"/>
            <a:ext cx="2368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电脑及软件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10641330" y="4219575"/>
            <a:ext cx="1339850" cy="123571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rot="1560000">
            <a:off x="6527800" y="3754120"/>
            <a:ext cx="1300480" cy="13176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649335" y="857885"/>
            <a:ext cx="1339850" cy="123571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8"/>
          <p:cNvSpPr/>
          <p:nvPr/>
        </p:nvSpPr>
        <p:spPr>
          <a:xfrm>
            <a:off x="820738" y="856933"/>
            <a:ext cx="5340350" cy="64516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X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 CO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→ Na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 O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3200" b="1" baseline="-25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274320" y="1979930"/>
            <a:ext cx="7519035" cy="344995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、固体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X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中一定含有</a:t>
            </a:r>
            <a:r>
              <a:rPr lang="zh-CN" altLang="en-US" sz="2800" b="1" u="sng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                      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元素</a:t>
            </a:r>
            <a:endParaRPr lang="en-US" altLang="zh-CN" sz="28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可能含有</a:t>
            </a:r>
            <a:r>
              <a:rPr lang="zh-CN" altLang="en-US" sz="2800" b="1" u="sng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     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元素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、参加反应的固体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X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的质量为</a:t>
            </a:r>
            <a:r>
              <a:rPr lang="zh-CN" altLang="en-US" sz="2800" b="1" u="sng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 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，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X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中有无碳元素？</a:t>
            </a:r>
            <a:endParaRPr lang="zh-CN" altLang="en-US" sz="28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、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写出该反应的化学方程式：</a:t>
            </a:r>
            <a:endParaRPr lang="zh-CN" altLang="en-US" sz="28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u="sng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                                                  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</a:t>
            </a:r>
            <a:endParaRPr lang="en-US" altLang="zh-CN" sz="28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0"/>
          <p:cNvSpPr txBox="1"/>
          <p:nvPr/>
        </p:nvSpPr>
        <p:spPr>
          <a:xfrm>
            <a:off x="3749040" y="1979613"/>
            <a:ext cx="1557338" cy="650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钠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0"/>
          <p:cNvSpPr txBox="1"/>
          <p:nvPr/>
        </p:nvSpPr>
        <p:spPr>
          <a:xfrm>
            <a:off x="5336540" y="1951038"/>
            <a:ext cx="1495425" cy="650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氧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008995" y="4299585"/>
            <a:ext cx="60515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32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符号</a:t>
            </a:r>
            <a:endParaRPr lang="zh-CN" altLang="zh-CN" sz="32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75780" y="3874770"/>
            <a:ext cx="60515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32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微观</a:t>
            </a:r>
            <a:endParaRPr lang="zh-CN" altLang="zh-CN" sz="32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18270" y="963930"/>
            <a:ext cx="60515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宏观</a:t>
            </a:r>
            <a:endParaRPr lang="zh-CN" altLang="zh-CN" sz="3200" b="1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ectangle 8"/>
          <p:cNvSpPr/>
          <p:nvPr/>
        </p:nvSpPr>
        <p:spPr>
          <a:xfrm>
            <a:off x="820738" y="1407478"/>
            <a:ext cx="5340350" cy="4508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en-US" altLang="zh-CN" sz="36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22g                 53g            8g</a:t>
            </a:r>
            <a:endParaRPr lang="en-US" altLang="zh-CN" sz="3600" b="1" baseline="-25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2414270" y="2530793"/>
            <a:ext cx="1495425" cy="650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碳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718185" y="4869180"/>
            <a:ext cx="51657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2Na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+ 2CO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= 2Na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 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2800" b="1" baseline="-25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7875" y="875030"/>
            <a:ext cx="577215" cy="52197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0"/>
          <p:cNvSpPr txBox="1"/>
          <p:nvPr/>
        </p:nvSpPr>
        <p:spPr>
          <a:xfrm>
            <a:off x="78740" y="785178"/>
            <a:ext cx="1495425" cy="650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Na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sz="28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517890" y="2908300"/>
            <a:ext cx="1593215" cy="15113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81440" y="3002280"/>
            <a:ext cx="60515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化学</a:t>
            </a:r>
            <a:endParaRPr lang="zh-CN" altLang="zh-CN" sz="4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减号 29"/>
          <p:cNvSpPr/>
          <p:nvPr/>
        </p:nvSpPr>
        <p:spPr>
          <a:xfrm rot="5400000">
            <a:off x="8773795" y="2407920"/>
            <a:ext cx="1080770" cy="196215"/>
          </a:xfrm>
          <a:prstGeom prst="mathMinus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减号 30"/>
          <p:cNvSpPr/>
          <p:nvPr/>
        </p:nvSpPr>
        <p:spPr>
          <a:xfrm rot="19980000">
            <a:off x="7627620" y="3923030"/>
            <a:ext cx="1096645" cy="267335"/>
          </a:xfrm>
          <a:prstGeom prst="mathMinus">
            <a:avLst>
              <a:gd name="adj1" fmla="val 1423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减号 31"/>
          <p:cNvSpPr/>
          <p:nvPr/>
        </p:nvSpPr>
        <p:spPr>
          <a:xfrm rot="2040000">
            <a:off x="9809480" y="4140835"/>
            <a:ext cx="1149350" cy="205105"/>
          </a:xfrm>
          <a:prstGeom prst="mathMinus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95885" y="12128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分析与理解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2585" y="5797550"/>
            <a:ext cx="87026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8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资料卡：同温同体积下，气体压强与微粒个数成正比</a:t>
            </a:r>
            <a:endParaRPr lang="zh-CN" altLang="zh-CN" sz="28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5147310" y="3032443"/>
            <a:ext cx="1495425" cy="650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24" grpId="0" bldLvl="0" animBg="1"/>
      <p:bldP spid="15" grpId="0"/>
      <p:bldP spid="17" grpId="0"/>
      <p:bldP spid="8" grpId="0"/>
      <p:bldP spid="26" grpId="0"/>
      <p:bldP spid="27" grpId="0"/>
      <p:bldP spid="13" grpId="0"/>
      <p:bldP spid="14" grpId="0"/>
      <p:bldP spid="20" grpId="0"/>
      <p:bldP spid="3" grpId="0" animBg="1"/>
      <p:bldP spid="3" grpId="1" animBg="1"/>
      <p:bldP spid="19" grpId="0"/>
      <p:bldP spid="19" grpId="1"/>
      <p:bldP spid="7" grpId="0" bldLvl="0" animBg="1"/>
      <p:bldP spid="12" grpId="0"/>
      <p:bldP spid="30" grpId="0" bldLvl="0" animBg="1"/>
      <p:bldP spid="31" grpId="0" bldLvl="0" animBg="1"/>
      <p:bldP spid="32" grpId="0" bldLvl="0" animBg="1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33" name="椭圆 9"/>
          <p:cNvSpPr>
            <a:spLocks noChangeArrowheads="1"/>
          </p:cNvSpPr>
          <p:nvPr/>
        </p:nvSpPr>
        <p:spPr bwMode="auto">
          <a:xfrm>
            <a:off x="691515" y="2841625"/>
            <a:ext cx="1741805" cy="1099185"/>
          </a:xfrm>
          <a:prstGeom prst="ellipse">
            <a:avLst/>
          </a:prstGeom>
          <a:solidFill>
            <a:srgbClr val="0F6FC6"/>
          </a:solidFill>
          <a:ln w="25400">
            <a:solidFill>
              <a:srgbClr val="0F6FC6"/>
            </a:solidFill>
            <a:rou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defRPr/>
            </a:pPr>
            <a:r>
              <a:rPr kumimoji="0" lang="zh-CN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E60A1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方正大黑简体"/>
              </a:rPr>
              <a:t>氧气</a:t>
            </a:r>
            <a:endParaRPr kumimoji="0" lang="zh-CN" altLang="en-US" sz="4000" b="1" i="0" u="none" strike="noStrike" kern="1200" cap="none" spc="-150" normalizeH="0" baseline="0" noProof="0" dirty="0">
              <a:ln>
                <a:noFill/>
              </a:ln>
              <a:solidFill>
                <a:srgbClr val="E60A1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方正大黑简体"/>
            </a:endParaRPr>
          </a:p>
        </p:txBody>
      </p:sp>
      <p:sp>
        <p:nvSpPr>
          <p:cNvPr id="18439" name="椭圆 9"/>
          <p:cNvSpPr/>
          <p:nvPr/>
        </p:nvSpPr>
        <p:spPr>
          <a:xfrm>
            <a:off x="374650" y="1160780"/>
            <a:ext cx="2376805" cy="843915"/>
          </a:xfrm>
          <a:prstGeom prst="ellipse">
            <a:avLst/>
          </a:prstGeom>
          <a:solidFill>
            <a:srgbClr val="FFCC99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高锰酸钾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41" name="椭圆 9"/>
          <p:cNvSpPr/>
          <p:nvPr/>
        </p:nvSpPr>
        <p:spPr>
          <a:xfrm>
            <a:off x="3094355" y="3646805"/>
            <a:ext cx="2044700" cy="843915"/>
          </a:xfrm>
          <a:prstGeom prst="ellipse">
            <a:avLst/>
          </a:prstGeom>
          <a:solidFill>
            <a:srgbClr val="FFCC99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氯酸钾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43" name="椭圆 9"/>
          <p:cNvSpPr/>
          <p:nvPr/>
        </p:nvSpPr>
        <p:spPr>
          <a:xfrm>
            <a:off x="358140" y="4785360"/>
            <a:ext cx="2410460" cy="844550"/>
          </a:xfrm>
          <a:prstGeom prst="ellipse">
            <a:avLst/>
          </a:prstGeom>
          <a:solidFill>
            <a:srgbClr val="CC99FF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过氧化钠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46" name="AutoShape 39"/>
          <p:cNvSpPr/>
          <p:nvPr/>
        </p:nvSpPr>
        <p:spPr>
          <a:xfrm rot="16200000">
            <a:off x="1163955" y="2355215"/>
            <a:ext cx="797560" cy="96520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7" name="AutoShape 40"/>
          <p:cNvSpPr/>
          <p:nvPr/>
        </p:nvSpPr>
        <p:spPr>
          <a:xfrm rot="19740000">
            <a:off x="2205355" y="2741930"/>
            <a:ext cx="880110" cy="90170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8" name="AutoShape 41"/>
          <p:cNvSpPr/>
          <p:nvPr/>
        </p:nvSpPr>
        <p:spPr>
          <a:xfrm rot="1320000">
            <a:off x="2229485" y="3874135"/>
            <a:ext cx="880110" cy="90170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50" name="AutoShape 43"/>
          <p:cNvSpPr/>
          <p:nvPr/>
        </p:nvSpPr>
        <p:spPr>
          <a:xfrm rot="5400000">
            <a:off x="1155700" y="4301490"/>
            <a:ext cx="796925" cy="113665"/>
          </a:xfrm>
          <a:prstGeom prst="leftArrow">
            <a:avLst>
              <a:gd name="adj1" fmla="val 50000"/>
              <a:gd name="adj2" fmla="val 226192"/>
            </a:avLst>
          </a:prstGeom>
          <a:solidFill>
            <a:srgbClr val="00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椭圆 9"/>
          <p:cNvSpPr/>
          <p:nvPr/>
        </p:nvSpPr>
        <p:spPr>
          <a:xfrm>
            <a:off x="3045460" y="2058670"/>
            <a:ext cx="2159635" cy="843915"/>
          </a:xfrm>
          <a:prstGeom prst="ellipse">
            <a:avLst/>
          </a:prstGeom>
          <a:solidFill>
            <a:srgbClr val="FFCC99"/>
          </a:solidFill>
          <a:ln w="25400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Times New Roman" panose="02020603050405020304" pitchFamily="18" charset="0"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双氧水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21920" y="221615"/>
            <a:ext cx="2880995" cy="69151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评价与选择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2769235" y="4946333"/>
            <a:ext cx="6062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2Na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sz="28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+ 2CO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= 2Na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 O</a:t>
            </a:r>
            <a:r>
              <a:rPr lang="en-US" altLang="zh-CN" sz="2800" b="1" baseline="-25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2800" b="1" baseline="-250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237990" y="1559560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4237990" y="1631315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357370" y="1140460"/>
            <a:ext cx="84264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△</a:t>
            </a:r>
            <a:endParaRPr lang="zh-CN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6414135" y="2449195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414135" y="2520950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360795" y="2089150"/>
            <a:ext cx="842645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MnO</a:t>
            </a:r>
            <a:r>
              <a:rPr lang="en-US" altLang="zh-CN" sz="1600" b="1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1600" b="1" baseline="-25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04305" y="3957955"/>
            <a:ext cx="84264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△</a:t>
            </a:r>
            <a:endParaRPr lang="zh-CN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96990" y="3700145"/>
            <a:ext cx="842645" cy="337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MnO</a:t>
            </a:r>
            <a:r>
              <a:rPr lang="en-US" altLang="zh-CN" sz="1600" b="1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1600" b="1" baseline="-25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6394450" y="4037330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6394450" y="4109085"/>
            <a:ext cx="687070" cy="9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620760" y="5200650"/>
            <a:ext cx="13195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CO</a:t>
            </a:r>
            <a:r>
              <a:rPr lang="en-US" altLang="zh-CN" sz="3200" b="1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200" b="1" baseline="-25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41990" y="5194300"/>
            <a:ext cx="13195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en-US" altLang="zh-CN" sz="3200" b="1" baseline="-25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200" b="1" baseline="-25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上弧形箭头 21"/>
          <p:cNvSpPr/>
          <p:nvPr/>
        </p:nvSpPr>
        <p:spPr>
          <a:xfrm>
            <a:off x="9135110" y="4541520"/>
            <a:ext cx="2189480" cy="732790"/>
          </a:xfrm>
          <a:prstGeom prst="curvedDown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上弧形箭头 22"/>
          <p:cNvSpPr/>
          <p:nvPr/>
        </p:nvSpPr>
        <p:spPr>
          <a:xfrm rot="10800000">
            <a:off x="9068435" y="5784215"/>
            <a:ext cx="2189480" cy="713740"/>
          </a:xfrm>
          <a:prstGeom prst="curvedDown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64550" y="6278880"/>
            <a:ext cx="1319530" cy="5308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 baseline="-25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碳循环</a:t>
            </a:r>
            <a:endParaRPr lang="zh-CN" altLang="en-US" sz="4400" b="1" baseline="-25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655300" y="6278880"/>
            <a:ext cx="1319530" cy="5308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 baseline="-250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氧循环</a:t>
            </a:r>
            <a:endParaRPr lang="zh-CN" altLang="en-US" sz="4400" b="1" baseline="-250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1455" y="1298575"/>
            <a:ext cx="5849620" cy="52197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2KMnO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K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MnO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+ MnO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+ 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方正粗黑宋简体" panose="02000000000000000000" charset="-122"/>
                <a:cs typeface="Times New Roman" panose="02020603050405020304" pitchFamily="18" charset="0"/>
                <a:sym typeface="+mn-ea"/>
              </a:rPr>
              <a:t>↑</a:t>
            </a:r>
            <a:endParaRPr lang="zh-CN" altLang="zh-CN" sz="2800" b="1">
              <a:solidFill>
                <a:srgbClr val="B535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71770" y="2219325"/>
            <a:ext cx="3832225" cy="52197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2H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2H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 + 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方正粗黑宋简体" panose="02000000000000000000" charset="-122"/>
                <a:cs typeface="Times New Roman" panose="02020603050405020304" pitchFamily="18" charset="0"/>
                <a:sym typeface="+mn-ea"/>
              </a:rPr>
              <a:t>↑</a:t>
            </a:r>
            <a:endParaRPr lang="zh-CN" altLang="zh-CN" sz="2800" b="1">
              <a:solidFill>
                <a:srgbClr val="B535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68570" y="3807460"/>
            <a:ext cx="4035425" cy="52197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2KClO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2KCl + 3O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方正粗黑宋简体" panose="02000000000000000000" charset="-122"/>
                <a:cs typeface="Times New Roman" panose="02020603050405020304" pitchFamily="18" charset="0"/>
                <a:sym typeface="+mn-ea"/>
              </a:rPr>
              <a:t>↑</a:t>
            </a:r>
            <a:endParaRPr lang="zh-CN" altLang="zh-CN" sz="2800" b="1">
              <a:solidFill>
                <a:srgbClr val="B535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bldLvl="0" animBg="1"/>
      <p:bldP spid="23" grpId="0" bldLvl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Box 5"/>
          <p:cNvSpPr txBox="1"/>
          <p:nvPr/>
        </p:nvSpPr>
        <p:spPr>
          <a:xfrm>
            <a:off x="2113280" y="1746250"/>
            <a:ext cx="8545195" cy="279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、原料的视角（循环使用）</a:t>
            </a:r>
            <a:endParaRPr lang="en-US" altLang="zh-CN" sz="4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、能源的视角（节约能源）</a:t>
            </a:r>
            <a:endParaRPr lang="en-US" altLang="zh-CN" sz="4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4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4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、操作的视角（操作简单）</a:t>
            </a:r>
            <a:endParaRPr lang="en-US" altLang="zh-CN" sz="4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4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4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4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.....</a:t>
            </a:r>
            <a:endParaRPr lang="en-US" altLang="zh-CN" sz="4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819" name="Rectangle 4"/>
          <p:cNvSpPr/>
          <p:nvPr/>
        </p:nvSpPr>
        <p:spPr>
          <a:xfrm>
            <a:off x="1567815" y="763270"/>
            <a:ext cx="8669655" cy="41211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0" hangingPunct="0"/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实验方案的评价与选择的视角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/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</a:bodyPr>
      <a:lstStyle>
        <a:defPPr>
          <a:defRPr lang="zh-CN" altLang="zh-CN" sz="3200" b="1">
            <a:solidFill>
              <a:srgbClr val="B5354C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1225</Words>
  <Application>WPS 演示</Application>
  <PresentationFormat>自定义</PresentationFormat>
  <Paragraphs>227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Times New Roman</vt:lpstr>
      <vt:lpstr>方正大黑简体</vt:lpstr>
      <vt:lpstr>黑体</vt:lpstr>
      <vt:lpstr>方正粗黑宋简体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lizzy Zhang</dc:creator>
  <cp:lastModifiedBy>15922</cp:lastModifiedBy>
  <cp:revision>245</cp:revision>
  <dcterms:created xsi:type="dcterms:W3CDTF">2017-09-01T02:23:00Z</dcterms:created>
  <dcterms:modified xsi:type="dcterms:W3CDTF">2021-01-07T13:59:37Z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2052-11.1.0.10116</vt:lpwstr>
  </property>
</Properties>
</file>