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3" r:id="rId3"/>
    <p:sldId id="258" r:id="rId4"/>
    <p:sldId id="260" r:id="rId5"/>
    <p:sldId id="340" r:id="rId6"/>
    <p:sldId id="341" r:id="rId7"/>
    <p:sldId id="338" r:id="rId8"/>
    <p:sldId id="259" r:id="rId9"/>
    <p:sldId id="342" r:id="rId10"/>
    <p:sldId id="263" r:id="rId11"/>
    <p:sldId id="343" r:id="rId12"/>
    <p:sldId id="265" r:id="rId13"/>
    <p:sldId id="344" r:id="rId14"/>
    <p:sldId id="268" r:id="rId15"/>
    <p:sldId id="347" r:id="rId16"/>
    <p:sldId id="348" r:id="rId17"/>
    <p:sldId id="349" r:id="rId18"/>
    <p:sldId id="350" r:id="rId19"/>
    <p:sldId id="345" r:id="rId20"/>
    <p:sldId id="346" r:id="rId21"/>
    <p:sldId id="356" r:id="rId22"/>
    <p:sldId id="357" r:id="rId23"/>
    <p:sldId id="358" r:id="rId24"/>
    <p:sldId id="359" r:id="rId25"/>
    <p:sldId id="360" r:id="rId26"/>
    <p:sldId id="351" r:id="rId27"/>
    <p:sldId id="261" r:id="rId28"/>
    <p:sldId id="352" r:id="rId29"/>
    <p:sldId id="353" r:id="rId30"/>
    <p:sldId id="271" r:id="rId31"/>
    <p:sldId id="354" r:id="rId32"/>
    <p:sldId id="355" r:id="rId33"/>
    <p:sldId id="270" r:id="rId34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  <p:cmAuthor id="1" name="jxryb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96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9" name="标题 12"/>
          <p:cNvSpPr>
            <a:spLocks noGrp="1"/>
          </p:cNvSpPr>
          <p:nvPr>
            <p:ph type="title" hasCustomPrompt="1"/>
          </p:nvPr>
        </p:nvSpPr>
        <p:spPr>
          <a:xfrm>
            <a:off x="1314557" y="460962"/>
            <a:ext cx="9153416" cy="5949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spc="600">
                <a:solidFill>
                  <a:schemeClr val="tx1"/>
                </a:solidFill>
                <a:effectLst>
                  <a:reflection blurRad="6350" stA="60000" endA="900" endPos="580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8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0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6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11370" cy="66395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84090" y="6231255"/>
            <a:ext cx="729488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让阅读成为一种兴趣，一种能力，一种生活。</a:t>
            </a:r>
            <a:endParaRPr lang="zh-CN" altLang="en-US" sz="280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11165" y="2935605"/>
            <a:ext cx="572833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44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五年级自然主题阅读</a:t>
            </a:r>
            <a:endParaRPr lang="zh-CN" sz="440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82983" y="3937000"/>
            <a:ext cx="43738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《昆虫记》</a:t>
            </a:r>
            <a:endParaRPr lang="zh-CN" altLang="en-US" sz="66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34330" y="5277485"/>
            <a:ext cx="62331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32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昇云阅读研究中心</a:t>
            </a:r>
            <a:r>
              <a:rPr lang="en-US" altLang="zh-CN" sz="32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姚澄</a:t>
            </a:r>
            <a:endParaRPr lang="zh-CN" altLang="en-US" sz="320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 descr="书式童年（上下版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35" y="545465"/>
            <a:ext cx="3630295" cy="21570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43255" y="1215390"/>
            <a:ext cx="1062291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以下关于白蝎的说法</a:t>
            </a:r>
            <a:r>
              <a:rPr lang="zh-CN" altLang="en-US" sz="3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正确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的是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_______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白蝎的毒液能导致同类死亡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把白蝎放在烧红的炭火围成的圈里，白蝎没有办法逃生时会选择自杀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白蝎所谓的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自杀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是用毒针刺自己的身体，把自己毒死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51595" y="474980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A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7825" y="1543685"/>
            <a:ext cx="10622915" cy="4415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以下关于狼蛛的描述说法</a:t>
            </a:r>
            <a:r>
              <a:rPr lang="zh-CN" altLang="en-US" sz="36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不正确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的是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雌性狼蛛在交配后会吃掉它的丈夫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雌性狼蛛会一直带着它的卵袋，直到小蜘蛛孵化出来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雌性狼蛛能准确分辨自己的卵袋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88120" y="440055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C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>
          <a:xfrm>
            <a:off x="6371590" y="2849245"/>
            <a:ext cx="4665980" cy="110299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143115" y="2843530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读知识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41021134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2994660"/>
            <a:ext cx="5083175" cy="3863340"/>
          </a:xfrm>
          <a:prstGeom prst="rect">
            <a:avLst/>
          </a:prstGeom>
        </p:spPr>
      </p:pic>
      <p:sp>
        <p:nvSpPr>
          <p:cNvPr id="3" name="对角圆角矩形 2"/>
          <p:cNvSpPr/>
          <p:nvPr/>
        </p:nvSpPr>
        <p:spPr>
          <a:xfrm>
            <a:off x="4286250" y="878205"/>
            <a:ext cx="3618865" cy="100901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473575" y="872490"/>
            <a:ext cx="32435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限时阅读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59560" y="2087245"/>
            <a:ext cx="971296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zh-CN" altLang="en-US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限时阅读《萤火虫备餐》，关注萤火虫的知识，你觉得重要的知识可以做好标记。</a:t>
            </a:r>
            <a:endParaRPr lang="zh-CN" altLang="en-US" sz="36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en-US" altLang="zh-CN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      </a:t>
            </a:r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（限时</a:t>
            </a:r>
            <a:r>
              <a:rPr lang="en-US" alt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5</a:t>
            </a:r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分钟）</a:t>
            </a:r>
            <a:endParaRPr lang="zh-CN" altLang="en-US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昆虫记p57-61_2"/>
          <p:cNvPicPr>
            <a:picLocks noChangeAspect="1"/>
          </p:cNvPicPr>
          <p:nvPr/>
        </p:nvPicPr>
        <p:blipFill>
          <a:blip r:embed="rId1"/>
          <a:srcRect l="11227" t="9942" r="14112" b="9261"/>
          <a:stretch>
            <a:fillRect/>
          </a:stretch>
        </p:blipFill>
        <p:spPr>
          <a:xfrm>
            <a:off x="6771005" y="0"/>
            <a:ext cx="4642485" cy="6795770"/>
          </a:xfrm>
          <a:prstGeom prst="rect">
            <a:avLst/>
          </a:prstGeom>
        </p:spPr>
      </p:pic>
      <p:pic>
        <p:nvPicPr>
          <p:cNvPr id="5" name="图片 4" descr="昆虫记p57-61_1"/>
          <p:cNvPicPr>
            <a:picLocks noChangeAspect="1"/>
          </p:cNvPicPr>
          <p:nvPr/>
        </p:nvPicPr>
        <p:blipFill>
          <a:blip r:embed="rId2"/>
          <a:srcRect l="10745" t="13981" r="9606" b="9528"/>
          <a:stretch>
            <a:fillRect/>
          </a:stretch>
        </p:blipFill>
        <p:spPr>
          <a:xfrm>
            <a:off x="636270" y="0"/>
            <a:ext cx="5266690" cy="6841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昆虫记p57-61_4"/>
          <p:cNvPicPr>
            <a:picLocks noChangeAspect="1"/>
          </p:cNvPicPr>
          <p:nvPr/>
        </p:nvPicPr>
        <p:blipFill>
          <a:blip r:embed="rId1"/>
          <a:srcRect l="8979" t="8296" r="11810" b="5778"/>
          <a:stretch>
            <a:fillRect/>
          </a:stretch>
        </p:blipFill>
        <p:spPr>
          <a:xfrm>
            <a:off x="6014085" y="0"/>
            <a:ext cx="4631055" cy="6794500"/>
          </a:xfrm>
          <a:prstGeom prst="rect">
            <a:avLst/>
          </a:prstGeom>
        </p:spPr>
      </p:pic>
      <p:pic>
        <p:nvPicPr>
          <p:cNvPr id="3" name="图片 2" descr="昆虫记p57-61_3"/>
          <p:cNvPicPr>
            <a:picLocks noChangeAspect="1"/>
          </p:cNvPicPr>
          <p:nvPr/>
        </p:nvPicPr>
        <p:blipFill>
          <a:blip r:embed="rId2"/>
          <a:srcRect l="12686" t="9426" r="11997" b="9750"/>
          <a:stretch>
            <a:fillRect/>
          </a:stretch>
        </p:blipFill>
        <p:spPr>
          <a:xfrm>
            <a:off x="581660" y="0"/>
            <a:ext cx="469582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昆虫记p57-61_5"/>
          <p:cNvPicPr>
            <a:picLocks noChangeAspect="1"/>
          </p:cNvPicPr>
          <p:nvPr/>
        </p:nvPicPr>
        <p:blipFill>
          <a:blip r:embed="rId1"/>
          <a:srcRect l="10394" t="7110" r="7698" b="53597"/>
          <a:stretch>
            <a:fillRect/>
          </a:stretch>
        </p:blipFill>
        <p:spPr>
          <a:xfrm>
            <a:off x="679450" y="0"/>
            <a:ext cx="10687050" cy="6870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41021134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2994660"/>
            <a:ext cx="5083175" cy="3863340"/>
          </a:xfrm>
          <a:prstGeom prst="rect">
            <a:avLst/>
          </a:prstGeom>
        </p:spPr>
      </p:pic>
      <p:sp>
        <p:nvSpPr>
          <p:cNvPr id="3" name="对角圆角矩形 2"/>
          <p:cNvSpPr/>
          <p:nvPr/>
        </p:nvSpPr>
        <p:spPr>
          <a:xfrm>
            <a:off x="4286250" y="878205"/>
            <a:ext cx="3618865" cy="100901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473575" y="872490"/>
            <a:ext cx="32435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限时阅读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59560" y="2087245"/>
            <a:ext cx="971296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zh-CN" altLang="en-US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限时阅读《萤火虫备餐》，关注萤火虫的知识，你觉得重要的知识可以做好标记。</a:t>
            </a:r>
            <a:endParaRPr lang="zh-CN" altLang="en-US" sz="36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en-US" altLang="zh-CN" sz="36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      </a:t>
            </a:r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（限时</a:t>
            </a:r>
            <a:r>
              <a:rPr lang="en-US" alt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5</a:t>
            </a:r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分钟）</a:t>
            </a:r>
            <a:endParaRPr lang="zh-CN" altLang="en-US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>
          <a:xfrm>
            <a:off x="6464300" y="2854960"/>
            <a:ext cx="4665980" cy="110299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776720" y="284924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一站到底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960755" y="1813560"/>
            <a:ext cx="10622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萤火虫的主要食物是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_______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所有软体动物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蜗牛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不挑食，啥都吃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72513" y="2197735"/>
            <a:ext cx="1673225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B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728653" y="1044575"/>
            <a:ext cx="589470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☆☆☆☆☆</a:t>
            </a:r>
            <a:endParaRPr lang="zh-CN" altLang="en-US" sz="8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72125" y="2656205"/>
            <a:ext cx="6051550" cy="3523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我给这本书打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颗星，原因是：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___________________________________________________________________________________________________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4" name="图片 3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3415" y="1495425"/>
            <a:ext cx="10622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如果萤火虫捕食时惊吓到蜗牛会发生什么情况？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蜗牛会从植物上掉下去，萤火虫得而复失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蜗牛会快速缩进壳里，不给萤火虫机会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蜗牛会迅速跑掉，不让萤火虫抓到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65666" y="2339975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A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3415" y="1495425"/>
            <a:ext cx="10622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萤火虫想要成功捕猎蜗牛，绝好的方法是哪一个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？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把蜗牛逼入绝境，让它无处可逃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叫上同伴共同捕猎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瞬间实施深度麻醉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65666" y="2339975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C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3415" y="1495425"/>
            <a:ext cx="10622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萤火虫吃蜗牛是怎样进行的？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先把蜗牛变成清汤，然后再吞饮进肚子里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先把蜗牛麻醉，在用嘴吮吸蜗牛的体液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用嘴把蜗牛切成小块，一块一块咀嚼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65666" y="2339975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A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3415" y="1495425"/>
            <a:ext cx="106229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以下关于萤火虫的描述哪一项是</a:t>
            </a:r>
            <a:r>
              <a:rPr lang="zh-CN" altLang="en-US" sz="3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错误的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？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萤火虫捕食时通常都是独立完成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萤火虫进食时会有很多同伴一起来享受美食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萤火虫的同伴来享受美食是因为它们也为捕食作出了贡献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45016" y="1121410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C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08930" y="2548890"/>
            <a:ext cx="569214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阅读</a:t>
            </a:r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——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l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入眼更要入脑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字体2"/>
          <p:cNvPicPr>
            <a:picLocks noChangeAspect="1"/>
          </p:cNvPicPr>
          <p:nvPr/>
        </p:nvPicPr>
        <p:blipFill>
          <a:blip r:embed="rId1"/>
          <a:srcRect t="25203" b="24166"/>
          <a:stretch>
            <a:fillRect/>
          </a:stretch>
        </p:blipFill>
        <p:spPr>
          <a:xfrm>
            <a:off x="1159510" y="780415"/>
            <a:ext cx="6002020" cy="3039110"/>
          </a:xfrm>
          <a:prstGeom prst="rect">
            <a:avLst/>
          </a:prstGeom>
        </p:spPr>
      </p:pic>
      <p:pic>
        <p:nvPicPr>
          <p:cNvPr id="4" name="图片 3" descr="直播间1"/>
          <p:cNvPicPr>
            <a:picLocks noChangeAspect="1"/>
          </p:cNvPicPr>
          <p:nvPr/>
        </p:nvPicPr>
        <p:blipFill>
          <a:blip r:embed="rId2"/>
          <a:srcRect t="21598" b="21226"/>
          <a:stretch>
            <a:fillRect/>
          </a:stretch>
        </p:blipFill>
        <p:spPr>
          <a:xfrm>
            <a:off x="5344795" y="2583815"/>
            <a:ext cx="5118735" cy="2926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萤火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4110" y="456565"/>
            <a:ext cx="4549775" cy="61252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6075" y="2204085"/>
            <a:ext cx="2477770" cy="76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名</a:t>
            </a:r>
            <a:r>
              <a:rPr lang="en-US" altLang="zh-CN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   </a:t>
            </a:r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称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6075" y="3390900"/>
            <a:ext cx="2472690" cy="76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主要食物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075" y="4577715"/>
            <a:ext cx="2472690" cy="76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捕食方式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1155" y="5695315"/>
            <a:ext cx="2472690" cy="76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进食方式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9450" y="2227580"/>
            <a:ext cx="345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萤火虫</a:t>
            </a:r>
            <a:endParaRPr lang="zh-CN" altLang="en-US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85490" y="3406140"/>
            <a:ext cx="345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蜗牛</a:t>
            </a:r>
            <a:endParaRPr lang="zh-CN" altLang="en-US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21050" y="4615180"/>
            <a:ext cx="345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麻醉猎物</a:t>
            </a:r>
            <a:endParaRPr lang="zh-CN" altLang="en-US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26130" y="5580380"/>
            <a:ext cx="40322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先对猎物进行液化处理，再进行“吞饮”</a:t>
            </a:r>
            <a:endParaRPr lang="zh-CN" altLang="en-US" sz="32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0763" y="456565"/>
            <a:ext cx="567499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一张卡介绍一种昆虫</a:t>
            </a:r>
            <a:endParaRPr lang="zh-CN" altLang="en-US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字体2"/>
          <p:cNvPicPr>
            <a:picLocks noChangeAspect="1"/>
          </p:cNvPicPr>
          <p:nvPr/>
        </p:nvPicPr>
        <p:blipFill>
          <a:blip r:embed="rId1"/>
          <a:srcRect t="25203" b="24166"/>
          <a:stretch>
            <a:fillRect/>
          </a:stretch>
        </p:blipFill>
        <p:spPr>
          <a:xfrm>
            <a:off x="2712720" y="-19685"/>
            <a:ext cx="4532630" cy="2295525"/>
          </a:xfrm>
          <a:prstGeom prst="rect">
            <a:avLst/>
          </a:prstGeom>
        </p:spPr>
      </p:pic>
      <p:pic>
        <p:nvPicPr>
          <p:cNvPr id="6" name="图片 5" descr="直播间1"/>
          <p:cNvPicPr>
            <a:picLocks noChangeAspect="1"/>
          </p:cNvPicPr>
          <p:nvPr/>
        </p:nvPicPr>
        <p:blipFill>
          <a:blip r:embed="rId2"/>
          <a:srcRect t="21598" b="21226"/>
          <a:stretch>
            <a:fillRect/>
          </a:stretch>
        </p:blipFill>
        <p:spPr>
          <a:xfrm>
            <a:off x="6760845" y="153035"/>
            <a:ext cx="2874010" cy="1643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63060" y="2843530"/>
            <a:ext cx="6631940" cy="256286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50000"/>
              </a:lnSpc>
            </a:pPr>
            <a:r>
              <a:rPr lang="en-US" alt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根据萤火虫的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昆虫卡片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，在直播间向大家重点介绍萤火虫的备餐。</a:t>
            </a:r>
            <a:endParaRPr lang="zh-CN" sz="36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" name="图片 1" descr="微信图片_202410211346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2994660"/>
            <a:ext cx="5083175" cy="3863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字体2"/>
          <p:cNvPicPr>
            <a:picLocks noChangeAspect="1"/>
          </p:cNvPicPr>
          <p:nvPr/>
        </p:nvPicPr>
        <p:blipFill>
          <a:blip r:embed="rId1"/>
          <a:srcRect t="25203" b="24166"/>
          <a:stretch>
            <a:fillRect/>
          </a:stretch>
        </p:blipFill>
        <p:spPr>
          <a:xfrm>
            <a:off x="1159510" y="780415"/>
            <a:ext cx="6002020" cy="3039110"/>
          </a:xfrm>
          <a:prstGeom prst="rect">
            <a:avLst/>
          </a:prstGeom>
        </p:spPr>
      </p:pic>
      <p:pic>
        <p:nvPicPr>
          <p:cNvPr id="4" name="图片 3" descr="直播间1"/>
          <p:cNvPicPr>
            <a:picLocks noChangeAspect="1"/>
          </p:cNvPicPr>
          <p:nvPr/>
        </p:nvPicPr>
        <p:blipFill>
          <a:blip r:embed="rId2"/>
          <a:srcRect t="21598" b="21226"/>
          <a:stretch>
            <a:fillRect/>
          </a:stretch>
        </p:blipFill>
        <p:spPr>
          <a:xfrm>
            <a:off x="5344795" y="2583815"/>
            <a:ext cx="5118735" cy="2926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123d1fcf1a489efc62209c8fe6dc7f"/>
          <p:cNvPicPr>
            <a:picLocks noChangeAspect="1"/>
          </p:cNvPicPr>
          <p:nvPr/>
        </p:nvPicPr>
        <p:blipFill>
          <a:blip r:embed="rId1"/>
          <a:srcRect l="6089" t="9231" r="1543" b="8796"/>
          <a:stretch>
            <a:fillRect/>
          </a:stretch>
        </p:blipFill>
        <p:spPr>
          <a:xfrm>
            <a:off x="76200" y="0"/>
            <a:ext cx="5287645" cy="6858635"/>
          </a:xfrm>
          <a:prstGeom prst="rect">
            <a:avLst/>
          </a:prstGeom>
        </p:spPr>
      </p:pic>
      <p:pic>
        <p:nvPicPr>
          <p:cNvPr id="3" name="图片 2" descr="6e93a2b8b7d4d92b1b8f46ef5249a9a"/>
          <p:cNvPicPr>
            <a:picLocks noChangeAspect="1"/>
          </p:cNvPicPr>
          <p:nvPr/>
        </p:nvPicPr>
        <p:blipFill>
          <a:blip r:embed="rId2"/>
          <a:srcRect l="4631" b="36807"/>
          <a:stretch>
            <a:fillRect/>
          </a:stretch>
        </p:blipFill>
        <p:spPr>
          <a:xfrm>
            <a:off x="5497195" y="0"/>
            <a:ext cx="684593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30875" y="2354580"/>
            <a:ext cx="5848985" cy="25533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《昆虫记》</a:t>
            </a:r>
            <a:endParaRPr lang="zh-CN" altLang="en-US" sz="72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8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知多少</a:t>
            </a:r>
            <a:endParaRPr lang="zh-CN" altLang="en-US" sz="8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05095" y="3100705"/>
            <a:ext cx="6374765" cy="2122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这本《昆虫记》</a:t>
            </a:r>
            <a:endParaRPr lang="zh-CN" altLang="en-US" sz="66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6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还可以怎么读？</a:t>
            </a:r>
            <a:endParaRPr lang="zh-CN" altLang="en-US" sz="66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6096000" y="786130"/>
            <a:ext cx="4665980" cy="110299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67525" y="780415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读知识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412865" y="1465580"/>
            <a:ext cx="4311015" cy="1011555"/>
            <a:chOff x="2020" y="3452"/>
            <a:chExt cx="6789" cy="1593"/>
          </a:xfrm>
        </p:grpSpPr>
        <p:sp>
          <p:nvSpPr>
            <p:cNvPr id="2" name="对角圆角矩形 1"/>
            <p:cNvSpPr/>
            <p:nvPr/>
          </p:nvSpPr>
          <p:spPr>
            <a:xfrm>
              <a:off x="2696" y="3626"/>
              <a:ext cx="6113" cy="1404"/>
            </a:xfrm>
            <a:prstGeom prst="round2Diag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对角圆角矩形 3"/>
            <p:cNvSpPr/>
            <p:nvPr/>
          </p:nvSpPr>
          <p:spPr>
            <a:xfrm>
              <a:off x="2020" y="3452"/>
              <a:ext cx="1662" cy="1593"/>
            </a:xfrm>
            <a:prstGeom prst="round2Diag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6564948" y="1370965"/>
            <a:ext cx="6915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altLang="zh-CN" sz="7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05408" y="1586865"/>
            <a:ext cx="247840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读知识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17945" y="2811780"/>
            <a:ext cx="4311015" cy="1011555"/>
            <a:chOff x="2020" y="3452"/>
            <a:chExt cx="6789" cy="1593"/>
          </a:xfrm>
        </p:grpSpPr>
        <p:sp>
          <p:nvSpPr>
            <p:cNvPr id="10" name="对角圆角矩形 9"/>
            <p:cNvSpPr/>
            <p:nvPr/>
          </p:nvSpPr>
          <p:spPr>
            <a:xfrm>
              <a:off x="2696" y="3626"/>
              <a:ext cx="6113" cy="1404"/>
            </a:xfrm>
            <a:prstGeom prst="round2Diag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对角圆角矩形 10"/>
            <p:cNvSpPr/>
            <p:nvPr/>
          </p:nvSpPr>
          <p:spPr>
            <a:xfrm>
              <a:off x="2020" y="3452"/>
              <a:ext cx="1662" cy="1593"/>
            </a:xfrm>
            <a:prstGeom prst="round2Diag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710488" y="2933065"/>
            <a:ext cx="247840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读文字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99873" y="2717800"/>
            <a:ext cx="6915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altLang="zh-CN" sz="7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407785" y="4295140"/>
            <a:ext cx="4311015" cy="1011555"/>
            <a:chOff x="2020" y="3452"/>
            <a:chExt cx="6789" cy="1593"/>
          </a:xfrm>
        </p:grpSpPr>
        <p:sp>
          <p:nvSpPr>
            <p:cNvPr id="15" name="对角圆角矩形 14"/>
            <p:cNvSpPr/>
            <p:nvPr/>
          </p:nvSpPr>
          <p:spPr>
            <a:xfrm>
              <a:off x="2696" y="3626"/>
              <a:ext cx="6113" cy="1404"/>
            </a:xfrm>
            <a:prstGeom prst="round2Diag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对角圆角矩形 15"/>
            <p:cNvSpPr/>
            <p:nvPr/>
          </p:nvSpPr>
          <p:spPr>
            <a:xfrm>
              <a:off x="2020" y="3452"/>
              <a:ext cx="1662" cy="1593"/>
            </a:xfrm>
            <a:prstGeom prst="round2Diag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7700328" y="4416425"/>
            <a:ext cx="247840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读方法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89713" y="4201160"/>
            <a:ext cx="6915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altLang="zh-CN" sz="7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2" grpId="0"/>
      <p:bldP spid="13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对角圆角矩形 3"/>
          <p:cNvSpPr/>
          <p:nvPr/>
        </p:nvSpPr>
        <p:spPr>
          <a:xfrm>
            <a:off x="6658610" y="1296670"/>
            <a:ext cx="3618865" cy="100901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52603" y="1293813"/>
            <a:ext cx="3230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阅读挑战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75605" y="2866390"/>
            <a:ext cx="5841365" cy="2419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540"/>
              </a:lnSpc>
            </a:pPr>
            <a:r>
              <a:rPr lang="en-US" altLang="zh-CN" sz="32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1. </a:t>
            </a:r>
            <a:r>
              <a:rPr lang="zh-CN" altLang="en-US" sz="32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选择其它两种昆虫，制作昆虫卡片。</a:t>
            </a:r>
            <a:endParaRPr lang="zh-CN" altLang="en-US" sz="32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indent="0" fontAlgn="auto">
              <a:lnSpc>
                <a:spcPts val="4540"/>
              </a:lnSpc>
            </a:pPr>
            <a:r>
              <a:rPr lang="en-US" altLang="zh-CN" sz="32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2. </a:t>
            </a:r>
            <a:r>
              <a:rPr lang="zh-CN" altLang="en-US" sz="32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</a:rPr>
              <a:t>搜集同学们的昆虫卡片，在班级里举行一个昆虫卡片展览。</a:t>
            </a:r>
            <a:endParaRPr lang="zh-CN" altLang="en-US" sz="32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4380" y="240665"/>
            <a:ext cx="506730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认一认</a:t>
            </a:r>
            <a:endParaRPr lang="zh-CN" altLang="en-US" sz="72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3" name="图片 2" descr="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283970"/>
            <a:ext cx="3274060" cy="459803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图片 3" descr="坚果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283970"/>
            <a:ext cx="3952875" cy="459867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7" name="图片 6" descr="狼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95" y="1289685"/>
            <a:ext cx="3929380" cy="459232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270953" y="5907405"/>
            <a:ext cx="74231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蝉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17440" y="5842000"/>
            <a:ext cx="188341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坚果象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25940" y="5907405"/>
            <a:ext cx="147701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狼蛛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306513" y="6010275"/>
            <a:ext cx="186118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萤火虫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07990" y="6010275"/>
            <a:ext cx="147701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隧蜂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68740" y="6010275"/>
            <a:ext cx="20701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圣甲虫</a:t>
            </a:r>
            <a:endParaRPr lang="zh-CN" altLang="en-US" sz="4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 descr="隧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1555" y="1364615"/>
            <a:ext cx="3136265" cy="466661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3" name="图片 12" descr="推粪球记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470" y="1370330"/>
            <a:ext cx="3833495" cy="471043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294380" y="165735"/>
            <a:ext cx="506730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认一认</a:t>
            </a:r>
            <a:endParaRPr lang="zh-CN" altLang="en-US" sz="72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5" name="图片 4" descr="萤火虫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1364615"/>
            <a:ext cx="4201160" cy="461200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>
          <a:xfrm>
            <a:off x="6464300" y="2854960"/>
            <a:ext cx="4665980" cy="110299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235825" y="2849245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考考你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5" name="图片 4" descr="《昆虫记》"/>
          <p:cNvPicPr>
            <a:picLocks noChangeAspect="1"/>
          </p:cNvPicPr>
          <p:nvPr/>
        </p:nvPicPr>
        <p:blipFill>
          <a:blip r:embed="rId1"/>
          <a:srcRect l="14788" t="8167" r="12002" b="7759"/>
          <a:stretch>
            <a:fillRect/>
          </a:stretch>
        </p:blipFill>
        <p:spPr>
          <a:xfrm>
            <a:off x="104775" y="0"/>
            <a:ext cx="4688205" cy="6749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784860" y="1122045"/>
            <a:ext cx="106229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金龟子在运送粪球回家的时候往往会有同伴，这是因为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_______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这个粪球是它们俩共同完成的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这是异性之间的合作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帮忙的金龟子希望从这个粪球中分一杯羹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35365" y="2197735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C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84225" y="1309370"/>
            <a:ext cx="10622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以下关于螳螂的描述</a:t>
            </a:r>
            <a:r>
              <a:rPr lang="zh-CN" altLang="en-US" sz="3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错误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的是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_____________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螳螂又被称为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祷上帝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和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修女袍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螳螂是杂食昆虫，荤素都吃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螳螂吃猎物一般会从颈背部位开刀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8091488" y="85725"/>
            <a:ext cx="1673225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B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74065" y="1139825"/>
            <a:ext cx="106229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3.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以下说法</a:t>
            </a:r>
            <a:r>
              <a:rPr lang="zh-CN" altLang="en-US" sz="3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不正确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的是</a:t>
            </a: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_______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A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大孔雀蛾是欧洲最大的夜蛾</a:t>
            </a:r>
            <a:endParaRPr lang="en-US" altLang="zh-CN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B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菜青虫是菜粉蝶的幼虫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C </a:t>
            </a:r>
            <a:r>
              <a:rPr lang="zh-CN" altLang="en-US" sz="360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在菜田放一个被太阳晒得煞白的母马头骨可以有效防止菜青虫</a:t>
            </a:r>
            <a:endParaRPr lang="zh-CN" altLang="en-US" sz="360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46440" y="890270"/>
            <a:ext cx="174752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C</a:t>
            </a:r>
            <a:endParaRPr lang="en-US" altLang="zh-CN" sz="16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DIAGRAM_VIRTUALLY_FRAME" val="{&quot;height&quot;:356.6,&quot;left&quot;:70.85,&quot;top&quot;:91.1,&quot;width&quot;:836.4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56.6,&quot;left&quot;:70.85,&quot;top&quot;:91.1,&quot;width&quot;:836.45}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PP_MARK_KEY" val="69ac548f-58bf-48bb-8e13-9c126f4c6fc4"/>
  <p:tag name="COMMONDATA" val="eyJoZGlkIjoiMjBmYmU1NTZjYTBkNjQ4MTM3OWE2MTFlNTU3ZDFmMDU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1337</Words>
  <Application>WPS 演示</Application>
  <PresentationFormat>宽屏</PresentationFormat>
  <Paragraphs>164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楷体</vt:lpstr>
      <vt:lpstr>迷你简启体</vt:lpstr>
      <vt:lpstr>方正公文小标宋</vt:lpstr>
      <vt:lpstr>华文中宋</vt:lpstr>
      <vt:lpstr>方正粗黑宋简体</vt:lpstr>
      <vt:lpstr>Arial Unicode MS</vt:lpstr>
      <vt:lpstr>Calibri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流金沙漠</cp:lastModifiedBy>
  <cp:revision>170</cp:revision>
  <dcterms:created xsi:type="dcterms:W3CDTF">2019-06-19T02:08:00Z</dcterms:created>
  <dcterms:modified xsi:type="dcterms:W3CDTF">2024-12-12T12:55:29Z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D1B8CFCB7B0B4D7E9E8E4D848AEA88F5</vt:lpwstr>
  </property>
</Properties>
</file>