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27.svg" ContentType="image/svg+xml"/>
  <Override PartName="/ppt/media/image29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6"/>
  </p:notesMasterIdLst>
  <p:sldIdLst>
    <p:sldId id="986" r:id="rId4"/>
    <p:sldId id="906" r:id="rId5"/>
    <p:sldId id="904" r:id="rId7"/>
    <p:sldId id="1003" r:id="rId8"/>
    <p:sldId id="1026" r:id="rId9"/>
    <p:sldId id="1004" r:id="rId10"/>
    <p:sldId id="1051" r:id="rId11"/>
    <p:sldId id="1008" r:id="rId12"/>
    <p:sldId id="1028" r:id="rId13"/>
    <p:sldId id="1046" r:id="rId14"/>
    <p:sldId id="1044" r:id="rId15"/>
    <p:sldId id="1012" r:id="rId16"/>
    <p:sldId id="1013" r:id="rId17"/>
    <p:sldId id="1061" r:id="rId18"/>
    <p:sldId id="1014" r:id="rId19"/>
    <p:sldId id="1060" r:id="rId20"/>
  </p:sldIdLst>
  <p:sldSz cx="12192000" cy="6858000"/>
  <p:notesSz cx="6858000" cy="9144000"/>
  <p:embeddedFontLst>
    <p:embeddedFont>
      <p:font typeface="Lato Regular" panose="020F0502020204030203"/>
      <p:regular r:id="rId25"/>
    </p:embeddedFont>
    <p:embeddedFont>
      <p:font typeface="Lato Hairline" panose="020F0202020204030203"/>
      <p:regular r:id="rId26"/>
      <p:italic r:id="rId27"/>
    </p:embeddedFont>
    <p:embeddedFont>
      <p:font typeface="Lato Light" panose="020F0502020204030203"/>
      <p:regular r:id="rId28"/>
      <p:italic r:id="rId29"/>
    </p:embeddedFont>
    <p:embeddedFont>
      <p:font typeface="Tahoma" panose="020B0604030504040204" charset="0"/>
      <p:regular r:id="rId30"/>
      <p:bold r:id="rId31"/>
    </p:embeddedFont>
    <p:embeddedFont>
      <p:font typeface="Cooper Black" panose="0208090404030B0204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楷体" panose="02010609060101010101" charset="-122"/>
      <p:regular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psylife" initials="p" lastIdx="12" clrIdx="2"/>
  <p:cmAuthor id="4" name="samsung" initials="s" lastIdx="1" clrIdx="0"/>
  <p:cmAuthor id="5" name="Administrator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3AB"/>
    <a:srgbClr val="1010B0"/>
    <a:srgbClr val="FCDBFB"/>
    <a:srgbClr val="FFC40F"/>
    <a:srgbClr val="36BE52"/>
    <a:srgbClr val="8AEDEE"/>
    <a:srgbClr val="DCECD7"/>
    <a:srgbClr val="C4DEBB"/>
    <a:srgbClr val="FCF5ED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40" y="40"/>
      </p:cViewPr>
      <p:guideLst>
        <p:guide orient="horz" pos="2159"/>
        <p:guide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slide" Target="slides/slide1.xml"/><Relationship Id="rId39" Type="http://schemas.openxmlformats.org/officeDocument/2006/relationships/font" Target="fonts/font15.fntdata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12DE4-6CF9-44A5-BD4D-271119C2B0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6FE7E-0894-4655-82F8-DC2E6F2BCA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ABEB1-5971-40F5-BC3F-86A1A0280C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 panose="020F0502020204030203"/>
                <a:cs typeface="Lato Regular" panose="020F0502020204030203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 panose="020F0502020204030203"/>
                <a:cs typeface="Lato Regular" panose="020F0502020204030203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9F055-EAB4-4E99-A667-0EF9DFE5FA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DEF39-EDAB-48AE-97E8-6478DF9A3A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3A3A4-2AA6-4511-A897-F912FBD892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8DF11-9EF1-4A88-995F-3463801B010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0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3.xml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1.png"/><Relationship Id="rId3" Type="http://schemas.openxmlformats.org/officeDocument/2006/relationships/tags" Target="../tags/tag1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tags" Target="../tags/tag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8.xml"/><Relationship Id="rId2" Type="http://schemas.openxmlformats.org/officeDocument/2006/relationships/image" Target="../media/image2.jpeg"/><Relationship Id="rId19" Type="http://schemas.openxmlformats.org/officeDocument/2006/relationships/tags" Target="../tags/tag2.xml"/><Relationship Id="rId18" Type="http://schemas.openxmlformats.org/officeDocument/2006/relationships/image" Target="../media/image17.jpeg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image" Target="../media/image14.svg"/><Relationship Id="rId14" Type="http://schemas.openxmlformats.org/officeDocument/2006/relationships/image" Target="../media/image13.png"/><Relationship Id="rId13" Type="http://schemas.openxmlformats.org/officeDocument/2006/relationships/image" Target="../media/image12.svg"/><Relationship Id="rId12" Type="http://schemas.openxmlformats.org/officeDocument/2006/relationships/image" Target="../media/image11.png"/><Relationship Id="rId11" Type="http://schemas.openxmlformats.org/officeDocument/2006/relationships/image" Target="../media/image10.svg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3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5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.xml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9.xml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80" y="160521"/>
            <a:ext cx="8139659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汉仪小麦体简" panose="02010600030101010101" pitchFamily="18" charset="-122"/>
                <a:cs typeface="Tahoma" panose="020B0604030504040204" charset="0"/>
              </a:rPr>
              <a:t>Unit4 </a:t>
            </a:r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汉仪小麦体简" panose="02010600030101010101" pitchFamily="18" charset="-122"/>
                <a:cs typeface="Tahoma" panose="020B0604030504040204" charset="0"/>
              </a:rPr>
              <a:t>Don't eat in class.</a:t>
            </a:r>
            <a:endParaRPr lang="en-US" altLang="zh-CN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汉仪小麦体简" panose="02010600030101010101" pitchFamily="18" charset="-122"/>
              <a:cs typeface="Tahoma" panose="020B0604030504040204" charset="0"/>
            </a:endParaRPr>
          </a:p>
          <a:p>
            <a:pPr algn="ctr"/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ea typeface="汉仪小麦体简" panose="02010600030101010101" pitchFamily="18" charset="-122"/>
                <a:cs typeface="Tahoma" panose="020B0604030504040204" charset="0"/>
              </a:rPr>
              <a:t>【Writing】</a:t>
            </a:r>
            <a:endParaRPr lang="en-US" altLang="zh-CN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ea typeface="汉仪小麦体简" panose="02010600030101010101" pitchFamily="18" charset="-122"/>
              <a:cs typeface="Tahoma" panose="020B060403050404020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976383" y="2006253"/>
            <a:ext cx="262665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剪去单角的矩形 2"/>
          <p:cNvSpPr/>
          <p:nvPr/>
        </p:nvSpPr>
        <p:spPr>
          <a:xfrm>
            <a:off x="1246505" y="2406650"/>
            <a:ext cx="5638165" cy="4060190"/>
          </a:xfrm>
          <a:prstGeom prst="snip1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marL="457200" indent="-457200" algn="l">
              <a:lnSpc>
                <a:spcPct val="180000"/>
              </a:lnSpc>
              <a:buFont typeface="Wingdings" panose="05000000000000000000" charset="0"/>
              <a:buChar char="u"/>
            </a:pPr>
            <a:r>
              <a:rPr lang="en-US" altLang="zh-CN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Listen carefully.</a:t>
            </a:r>
            <a:endParaRPr lang="en-US" altLang="zh-CN" sz="28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  <a:p>
            <a:pPr marL="457200" indent="-457200" algn="l">
              <a:lnSpc>
                <a:spcPct val="180000"/>
              </a:lnSpc>
              <a:buFont typeface="Wingdings" panose="05000000000000000000" charset="0"/>
              <a:buChar char="u"/>
            </a:pPr>
            <a:r>
              <a:rPr lang="en-US" altLang="zh-CN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Think actively(</a:t>
            </a:r>
            <a:r>
              <a:rPr lang="zh-CN" altLang="en-US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积极思考</a:t>
            </a:r>
            <a:r>
              <a:rPr lang="en-US" altLang="zh-CN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)</a:t>
            </a:r>
            <a:endParaRPr lang="en-US" altLang="zh-CN" sz="28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  <a:p>
            <a:pPr marL="457200" indent="-457200" algn="l">
              <a:lnSpc>
                <a:spcPct val="180000"/>
              </a:lnSpc>
              <a:buFont typeface="Wingdings" panose="05000000000000000000" charset="0"/>
              <a:buChar char="u"/>
            </a:pPr>
            <a:r>
              <a:rPr lang="en-US" altLang="zh-CN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Raise your hands bravely</a:t>
            </a:r>
            <a:endParaRPr lang="en-US" altLang="zh-CN" sz="28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  <a:p>
            <a:pPr marL="457200" indent="-457200" algn="l">
              <a:lnSpc>
                <a:spcPct val="180000"/>
              </a:lnSpc>
              <a:buFont typeface="Wingdings" panose="05000000000000000000" charset="0"/>
              <a:buChar char="u"/>
            </a:pPr>
            <a:r>
              <a:rPr lang="en-US" altLang="zh-CN" sz="28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</a:rPr>
              <a:t>Speak loudly</a:t>
            </a:r>
            <a:endParaRPr lang="en-US" altLang="zh-CN" sz="28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  <a:p>
            <a:pPr algn="l">
              <a:lnSpc>
                <a:spcPct val="150000"/>
              </a:lnSpc>
            </a:pPr>
            <a:endParaRPr lang="en-US" altLang="zh-CN" sz="28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33005" y="5513705"/>
            <a:ext cx="2703195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Chen Yu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Feilong Middle School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590550" y="1675130"/>
            <a:ext cx="8940800" cy="45218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Dear Zhang Pei,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know how you feel. People always tell us ,“Don’t do this. You can’t do that _______!”  I think you have to follow them _______ rules are strict _______important. _____________, it’s not easy to study______play the piano well, ______ you need to spend more time on it. Always remember that rules make us better.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luck!</a:t>
            </a:r>
            <a:endParaRPr lang="en-US" sz="2400" b="1">
              <a:solidFill>
                <a:srgbClr val="10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Know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2110" y="883285"/>
            <a:ext cx="3423920" cy="614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 and fill</a:t>
            </a:r>
            <a:endParaRPr lang="en-US" altLang="zh-CN" sz="3600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3001010" cy="7797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7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anguage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37350" y="623570"/>
            <a:ext cx="3762375" cy="9836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Opinions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观点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persuasive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有说服力的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48560" y="2889250"/>
            <a:ext cx="1348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either 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剪去单角的矩形 14"/>
          <p:cNvSpPr/>
          <p:nvPr/>
        </p:nvSpPr>
        <p:spPr>
          <a:xfrm>
            <a:off x="3507105" y="5060950"/>
            <a:ext cx="5377815" cy="940435"/>
          </a:xfrm>
          <a:prstGeom prst="snip1Rect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Learn to think in others’ shoes 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 </a:t>
            </a:r>
            <a:r>
              <a:rPr lang="en-US" altLang="zh-CN" sz="2400" b="1">
                <a:solidFill>
                  <a:srgbClr val="FFFF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understand</a:t>
            </a:r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 rules.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71460" y="2889250"/>
            <a:ext cx="1348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because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5895" y="3476625"/>
            <a:ext cx="1348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but 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079365" y="3476625"/>
            <a:ext cx="244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For example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24000" y="4064000"/>
            <a:ext cx="1348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or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79365" y="3989705"/>
            <a:ext cx="1348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so</a:t>
            </a:r>
            <a:endParaRPr lang="en-US" altLang="zh-CN" sz="24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874770" y="3423920"/>
            <a:ext cx="5197475" cy="177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872490" y="3967480"/>
            <a:ext cx="4014470" cy="298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9650095" y="2108200"/>
            <a:ext cx="2059305" cy="34518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769475" y="4866640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For example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650095" y="2212340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because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769475" y="3133090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either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69475" y="4331335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so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709785" y="2672715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or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709785" y="3707130"/>
            <a:ext cx="1939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but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02355" y="623570"/>
            <a:ext cx="3082925" cy="105156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过渡词）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流畅的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58870" y="1714500"/>
            <a:ext cx="5073650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does Dr. Know tell her to do?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5013960" y="4479290"/>
            <a:ext cx="4014470" cy="298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95325" y="5026660"/>
            <a:ext cx="1570990" cy="158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bldLvl="0" animBg="1"/>
      <p:bldP spid="15" grpId="0" bldLvl="0" animBg="1"/>
      <p:bldP spid="3" grpId="0"/>
      <p:bldP spid="5" grpId="0"/>
      <p:bldP spid="21" grpId="0"/>
      <p:bldP spid="22" grpId="0"/>
      <p:bldP spid="23" grpId="0"/>
      <p:bldP spid="16" grpId="0" bldLvl="0" animBg="1"/>
      <p:bldP spid="28" grpId="0"/>
      <p:bldP spid="29" grpId="0"/>
      <p:bldP spid="30" grpId="0"/>
      <p:bldP spid="31" grpId="0"/>
      <p:bldP spid="32" grpId="0"/>
      <p:bldP spid="3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7190" y="367665"/>
            <a:ext cx="8537575" cy="5835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Group-work:Talk about rules around you </a:t>
            </a:r>
            <a:endParaRPr lang="en-US" altLang="zh-CN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488680" y="1318260"/>
            <a:ext cx="3656330" cy="1778635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社会需求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535035" y="3232150"/>
            <a:ext cx="3609975" cy="1893570"/>
          </a:xfrm>
          <a:prstGeom prst="ellipse">
            <a:avLst/>
          </a:prstGeom>
          <a:solidFill>
            <a:srgbClr val="36BE5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personal 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development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个人</a:t>
            </a: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发展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591820" y="1471930"/>
          <a:ext cx="7850505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835"/>
                <a:gridCol w="1543050"/>
                <a:gridCol w="3690620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Occasions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场合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Rules</a:t>
                      </a:r>
                      <a:endParaRPr lang="en-US" altLang="zh-CN" sz="2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Opinions</a:t>
                      </a:r>
                      <a:endParaRPr lang="en-US" altLang="zh-CN" sz="2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school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must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to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can’t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It’s ... to .../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...enough to.../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too...to... /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home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the road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altLang="zh-CN" sz="2800" b="1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椭圆 23"/>
          <p:cNvSpPr/>
          <p:nvPr/>
        </p:nvSpPr>
        <p:spPr>
          <a:xfrm>
            <a:off x="432435" y="4583430"/>
            <a:ext cx="7031990" cy="2185670"/>
          </a:xfrm>
          <a:prstGeom prst="ellipse">
            <a:avLst/>
          </a:prstGeom>
          <a:solidFill>
            <a:srgbClr val="8AED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important,helpful,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useful,necessary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strict, unfair(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不公平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ttp://photo-static-api.fotomore.com/creative/vcg/400/version23/VCG41165958565.jpg?uid=386&amp;timestamp=1713687076&amp;sign=7bb4b2ad1a1dcf78d55e3a8135c6fad7" descr="矢量插图的内衬纸与纹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25" y="346710"/>
            <a:ext cx="5012055" cy="65112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3206115"/>
            <a:ext cx="226631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Cooper Black" panose="0208090404030B020404" charset="0"/>
                <a:cs typeface="Cooper Black" panose="0208090404030B020404" charset="0"/>
              </a:rPr>
              <a:t>structure</a:t>
            </a:r>
            <a:endParaRPr lang="en-US" altLang="zh-CN" sz="3200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0"/>
            <a:ext cx="315531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Summary</a:t>
            </a:r>
            <a:endParaRPr lang="en-US" altLang="zh-CN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769485" y="835660"/>
            <a:ext cx="2192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Dear ...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69485" y="5932805"/>
            <a:ext cx="2192655" cy="734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861425" y="346710"/>
            <a:ext cx="299148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Cooper Black" panose="0208090404030B020404" charset="0"/>
                <a:cs typeface="Cooper Black" panose="0208090404030B020404" charset="0"/>
              </a:rPr>
              <a:t>Language</a:t>
            </a:r>
            <a:endParaRPr lang="en-US" altLang="zh-CN" sz="3200">
              <a:latin typeface="Cooper Black" panose="0208090404030B020404" charset="0"/>
              <a:cs typeface="Cooper Black" panose="0208090404030B02040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265670" y="2347595"/>
            <a:ext cx="4664710" cy="1156970"/>
            <a:chOff x="11442" y="3697"/>
            <a:chExt cx="7346" cy="1822"/>
          </a:xfrm>
        </p:grpSpPr>
        <p:cxnSp>
          <p:nvCxnSpPr>
            <p:cNvPr id="32" name="直接连接符 31"/>
            <p:cNvCxnSpPr/>
            <p:nvPr/>
          </p:nvCxnSpPr>
          <p:spPr>
            <a:xfrm flipV="1">
              <a:off x="11442" y="4151"/>
              <a:ext cx="2858" cy="13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圆角矩形 32"/>
            <p:cNvSpPr/>
            <p:nvPr/>
          </p:nvSpPr>
          <p:spPr>
            <a:xfrm>
              <a:off x="14338" y="3697"/>
              <a:ext cx="4451" cy="1166"/>
            </a:xfrm>
            <a:prstGeom prst="round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情态动词：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must/have to/ can’t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319010" y="3206115"/>
            <a:ext cx="4534535" cy="740410"/>
            <a:chOff x="11526" y="5049"/>
            <a:chExt cx="7261" cy="1166"/>
          </a:xfrm>
          <a:solidFill>
            <a:srgbClr val="FF99CC"/>
          </a:solidFill>
        </p:grpSpPr>
        <p:sp>
          <p:nvSpPr>
            <p:cNvPr id="34" name="圆角矩形 33"/>
            <p:cNvSpPr/>
            <p:nvPr/>
          </p:nvSpPr>
          <p:spPr>
            <a:xfrm>
              <a:off x="14337" y="5049"/>
              <a:ext cx="4451" cy="1166"/>
            </a:xfrm>
            <a:prstGeom prst="roundRect">
              <a:avLst/>
            </a:prstGeom>
            <a:grp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speech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直接引语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接连接符 35"/>
            <p:cNvCxnSpPr>
              <a:endCxn id="34" idx="1"/>
            </p:cNvCxnSpPr>
            <p:nvPr/>
          </p:nvCxnSpPr>
          <p:spPr>
            <a:xfrm flipV="1">
              <a:off x="11526" y="5632"/>
              <a:ext cx="2811" cy="77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7369810" y="3776345"/>
            <a:ext cx="4483100" cy="1028700"/>
            <a:chOff x="11606" y="5947"/>
            <a:chExt cx="7182" cy="1620"/>
          </a:xfrm>
          <a:solidFill>
            <a:srgbClr val="FF99CC"/>
          </a:solidFill>
        </p:grpSpPr>
        <p:sp>
          <p:nvSpPr>
            <p:cNvPr id="35" name="圆角矩形 34"/>
            <p:cNvSpPr/>
            <p:nvPr/>
          </p:nvSpPr>
          <p:spPr>
            <a:xfrm>
              <a:off x="14338" y="6401"/>
              <a:ext cx="4451" cy="1166"/>
            </a:xfrm>
            <a:prstGeom prst="roundRect">
              <a:avLst/>
            </a:prstGeom>
            <a:grp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Transitions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过渡词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连接符 37"/>
            <p:cNvCxnSpPr>
              <a:endCxn id="35" idx="1"/>
            </p:cNvCxnSpPr>
            <p:nvPr/>
          </p:nvCxnSpPr>
          <p:spPr>
            <a:xfrm>
              <a:off x="11606" y="5947"/>
              <a:ext cx="2732" cy="1037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8920480" y="6283325"/>
            <a:ext cx="299148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Cooper Black" panose="0208090404030B020404" charset="0"/>
                <a:cs typeface="Cooper Black" panose="0208090404030B020404" charset="0"/>
              </a:rPr>
              <a:t>More details</a:t>
            </a:r>
            <a:endParaRPr lang="en-US" altLang="zh-CN" sz="3200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694805" y="6084570"/>
            <a:ext cx="2225675" cy="7823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handwriting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229485" y="986155"/>
            <a:ext cx="2263775" cy="5546090"/>
            <a:chOff x="3511" y="1553"/>
            <a:chExt cx="3565" cy="8734"/>
          </a:xfrm>
        </p:grpSpPr>
        <p:sp>
          <p:nvSpPr>
            <p:cNvPr id="20" name="流程图: 过程 19"/>
            <p:cNvSpPr/>
            <p:nvPr/>
          </p:nvSpPr>
          <p:spPr>
            <a:xfrm>
              <a:off x="4348" y="9437"/>
              <a:ext cx="2728" cy="851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Closing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 flipV="1">
              <a:off x="3511" y="1951"/>
              <a:ext cx="956" cy="1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3514" y="1951"/>
              <a:ext cx="33" cy="7981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534" y="9941"/>
              <a:ext cx="735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3547" y="5527"/>
              <a:ext cx="1037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" name="流程图: 过程 36"/>
            <p:cNvSpPr/>
            <p:nvPr/>
          </p:nvSpPr>
          <p:spPr>
            <a:xfrm>
              <a:off x="4348" y="1553"/>
              <a:ext cx="2728" cy="851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Greeting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9" name="流程图: 过程 18"/>
            <p:cNvSpPr/>
            <p:nvPr/>
          </p:nvSpPr>
          <p:spPr>
            <a:xfrm>
              <a:off x="4348" y="5049"/>
              <a:ext cx="2728" cy="851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Body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493260" y="1615440"/>
            <a:ext cx="4084955" cy="3931285"/>
            <a:chOff x="7076" y="2544"/>
            <a:chExt cx="6433" cy="6191"/>
          </a:xfrm>
        </p:grpSpPr>
        <p:cxnSp>
          <p:nvCxnSpPr>
            <p:cNvPr id="49" name="直接连接符 48"/>
            <p:cNvCxnSpPr>
              <a:stCxn id="19" idx="3"/>
            </p:cNvCxnSpPr>
            <p:nvPr/>
          </p:nvCxnSpPr>
          <p:spPr>
            <a:xfrm flipV="1">
              <a:off x="7076" y="3773"/>
              <a:ext cx="377" cy="1702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流程图: 过程 20"/>
            <p:cNvSpPr/>
            <p:nvPr/>
          </p:nvSpPr>
          <p:spPr>
            <a:xfrm>
              <a:off x="7413" y="2544"/>
              <a:ext cx="6017" cy="1317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Introduction: 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Purpose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V="1">
              <a:off x="7076" y="5463"/>
              <a:ext cx="737" cy="12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流程图: 过程 21"/>
            <p:cNvSpPr/>
            <p:nvPr/>
          </p:nvSpPr>
          <p:spPr>
            <a:xfrm>
              <a:off x="7423" y="4693"/>
              <a:ext cx="6087" cy="1959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Main body: Rules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 flipH="1" flipV="1">
              <a:off x="7115" y="5523"/>
              <a:ext cx="268" cy="1959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流程图: 过程 22"/>
            <p:cNvSpPr/>
            <p:nvPr/>
          </p:nvSpPr>
          <p:spPr>
            <a:xfrm>
              <a:off x="7423" y="7499"/>
              <a:ext cx="6077" cy="1236"/>
            </a:xfrm>
            <a:prstGeom prst="flowChartProcess">
              <a:avLst/>
            </a:prstGeom>
            <a:solidFill>
              <a:srgbClr val="DCECD7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Ending: 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Hope &amp; feelings</a:t>
              </a:r>
              <a:endPara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7243445" y="3345815"/>
            <a:ext cx="1786255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+opinions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62298" y="4228465"/>
            <a:ext cx="3490601" cy="1435100"/>
            <a:chOff x="13197" y="5307"/>
            <a:chExt cx="5592" cy="2260"/>
          </a:xfrm>
          <a:solidFill>
            <a:srgbClr val="FF99CC"/>
          </a:solidFill>
        </p:grpSpPr>
        <p:sp>
          <p:nvSpPr>
            <p:cNvPr id="5" name="圆角矩形 4"/>
            <p:cNvSpPr/>
            <p:nvPr/>
          </p:nvSpPr>
          <p:spPr>
            <a:xfrm>
              <a:off x="14338" y="6401"/>
              <a:ext cx="4451" cy="1166"/>
            </a:xfrm>
            <a:prstGeom prst="roundRect">
              <a:avLst/>
            </a:prstGeom>
            <a:grp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adj. / Repetition/</a:t>
              </a:r>
              <a:endPara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It’s ... to ...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>
              <a:endCxn id="5" idx="1"/>
            </p:cNvCxnSpPr>
            <p:nvPr/>
          </p:nvCxnSpPr>
          <p:spPr>
            <a:xfrm>
              <a:off x="13197" y="5307"/>
              <a:ext cx="1141" cy="1677"/>
            </a:xfrm>
            <a:prstGeom prst="line">
              <a:avLst/>
            </a:prstGeom>
            <a:grpFill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39" grpId="0" bldLvl="0" animBg="1"/>
      <p:bldP spid="40" grpId="0" animBg="1"/>
      <p:bldP spid="42" grpId="0" bldLvl="0" animBg="1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045" y="3753485"/>
            <a:ext cx="5984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1" name="http://photo-static-api.fotomore.com/creative/vcg/400/version23/VCG41165958565.jpg?uid=386&amp;timestamp=1713687076&amp;sign=7bb4b2ad1a1dcf78d55e3a8135c6fad7" descr="矢量插图的内衬纸与纹理"/>
          <p:cNvPicPr>
            <a:picLocks noChangeAspect="1"/>
          </p:cNvPicPr>
          <p:nvPr/>
        </p:nvPicPr>
        <p:blipFill>
          <a:blip r:embed="rId2"/>
          <a:srcRect b="28672"/>
          <a:stretch>
            <a:fillRect/>
          </a:stretch>
        </p:blipFill>
        <p:spPr>
          <a:xfrm>
            <a:off x="3649980" y="316230"/>
            <a:ext cx="5841365" cy="65424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8775" y="316230"/>
            <a:ext cx="598487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Writing Time</a:t>
            </a:r>
            <a:endParaRPr 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66005" y="971550"/>
            <a:ext cx="2874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Dear Dr. Know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99330" y="5518785"/>
            <a:ext cx="2192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775970" y="1190625"/>
          <a:ext cx="267462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20"/>
              </a:tblGrid>
              <a:tr h="7429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1010B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Introduction</a:t>
                      </a:r>
                      <a:endParaRPr lang="en-US" altLang="zh-CN" sz="2800">
                        <a:solidFill>
                          <a:srgbClr val="1010B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567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endParaRPr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775970" y="2922905"/>
          <a:ext cx="267462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20"/>
              </a:tblGrid>
              <a:tr h="7429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1010B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Main body</a:t>
                      </a:r>
                      <a:endParaRPr lang="en-US" altLang="zh-CN" sz="2800">
                        <a:solidFill>
                          <a:srgbClr val="1010B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567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Rules&amp;opinions</a:t>
                      </a:r>
                      <a:endParaRPr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5"/>
            </p:custDataLst>
          </p:nvPr>
        </p:nvGraphicFramePr>
        <p:xfrm>
          <a:off x="775970" y="4730115"/>
          <a:ext cx="267462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20"/>
              </a:tblGrid>
              <a:tr h="7429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1010B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Ending</a:t>
                      </a:r>
                      <a:endParaRPr lang="en-US" altLang="zh-CN" sz="2800">
                        <a:solidFill>
                          <a:srgbClr val="1010B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567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Hope&amp;feelings</a:t>
                      </a:r>
                      <a:endParaRPr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折角形 8"/>
          <p:cNvSpPr/>
          <p:nvPr/>
        </p:nvSpPr>
        <p:spPr>
          <a:xfrm>
            <a:off x="9491345" y="316230"/>
            <a:ext cx="2701290" cy="6591935"/>
          </a:xfrm>
          <a:prstGeom prst="foldedCorner">
            <a:avLst/>
          </a:prstGeom>
          <a:solidFill>
            <a:srgbClr val="DCEC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u="sng">
                <a:solidFill>
                  <a:srgbClr val="10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expressions</a:t>
            </a:r>
            <a:endParaRPr lang="en-US" altLang="zh-CN" sz="2400" b="1">
              <a:solidFill>
                <a:srgbClr val="10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(and, too, also, or, either, but,  because, so...)</a:t>
            </a: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Words: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important,useful,</a:t>
            </a: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necessary, helpful, strict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严格的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,unfair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不公平的</a:t>
            </a:r>
            <a:r>
              <a:rPr lang="en-US" altLang="zh-CN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>
              <a:buFont typeface="Arial" panose="020B0604020202020204" pitchFamily="34" charset="0"/>
              <a:buNone/>
            </a:pPr>
            <a:endParaRPr lang="en-US" altLang="zh-CN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Sentences: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... for ... to .../</a:t>
            </a: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...enough to do .../</a:t>
            </a: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... to ... </a:t>
            </a:r>
            <a:endParaRPr lang="zh-CN" alt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Dr.Know(字幕版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32000" y="0"/>
            <a:ext cx="812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4"/>
          <p:cNvSpPr/>
          <p:nvPr>
            <p:custDataLst>
              <p:tags r:id="rId2"/>
            </p:custDataLst>
          </p:nvPr>
        </p:nvSpPr>
        <p:spPr>
          <a:xfrm>
            <a:off x="5219473" y="1488345"/>
            <a:ext cx="2912741" cy="2824848"/>
          </a:xfrm>
          <a:custGeom>
            <a:avLst/>
            <a:gdLst>
              <a:gd name="connsiteX0" fmla="*/ 702285 w 2614087"/>
              <a:gd name="connsiteY0" fmla="*/ 295 h 2535206"/>
              <a:gd name="connsiteX1" fmla="*/ 1140230 w 2614087"/>
              <a:gd name="connsiteY1" fmla="*/ 58190 h 2535206"/>
              <a:gd name="connsiteX2" fmla="*/ 2611789 w 2614087"/>
              <a:gd name="connsiteY2" fmla="*/ 2036833 h 2535206"/>
              <a:gd name="connsiteX3" fmla="*/ 2602673 w 2614087"/>
              <a:gd name="connsiteY3" fmla="*/ 2131480 h 2535206"/>
              <a:gd name="connsiteX4" fmla="*/ 2603636 w 2614087"/>
              <a:gd name="connsiteY4" fmla="*/ 2149323 h 2535206"/>
              <a:gd name="connsiteX5" fmla="*/ 2595735 w 2614087"/>
              <a:gd name="connsiteY5" fmla="*/ 2203508 h 2535206"/>
              <a:gd name="connsiteX6" fmla="*/ 2594231 w 2614087"/>
              <a:gd name="connsiteY6" fmla="*/ 2219118 h 2535206"/>
              <a:gd name="connsiteX7" fmla="*/ 2591516 w 2614087"/>
              <a:gd name="connsiteY7" fmla="*/ 2232938 h 2535206"/>
              <a:gd name="connsiteX8" fmla="*/ 2590845 w 2614087"/>
              <a:gd name="connsiteY8" fmla="*/ 2232771 h 2535206"/>
              <a:gd name="connsiteX9" fmla="*/ 2564459 w 2614087"/>
              <a:gd name="connsiteY9" fmla="*/ 2306454 h 2535206"/>
              <a:gd name="connsiteX10" fmla="*/ 2108521 w 2614087"/>
              <a:gd name="connsiteY10" fmla="*/ 2523398 h 2535206"/>
              <a:gd name="connsiteX11" fmla="*/ 1819542 w 2614087"/>
              <a:gd name="connsiteY11" fmla="*/ 2037276 h 2535206"/>
              <a:gd name="connsiteX12" fmla="*/ 1819690 w 2614087"/>
              <a:gd name="connsiteY12" fmla="*/ 2036864 h 2535206"/>
              <a:gd name="connsiteX13" fmla="*/ 1823868 w 2614087"/>
              <a:gd name="connsiteY13" fmla="*/ 1992029 h 2535206"/>
              <a:gd name="connsiteX14" fmla="*/ 949344 w 2614087"/>
              <a:gd name="connsiteY14" fmla="*/ 823785 h 2535206"/>
              <a:gd name="connsiteX15" fmla="*/ 436089 w 2614087"/>
              <a:gd name="connsiteY15" fmla="*/ 813167 h 2535206"/>
              <a:gd name="connsiteX16" fmla="*/ 306823 w 2614087"/>
              <a:gd name="connsiteY16" fmla="*/ 849966 h 2535206"/>
              <a:gd name="connsiteX17" fmla="*/ 363758 w 2614087"/>
              <a:gd name="connsiteY17" fmla="*/ 807466 h 2535206"/>
              <a:gd name="connsiteX18" fmla="*/ 484054 w 2614087"/>
              <a:gd name="connsiteY18" fmla="*/ 605948 h 2535206"/>
              <a:gd name="connsiteX19" fmla="*/ 195076 w 2614087"/>
              <a:gd name="connsiteY19" fmla="*/ 119826 h 2535206"/>
              <a:gd name="connsiteX20" fmla="*/ 37121 w 2614087"/>
              <a:gd name="connsiteY20" fmla="*/ 112983 h 2535206"/>
              <a:gd name="connsiteX21" fmla="*/ 1021 w 2614087"/>
              <a:gd name="connsiteY21" fmla="*/ 122467 h 2535206"/>
              <a:gd name="connsiteX22" fmla="*/ 0 w 2614087"/>
              <a:gd name="connsiteY22" fmla="*/ 119702 h 2535206"/>
              <a:gd name="connsiteX23" fmla="*/ 5504 w 2614087"/>
              <a:gd name="connsiteY23" fmla="*/ 117390 h 2535206"/>
              <a:gd name="connsiteX24" fmla="*/ 702285 w 2614087"/>
              <a:gd name="connsiteY24" fmla="*/ 295 h 253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14087" h="2535206">
                <a:moveTo>
                  <a:pt x="702285" y="295"/>
                </a:moveTo>
                <a:cubicBezTo>
                  <a:pt x="847032" y="2823"/>
                  <a:pt x="993763" y="21672"/>
                  <a:pt x="1140230" y="58190"/>
                </a:cubicBezTo>
                <a:cubicBezTo>
                  <a:pt x="2055651" y="286431"/>
                  <a:pt x="2656108" y="1128954"/>
                  <a:pt x="2611789" y="2036833"/>
                </a:cubicBezTo>
                <a:lnTo>
                  <a:pt x="2602673" y="2131480"/>
                </a:lnTo>
                <a:lnTo>
                  <a:pt x="2603636" y="2149323"/>
                </a:lnTo>
                <a:lnTo>
                  <a:pt x="2595735" y="2203508"/>
                </a:lnTo>
                <a:lnTo>
                  <a:pt x="2594231" y="2219118"/>
                </a:lnTo>
                <a:lnTo>
                  <a:pt x="2591516" y="2232938"/>
                </a:lnTo>
                <a:lnTo>
                  <a:pt x="2590845" y="2232771"/>
                </a:lnTo>
                <a:lnTo>
                  <a:pt x="2564459" y="2306454"/>
                </a:lnTo>
                <a:cubicBezTo>
                  <a:pt x="2484159" y="2475119"/>
                  <a:pt x="2295140" y="2569928"/>
                  <a:pt x="2108521" y="2523398"/>
                </a:cubicBezTo>
                <a:cubicBezTo>
                  <a:pt x="1895242" y="2470222"/>
                  <a:pt x="1765862" y="2252578"/>
                  <a:pt x="1819542" y="2037276"/>
                </a:cubicBezTo>
                <a:lnTo>
                  <a:pt x="1819690" y="2036864"/>
                </a:lnTo>
                <a:lnTo>
                  <a:pt x="1823868" y="1992029"/>
                </a:lnTo>
                <a:cubicBezTo>
                  <a:pt x="1846694" y="1455441"/>
                  <a:pt x="1490743" y="958773"/>
                  <a:pt x="949344" y="823785"/>
                </a:cubicBezTo>
                <a:cubicBezTo>
                  <a:pt x="775324" y="780397"/>
                  <a:pt x="600677" y="778997"/>
                  <a:pt x="436089" y="813167"/>
                </a:cubicBezTo>
                <a:lnTo>
                  <a:pt x="306823" y="849966"/>
                </a:lnTo>
                <a:lnTo>
                  <a:pt x="363758" y="807466"/>
                </a:lnTo>
                <a:cubicBezTo>
                  <a:pt x="420910" y="755629"/>
                  <a:pt x="463924" y="686686"/>
                  <a:pt x="484054" y="605948"/>
                </a:cubicBezTo>
                <a:cubicBezTo>
                  <a:pt x="537735" y="390646"/>
                  <a:pt x="408355" y="173002"/>
                  <a:pt x="195076" y="119826"/>
                </a:cubicBezTo>
                <a:cubicBezTo>
                  <a:pt x="141756" y="106532"/>
                  <a:pt x="88241" y="104776"/>
                  <a:pt x="37121" y="112983"/>
                </a:cubicBezTo>
                <a:lnTo>
                  <a:pt x="1021" y="122467"/>
                </a:lnTo>
                <a:lnTo>
                  <a:pt x="0" y="119702"/>
                </a:lnTo>
                <a:lnTo>
                  <a:pt x="5504" y="117390"/>
                </a:lnTo>
                <a:cubicBezTo>
                  <a:pt x="225312" y="37197"/>
                  <a:pt x="461042" y="-3920"/>
                  <a:pt x="702285" y="29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397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任意多边形: 形状 21"/>
          <p:cNvSpPr/>
          <p:nvPr>
            <p:custDataLst>
              <p:tags r:id="rId3"/>
            </p:custDataLst>
          </p:nvPr>
        </p:nvSpPr>
        <p:spPr>
          <a:xfrm>
            <a:off x="4491406" y="3857215"/>
            <a:ext cx="3617817" cy="1906578"/>
          </a:xfrm>
          <a:custGeom>
            <a:avLst/>
            <a:gdLst>
              <a:gd name="connsiteX0" fmla="*/ 2461029 w 3246868"/>
              <a:gd name="connsiteY0" fmla="*/ 0 h 1711089"/>
              <a:gd name="connsiteX1" fmla="*/ 2469368 w 3246868"/>
              <a:gd name="connsiteY1" fmla="*/ 70558 h 1711089"/>
              <a:gd name="connsiteX2" fmla="*/ 2583740 w 3246868"/>
              <a:gd name="connsiteY2" fmla="*/ 275496 h 1711089"/>
              <a:gd name="connsiteX3" fmla="*/ 3149223 w 3246868"/>
              <a:gd name="connsiteY3" fmla="*/ 268295 h 1711089"/>
              <a:gd name="connsiteX4" fmla="*/ 3234127 w 3246868"/>
              <a:gd name="connsiteY4" fmla="*/ 134923 h 1711089"/>
              <a:gd name="connsiteX5" fmla="*/ 3243963 w 3246868"/>
              <a:gd name="connsiteY5" fmla="*/ 98918 h 1711089"/>
              <a:gd name="connsiteX6" fmla="*/ 3246868 w 3246868"/>
              <a:gd name="connsiteY6" fmla="*/ 99416 h 1711089"/>
              <a:gd name="connsiteX7" fmla="*/ 3246119 w 3246868"/>
              <a:gd name="connsiteY7" fmla="*/ 105339 h 1711089"/>
              <a:gd name="connsiteX8" fmla="*/ 2730024 w 3246868"/>
              <a:gd name="connsiteY8" fmla="*/ 1117640 h 1711089"/>
              <a:gd name="connsiteX9" fmla="*/ 280689 w 3246868"/>
              <a:gd name="connsiteY9" fmla="*/ 1402726 h 1711089"/>
              <a:gd name="connsiteX10" fmla="*/ 203281 w 3246868"/>
              <a:gd name="connsiteY10" fmla="*/ 1347508 h 1711089"/>
              <a:gd name="connsiteX11" fmla="*/ 187347 w 3246868"/>
              <a:gd name="connsiteY11" fmla="*/ 1339421 h 1711089"/>
              <a:gd name="connsiteX12" fmla="*/ 144372 w 3246868"/>
              <a:gd name="connsiteY12" fmla="*/ 1305485 h 1711089"/>
              <a:gd name="connsiteX13" fmla="*/ 131605 w 3246868"/>
              <a:gd name="connsiteY13" fmla="*/ 1296378 h 1711089"/>
              <a:gd name="connsiteX14" fmla="*/ 120994 w 3246868"/>
              <a:gd name="connsiteY14" fmla="*/ 1287117 h 1711089"/>
              <a:gd name="connsiteX15" fmla="*/ 121474 w 3246868"/>
              <a:gd name="connsiteY15" fmla="*/ 1286619 h 1711089"/>
              <a:gd name="connsiteX16" fmla="*/ 70856 w 3246868"/>
              <a:gd name="connsiteY16" fmla="*/ 1226927 h 1711089"/>
              <a:gd name="connsiteX17" fmla="*/ 110946 w 3246868"/>
              <a:gd name="connsiteY17" fmla="*/ 723600 h 1711089"/>
              <a:gd name="connsiteX18" fmla="*/ 676429 w 3246868"/>
              <a:gd name="connsiteY18" fmla="*/ 716399 h 1711089"/>
              <a:gd name="connsiteX19" fmla="*/ 676712 w 3246868"/>
              <a:gd name="connsiteY19" fmla="*/ 716733 h 1711089"/>
              <a:gd name="connsiteX20" fmla="*/ 713452 w 3246868"/>
              <a:gd name="connsiteY20" fmla="*/ 742768 h 1711089"/>
              <a:gd name="connsiteX21" fmla="*/ 2162442 w 3246868"/>
              <a:gd name="connsiteY21" fmla="*/ 569531 h 1711089"/>
              <a:gd name="connsiteX22" fmla="*/ 2428266 w 3246868"/>
              <a:gd name="connsiteY22" fmla="*/ 130347 h 1711089"/>
              <a:gd name="connsiteX23" fmla="*/ 2461029 w 3246868"/>
              <a:gd name="connsiteY23" fmla="*/ 0 h 171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46868" h="1711089">
                <a:moveTo>
                  <a:pt x="2461029" y="0"/>
                </a:moveTo>
                <a:lnTo>
                  <a:pt x="2469368" y="70558"/>
                </a:lnTo>
                <a:cubicBezTo>
                  <a:pt x="2485684" y="145971"/>
                  <a:pt x="2523884" y="217694"/>
                  <a:pt x="2583740" y="275496"/>
                </a:cubicBezTo>
                <a:cubicBezTo>
                  <a:pt x="2743356" y="429636"/>
                  <a:pt x="2996531" y="426412"/>
                  <a:pt x="3149223" y="268295"/>
                </a:cubicBezTo>
                <a:cubicBezTo>
                  <a:pt x="3187396" y="228766"/>
                  <a:pt x="3215674" y="183298"/>
                  <a:pt x="3234127" y="134923"/>
                </a:cubicBezTo>
                <a:lnTo>
                  <a:pt x="3243963" y="98918"/>
                </a:lnTo>
                <a:lnTo>
                  <a:pt x="3246868" y="99416"/>
                </a:lnTo>
                <a:lnTo>
                  <a:pt x="3246119" y="105339"/>
                </a:lnTo>
                <a:cubicBezTo>
                  <a:pt x="3181391" y="474068"/>
                  <a:pt x="3009650" y="828079"/>
                  <a:pt x="2730024" y="1117640"/>
                </a:cubicBezTo>
                <a:cubicBezTo>
                  <a:pt x="2074651" y="1796297"/>
                  <a:pt x="1044776" y="1895047"/>
                  <a:pt x="280689" y="1402726"/>
                </a:cubicBezTo>
                <a:lnTo>
                  <a:pt x="203281" y="1347508"/>
                </a:lnTo>
                <a:lnTo>
                  <a:pt x="187347" y="1339421"/>
                </a:lnTo>
                <a:lnTo>
                  <a:pt x="144372" y="1305485"/>
                </a:lnTo>
                <a:lnTo>
                  <a:pt x="131605" y="1296378"/>
                </a:lnTo>
                <a:lnTo>
                  <a:pt x="120994" y="1287117"/>
                </a:lnTo>
                <a:lnTo>
                  <a:pt x="121474" y="1286619"/>
                </a:lnTo>
                <a:lnTo>
                  <a:pt x="70856" y="1226927"/>
                </a:lnTo>
                <a:cubicBezTo>
                  <a:pt x="-35062" y="1073052"/>
                  <a:pt x="-22659" y="861953"/>
                  <a:pt x="110946" y="723600"/>
                </a:cubicBezTo>
                <a:cubicBezTo>
                  <a:pt x="263638" y="565483"/>
                  <a:pt x="516813" y="562259"/>
                  <a:pt x="676429" y="716399"/>
                </a:cubicBezTo>
                <a:lnTo>
                  <a:pt x="676712" y="716733"/>
                </a:lnTo>
                <a:lnTo>
                  <a:pt x="713452" y="742768"/>
                </a:lnTo>
                <a:cubicBezTo>
                  <a:pt x="1166737" y="1030830"/>
                  <a:pt x="1774840" y="970901"/>
                  <a:pt x="2162442" y="569531"/>
                </a:cubicBezTo>
                <a:cubicBezTo>
                  <a:pt x="2287028" y="440519"/>
                  <a:pt x="2375563" y="289969"/>
                  <a:pt x="2428266" y="130347"/>
                </a:cubicBezTo>
                <a:lnTo>
                  <a:pt x="246102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4" name="任意多边形 33"/>
          <p:cNvSpPr/>
          <p:nvPr>
            <p:custDataLst>
              <p:tags r:id="rId4"/>
            </p:custDataLst>
          </p:nvPr>
        </p:nvSpPr>
        <p:spPr>
          <a:xfrm>
            <a:off x="1261745" y="2845435"/>
            <a:ext cx="2550795" cy="13773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984" h="2362">
                <a:moveTo>
                  <a:pt x="394" y="0"/>
                </a:moveTo>
                <a:lnTo>
                  <a:pt x="4984" y="0"/>
                </a:lnTo>
                <a:lnTo>
                  <a:pt x="4974" y="25"/>
                </a:lnTo>
                <a:cubicBezTo>
                  <a:pt x="4833" y="383"/>
                  <a:pt x="4755" y="773"/>
                  <a:pt x="4755" y="1181"/>
                </a:cubicBezTo>
                <a:cubicBezTo>
                  <a:pt x="4755" y="1589"/>
                  <a:pt x="4833" y="1979"/>
                  <a:pt x="4974" y="2337"/>
                </a:cubicBezTo>
                <a:lnTo>
                  <a:pt x="4984" y="2362"/>
                </a:lnTo>
                <a:lnTo>
                  <a:pt x="394" y="2362"/>
                </a:lnTo>
                <a:cubicBezTo>
                  <a:pt x="176" y="2362"/>
                  <a:pt x="0" y="2186"/>
                  <a:pt x="0" y="1968"/>
                </a:cubicBezTo>
                <a:lnTo>
                  <a:pt x="0" y="394"/>
                </a:lnTo>
                <a:cubicBezTo>
                  <a:pt x="0" y="176"/>
                  <a:pt x="176" y="0"/>
                  <a:pt x="394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8392" tIns="223836" rIns="226295" bIns="209234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School rules</a:t>
            </a:r>
            <a:endParaRPr lang="en-US" altLang="zh-CN" sz="32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</p:txBody>
      </p:sp>
      <p:sp>
        <p:nvSpPr>
          <p:cNvPr id="35" name="任意多边形: 形状 26"/>
          <p:cNvSpPr/>
          <p:nvPr>
            <p:custDataLst>
              <p:tags r:id="rId5"/>
            </p:custDataLst>
          </p:nvPr>
        </p:nvSpPr>
        <p:spPr>
          <a:xfrm rot="15240000">
            <a:off x="3278670" y="2246836"/>
            <a:ext cx="3371464" cy="2404247"/>
          </a:xfrm>
          <a:custGeom>
            <a:avLst/>
            <a:gdLst>
              <a:gd name="connsiteX0" fmla="*/ 1070681 w 2968120"/>
              <a:gd name="connsiteY0" fmla="*/ 0 h 2116511"/>
              <a:gd name="connsiteX1" fmla="*/ 2940878 w 2968120"/>
              <a:gd name="connsiteY1" fmla="*/ 1533992 h 2116511"/>
              <a:gd name="connsiteX2" fmla="*/ 2954662 w 2968120"/>
              <a:gd name="connsiteY2" fmla="*/ 1626236 h 2116511"/>
              <a:gd name="connsiteX3" fmla="*/ 2959813 w 2968120"/>
              <a:gd name="connsiteY3" fmla="*/ 1642990 h 2116511"/>
              <a:gd name="connsiteX4" fmla="*/ 2965151 w 2968120"/>
              <a:gd name="connsiteY4" fmla="*/ 1696436 h 2116511"/>
              <a:gd name="connsiteX5" fmla="*/ 2967424 w 2968120"/>
              <a:gd name="connsiteY5" fmla="*/ 1711650 h 2116511"/>
              <a:gd name="connsiteX6" fmla="*/ 2968120 w 2968120"/>
              <a:gd name="connsiteY6" fmla="*/ 1725448 h 2116511"/>
              <a:gd name="connsiteX7" fmla="*/ 2967442 w 2968120"/>
              <a:gd name="connsiteY7" fmla="*/ 1725448 h 2116511"/>
              <a:gd name="connsiteX8" fmla="*/ 2959813 w 2968120"/>
              <a:gd name="connsiteY8" fmla="*/ 1801838 h 2116511"/>
              <a:gd name="connsiteX9" fmla="*/ 2577331 w 2968120"/>
              <a:gd name="connsiteY9" fmla="*/ 2116511 h 2116511"/>
              <a:gd name="connsiteX10" fmla="*/ 2186917 w 2968120"/>
              <a:gd name="connsiteY10" fmla="*/ 1722414 h 2116511"/>
              <a:gd name="connsiteX11" fmla="*/ 2186960 w 2968120"/>
              <a:gd name="connsiteY11" fmla="*/ 1721987 h 2116511"/>
              <a:gd name="connsiteX12" fmla="*/ 2180296 w 2968120"/>
              <a:gd name="connsiteY12" fmla="*/ 1678323 h 2116511"/>
              <a:gd name="connsiteX13" fmla="*/ 1070680 w 2968120"/>
              <a:gd name="connsiteY13" fmla="*/ 773960 h 2116511"/>
              <a:gd name="connsiteX14" fmla="*/ 579640 w 2968120"/>
              <a:gd name="connsiteY14" fmla="*/ 885650 h 2116511"/>
              <a:gd name="connsiteX15" fmla="*/ 465337 w 2968120"/>
              <a:gd name="connsiteY15" fmla="*/ 951349 h 2116511"/>
              <a:gd name="connsiteX16" fmla="*/ 509442 w 2968120"/>
              <a:gd name="connsiteY16" fmla="*/ 897388 h 2116511"/>
              <a:gd name="connsiteX17" fmla="*/ 576118 w 2968120"/>
              <a:gd name="connsiteY17" fmla="*/ 677045 h 2116511"/>
              <a:gd name="connsiteX18" fmla="*/ 185704 w 2968120"/>
              <a:gd name="connsiteY18" fmla="*/ 282948 h 2116511"/>
              <a:gd name="connsiteX19" fmla="*/ 33737 w 2968120"/>
              <a:gd name="connsiteY19" fmla="*/ 313918 h 2116511"/>
              <a:gd name="connsiteX20" fmla="*/ 1628 w 2968120"/>
              <a:gd name="connsiteY20" fmla="*/ 331511 h 2116511"/>
              <a:gd name="connsiteX21" fmla="*/ 0 w 2968120"/>
              <a:gd name="connsiteY21" fmla="*/ 329122 h 2116511"/>
              <a:gd name="connsiteX22" fmla="*/ 4690 w 2968120"/>
              <a:gd name="connsiteY22" fmla="*/ 325615 h 2116511"/>
              <a:gd name="connsiteX23" fmla="*/ 1070681 w 2968120"/>
              <a:gd name="connsiteY23" fmla="*/ 0 h 21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68120" h="2116511">
                <a:moveTo>
                  <a:pt x="1070681" y="0"/>
                </a:moveTo>
                <a:cubicBezTo>
                  <a:pt x="1996150" y="1"/>
                  <a:pt x="2767610" y="659392"/>
                  <a:pt x="2940878" y="1533992"/>
                </a:cubicBezTo>
                <a:lnTo>
                  <a:pt x="2954662" y="1626236"/>
                </a:lnTo>
                <a:lnTo>
                  <a:pt x="2959813" y="1642990"/>
                </a:lnTo>
                <a:lnTo>
                  <a:pt x="2965151" y="1696436"/>
                </a:lnTo>
                <a:lnTo>
                  <a:pt x="2967424" y="1711650"/>
                </a:lnTo>
                <a:lnTo>
                  <a:pt x="2968120" y="1725448"/>
                </a:lnTo>
                <a:lnTo>
                  <a:pt x="2967442" y="1725448"/>
                </a:lnTo>
                <a:lnTo>
                  <a:pt x="2959813" y="1801838"/>
                </a:lnTo>
                <a:cubicBezTo>
                  <a:pt x="2923409" y="1981422"/>
                  <a:pt x="2765999" y="2116511"/>
                  <a:pt x="2577331" y="2116511"/>
                </a:cubicBezTo>
                <a:cubicBezTo>
                  <a:pt x="2361711" y="2116511"/>
                  <a:pt x="2186917" y="1940068"/>
                  <a:pt x="2186917" y="1722414"/>
                </a:cubicBezTo>
                <a:lnTo>
                  <a:pt x="2186960" y="1721987"/>
                </a:lnTo>
                <a:lnTo>
                  <a:pt x="2180296" y="1678323"/>
                </a:lnTo>
                <a:cubicBezTo>
                  <a:pt x="2074683" y="1162204"/>
                  <a:pt x="1618021" y="773962"/>
                  <a:pt x="1070680" y="773960"/>
                </a:cubicBezTo>
                <a:cubicBezTo>
                  <a:pt x="894750" y="773960"/>
                  <a:pt x="728187" y="814072"/>
                  <a:pt x="579640" y="885650"/>
                </a:cubicBezTo>
                <a:lnTo>
                  <a:pt x="465337" y="951349"/>
                </a:lnTo>
                <a:lnTo>
                  <a:pt x="509442" y="897388"/>
                </a:lnTo>
                <a:cubicBezTo>
                  <a:pt x="551538" y="834490"/>
                  <a:pt x="576118" y="758665"/>
                  <a:pt x="576118" y="677045"/>
                </a:cubicBezTo>
                <a:cubicBezTo>
                  <a:pt x="576118" y="459391"/>
                  <a:pt x="401324" y="282948"/>
                  <a:pt x="185704" y="282948"/>
                </a:cubicBezTo>
                <a:cubicBezTo>
                  <a:pt x="131799" y="282948"/>
                  <a:pt x="80446" y="293976"/>
                  <a:pt x="33737" y="313918"/>
                </a:cubicBezTo>
                <a:lnTo>
                  <a:pt x="1628" y="331511"/>
                </a:lnTo>
                <a:lnTo>
                  <a:pt x="0" y="329122"/>
                </a:lnTo>
                <a:lnTo>
                  <a:pt x="4690" y="325615"/>
                </a:lnTo>
                <a:cubicBezTo>
                  <a:pt x="308984" y="120039"/>
                  <a:pt x="675814" y="0"/>
                  <a:pt x="1070681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prstTxWarp prst="textArchDown">
              <a:avLst/>
            </a:prstTxWarp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6"/>
            </p:custDataLst>
          </p:nvPr>
        </p:nvSpPr>
        <p:spPr>
          <a:xfrm flipH="1">
            <a:off x="7111365" y="1742440"/>
            <a:ext cx="3805555" cy="1686560"/>
          </a:xfrm>
          <a:custGeom>
            <a:avLst/>
            <a:gdLst>
              <a:gd name="adj" fmla="val 1385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6" h="2384">
                <a:moveTo>
                  <a:pt x="396" y="0"/>
                </a:moveTo>
                <a:lnTo>
                  <a:pt x="6856" y="0"/>
                </a:lnTo>
                <a:lnTo>
                  <a:pt x="6833" y="8"/>
                </a:lnTo>
                <a:cubicBezTo>
                  <a:pt x="5796" y="373"/>
                  <a:pt x="5006" y="1262"/>
                  <a:pt x="4782" y="2358"/>
                </a:cubicBezTo>
                <a:lnTo>
                  <a:pt x="4777" y="2384"/>
                </a:lnTo>
                <a:lnTo>
                  <a:pt x="396" y="2384"/>
                </a:lnTo>
                <a:cubicBezTo>
                  <a:pt x="177" y="2384"/>
                  <a:pt x="0" y="2236"/>
                  <a:pt x="0" y="2054"/>
                </a:cubicBezTo>
                <a:lnTo>
                  <a:pt x="0" y="330"/>
                </a:lnTo>
                <a:cubicBezTo>
                  <a:pt x="0" y="148"/>
                  <a:pt x="177" y="0"/>
                  <a:pt x="39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81125" tIns="257175" bIns="210185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Family   </a:t>
            </a:r>
            <a:endParaRPr lang="en-US" altLang="zh-CN" sz="32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 rules</a:t>
            </a:r>
            <a:endParaRPr lang="en-US" altLang="zh-CN" sz="32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</p:txBody>
      </p:sp>
      <p:sp>
        <p:nvSpPr>
          <p:cNvPr id="42" name="椭圆 41"/>
          <p:cNvSpPr/>
          <p:nvPr>
            <p:custDataLst>
              <p:tags r:id="rId7"/>
            </p:custDataLst>
          </p:nvPr>
        </p:nvSpPr>
        <p:spPr>
          <a:xfrm>
            <a:off x="5063812" y="2672073"/>
            <a:ext cx="1875709" cy="1875709"/>
          </a:xfrm>
          <a:prstGeom prst="ellipse">
            <a:avLst/>
          </a:prstGeom>
          <a:solidFill>
            <a:schemeClr val="accent1"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任意多边形: 形状 23"/>
          <p:cNvSpPr/>
          <p:nvPr>
            <p:custDataLst>
              <p:tags r:id="rId8"/>
            </p:custDataLst>
          </p:nvPr>
        </p:nvSpPr>
        <p:spPr>
          <a:xfrm>
            <a:off x="6342380" y="4629785"/>
            <a:ext cx="5549900" cy="1275715"/>
          </a:xfrm>
          <a:custGeom>
            <a:avLst/>
            <a:gdLst>
              <a:gd name="connsiteX0" fmla="*/ 1319780 w 4352290"/>
              <a:gd name="connsiteY0" fmla="*/ 0 h 1515745"/>
              <a:gd name="connsiteX1" fmla="*/ 4100903 w 4352290"/>
              <a:gd name="connsiteY1" fmla="*/ 0 h 1515745"/>
              <a:gd name="connsiteX2" fmla="*/ 4352290 w 4352290"/>
              <a:gd name="connsiteY2" fmla="*/ 209814 h 1515745"/>
              <a:gd name="connsiteX3" fmla="*/ 4352290 w 4352290"/>
              <a:gd name="connsiteY3" fmla="*/ 1305932 h 1515745"/>
              <a:gd name="connsiteX4" fmla="*/ 4100903 w 4352290"/>
              <a:gd name="connsiteY4" fmla="*/ 1515745 h 1515745"/>
              <a:gd name="connsiteX5" fmla="*/ 0 w 4352290"/>
              <a:gd name="connsiteY5" fmla="*/ 1515745 h 1515745"/>
              <a:gd name="connsiteX6" fmla="*/ 14601 w 4352290"/>
              <a:gd name="connsiteY6" fmla="*/ 1510659 h 1515745"/>
              <a:gd name="connsiteX7" fmla="*/ 1316606 w 4352290"/>
              <a:gd name="connsiteY7" fmla="*/ 16531 h 1515745"/>
              <a:gd name="connsiteX8" fmla="*/ 1319780 w 4352290"/>
              <a:gd name="connsiteY8" fmla="*/ 0 h 151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2290" h="1515745">
                <a:moveTo>
                  <a:pt x="1319780" y="0"/>
                </a:moveTo>
                <a:lnTo>
                  <a:pt x="4100903" y="0"/>
                </a:lnTo>
                <a:cubicBezTo>
                  <a:pt x="4239928" y="0"/>
                  <a:pt x="4352290" y="94098"/>
                  <a:pt x="4352290" y="209814"/>
                </a:cubicBezTo>
                <a:lnTo>
                  <a:pt x="4352290" y="1305932"/>
                </a:lnTo>
                <a:cubicBezTo>
                  <a:pt x="4352290" y="1421647"/>
                  <a:pt x="4239928" y="1515745"/>
                  <a:pt x="4100903" y="1515745"/>
                </a:cubicBezTo>
                <a:lnTo>
                  <a:pt x="0" y="1515745"/>
                </a:lnTo>
                <a:lnTo>
                  <a:pt x="14601" y="1510659"/>
                </a:lnTo>
                <a:cubicBezTo>
                  <a:pt x="672904" y="1278592"/>
                  <a:pt x="1174407" y="713367"/>
                  <a:pt x="1316606" y="16531"/>
                </a:cubicBezTo>
                <a:lnTo>
                  <a:pt x="1319780" y="0"/>
                </a:lnTo>
                <a:close/>
              </a:path>
            </a:pathLst>
          </a:custGeom>
          <a:solidFill>
            <a:srgbClr val="FFC4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76000" tIns="0" rIns="0" bIns="0" numCol="1" spcCol="0" rtlCol="0" fromWordArt="0" anchor="ctr" anchorCtr="0" forceAA="0" compatLnSpc="1">
            <a:noAutofit/>
          </a:bodyPr>
          <a:lstStyle/>
          <a:p>
            <a:pPr>
              <a:lnSpc>
                <a:spcPct val="110000"/>
              </a:lnSpc>
            </a:pPr>
            <a:endParaRPr lang="en-US" altLang="zh-CN" sz="32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   </a:t>
            </a:r>
            <a:r>
              <a:rPr lang="en-US" altLang="zh-CN" sz="24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Traffic rules</a:t>
            </a:r>
            <a:endParaRPr lang="en-US" altLang="zh-CN" sz="24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solidFill>
                  <a:schemeClr val="tx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    ......</a:t>
            </a:r>
            <a:endParaRPr lang="en-US" altLang="zh-CN" sz="32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3200">
              <a:solidFill>
                <a:schemeClr val="tx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2660" y="434975"/>
            <a:ext cx="10385425" cy="879475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charset="0"/>
                <a:cs typeface="Cooper Black" panose="0208090404030B020404" charset="0"/>
              </a:rPr>
              <a:t>Rules are not roadblocks, but stepping stones.</a:t>
            </a:r>
            <a:endParaRPr lang="en-US" sz="32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45168" y="755650"/>
            <a:ext cx="475297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80970" y="2258060"/>
            <a:ext cx="683006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Polish your letter with the checklist.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Design a poster to share your rules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ttp://photo-static-api.fotomore.com/creative/vcg/veer/400/new/VCG41N650826040.jpg?uid=386&amp;timestamp=1713788121&amp;sign=2034fcb6e521592b7719ad2a832a6c27" descr="打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655" y="3632835"/>
            <a:ext cx="2681605" cy="2681605"/>
          </a:xfrm>
          <a:prstGeom prst="rect">
            <a:avLst/>
          </a:prstGeom>
        </p:spPr>
      </p:pic>
      <p:pic>
        <p:nvPicPr>
          <p:cNvPr id="10" name="http://photo-static-api.fotomore.com/creative/vcg/400/new/VCG41N1331024695.jpg?uid=386&amp;timestamp=1713788055&amp;sign=25fefd09f0b85d6bf1e09be9e2a25050" descr="儿童活动彩色图画书页的颜色矢量插图，儿童做家务的图片，干净的盘子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50" y="1315720"/>
            <a:ext cx="2120900" cy="2120900"/>
          </a:xfrm>
          <a:prstGeom prst="rect">
            <a:avLst/>
          </a:prstGeom>
        </p:spPr>
      </p:pic>
      <p:pic>
        <p:nvPicPr>
          <p:cNvPr id="2" name="http://photo-static-api.fotomore.com/creative/vcg/400/new/VCG41N904216690.jpg?uid=386&amp;timestamp=1713787516&amp;sign=30e6596426654873dd09baa86dffe61b" descr="没有运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505" y="1118235"/>
            <a:ext cx="1806575" cy="180657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 rot="21180000">
            <a:off x="-3175" y="69215"/>
            <a:ext cx="3314700" cy="1276350"/>
            <a:chOff x="5210175" y="1914526"/>
            <a:chExt cx="2483274" cy="993775"/>
          </a:xfrm>
        </p:grpSpPr>
        <p:sp>
          <p:nvSpPr>
            <p:cNvPr id="28" name="MH_SubTitle_1"/>
            <p:cNvSpPr/>
            <p:nvPr>
              <p:custDataLst>
                <p:tags r:id="rId5"/>
              </p:custDataLst>
            </p:nvPr>
          </p:nvSpPr>
          <p:spPr bwMode="auto">
            <a:xfrm>
              <a:off x="5210175" y="1914526"/>
              <a:ext cx="2351088" cy="993775"/>
            </a:xfrm>
            <a:custGeom>
              <a:avLst/>
              <a:gdLst>
                <a:gd name="T0" fmla="*/ 2147483646 w 2242"/>
                <a:gd name="T1" fmla="*/ 2147483646 h 694"/>
                <a:gd name="T2" fmla="*/ 2147483646 w 2242"/>
                <a:gd name="T3" fmla="*/ 2147483646 h 694"/>
                <a:gd name="T4" fmla="*/ 2147483646 w 2242"/>
                <a:gd name="T5" fmla="*/ 2147483646 h 694"/>
                <a:gd name="T6" fmla="*/ 2147483646 w 2242"/>
                <a:gd name="T7" fmla="*/ 2147483646 h 694"/>
                <a:gd name="T8" fmla="*/ 2147483646 w 2242"/>
                <a:gd name="T9" fmla="*/ 2147483646 h 694"/>
                <a:gd name="T10" fmla="*/ 2147483646 w 2242"/>
                <a:gd name="T11" fmla="*/ 2147483646 h 694"/>
                <a:gd name="T12" fmla="*/ 2147483646 w 2242"/>
                <a:gd name="T13" fmla="*/ 2147483646 h 694"/>
                <a:gd name="T14" fmla="*/ 2147483646 w 2242"/>
                <a:gd name="T15" fmla="*/ 2147483646 h 694"/>
                <a:gd name="T16" fmla="*/ 2147483646 w 2242"/>
                <a:gd name="T17" fmla="*/ 2147483646 h 694"/>
                <a:gd name="T18" fmla="*/ 2147483646 w 2242"/>
                <a:gd name="T19" fmla="*/ 2147483646 h 694"/>
                <a:gd name="T20" fmla="*/ 0 w 2242"/>
                <a:gd name="T21" fmla="*/ 2147483646 h 694"/>
                <a:gd name="T22" fmla="*/ 2147483646 w 2242"/>
                <a:gd name="T23" fmla="*/ 2147483646 h 694"/>
                <a:gd name="T24" fmla="*/ 2147483646 w 2242"/>
                <a:gd name="T25" fmla="*/ 2147483646 h 694"/>
                <a:gd name="T26" fmla="*/ 2147483646 w 2242"/>
                <a:gd name="T27" fmla="*/ 2147483646 h 694"/>
                <a:gd name="T28" fmla="*/ 2147483646 w 2242"/>
                <a:gd name="T29" fmla="*/ 2147483646 h 694"/>
                <a:gd name="T30" fmla="*/ 2147483646 w 2242"/>
                <a:gd name="T31" fmla="*/ 2147483646 h 694"/>
                <a:gd name="T32" fmla="*/ 2147483646 w 2242"/>
                <a:gd name="T33" fmla="*/ 2147483646 h 694"/>
                <a:gd name="T34" fmla="*/ 2147483646 w 2242"/>
                <a:gd name="T35" fmla="*/ 2147483646 h 694"/>
                <a:gd name="T36" fmla="*/ 2147483646 w 2242"/>
                <a:gd name="T37" fmla="*/ 2147483646 h 694"/>
                <a:gd name="T38" fmla="*/ 2147483646 w 2242"/>
                <a:gd name="T39" fmla="*/ 2147483646 h 69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2"/>
                <a:gd name="T61" fmla="*/ 0 h 694"/>
                <a:gd name="T62" fmla="*/ 2242 w 2242"/>
                <a:gd name="T63" fmla="*/ 694 h 69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2" h="694">
                  <a:moveTo>
                    <a:pt x="42" y="117"/>
                  </a:moveTo>
                  <a:cubicBezTo>
                    <a:pt x="1794" y="117"/>
                    <a:pt x="1794" y="117"/>
                    <a:pt x="1794" y="117"/>
                  </a:cubicBezTo>
                  <a:cubicBezTo>
                    <a:pt x="1794" y="117"/>
                    <a:pt x="1790" y="88"/>
                    <a:pt x="1799" y="68"/>
                  </a:cubicBezTo>
                  <a:cubicBezTo>
                    <a:pt x="1808" y="49"/>
                    <a:pt x="1844" y="0"/>
                    <a:pt x="1904" y="41"/>
                  </a:cubicBezTo>
                  <a:cubicBezTo>
                    <a:pt x="1963" y="83"/>
                    <a:pt x="2140" y="218"/>
                    <a:pt x="2170" y="241"/>
                  </a:cubicBezTo>
                  <a:cubicBezTo>
                    <a:pt x="2201" y="265"/>
                    <a:pt x="2235" y="292"/>
                    <a:pt x="2239" y="342"/>
                  </a:cubicBezTo>
                  <a:cubicBezTo>
                    <a:pt x="2242" y="389"/>
                    <a:pt x="2230" y="411"/>
                    <a:pt x="2174" y="461"/>
                  </a:cubicBezTo>
                  <a:cubicBezTo>
                    <a:pt x="2126" y="504"/>
                    <a:pt x="1942" y="636"/>
                    <a:pt x="1913" y="654"/>
                  </a:cubicBezTo>
                  <a:cubicBezTo>
                    <a:pt x="1884" y="672"/>
                    <a:pt x="1849" y="694"/>
                    <a:pt x="1812" y="659"/>
                  </a:cubicBezTo>
                  <a:cubicBezTo>
                    <a:pt x="1785" y="634"/>
                    <a:pt x="1789" y="587"/>
                    <a:pt x="1789" y="587"/>
                  </a:cubicBezTo>
                  <a:cubicBezTo>
                    <a:pt x="0" y="532"/>
                    <a:pt x="0" y="532"/>
                    <a:pt x="0" y="532"/>
                  </a:cubicBezTo>
                  <a:cubicBezTo>
                    <a:pt x="31" y="497"/>
                    <a:pt x="31" y="497"/>
                    <a:pt x="31" y="497"/>
                  </a:cubicBezTo>
                  <a:cubicBezTo>
                    <a:pt x="1880" y="497"/>
                    <a:pt x="1880" y="497"/>
                    <a:pt x="1880" y="497"/>
                  </a:cubicBezTo>
                  <a:cubicBezTo>
                    <a:pt x="1880" y="562"/>
                    <a:pt x="1880" y="562"/>
                    <a:pt x="1880" y="562"/>
                  </a:cubicBezTo>
                  <a:cubicBezTo>
                    <a:pt x="1880" y="562"/>
                    <a:pt x="2120" y="391"/>
                    <a:pt x="2140" y="375"/>
                  </a:cubicBezTo>
                  <a:cubicBezTo>
                    <a:pt x="2160" y="358"/>
                    <a:pt x="2156" y="339"/>
                    <a:pt x="2134" y="326"/>
                  </a:cubicBezTo>
                  <a:cubicBezTo>
                    <a:pt x="2113" y="313"/>
                    <a:pt x="1884" y="140"/>
                    <a:pt x="1884" y="140"/>
                  </a:cubicBezTo>
                  <a:cubicBezTo>
                    <a:pt x="1884" y="211"/>
                    <a:pt x="1884" y="211"/>
                    <a:pt x="1884" y="211"/>
                  </a:cubicBezTo>
                  <a:cubicBezTo>
                    <a:pt x="2" y="161"/>
                    <a:pt x="2" y="161"/>
                    <a:pt x="2" y="161"/>
                  </a:cubicBezTo>
                  <a:lnTo>
                    <a:pt x="42" y="117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z="1600" dirty="0">
                <a:solidFill>
                  <a:schemeClr val="bg1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  <a:sym typeface="字魂58号-创中黑" panose="00000500000000000000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451475" y="2169431"/>
              <a:ext cx="2241974" cy="3584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Pre-reading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 rot="21360000">
            <a:off x="390525" y="302895"/>
            <a:ext cx="3068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/>
              <a:t>Free-talk</a:t>
            </a:r>
            <a:endParaRPr lang="en-US" altLang="zh-CN" sz="4400" b="1"/>
          </a:p>
        </p:txBody>
      </p:sp>
      <p:sp>
        <p:nvSpPr>
          <p:cNvPr id="26" name="矩形 25"/>
          <p:cNvSpPr/>
          <p:nvPr/>
        </p:nvSpPr>
        <p:spPr>
          <a:xfrm>
            <a:off x="5073015" y="3012440"/>
            <a:ext cx="3175635" cy="14865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must/have to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...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can't...</a:t>
            </a:r>
            <a:endParaRPr lang="en-US" altLang="zh-CN" sz="28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7" name="图片 36" descr="学校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4985" y="1403350"/>
            <a:ext cx="1521460" cy="1521460"/>
          </a:xfrm>
          <a:prstGeom prst="rect">
            <a:avLst/>
          </a:prstGeom>
        </p:spPr>
      </p:pic>
      <p:pic>
        <p:nvPicPr>
          <p:cNvPr id="38" name="图片 37" descr="小房子家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94985" y="4606925"/>
            <a:ext cx="1802130" cy="180213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3035300" y="547370"/>
            <a:ext cx="690880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What </a:t>
            </a:r>
            <a:r>
              <a:rPr lang="en-US" altLang="zh-CN" sz="4400" b="1">
                <a:ln w="15875"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rules</a:t>
            </a:r>
            <a:r>
              <a:rPr lang="en-US" alt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 do you have</a:t>
            </a:r>
            <a:endParaRPr lang="en-US" altLang="zh-CN" sz="44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3" name="图片 42" descr="问号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83115" y="251460"/>
            <a:ext cx="1899285" cy="1899285"/>
          </a:xfrm>
          <a:prstGeom prst="rect">
            <a:avLst/>
          </a:prstGeom>
        </p:spPr>
      </p:pic>
      <p:pic>
        <p:nvPicPr>
          <p:cNvPr id="5" name="图片 4" descr="禁止饮食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8475" y="2924810"/>
            <a:ext cx="1812925" cy="1812925"/>
          </a:xfrm>
          <a:prstGeom prst="rect">
            <a:avLst/>
          </a:prstGeom>
        </p:spPr>
      </p:pic>
      <p:pic>
        <p:nvPicPr>
          <p:cNvPr id="6" name="图片 5" descr="安静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01670" y="3023870"/>
            <a:ext cx="1781810" cy="1781810"/>
          </a:xfrm>
          <a:prstGeom prst="rect">
            <a:avLst/>
          </a:prstGeom>
        </p:spPr>
      </p:pic>
      <p:pic>
        <p:nvPicPr>
          <p:cNvPr id="7" name="图片 6" descr="手机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86865" y="4931410"/>
            <a:ext cx="1850390" cy="1850390"/>
          </a:xfrm>
          <a:prstGeom prst="rect">
            <a:avLst/>
          </a:prstGeom>
        </p:spPr>
      </p:pic>
      <p:pic>
        <p:nvPicPr>
          <p:cNvPr id="12" name="http://photo-static-api.fotomore.com/creative/vcg/400/new/VCG211232722342.jpg?uid=386&amp;timestamp=1713788197&amp;sign=8939befa4e54dce9fa040b6617d538f9" descr="没有电视信号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00030" y="2583180"/>
            <a:ext cx="1266825" cy="126682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://photo-static-api.fotomore.com/creative/vcg/400/version23/VCG41165595037.jpg?uid=386&amp;timestamp=1713789054&amp;sign=10df5919f3a2f5e289cbb63c9042708f" descr="信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3240" y="4701540"/>
            <a:ext cx="2399665" cy="1969770"/>
          </a:xfrm>
          <a:prstGeom prst="rect">
            <a:avLst/>
          </a:prstGeom>
        </p:spPr>
      </p:pic>
      <p:sp>
        <p:nvSpPr>
          <p:cNvPr id="30" name="11 Rectángulo"/>
          <p:cNvSpPr/>
          <p:nvPr/>
        </p:nvSpPr>
        <p:spPr>
          <a:xfrm>
            <a:off x="0" y="0"/>
            <a:ext cx="7018655" cy="1760855"/>
          </a:xfrm>
          <a:prstGeom prst="rect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28" tIns="45713" rIns="91428" bIns="4571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lnSpc>
                <a:spcPct val="12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are not happy with these rules,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who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 you talk to?</a:t>
            </a:r>
            <a:endParaRPr lang="en-US" altLang="zh-CN" sz="3200" b="1" kern="0" dirty="0">
              <a:solidFill>
                <a:schemeClr val="bg1"/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 rot="21240000">
            <a:off x="7377372" y="212895"/>
            <a:ext cx="2372957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friends?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21240000">
            <a:off x="7394780" y="797372"/>
            <a:ext cx="2448484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teacher?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21240000">
            <a:off x="7492656" y="1372523"/>
            <a:ext cx="234812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parents?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摄图网_401746282_抑郁症的男孩（非企业商用）"/>
          <p:cNvPicPr>
            <a:picLocks noChangeAspect="1"/>
          </p:cNvPicPr>
          <p:nvPr/>
        </p:nvPicPr>
        <p:blipFill>
          <a:blip r:embed="rId2"/>
          <a:srcRect l="16985" t="4869"/>
          <a:stretch>
            <a:fillRect/>
          </a:stretch>
        </p:blipFill>
        <p:spPr>
          <a:xfrm>
            <a:off x="9614535" y="370840"/>
            <a:ext cx="3173095" cy="3636645"/>
          </a:xfrm>
          <a:prstGeom prst="rect">
            <a:avLst/>
          </a:prstGeom>
        </p:spPr>
      </p:pic>
      <p:pic>
        <p:nvPicPr>
          <p:cNvPr id="5" name="图片 4" descr="卡通气泡对话框简约黑色元素"/>
          <p:cNvPicPr>
            <a:picLocks noChangeAspect="1"/>
          </p:cNvPicPr>
          <p:nvPr/>
        </p:nvPicPr>
        <p:blipFill>
          <a:blip r:embed="rId3"/>
          <a:srcRect l="52068" t="16086" r="18526" b="63472"/>
          <a:stretch>
            <a:fillRect/>
          </a:stretch>
        </p:blipFill>
        <p:spPr>
          <a:xfrm rot="21300000">
            <a:off x="7133590" y="119380"/>
            <a:ext cx="2860675" cy="275971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425825" y="3487420"/>
            <a:ext cx="5888355" cy="2014855"/>
          </a:xfrm>
          <a:prstGeom prst="roundRect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89585" y="5776595"/>
            <a:ext cx="2837180" cy="6451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latin typeface="Cooper Black" panose="0208090404030B020404" charset="0"/>
                <a:cs typeface="Cooper Black" panose="0208090404030B020404" charset="0"/>
              </a:rPr>
              <a:t>Dr. Know</a:t>
            </a:r>
            <a:endParaRPr lang="en-US" altLang="zh-CN" sz="3600" b="1"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77945" y="3905250"/>
            <a:ext cx="53924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Write a letter to Dr. Know to ask for help with your rules.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64130"/>
            <a:ext cx="2287270" cy="29381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13" grpId="0" animBg="1"/>
      <p:bldP spid="1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415"/>
            <a:ext cx="12191365" cy="5315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2455" y="376555"/>
            <a:ext cx="7462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Complete Zhao Pei’s letter to Dr. Know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6010" y="2569210"/>
            <a:ext cx="1673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</a:t>
            </a:r>
            <a:endParaRPr lang="en-US" altLang="zh-CN" sz="36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85180" y="3161665"/>
            <a:ext cx="299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to/must</a:t>
            </a:r>
            <a:endParaRPr lang="en-US" altLang="zh-CN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3595" y="3630295"/>
            <a:ext cx="299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to/must</a:t>
            </a:r>
            <a:endParaRPr lang="en-US" altLang="zh-CN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5640" y="4110990"/>
            <a:ext cx="299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</a:t>
            </a:r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must</a:t>
            </a:r>
            <a:endParaRPr lang="en-US" altLang="zh-CN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92365" y="3939540"/>
            <a:ext cx="1384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can’t</a:t>
            </a:r>
            <a:endParaRPr lang="en-US" altLang="zh-CN" sz="36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65290" y="4558030"/>
            <a:ext cx="299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to/must</a:t>
            </a:r>
            <a:endParaRPr lang="en-US" altLang="zh-CN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48080" y="4771390"/>
            <a:ext cx="1384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can’t</a:t>
            </a:r>
            <a:endParaRPr lang="en-US" altLang="zh-CN" sz="36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92365" y="4963795"/>
            <a:ext cx="2991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to/must</a:t>
            </a:r>
            <a:endParaRPr lang="en-US" altLang="zh-CN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81955" y="5281295"/>
            <a:ext cx="1673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</a:t>
            </a:r>
            <a:endParaRPr lang="en-US" altLang="zh-CN" sz="36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23870" y="1273175"/>
            <a:ext cx="627888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have to/must,  can,  can’t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18560" y="1193165"/>
            <a:ext cx="8383905" cy="5286375"/>
            <a:chOff x="0" y="3502"/>
            <a:chExt cx="19199" cy="7298"/>
          </a:xfrm>
        </p:grpSpPr>
        <p:pic>
          <p:nvPicPr>
            <p:cNvPr id="17" name="图片 16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02"/>
              <a:ext cx="19199" cy="729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74" y="5063"/>
              <a:ext cx="2636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Can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321" y="5724"/>
              <a:ext cx="4711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must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350" y="6360"/>
              <a:ext cx="4711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must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70" y="6919"/>
              <a:ext cx="4711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must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476" y="6913"/>
              <a:ext cx="2180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can’t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748" y="7621"/>
              <a:ext cx="4711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have to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731" y="8150"/>
              <a:ext cx="2180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can’t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985" y="8258"/>
              <a:ext cx="4711" cy="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have to</a:t>
              </a:r>
              <a:endParaRPr lang="en-US" altLang="zh-CN" sz="20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33" y="8820"/>
              <a:ext cx="2636" cy="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Can</a:t>
              </a:r>
              <a:endPara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4274820" y="411480"/>
            <a:ext cx="627888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What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rules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does Zhao Pei have?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50915" y="2828290"/>
            <a:ext cx="405955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215130" y="3300095"/>
            <a:ext cx="74104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956175" y="3296920"/>
            <a:ext cx="4467225" cy="37909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215130" y="3776345"/>
            <a:ext cx="313372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289165" y="3755390"/>
            <a:ext cx="2726690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15130" y="4203065"/>
            <a:ext cx="727392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148455" y="4650740"/>
            <a:ext cx="723709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148455" y="5098415"/>
            <a:ext cx="1082675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4" name="左箭头 23"/>
          <p:cNvSpPr/>
          <p:nvPr/>
        </p:nvSpPr>
        <p:spPr>
          <a:xfrm>
            <a:off x="2792730" y="3602990"/>
            <a:ext cx="925830" cy="5327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流程图: 过程 24"/>
          <p:cNvSpPr/>
          <p:nvPr/>
        </p:nvSpPr>
        <p:spPr>
          <a:xfrm>
            <a:off x="577215" y="3517265"/>
            <a:ext cx="2089785" cy="77660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Main body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6" name="左箭头 25"/>
          <p:cNvSpPr/>
          <p:nvPr/>
        </p:nvSpPr>
        <p:spPr>
          <a:xfrm>
            <a:off x="2792730" y="2431415"/>
            <a:ext cx="925830" cy="5327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左箭头 28"/>
          <p:cNvSpPr/>
          <p:nvPr/>
        </p:nvSpPr>
        <p:spPr>
          <a:xfrm>
            <a:off x="2792730" y="4858385"/>
            <a:ext cx="925830" cy="53276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/>
        </p:nvCxnSpPr>
        <p:spPr>
          <a:xfrm>
            <a:off x="6666230" y="2753995"/>
            <a:ext cx="33845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4215130" y="3206115"/>
            <a:ext cx="1835785" cy="12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5302885" y="5472430"/>
            <a:ext cx="1570355" cy="762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流程图: 过程 32"/>
          <p:cNvSpPr/>
          <p:nvPr/>
        </p:nvSpPr>
        <p:spPr>
          <a:xfrm>
            <a:off x="4145280" y="2383790"/>
            <a:ext cx="5965190" cy="776605"/>
          </a:xfrm>
          <a:prstGeom prst="flowChartProcess">
            <a:avLst/>
          </a:prstGeom>
          <a:solidFill>
            <a:srgbClr val="FCDBF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Purpose(</a:t>
            </a:r>
            <a:r>
              <a:rPr lang="zh-CN" altLang="en-US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目的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) : </a:t>
            </a:r>
            <a:endParaRPr lang="en-US" altLang="zh-CN" sz="2400" b="1">
              <a:solidFill>
                <a:schemeClr val="tx1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ask for help </a:t>
            </a:r>
            <a:r>
              <a:rPr lang="en-US" altLang="zh-CN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with her rules</a:t>
            </a:r>
            <a:endParaRPr lang="en-US" altLang="zh-CN" sz="2400" b="1">
              <a:solidFill>
                <a:schemeClr val="tx1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4148455" y="3200400"/>
            <a:ext cx="5998845" cy="1769110"/>
          </a:xfrm>
          <a:prstGeom prst="flowChart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8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Rules </a:t>
            </a:r>
            <a:endParaRPr lang="en-US" sz="2800" b="1">
              <a:solidFill>
                <a:schemeClr val="tx1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5" name="流程图: 过程 34"/>
          <p:cNvSpPr/>
          <p:nvPr/>
        </p:nvSpPr>
        <p:spPr>
          <a:xfrm>
            <a:off x="4119880" y="4944745"/>
            <a:ext cx="6027420" cy="570865"/>
          </a:xfrm>
          <a:prstGeom prst="flowChartProcess">
            <a:avLst/>
          </a:prstGeom>
          <a:solidFill>
            <a:srgbClr val="FCDBF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2400" b="1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Comic Sans MS" panose="030F0702030302020204" pitchFamily="66" charset="0"/>
              </a:rPr>
              <a:t>Feelings + Hope </a:t>
            </a:r>
            <a:endParaRPr lang="en-US" sz="2400" b="1">
              <a:solidFill>
                <a:schemeClr val="tx1"/>
              </a:solidFill>
              <a:effectLst/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7" name="流程图: 过程 36"/>
          <p:cNvSpPr/>
          <p:nvPr/>
        </p:nvSpPr>
        <p:spPr>
          <a:xfrm>
            <a:off x="554355" y="1341120"/>
            <a:ext cx="2112645" cy="776605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Greeting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9" name="流程图: 过程 38"/>
          <p:cNvSpPr/>
          <p:nvPr/>
        </p:nvSpPr>
        <p:spPr>
          <a:xfrm>
            <a:off x="577215" y="5812155"/>
            <a:ext cx="2083435" cy="776605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Closing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185035" y="280035"/>
            <a:ext cx="6276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 u="sng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 clear structure</a:t>
            </a:r>
            <a:endParaRPr lang="en-US" altLang="zh-CN" sz="4800" b="1" u="sng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4274820" y="404495"/>
            <a:ext cx="627888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How does she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feel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?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8" name="流程图: 过程 27"/>
          <p:cNvSpPr/>
          <p:nvPr/>
        </p:nvSpPr>
        <p:spPr>
          <a:xfrm>
            <a:off x="577215" y="4736465"/>
            <a:ext cx="2060575" cy="77660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Ending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7" name="流程图: 过程 26"/>
          <p:cNvSpPr/>
          <p:nvPr/>
        </p:nvSpPr>
        <p:spPr>
          <a:xfrm>
            <a:off x="572770" y="2298065"/>
            <a:ext cx="2131060" cy="776605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Comic Sans MS" panose="030F0702030302020204" pitchFamily="66" charset="0"/>
                <a:cs typeface="Comic Sans MS" panose="030F0702030302020204" pitchFamily="66" charset="0"/>
              </a:rPr>
              <a:t>Introduction</a:t>
            </a:r>
            <a:endParaRPr lang="en-US" altLang="zh-CN" sz="2400" b="1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3" name="线形标注 1(无边框) 42"/>
          <p:cNvSpPr/>
          <p:nvPr/>
        </p:nvSpPr>
        <p:spPr>
          <a:xfrm>
            <a:off x="4148455" y="1682115"/>
            <a:ext cx="2028825" cy="726440"/>
          </a:xfrm>
          <a:prstGeom prst="callout1">
            <a:avLst>
              <a:gd name="adj1" fmla="val 56555"/>
              <a:gd name="adj2" fmla="val -2472"/>
              <a:gd name="adj3" fmla="val -4720"/>
              <a:gd name="adj4" fmla="val -7120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Dear ... ,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4" name="线形标注 1(无边框) 43"/>
          <p:cNvSpPr/>
          <p:nvPr/>
        </p:nvSpPr>
        <p:spPr>
          <a:xfrm>
            <a:off x="4119245" y="5525135"/>
            <a:ext cx="2058035" cy="726440"/>
          </a:xfrm>
          <a:prstGeom prst="callout1">
            <a:avLst>
              <a:gd name="adj1" fmla="val 56555"/>
              <a:gd name="adj2" fmla="val -2472"/>
              <a:gd name="adj3" fmla="val 91171"/>
              <a:gd name="adj4" fmla="val -6829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latin typeface="Comic Sans MS" panose="030F0702030302020204" pitchFamily="66" charset="0"/>
                <a:cs typeface="Comic Sans MS" panose="030F0702030302020204" pitchFamily="66" charset="0"/>
              </a:rPr>
              <a:t>Signature</a:t>
            </a:r>
            <a:endParaRPr lang="en-US" altLang="zh-CN" sz="240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33" grpId="0" bldLvl="0" animBg="1"/>
      <p:bldP spid="35" grpId="0" bldLvl="0" animBg="1"/>
      <p:bldP spid="24" grpId="0" bldLvl="0" animBg="1"/>
      <p:bldP spid="25" grpId="0" bldLvl="0" animBg="1"/>
      <p:bldP spid="34" grpId="1" bldLvl="0" animBg="1"/>
      <p:bldP spid="27" grpId="0" bldLvl="0" animBg="1"/>
      <p:bldP spid="26" grpId="0" bldLvl="0" animBg="1"/>
      <p:bldP spid="28" grpId="0" bldLvl="0" animBg="1"/>
      <p:bldP spid="29" grpId="0" bldLvl="0" animBg="1"/>
      <p:bldP spid="37" grpId="0" bldLvl="0" animBg="1"/>
      <p:bldP spid="39" grpId="0" bldLvl="0" animBg="1"/>
      <p:bldP spid="41" grpId="0" bldLvl="0" animBg="1"/>
      <p:bldP spid="41" grpId="1" bldLvl="0" animBg="1"/>
      <p:bldP spid="40" grpId="0"/>
      <p:bldP spid="3" grpId="0" animBg="1"/>
      <p:bldP spid="43" grpId="0" bldLvl="0" animBg="1"/>
      <p:bldP spid="4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3411" t="15733" r="47266" b="10015"/>
          <a:stretch>
            <a:fillRect/>
          </a:stretch>
        </p:blipFill>
        <p:spPr>
          <a:xfrm>
            <a:off x="7675880" y="373380"/>
            <a:ext cx="4290060" cy="6110605"/>
          </a:xfrm>
          <a:prstGeom prst="rect">
            <a:avLst/>
          </a:prstGeom>
        </p:spPr>
      </p:pic>
      <p:sp>
        <p:nvSpPr>
          <p:cNvPr id="3" name="线形标注 1 2"/>
          <p:cNvSpPr/>
          <p:nvPr/>
        </p:nvSpPr>
        <p:spPr>
          <a:xfrm>
            <a:off x="7675880" y="421005"/>
            <a:ext cx="1556385" cy="533400"/>
          </a:xfrm>
          <a:prstGeom prst="borderCallout1">
            <a:avLst>
              <a:gd name="adj1" fmla="val 18750"/>
              <a:gd name="adj2" fmla="val -8333"/>
              <a:gd name="adj3" fmla="val 80476"/>
              <a:gd name="adj4" fmla="val -56507"/>
            </a:avLst>
          </a:prstGeom>
          <a:noFill/>
          <a:ln w="28575">
            <a:solidFill>
              <a:srgbClr val="00B0F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流程图: 过程 36"/>
          <p:cNvSpPr/>
          <p:nvPr/>
        </p:nvSpPr>
        <p:spPr>
          <a:xfrm>
            <a:off x="5000625" y="546100"/>
            <a:ext cx="1748155" cy="580390"/>
          </a:xfrm>
          <a:prstGeom prst="flowChartProcess">
            <a:avLst/>
          </a:prstGeom>
          <a:solidFill>
            <a:srgbClr val="00B0F0"/>
          </a:solidFill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Greeting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线形标注 1 3"/>
          <p:cNvSpPr/>
          <p:nvPr/>
        </p:nvSpPr>
        <p:spPr>
          <a:xfrm>
            <a:off x="7625080" y="954405"/>
            <a:ext cx="2430145" cy="271145"/>
          </a:xfrm>
          <a:prstGeom prst="borderCallout1">
            <a:avLst>
              <a:gd name="adj1" fmla="val 270257"/>
              <a:gd name="adj2" fmla="val -39717"/>
              <a:gd name="adj3" fmla="val 10304"/>
              <a:gd name="adj4" fmla="val 156"/>
            </a:avLst>
          </a:prstGeom>
          <a:noFill/>
          <a:ln w="28575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/>
        </p:nvSpPr>
        <p:spPr>
          <a:xfrm>
            <a:off x="4201160" y="1372870"/>
            <a:ext cx="2428875" cy="772795"/>
          </a:xfrm>
          <a:prstGeom prst="flowChartProcess">
            <a:avLst/>
          </a:prstGeom>
          <a:solidFill>
            <a:srgbClr val="C00000"/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Introduction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7758430" y="980440"/>
            <a:ext cx="3993515" cy="4071620"/>
          </a:xfrm>
          <a:prstGeom prst="borderCallout1">
            <a:avLst>
              <a:gd name="adj1" fmla="val 52927"/>
              <a:gd name="adj2" fmla="val -2226"/>
              <a:gd name="adj3" fmla="val 54460"/>
              <a:gd name="adj4" fmla="val -28621"/>
            </a:avLst>
          </a:prstGeom>
          <a:noFill/>
          <a:ln w="28575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/>
        </p:nvSpPr>
        <p:spPr>
          <a:xfrm>
            <a:off x="4201160" y="2854960"/>
            <a:ext cx="2428875" cy="786765"/>
          </a:xfrm>
          <a:prstGeom prst="flowChartProcess">
            <a:avLst/>
          </a:prstGeom>
          <a:solidFill>
            <a:srgbClr val="C00000"/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Main body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线形标注 1 9"/>
          <p:cNvSpPr/>
          <p:nvPr/>
        </p:nvSpPr>
        <p:spPr>
          <a:xfrm>
            <a:off x="7758430" y="5078095"/>
            <a:ext cx="2296795" cy="837565"/>
          </a:xfrm>
          <a:prstGeom prst="borderCallout1">
            <a:avLst>
              <a:gd name="adj1" fmla="val 18750"/>
              <a:gd name="adj2" fmla="val -8333"/>
              <a:gd name="adj3" fmla="val -18574"/>
              <a:gd name="adj4" fmla="val -49073"/>
            </a:avLst>
          </a:prstGeom>
          <a:noFill/>
          <a:ln w="28575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201160" y="4517390"/>
            <a:ext cx="2428875" cy="786765"/>
          </a:xfrm>
          <a:prstGeom prst="flowChartProcess">
            <a:avLst/>
          </a:prstGeom>
          <a:solidFill>
            <a:srgbClr val="C00000"/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Ending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线形标注 1 12"/>
          <p:cNvSpPr/>
          <p:nvPr/>
        </p:nvSpPr>
        <p:spPr>
          <a:xfrm>
            <a:off x="7758430" y="5999480"/>
            <a:ext cx="2296160" cy="311785"/>
          </a:xfrm>
          <a:prstGeom prst="borderCallout1">
            <a:avLst>
              <a:gd name="adj1" fmla="val 18750"/>
              <a:gd name="adj2" fmla="val -8333"/>
              <a:gd name="adj3" fmla="val 66802"/>
              <a:gd name="adj4" fmla="val -42505"/>
            </a:avLst>
          </a:prstGeom>
          <a:noFill/>
          <a:ln w="28575">
            <a:solidFill>
              <a:srgbClr val="00B0F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过程 13"/>
          <p:cNvSpPr/>
          <p:nvPr/>
        </p:nvSpPr>
        <p:spPr>
          <a:xfrm>
            <a:off x="5000625" y="5730875"/>
            <a:ext cx="1748155" cy="580390"/>
          </a:xfrm>
          <a:prstGeom prst="flowChartProcess">
            <a:avLst/>
          </a:prstGeom>
          <a:solidFill>
            <a:srgbClr val="00B0F0"/>
          </a:solidFill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Closing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6865" y="1422400"/>
            <a:ext cx="3735705" cy="290258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4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4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clear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4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Structure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75880" y="917575"/>
            <a:ext cx="2445385" cy="325755"/>
          </a:xfrm>
          <a:prstGeom prst="rect">
            <a:avLst/>
          </a:prstGeom>
          <a:solidFill>
            <a:srgbClr val="FAC3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rules.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21265" y="917575"/>
            <a:ext cx="1800225" cy="325755"/>
          </a:xfrm>
          <a:prstGeom prst="rect">
            <a:avLst/>
          </a:prstGeom>
          <a:solidFill>
            <a:srgbClr val="C4DE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6:00 a.m., my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75880" y="1225550"/>
            <a:ext cx="4214495" cy="2657475"/>
          </a:xfrm>
          <a:prstGeom prst="rect">
            <a:avLst/>
          </a:prstGeom>
          <a:solidFill>
            <a:srgbClr val="C4DE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 says, “Get up now and make your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bed!” After breakfast, my mon always says, “Don’t leave the dirty dishes in the kitchen!”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that, I run to school because I can’t be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late. At school, we have more rules—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noisy, don’t eat in class, ...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dad says I can’t play basketball after 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because I must do my homework. I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play only on weekends. After dinner, I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675880" y="3883025"/>
            <a:ext cx="2414905" cy="1196340"/>
          </a:xfrm>
          <a:prstGeom prst="rect">
            <a:avLst/>
          </a:prstGeom>
          <a:solidFill>
            <a:srgbClr val="C4DEB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can’t relax either. I must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read a book before I can 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watch TV.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But I have to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 to bed before 10:00.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75880" y="5056505"/>
            <a:ext cx="2445385" cy="892175"/>
          </a:xfrm>
          <a:prstGeom prst="rect">
            <a:avLst/>
          </a:prstGeom>
          <a:solidFill>
            <a:srgbClr val="FAC3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Rules, rules, rules! It’s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terrible! What can I do,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Know?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7" grpId="0" bldLvl="0" animBg="1"/>
      <p:bldP spid="10" grpId="0" bldLvl="0" animBg="1"/>
      <p:bldP spid="13" grpId="0" bldLvl="0" animBg="1"/>
      <p:bldP spid="5" grpId="0" bldLvl="0" animBg="1"/>
      <p:bldP spid="9" grpId="0" bldLvl="0" animBg="1"/>
      <p:bldP spid="12" grpId="0" bldLvl="0" animBg="1"/>
      <p:bldP spid="15" grpId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ttp://photo-static-api.fotomore.com/creative/vcg/veer/400/new/VCG41N670623108.jpg?uid=386&amp;timestamp=1713627181&amp;sign=03a27a73d5be230a5b749db70d2de73b" descr="女学生痛苦，沮丧"/>
          <p:cNvPicPr>
            <a:picLocks noChangeAspect="1"/>
          </p:cNvPicPr>
          <p:nvPr/>
        </p:nvPicPr>
        <p:blipFill>
          <a:blip r:embed="rId2"/>
          <a:srcRect l="14405" t="5296" r="14769" b="52065"/>
          <a:stretch>
            <a:fillRect/>
          </a:stretch>
        </p:blipFill>
        <p:spPr>
          <a:xfrm>
            <a:off x="4253865" y="389890"/>
            <a:ext cx="685800" cy="677545"/>
          </a:xfrm>
          <a:prstGeom prst="rect">
            <a:avLst/>
          </a:prstGeom>
        </p:spPr>
      </p:pic>
      <p:sp>
        <p:nvSpPr>
          <p:cNvPr id="6" name="流程图: 过程 5"/>
          <p:cNvSpPr/>
          <p:nvPr/>
        </p:nvSpPr>
        <p:spPr>
          <a:xfrm>
            <a:off x="5056505" y="1135380"/>
            <a:ext cx="2428875" cy="1172845"/>
          </a:xfrm>
          <a:prstGeom prst="flowChartProcess">
            <a:avLst/>
          </a:prstGeom>
          <a:solidFill>
            <a:srgbClr val="C00000"/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Introduction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流程图: 过程 10"/>
          <p:cNvSpPr/>
          <p:nvPr/>
        </p:nvSpPr>
        <p:spPr>
          <a:xfrm>
            <a:off x="5056505" y="4128135"/>
            <a:ext cx="2428875" cy="786765"/>
          </a:xfrm>
          <a:prstGeom prst="flowChartProcess">
            <a:avLst/>
          </a:prstGeom>
          <a:solidFill>
            <a:srgbClr val="C00000"/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Ending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0"/>
            <a:ext cx="293497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7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Language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450" y="1067435"/>
            <a:ext cx="4890135" cy="1383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 you help me? I’m not happy because there are too many rules at home.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07935" y="3794125"/>
            <a:ext cx="4259580" cy="1383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Rules, rules, rules! It’s terrible! What can I do, Dr. Know?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燕尾形 28"/>
          <p:cNvSpPr/>
          <p:nvPr/>
        </p:nvSpPr>
        <p:spPr>
          <a:xfrm>
            <a:off x="7833360" y="2960370"/>
            <a:ext cx="2578100" cy="85979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repetition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重复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燕尾形 30"/>
          <p:cNvSpPr/>
          <p:nvPr/>
        </p:nvSpPr>
        <p:spPr>
          <a:xfrm>
            <a:off x="10054590" y="2967355"/>
            <a:ext cx="2260600" cy="85280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strong feelings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下箭头 31"/>
          <p:cNvSpPr/>
          <p:nvPr/>
        </p:nvSpPr>
        <p:spPr>
          <a:xfrm>
            <a:off x="6096000" y="5030470"/>
            <a:ext cx="474345" cy="60769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934970" y="5698490"/>
            <a:ext cx="6513830" cy="956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_______, ______, _______!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________/ I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feel _____.  What can I do?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07300" y="1460500"/>
            <a:ext cx="3949700" cy="5219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 are too many rules!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http://photo-static-api.fotomore.com/creative/vcg/400/new/VCG211387976545.jpeg?uid=386&amp;timestamp=1713627412&amp;sign=fbaf788626fba0e6e99bbe2e8408f945" descr="原创元素爱眼日眼保健操"/>
          <p:cNvPicPr>
            <a:picLocks noChangeAspect="1"/>
          </p:cNvPicPr>
          <p:nvPr/>
        </p:nvPicPr>
        <p:blipFill>
          <a:blip r:embed="rId3"/>
          <a:srcRect l="14609" t="47056" r="21758" b="20741"/>
          <a:stretch>
            <a:fillRect/>
          </a:stretch>
        </p:blipFill>
        <p:spPr>
          <a:xfrm>
            <a:off x="10384155" y="475615"/>
            <a:ext cx="1172845" cy="8350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310188" y="289560"/>
            <a:ext cx="474408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Compare and think</a:t>
            </a:r>
            <a:endParaRPr lang="en-US" altLang="zh-CN" sz="4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1360" y="3961765"/>
            <a:ext cx="4032885" cy="9531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never have fun.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can I do?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322580" y="2519680"/>
            <a:ext cx="2726055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our purpose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175635" y="2520950"/>
            <a:ext cx="1764665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polite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descr="星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8585" y="1864360"/>
            <a:ext cx="914400" cy="914400"/>
          </a:xfrm>
          <a:prstGeom prst="rect">
            <a:avLst/>
          </a:prstGeom>
        </p:spPr>
      </p:pic>
      <p:pic>
        <p:nvPicPr>
          <p:cNvPr id="25" name="图片 24" descr="星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115" y="4650740"/>
            <a:ext cx="914400" cy="914400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6569710" y="2960370"/>
            <a:ext cx="1263650" cy="784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adj.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1" grpId="0" animBg="1"/>
      <p:bldP spid="20" grpId="0" animBg="1"/>
      <p:bldP spid="23" grpId="0" animBg="1"/>
      <p:bldP spid="29" grpId="0" bldLvl="0" animBg="1"/>
      <p:bldP spid="31" grpId="0" bldLvl="0" animBg="1"/>
      <p:bldP spid="32" grpId="0" animBg="1"/>
      <p:bldP spid="33" grpId="0" bldLvl="0" animBg="1"/>
      <p:bldP spid="2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465455" y="2073910"/>
            <a:ext cx="4333875" cy="1153160"/>
          </a:xfrm>
          <a:prstGeom prst="wedgeRoundRectCallout">
            <a:avLst/>
          </a:prstGeom>
          <a:solidFill>
            <a:srgbClr val="000000">
              <a:alpha val="0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Every morning, I 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must get up at six o’clock.</a:t>
            </a:r>
            <a:endParaRPr lang="en-US" altLang="zh-CN" sz="24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5547995" y="1985645"/>
            <a:ext cx="5518150" cy="1296035"/>
          </a:xfrm>
          <a:prstGeom prst="wedgeRoundRectCallout">
            <a:avLst/>
          </a:prstGeom>
          <a:solidFill>
            <a:srgbClr val="000000">
              <a:alpha val="0"/>
            </a:srgb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6:00 a.m, my mom says,”Get up now and make your bed!”</a:t>
            </a:r>
            <a:endParaRPr lang="en-US" altLang="zh-CN" sz="24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09303" y="363220"/>
            <a:ext cx="474408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Compare and think</a:t>
            </a:r>
            <a:endParaRPr lang="en-US" altLang="zh-CN" sz="4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0" name="http://photo-static-api.fotomore.com/creative/vcg/veer/400/new/VCG41N670623108.jpg?uid=386&amp;timestamp=1713627181&amp;sign=03a27a73d5be230a5b749db70d2de73b" descr="女学生痛苦，沮丧"/>
          <p:cNvPicPr>
            <a:picLocks noChangeAspect="1"/>
          </p:cNvPicPr>
          <p:nvPr/>
        </p:nvPicPr>
        <p:blipFill>
          <a:blip r:embed="rId2"/>
          <a:srcRect l="14405" t="5296" r="14769" b="52065"/>
          <a:stretch>
            <a:fillRect/>
          </a:stretch>
        </p:blipFill>
        <p:spPr>
          <a:xfrm>
            <a:off x="430530" y="699770"/>
            <a:ext cx="1302385" cy="1285875"/>
          </a:xfrm>
          <a:prstGeom prst="rect">
            <a:avLst/>
          </a:prstGeom>
        </p:spPr>
      </p:pic>
      <p:pic>
        <p:nvPicPr>
          <p:cNvPr id="11" name="http://photo-static-api.fotomore.com/creative/vcg/400/new/VCG211387976545.jpeg?uid=386&amp;timestamp=1713627412&amp;sign=fbaf788626fba0e6e99bbe2e8408f945" descr="原创元素爱眼日眼保健操"/>
          <p:cNvPicPr>
            <a:picLocks noChangeAspect="1"/>
          </p:cNvPicPr>
          <p:nvPr/>
        </p:nvPicPr>
        <p:blipFill>
          <a:blip r:embed="rId3"/>
          <a:srcRect l="14609" t="47056" r="21758" b="20741"/>
          <a:stretch>
            <a:fillRect/>
          </a:stretch>
        </p:blipFill>
        <p:spPr>
          <a:xfrm>
            <a:off x="10185400" y="878840"/>
            <a:ext cx="1490345" cy="10610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334635" y="1069975"/>
            <a:ext cx="4850765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Tips: Use direct speech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直接引语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vivid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生动的</a:t>
            </a: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zh-C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5455" y="3702685"/>
            <a:ext cx="8815070" cy="2637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class, our monitor(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班长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always says,“_________________.”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hallways(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走廊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our teacher always says,“___________.”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home, my dad always says,“_________________________.”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7710" y="3702685"/>
            <a:ext cx="2138680" cy="6140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3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Practice</a:t>
            </a:r>
            <a:endParaRPr lang="en-US" altLang="zh-CN" sz="3600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39530" y="3594735"/>
            <a:ext cx="2956560" cy="829945"/>
          </a:xfrm>
          <a:prstGeom prst="rect">
            <a:avLst/>
          </a:prstGeom>
          <a:solidFill>
            <a:srgbClr val="C4DEBB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imperative sentence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祈使句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0"/>
            <a:ext cx="3001010" cy="7797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7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anguage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5" name="图片 24" descr="星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7825" y="2576195"/>
            <a:ext cx="914400" cy="914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/>
      <p:bldP spid="14" grpId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558165" y="2323465"/>
            <a:ext cx="718820" cy="516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658870" y="2323465"/>
            <a:ext cx="718820" cy="516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http://photo-static-api.fotomore.com/creative/vcg/veer/400/new/VCG41N670623108.jpg?uid=386&amp;timestamp=1713627181&amp;sign=03a27a73d5be230a5b749db70d2de73b" descr="女学生痛苦，沮丧"/>
          <p:cNvPicPr>
            <a:picLocks noChangeAspect="1"/>
          </p:cNvPicPr>
          <p:nvPr/>
        </p:nvPicPr>
        <p:blipFill>
          <a:blip r:embed="rId2"/>
          <a:srcRect l="14405" t="5296" r="14769" b="52065"/>
          <a:stretch>
            <a:fillRect/>
          </a:stretch>
        </p:blipFill>
        <p:spPr>
          <a:xfrm>
            <a:off x="10223500" y="5049520"/>
            <a:ext cx="1627505" cy="1607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000" y="967105"/>
            <a:ext cx="6917690" cy="23063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school, I have to wear a school uniform, and I must keep my hair short.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school, I can’t play with my friends or watch TV because I must do my homework. I can’t relax on weekends either because I must learn to play the piano.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3001010" cy="7797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70000"/>
              </a:lnSpc>
            </a:pP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altLang="zh-CN" sz="4800" b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anguage</a:t>
            </a:r>
            <a:endParaRPr lang="en-US" altLang="zh-CN" sz="4800" b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010" y="3429000"/>
            <a:ext cx="700087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Why can’t she play with her friends or watch TV?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Why can’t she relax on weekends either?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30220" y="2308225"/>
            <a:ext cx="4044315" cy="152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437380" y="2730500"/>
            <a:ext cx="2710815" cy="1460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61010" y="3167380"/>
            <a:ext cx="2065655" cy="76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34010" y="4295140"/>
            <a:ext cx="700087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10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What do you think of her family rules?</a:t>
            </a:r>
            <a:endParaRPr lang="en-US" altLang="zh-CN" sz="2400" b="1">
              <a:solidFill>
                <a:srgbClr val="10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207885" y="1625600"/>
            <a:ext cx="3444875" cy="12141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study</a:t>
            </a:r>
            <a:endParaRPr lang="en-US" altLang="zh-CN" sz="32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046720" y="2690495"/>
            <a:ext cx="3294380" cy="12363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skills</a:t>
            </a:r>
            <a:endParaRPr lang="en-US" altLang="zh-CN" sz="32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(技能)</a:t>
            </a:r>
            <a:endParaRPr lang="en-US" altLang="zh-CN" sz="24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148195" y="314960"/>
            <a:ext cx="4582795" cy="1362075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responsibility</a:t>
            </a:r>
            <a:r>
              <a:rPr lang="en-US" altLang="zh-CN" sz="24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(</a:t>
            </a:r>
            <a:r>
              <a:rPr lang="zh-CN" altLang="en-US" sz="24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责任</a:t>
            </a:r>
            <a:r>
              <a:rPr lang="en-US" altLang="zh-CN" sz="24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  <a:sym typeface="+mn-ea"/>
              </a:rPr>
              <a:t>)</a:t>
            </a:r>
            <a:endParaRPr lang="en-US" altLang="zh-CN" sz="2400">
              <a:solidFill>
                <a:schemeClr val="bg1"/>
              </a:solidFill>
              <a:latin typeface="Cooper Black" panose="0208090404030B020404" charset="0"/>
              <a:cs typeface="Cooper Black" panose="0208090404030B020404" charset="0"/>
              <a:sym typeface="+mn-ea"/>
            </a:endParaRPr>
          </a:p>
        </p:txBody>
      </p:sp>
      <p:cxnSp>
        <p:nvCxnSpPr>
          <p:cNvPr id="12" name="直接箭头连接符 11"/>
          <p:cNvCxnSpPr>
            <a:stCxn id="11" idx="2"/>
          </p:cNvCxnSpPr>
          <p:nvPr/>
        </p:nvCxnSpPr>
        <p:spPr>
          <a:xfrm flipH="1">
            <a:off x="3643630" y="2839720"/>
            <a:ext cx="374650" cy="21653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11" idx="2"/>
          </p:cNvCxnSpPr>
          <p:nvPr/>
        </p:nvCxnSpPr>
        <p:spPr>
          <a:xfrm>
            <a:off x="4018280" y="2839720"/>
            <a:ext cx="388620" cy="2241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874010" y="3102610"/>
            <a:ext cx="253301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too         B.but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 descr="完成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0" y="3028315"/>
            <a:ext cx="561340" cy="561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5910" y="5744845"/>
            <a:ext cx="744474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it’s _________for her to ____________.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283960" y="3926840"/>
            <a:ext cx="5908040" cy="2185670"/>
          </a:xfrm>
          <a:prstGeom prst="ellipse">
            <a:avLst/>
          </a:prstGeom>
          <a:solidFill>
            <a:srgbClr val="8AED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important,helpful,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useful,necessary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strict, unfair(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不公平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4010" y="4771390"/>
            <a:ext cx="700087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1010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What do you think of her school rules?</a:t>
            </a:r>
            <a:endParaRPr lang="en-US" altLang="zh-CN" sz="2400" b="1">
              <a:solidFill>
                <a:srgbClr val="1010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7" grpId="0" bldLvl="0" animBg="1"/>
      <p:bldP spid="11" grpId="0" bldLvl="0" animBg="1"/>
      <p:bldP spid="14" grpId="0" animBg="1"/>
      <p:bldP spid="15" grpId="0" bldLvl="0" animBg="1"/>
      <p:bldP spid="24" grpId="0" bldLvl="0" animBg="1"/>
      <p:bldP spid="8" grpId="0" bldLvl="0" animBg="1"/>
    </p:bldLst>
  </p:timing>
</p:sld>
</file>

<file path=ppt/tags/tag1.xml><?xml version="1.0" encoding="utf-8"?>
<p:tagLst xmlns:p="http://schemas.openxmlformats.org/presentationml/2006/main">
  <p:tag name="MH" val="20170718150256"/>
  <p:tag name="MH_LIBRARY" val="GRAPHIC"/>
  <p:tag name="MH_TYPE" val="SubTitle"/>
  <p:tag name="MH_ORDER" val="1"/>
</p:tagLst>
</file>

<file path=ppt/tags/tag10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11.xml><?xml version="1.0" encoding="utf-8"?>
<p:tagLst xmlns:p="http://schemas.openxmlformats.org/presentationml/2006/main">
  <p:tag name="TABLE_ENDDRAG_ORIGIN_RECT" val="618*201"/>
  <p:tag name="TABLE_ENDDRAG_RECT" val="23*143*618*201"/>
</p:tagLst>
</file>

<file path=ppt/tags/tag12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13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14.xml><?xml version="1.0" encoding="utf-8"?>
<p:tagLst xmlns:p="http://schemas.openxmlformats.org/presentationml/2006/main">
  <p:tag name="TABLE_ENDDRAG_ORIGIN_RECT" val="153*113"/>
  <p:tag name="TABLE_ENDDRAG_RECT" val="144*240*153*113"/>
</p:tagLst>
</file>

<file path=ppt/tags/tag15.xml><?xml version="1.0" encoding="utf-8"?>
<p:tagLst xmlns:p="http://schemas.openxmlformats.org/presentationml/2006/main">
  <p:tag name="TABLE_ENDDRAG_ORIGIN_RECT" val="153*113"/>
  <p:tag name="TABLE_ENDDRAG_RECT" val="144*240*153*113"/>
</p:tagLst>
</file>

<file path=ppt/tags/tag16.xml><?xml version="1.0" encoding="utf-8"?>
<p:tagLst xmlns:p="http://schemas.openxmlformats.org/presentationml/2006/main">
  <p:tag name="TABLE_ENDDRAG_ORIGIN_RECT" val="153*113"/>
  <p:tag name="TABLE_ENDDRAG_RECT" val="144*240*153*113"/>
</p:tagLst>
</file>

<file path=ppt/tags/tag17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0959_2*q_h_i*1_2_2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TYPE" val="3"/>
  <p:tag name="KSO_WM_DIAGRAM_MAX_ITEMCNT" val="6"/>
  <p:tag name="KSO_WM_DIAGRAM_MIN_ITEMCNT" val="2"/>
  <p:tag name="KSO_WM_DIAGRAM_VIRTUALLY_FRAME" val="{&quot;height&quot;:352.54189937080923,&quot;left&quot;:27.235382041630782,&quot;top&quot;:117.10810062919077,&quot;width&quot;:909.1646179583691}"/>
  <p:tag name="KSO_WM_DIAGRAM_COLOR_MATCH_VALUE" val="{&quot;shape&quot;:{&quot;fill&quot;:{&quot;gradient&quot;:[{&quot;brightness&quot;:0,&quot;colorType&quot;:1,&quot;foreColorIndex&quot;:6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0959_2*q_h_i*1_3_2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TYPE" val="3"/>
  <p:tag name="KSO_WM_DIAGRAM_MAX_ITEMCNT" val="6"/>
  <p:tag name="KSO_WM_DIAGRAM_MIN_ITEMCNT" val="2"/>
  <p:tag name="KSO_WM_DIAGRAM_VIRTUALLY_FRAME" val="{&quot;height&quot;:352.54189937080923,&quot;left&quot;:27.235382041630782,&quot;top&quot;:117.10810062919077,&quot;width&quot;:909.1646179583691}"/>
  <p:tag name="KSO_WM_DIAGRAM_COLOR_MATCH_VALUE" val="{&quot;shape&quot;:{&quot;fill&quot;:{&quot;gradient&quot;:[{&quot;brightness&quot;:0,&quot;colorType&quot;:1,&quot;foreColorIndex&quot;:7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1.xml><?xml version="1.0" encoding="utf-8"?>
<p:tagLst xmlns:p="http://schemas.openxmlformats.org/presentationml/2006/main">
  <p:tag name="KSO_WM_DIAGRAM_MAX_ITEMCNT" val="6"/>
  <p:tag name="KSO_WM_DIAGRAM_VIRTUALLY_FRAME" val="{&quot;height&quot;:352.54189937080923,&quot;left&quot;:27.235382041630782,&quot;top&quot;:117.10810062919077,&quot;width&quot;:909.1646179583691}"/>
  <p:tag name="KSO_WM_DIAGRAM_MIN_ITEMCNT" val="2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0959_2*q_h_f*1_1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UNIT_PRESET_TEXT" val="单击此处输入你的智能图形项正文&#10;文字是您思想的提炼"/>
  <p:tag name="KSO_WM_UNIT_FILL_TYPE" val="1"/>
  <p:tag name="KSO_WM_UNIT_FILL_FORE_SCHEMECOLOR_INDEX" val="5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2.54189937080923,&quot;left&quot;:27.235382041630782,&quot;top&quot;:117.10810062919077,&quot;width&quot;:909.1646179583691}"/>
  <p:tag name="KSO_WM_DIAGRAM_COLOR_MATCH_VALUE" val="{&quot;shape&quot;:{&quot;fill&quot;:{&quot;gradient&quot;:[{&quot;brightness&quot;:0,&quot;colorType&quot;:1,&quot;foreColorIndex&quot;:5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0959_2*q_h_i*1_1_2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UNIT_FILL_TYPE" val="3"/>
  <p:tag name="KSO_WM_DIAGRAM_USE_COLOR_VALUE" val="{&quot;color_scheme&quot;:1,&quot;color_type&quot;:1,&quot;theme_color_indexes&quot;:[]}"/>
</p:tagLst>
</file>

<file path=ppt/tags/tag23.xml><?xml version="1.0" encoding="utf-8"?>
<p:tagLst xmlns:p="http://schemas.openxmlformats.org/presentationml/2006/main">
  <p:tag name="KSO_WM_DIAGRAM_MAX_ITEMCNT" val="6"/>
  <p:tag name="KSO_WM_DIAGRAM_VIRTUALLY_FRAME" val="{&quot;height&quot;:352.54189937080923,&quot;left&quot;:27.235382041630782,&quot;top&quot;:117.10810062919077,&quot;width&quot;:909.1646179583691}"/>
  <p:tag name="KSO_WM_DIAGRAM_MIN_ITEMCNT" val="2"/>
  <p:tag name="KSO_WM_DIAGRAM_COLOR_MATCH_VALUE" val="{&quot;shape&quot;:{&quot;fill&quot;:{&quot;solid&quot;:{&quot;brightness&quot;:0.800000011920929,&quot;colorType&quot;:1,&quot;foreColorIndex&quot;:6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0959_2*q_h_f*1_2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UNIT_PRESET_TEXT" val="单击此处输入你的智能图形项正文&#10;文字是您思想的提炼"/>
  <p:tag name="KSO_WM_UNIT_FILL_TYPE" val="1"/>
  <p:tag name="KSO_WM_UNIT_FILL_FORE_SCHEMECOLOR_INDEX" val="6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2.54189937080923,&quot;left&quot;:27.235382041630782,&quot;top&quot;:117.10810062919077,&quot;width&quot;:909.1646179583691}"/>
  <p:tag name="KSO_WM_DIAGRAM_COLOR_MATCH_VALUE" val="{&quot;shape&quot;:{&quot;fill&quot;:{&quot;solid&quot;:{&quot;brightness&quot;:0,&quot;colorType&quot;:1,&quot;foreColorIndex&quot;:5,&quot;transparency&quot;:0.939999997615814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230959_2*q_i*1_1"/>
  <p:tag name="KSO_WM_TEMPLATE_CATEGORY" val="diagram"/>
  <p:tag name="KSO_WM_TEMPLATE_INDEX" val="20230959"/>
  <p:tag name="KSO_WM_UNIT_LAYERLEVEL" val="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2.54189937080923,&quot;left&quot;:27.235382041630782,&quot;top&quot;:117.10810062919077,&quot;width&quot;:909.1646179583691}"/>
  <p:tag name="KSO_WM_DIAGRAM_COLOR_MATCH_VALUE" val="{&quot;shape&quot;:{&quot;fill&quot;:{&quot;solid&quot;:{&quot;brightness&quot;:0.800000011920929,&quot;colorType&quot;:1,&quot;foreColorIndex&quot;:7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4"/>
  <p:tag name="KSO_WM_DIAGRAM_COLOR_TEXT_CAN_REMOVE" val="n"/>
  <p:tag name="KSO_WM_UNIT_SUBTYPE" val="a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0959_2*q_h_f*1_3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UNIT_PRESET_TEXT" val="单击此处输入你的智能图形项正文&#10;文字是您思想的提炼"/>
  <p:tag name="KSO_WM_UNIT_FILL_TYPE" val="1"/>
  <p:tag name="KSO_WM_UNIT_FILL_FORE_SCHEMECOLOR_INDEX" val="7"/>
  <p:tag name="KSO_WM_UNIT_FILL_FORE_SCHEMECOLOR_INDEX_BRIGHTNESS" val="0.8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6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27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28.xml><?xml version="1.0" encoding="utf-8"?>
<p:tagLst xmlns:p="http://schemas.openxmlformats.org/presentationml/2006/main">
  <p:tag name="commondata" val="eyJoZGlkIjoiYTRkOGE2NmMzM2IwYzMzYTFlMjRjMDg0MzMyZGI5NzAifQ=="/>
  <p:tag name="resource_record_key" val="{&quot;70&quot;:[3322235,3323408,3314187,3312503,3314378,3322475]}"/>
</p:tagLst>
</file>

<file path=ppt/tags/tag3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4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6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7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8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ags/tag9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Text"/>
  <p:tag name="MH" val="20170718150256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345D"/>
      </a:accent1>
      <a:accent2>
        <a:srgbClr val="DE9B57"/>
      </a:accent2>
      <a:accent3>
        <a:srgbClr val="28345D"/>
      </a:accent3>
      <a:accent4>
        <a:srgbClr val="DE9B57"/>
      </a:accent4>
      <a:accent5>
        <a:srgbClr val="28345D"/>
      </a:accent5>
      <a:accent6>
        <a:srgbClr val="DE9B5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4437</Words>
  <Application>WPS 演示</Application>
  <PresentationFormat>宽屏</PresentationFormat>
  <Paragraphs>415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Lato Regular</vt:lpstr>
      <vt:lpstr>Lato Hairline</vt:lpstr>
      <vt:lpstr>Lato Light</vt:lpstr>
      <vt:lpstr>Tahoma</vt:lpstr>
      <vt:lpstr>汉仪小麦体简</vt:lpstr>
      <vt:lpstr>Wingdings</vt:lpstr>
      <vt:lpstr>Cooper Black</vt:lpstr>
      <vt:lpstr>Times New Roman</vt:lpstr>
      <vt:lpstr>Calibri</vt:lpstr>
      <vt:lpstr>字魂58号-创中黑</vt:lpstr>
      <vt:lpstr>黑体</vt:lpstr>
      <vt:lpstr>Comic Sans MS</vt:lpstr>
      <vt:lpstr>楷体</vt:lpstr>
      <vt:lpstr>微软雅黑</vt:lpstr>
      <vt:lpstr>等线</vt:lpstr>
      <vt:lpstr>Arial Unicode MS</vt:lpstr>
      <vt:lpstr>等线 Light</vt:lpstr>
      <vt:lpstr>Office 主题​​</vt:lpstr>
      <vt:lpstr>千图网海量PPT模板www.58pic.com 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ScorpioK</cp:lastModifiedBy>
  <cp:revision>94</cp:revision>
  <dcterms:created xsi:type="dcterms:W3CDTF">2021-01-25T05:40:00Z</dcterms:created>
  <dcterms:modified xsi:type="dcterms:W3CDTF">2024-04-25T00:52:59Z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F4600274E97D463D81720BF9C14CAE8B_13</vt:lpwstr>
  </property>
</Properties>
</file>