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24"/>
  </p:handoutMasterIdLst>
  <p:sldIdLst>
    <p:sldId id="3010" r:id="rId3"/>
    <p:sldId id="3192" r:id="rId4"/>
    <p:sldId id="3131" r:id="rId5"/>
    <p:sldId id="3079" r:id="rId6"/>
    <p:sldId id="3159" r:id="rId7"/>
    <p:sldId id="3160" r:id="rId8"/>
    <p:sldId id="3178" r:id="rId9"/>
    <p:sldId id="3179" r:id="rId10"/>
    <p:sldId id="3102" r:id="rId11"/>
    <p:sldId id="3103" r:id="rId12"/>
    <p:sldId id="3119" r:id="rId13"/>
    <p:sldId id="3104" r:id="rId14"/>
    <p:sldId id="3108" r:id="rId15"/>
    <p:sldId id="3120" r:id="rId17"/>
    <p:sldId id="3180" r:id="rId18"/>
    <p:sldId id="3106" r:id="rId19"/>
    <p:sldId id="3121" r:id="rId20"/>
    <p:sldId id="3181" r:id="rId21"/>
    <p:sldId id="3163" r:id="rId22"/>
    <p:sldId id="3009" r:id="rId23"/>
  </p:sldIdLst>
  <p:sldSz cx="12190095" cy="6859270"/>
  <p:notesSz cx="6858000" cy="9144000"/>
  <p:custDataLst>
    <p:tags r:id="rId28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46C0A"/>
    <a:srgbClr val="116CB2"/>
    <a:srgbClr val="00CCFF"/>
    <a:srgbClr val="F0F0F0"/>
    <a:srgbClr val="93CDDD"/>
    <a:srgbClr val="228EB0"/>
    <a:srgbClr val="525252"/>
    <a:srgbClr val="187DC5"/>
    <a:srgbClr val="044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0" autoAdjust="0"/>
    <p:restoredTop sz="96429" autoAdjust="0"/>
  </p:normalViewPr>
  <p:slideViewPr>
    <p:cSldViewPr>
      <p:cViewPr varScale="1">
        <p:scale>
          <a:sx n="109" d="100"/>
          <a:sy n="109" d="100"/>
        </p:scale>
        <p:origin x="318" y="84"/>
      </p:cViewPr>
      <p:guideLst>
        <p:guide orient="horz" pos="2160"/>
        <p:guide pos="38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>
        <p:guide orient="horz" pos="2880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8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25474" y="2853730"/>
            <a:ext cx="12215887" cy="936104"/>
          </a:xfrm>
          <a:prstGeom prst="rect">
            <a:avLst/>
          </a:prstGeom>
          <a:solidFill>
            <a:srgbClr val="F9F9F9">
              <a:alpha val="85000"/>
            </a:srgbClr>
          </a:solidFill>
          <a:ln w="9525">
            <a:solidFill>
              <a:srgbClr val="E2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-25474" y="2997746"/>
            <a:ext cx="12215887" cy="62636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课时</a:t>
            </a:r>
            <a:r>
              <a:rPr lang="en-US" altLang="zh-CN" dirty="0" smtClean="0"/>
              <a:t> </a:t>
            </a:r>
            <a:r>
              <a:rPr lang="zh-CN" altLang="en-US" dirty="0" smtClean="0"/>
              <a:t>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87325" y="254635"/>
            <a:ext cx="11831955" cy="6474460"/>
          </a:xfrm>
          <a:prstGeom prst="roundRect">
            <a:avLst/>
          </a:prstGeom>
          <a:solidFill>
            <a:srgbClr val="FFFFFF">
              <a:alpha val="90000"/>
            </a:srgbClr>
          </a:solidFill>
          <a:ln w="76200">
            <a:solidFill>
              <a:srgbClr val="9BB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 userDrawn="1"/>
        </p:nvSpPr>
        <p:spPr>
          <a:xfrm>
            <a:off x="187325" y="254635"/>
            <a:ext cx="11831955" cy="6474460"/>
          </a:xfrm>
          <a:prstGeom prst="roundRect">
            <a:avLst/>
          </a:prstGeom>
          <a:solidFill>
            <a:srgbClr val="FFFFFF">
              <a:alpha val="90000"/>
            </a:srgbClr>
          </a:solidFill>
          <a:ln w="76200">
            <a:solidFill>
              <a:srgbClr val="9BB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702718" y="261442"/>
            <a:ext cx="8310216" cy="584775"/>
          </a:xfrm>
          <a:custGeom>
            <a:avLst/>
            <a:gdLst>
              <a:gd name="connsiteX0" fmla="*/ 0 w 8310216"/>
              <a:gd name="connsiteY0" fmla="*/ 0 h 706755"/>
              <a:gd name="connsiteX1" fmla="*/ 8310216 w 8310216"/>
              <a:gd name="connsiteY1" fmla="*/ 0 h 706755"/>
              <a:gd name="connsiteX2" fmla="*/ 8310216 w 8310216"/>
              <a:gd name="connsiteY2" fmla="*/ 706755 h 706755"/>
              <a:gd name="connsiteX3" fmla="*/ 0 w 8310216"/>
              <a:gd name="connsiteY3" fmla="*/ 706755 h 706755"/>
              <a:gd name="connsiteX4" fmla="*/ 0 w 8310216"/>
              <a:gd name="connsiteY4" fmla="*/ 0 h 706755"/>
              <a:gd name="connsiteX0-1" fmla="*/ 0 w 8310216"/>
              <a:gd name="connsiteY0-2" fmla="*/ 0 h 706755"/>
              <a:gd name="connsiteX1-3" fmla="*/ 8310216 w 8310216"/>
              <a:gd name="connsiteY1-4" fmla="*/ 0 h 706755"/>
              <a:gd name="connsiteX2-5" fmla="*/ 8310216 w 8310216"/>
              <a:gd name="connsiteY2-6" fmla="*/ 706755 h 706755"/>
              <a:gd name="connsiteX3-7" fmla="*/ 240146 w 8310216"/>
              <a:gd name="connsiteY3-8" fmla="*/ 632864 h 706755"/>
              <a:gd name="connsiteX4-9" fmla="*/ 0 w 8310216"/>
              <a:gd name="connsiteY4-10" fmla="*/ 0 h 706755"/>
              <a:gd name="connsiteX0-11" fmla="*/ 0 w 8310216"/>
              <a:gd name="connsiteY0-12" fmla="*/ 0 h 632864"/>
              <a:gd name="connsiteX1-13" fmla="*/ 8310216 w 8310216"/>
              <a:gd name="connsiteY1-14" fmla="*/ 0 h 632864"/>
              <a:gd name="connsiteX2-15" fmla="*/ 7940761 w 8310216"/>
              <a:gd name="connsiteY2-16" fmla="*/ 632864 h 632864"/>
              <a:gd name="connsiteX3-17" fmla="*/ 240146 w 8310216"/>
              <a:gd name="connsiteY3-18" fmla="*/ 632864 h 632864"/>
              <a:gd name="connsiteX4-19" fmla="*/ 0 w 8310216"/>
              <a:gd name="connsiteY4-20" fmla="*/ 0 h 632864"/>
              <a:gd name="connsiteX0-21" fmla="*/ 0 w 8310216"/>
              <a:gd name="connsiteY0-22" fmla="*/ 0 h 632864"/>
              <a:gd name="connsiteX1-23" fmla="*/ 8310216 w 8310216"/>
              <a:gd name="connsiteY1-24" fmla="*/ 0 h 632864"/>
              <a:gd name="connsiteX2-25" fmla="*/ 8088543 w 8310216"/>
              <a:gd name="connsiteY2-26" fmla="*/ 632864 h 632864"/>
              <a:gd name="connsiteX3-27" fmla="*/ 240146 w 8310216"/>
              <a:gd name="connsiteY3-28" fmla="*/ 632864 h 632864"/>
              <a:gd name="connsiteX4-29" fmla="*/ 0 w 8310216"/>
              <a:gd name="connsiteY4-30" fmla="*/ 0 h 6328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310216" h="632864">
                <a:moveTo>
                  <a:pt x="0" y="0"/>
                </a:moveTo>
                <a:lnTo>
                  <a:pt x="8310216" y="0"/>
                </a:lnTo>
                <a:lnTo>
                  <a:pt x="8088543" y="632864"/>
                </a:lnTo>
                <a:lnTo>
                  <a:pt x="240146" y="632864"/>
                </a:lnTo>
                <a:lnTo>
                  <a:pt x="0" y="0"/>
                </a:lnTo>
                <a:close/>
              </a:path>
            </a:pathLst>
          </a:custGeom>
          <a:solidFill>
            <a:srgbClr val="9BB4DE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457200">
              <a:spcBef>
                <a:spcPct val="0"/>
              </a:spcBef>
            </a:pP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0" hasCustomPrompt="1"/>
          </p:nvPr>
        </p:nvSpPr>
        <p:spPr>
          <a:xfrm>
            <a:off x="1990750" y="209725"/>
            <a:ext cx="7776864" cy="636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 smtClean="0"/>
              <a:t>标题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05" y="6357527"/>
            <a:ext cx="2844356" cy="365193"/>
          </a:xfrm>
        </p:spPr>
        <p:txBody>
          <a:bodyPr/>
          <a:lstStyle/>
          <a:p>
            <a:fld id="{EA4797DF-B5D9-458D-95E1-152270D7F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949" y="6357527"/>
            <a:ext cx="3860197" cy="36519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235" y="6357527"/>
            <a:ext cx="2844356" cy="365193"/>
          </a:xfrm>
        </p:spPr>
        <p:txBody>
          <a:bodyPr/>
          <a:lstStyle/>
          <a:p>
            <a:fld id="{C1FDD05C-570C-478F-91BA-91C477B21F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5" y="274689"/>
            <a:ext cx="10971086" cy="1143212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5" y="1600496"/>
            <a:ext cx="10971086" cy="45268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05" y="6357527"/>
            <a:ext cx="2844356" cy="365193"/>
          </a:xfrm>
        </p:spPr>
        <p:txBody>
          <a:bodyPr/>
          <a:lstStyle/>
          <a:p>
            <a:fld id="{EA4797DF-B5D9-458D-95E1-152270D7F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949" y="6357527"/>
            <a:ext cx="3860197" cy="36519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235" y="6357527"/>
            <a:ext cx="2844356" cy="365193"/>
          </a:xfrm>
        </p:spPr>
        <p:txBody>
          <a:bodyPr/>
          <a:lstStyle/>
          <a:p>
            <a:fld id="{C1FDD05C-570C-478F-91BA-91C477B21F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400" y="-37465"/>
            <a:ext cx="12215495" cy="6969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3" Type="http://schemas.openxmlformats.org/officeDocument/2006/relationships/tags" Target="../tags/tag4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.xml"/><Relationship Id="rId2" Type="http://schemas.openxmlformats.org/officeDocument/2006/relationships/image" Target="../media/image25.pn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hyperlink" Target="&#31918;&#39135;&#37247;&#37202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hyperlink" Target="&#23548;&#20837;.MP4" TargetMode="Externa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tags" Target="../tags/tag3.xml"/><Relationship Id="rId3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hyperlink" Target="&#21943;&#27922;&#22833;&#28779;.MP4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23190" y="2997835"/>
            <a:ext cx="11943715" cy="626110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  <a:t>认识物质的性质与应用</a:t>
            </a:r>
            <a:r>
              <a:rPr lang="en-US" altLang="zh-CN" dirty="0">
                <a:cs typeface="+mj-ea"/>
              </a:rPr>
              <a:t> </a:t>
            </a:r>
            <a:r>
              <a:rPr lang="en-US" altLang="zh-CN" dirty="0" smtClean="0">
                <a:cs typeface="+mj-ea"/>
              </a:rPr>
              <a:t> </a:t>
            </a:r>
            <a:endParaRPr lang="zh-CN" altLang="zh-CN" sz="4800" b="1" dirty="0" smtClean="0">
              <a:latin typeface="+mj-ea"/>
              <a:cs typeface="+mj-ea"/>
            </a:endParaRPr>
          </a:p>
        </p:txBody>
      </p:sp>
      <p:sp>
        <p:nvSpPr>
          <p:cNvPr id="3" name="文本占位符 1"/>
          <p:cNvSpPr>
            <a:spLocks noGrp="1"/>
          </p:cNvSpPr>
          <p:nvPr/>
        </p:nvSpPr>
        <p:spPr>
          <a:xfrm>
            <a:off x="8255635" y="6094095"/>
            <a:ext cx="3709035" cy="626110"/>
          </a:xfrm>
          <a:prstGeom prst="rect">
            <a:avLst/>
          </a:prstGeom>
        </p:spPr>
        <p:txBody>
          <a:bodyPr/>
          <a:lstStyle>
            <a:lvl1pPr marL="0" indent="0" algn="ctr" defTabSz="1218565" rtl="0" eaLnBrk="1" latinLnBrk="0" hangingPunct="1">
              <a:spcBef>
                <a:spcPct val="20000"/>
              </a:spcBef>
              <a:buFontTx/>
              <a:buNone/>
              <a:defRPr sz="4400" b="1" kern="1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90600" indent="-3810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  <a:t>北郊初中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  <a:t>吴甜阜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再探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815788" y="2061048"/>
            <a:ext cx="7702230" cy="1322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药品：蛋清、水、酒精溶液</a:t>
            </a:r>
            <a:endParaRPr lang="zh-CN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仪器：试管、橡皮塞、滴管</a:t>
            </a:r>
            <a:endParaRPr kumimoji="1" lang="zh-CN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ss0.bdstatic.com/70cFvHSh_Q1YnxGkpoWK1HF6hhy/it/u=2689107347,1067816551&amp;fm=26&amp;gp=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91" y="3933522"/>
            <a:ext cx="2380588" cy="23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815975" y="3933825"/>
            <a:ext cx="7296785" cy="521970"/>
            <a:chOff x="1285" y="6195"/>
            <a:chExt cx="11491" cy="822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261" y="6195"/>
              <a:ext cx="8515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1pPr>
              <a:lvl2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2pPr>
              <a:lvl3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3pPr>
              <a:lvl4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4pPr>
              <a:lvl5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9pPr>
            </a:lstStyle>
            <a:p>
              <a:pPr eaLnBrk="1" hangingPunct="1"/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控制滴加酒精与水的用量相同</a:t>
              </a:r>
              <a:r>
                <a:rPr lang="en-US" altLang="zh-CN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285" y="6195"/>
              <a:ext cx="2941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1pPr>
              <a:lvl2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2pPr>
              <a:lvl3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3pPr>
              <a:lvl4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4pPr>
              <a:lvl5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9pPr>
            </a:lstStyle>
            <a:p>
              <a:pPr eaLnBrk="1" hangingPunct="1"/>
              <a:r>
                <a:rPr lang="zh-CN" altLang="en-US" dirty="0" smtClean="0">
                  <a:solidFill>
                    <a:srgbClr val="2403E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友情提醒：</a:t>
              </a:r>
              <a:endParaRPr lang="zh-CN" altLang="en-US" dirty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22300" y="981075"/>
            <a:ext cx="84880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【实验探究</a:t>
            </a:r>
            <a:r>
              <a:rPr lang="en-US" altLang="zh-CN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探究酒精与蛋白质的反应</a:t>
            </a:r>
            <a:endParaRPr lang="zh-CN" altLang="en-US" sz="3600" b="1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8447" b="7713"/>
          <a:stretch>
            <a:fillRect/>
          </a:stretch>
        </p:blipFill>
        <p:spPr>
          <a:xfrm>
            <a:off x="7679055" y="909320"/>
            <a:ext cx="4143375" cy="55702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64540" y="3501390"/>
            <a:ext cx="8918575" cy="2002790"/>
            <a:chOff x="912" y="7355"/>
            <a:chExt cx="14045" cy="3154"/>
          </a:xfrm>
        </p:grpSpPr>
        <p:sp>
          <p:nvSpPr>
            <p:cNvPr id="8" name="圆角矩形 7"/>
            <p:cNvSpPr/>
            <p:nvPr/>
          </p:nvSpPr>
          <p:spPr>
            <a:xfrm>
              <a:off x="993" y="7355"/>
              <a:ext cx="13964" cy="25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912" y="7669"/>
              <a:ext cx="13881" cy="2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  <a:scene3d>
                <a:camera prst="orthographicFront"/>
                <a:lightRig rig="threePt" dir="t"/>
              </a:scene3d>
            </a:bodyPr>
            <a:p>
              <a:pPr indent="0"/>
              <a:r>
                <a:rPr 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小结：酒精能与蛋白质反应，</a:t>
              </a:r>
              <a:r>
                <a:rPr lang="en-US" alt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          </a:t>
              </a:r>
              <a:endPara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  <a:p>
              <a:pPr indent="0"/>
              <a:r>
                <a:rPr lang="en-US" alt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      </a:t>
              </a:r>
              <a:r>
                <a:rPr 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该反应是化学变化，不可逆。</a:t>
              </a:r>
              <a:endParaRPr lang="zh-CN" alt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再探酒精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b="9122"/>
          <a:stretch>
            <a:fillRect/>
          </a:stretch>
        </p:blipFill>
        <p:spPr>
          <a:xfrm rot="180000">
            <a:off x="6553835" y="2686050"/>
            <a:ext cx="4711065" cy="389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767080" y="1917700"/>
            <a:ext cx="5301615" cy="3472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/>
        </p:nvSpPr>
        <p:spPr>
          <a:xfrm>
            <a:off x="1198880" y="2781300"/>
            <a:ext cx="1224280" cy="1224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894955" y="5301615"/>
            <a:ext cx="1224280" cy="1224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334645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探究推理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10855" y="189230"/>
            <a:ext cx="2930525" cy="2992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再探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334645" y="765175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收集资料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t="5593" b="57500"/>
          <a:stretch>
            <a:fillRect/>
          </a:stretch>
        </p:blipFill>
        <p:spPr>
          <a:xfrm>
            <a:off x="550545" y="1299845"/>
            <a:ext cx="5677535" cy="5439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2"/>
          <a:srcRect t="42454"/>
          <a:stretch>
            <a:fillRect/>
          </a:stretch>
        </p:blipFill>
        <p:spPr>
          <a:xfrm>
            <a:off x="6383020" y="796925"/>
            <a:ext cx="5092700" cy="587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应用酒精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>
            <a:lum bright="6000" contrast="36000"/>
          </a:blip>
          <a:srcRect b="79993"/>
          <a:stretch>
            <a:fillRect/>
          </a:stretch>
        </p:blipFill>
        <p:spPr>
          <a:xfrm>
            <a:off x="694690" y="1629410"/>
            <a:ext cx="5944870" cy="10388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65530" y="5949950"/>
            <a:ext cx="474154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1pPr>
            <a:lvl2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2pPr>
            <a:lvl3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3pPr>
            <a:lvl4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4pPr>
            <a:lvl5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altLang="zh-CN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：如何科学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应用酒精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呢？</a:t>
            </a:r>
            <a:endParaRPr lang="zh-CN" altLang="en-US" dirty="0" smtClean="0">
              <a:solidFill>
                <a:srgbClr val="2403E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爆炸形 1 3"/>
          <p:cNvSpPr/>
          <p:nvPr/>
        </p:nvSpPr>
        <p:spPr>
          <a:xfrm rot="20760000">
            <a:off x="6017895" y="1200150"/>
            <a:ext cx="1981835" cy="1387475"/>
          </a:xfrm>
          <a:prstGeom prst="irregularSeal1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rgbClr val="FFFF00"/>
                </a:solidFill>
              </a:rPr>
              <a:t>谣言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b="7432"/>
          <a:stretch>
            <a:fillRect/>
          </a:stretch>
        </p:blipFill>
        <p:spPr>
          <a:xfrm>
            <a:off x="550545" y="2654300"/>
            <a:ext cx="5854065" cy="3182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334010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知识运用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3"/>
          <a:srcRect l="36071" t="17551" r="28632" b="18960"/>
          <a:stretch>
            <a:fillRect/>
          </a:stretch>
        </p:blipFill>
        <p:spPr>
          <a:xfrm>
            <a:off x="8543290" y="765175"/>
            <a:ext cx="3087370" cy="312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6887210" y="3717925"/>
            <a:ext cx="4047490" cy="2777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应用酒精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334010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生活情境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8155" y="1722755"/>
            <a:ext cx="6024245" cy="4377055"/>
            <a:chOff x="753" y="2713"/>
            <a:chExt cx="9487" cy="6893"/>
          </a:xfrm>
        </p:grpSpPr>
        <p:pic>
          <p:nvPicPr>
            <p:cNvPr id="102" name="图片 101"/>
            <p:cNvPicPr/>
            <p:nvPr/>
          </p:nvPicPr>
          <p:blipFill>
            <a:blip r:embed="rId1"/>
            <a:stretch>
              <a:fillRect/>
            </a:stretch>
          </p:blipFill>
          <p:spPr>
            <a:xfrm rot="21420000">
              <a:off x="1000" y="4278"/>
              <a:ext cx="9240" cy="53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" name="图片 106"/>
            <p:cNvPicPr/>
            <p:nvPr/>
          </p:nvPicPr>
          <p:blipFill>
            <a:blip r:embed="rId2"/>
            <a:srcRect b="79392"/>
            <a:stretch>
              <a:fillRect/>
            </a:stretch>
          </p:blipFill>
          <p:spPr>
            <a:xfrm>
              <a:off x="753" y="2713"/>
              <a:ext cx="8691" cy="120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8" name="图片 107"/>
          <p:cNvPicPr/>
          <p:nvPr/>
        </p:nvPicPr>
        <p:blipFill>
          <a:blip r:embed="rId3"/>
          <a:srcRect b="9738"/>
          <a:stretch>
            <a:fillRect/>
          </a:stretch>
        </p:blipFill>
        <p:spPr>
          <a:xfrm>
            <a:off x="6887210" y="2349500"/>
            <a:ext cx="4959350" cy="3303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应用酒精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rcRect l="1242" r="30181"/>
          <a:stretch>
            <a:fillRect/>
          </a:stretch>
        </p:blipFill>
        <p:spPr>
          <a:xfrm>
            <a:off x="9047480" y="1989455"/>
            <a:ext cx="2731770" cy="3576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334010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资料卡片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34010" y="1701165"/>
            <a:ext cx="8524240" cy="4003040"/>
            <a:chOff x="526" y="2679"/>
            <a:chExt cx="13424" cy="6304"/>
          </a:xfrm>
        </p:grpSpPr>
        <p:pic>
          <p:nvPicPr>
            <p:cNvPr id="109" name="图片 108"/>
            <p:cNvPicPr/>
            <p:nvPr/>
          </p:nvPicPr>
          <p:blipFill>
            <a:blip r:embed="rId2">
              <a:lum contrast="-6000"/>
            </a:blip>
            <a:srcRect b="45066"/>
            <a:stretch>
              <a:fillRect/>
            </a:stretch>
          </p:blipFill>
          <p:spPr>
            <a:xfrm>
              <a:off x="526" y="2679"/>
              <a:ext cx="13424" cy="630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" name="组合 8"/>
            <p:cNvGrpSpPr/>
            <p:nvPr/>
          </p:nvGrpSpPr>
          <p:grpSpPr>
            <a:xfrm>
              <a:off x="2583" y="7100"/>
              <a:ext cx="10969" cy="1811"/>
              <a:chOff x="5506" y="8766"/>
              <a:chExt cx="10090" cy="124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506" y="8766"/>
                <a:ext cx="10082" cy="124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5706" y="9002"/>
                <a:ext cx="9890" cy="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 b="1"/>
                  <a:t>橙红色的重铬酸钾会与酒精反应</a:t>
                </a:r>
                <a:endParaRPr lang="zh-CN" altLang="en-US" sz="3600" b="1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774" y="8009"/>
              <a:ext cx="794" cy="9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应用酒精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910590" y="2421255"/>
            <a:ext cx="5109845" cy="1322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药品：重铬酸钾、酒精溶液</a:t>
            </a:r>
            <a:endParaRPr lang="en-US" altLang="zh-CN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仪器：吸管、</a:t>
            </a: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滴管</a:t>
            </a:r>
            <a:endParaRPr kumimoji="1" lang="zh-CN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8200" y="4509770"/>
            <a:ext cx="7423150" cy="953135"/>
            <a:chOff x="1320" y="7102"/>
            <a:chExt cx="11690" cy="1501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495" y="7102"/>
              <a:ext cx="8515" cy="1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1pPr>
              <a:lvl2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2pPr>
              <a:lvl3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3pPr>
              <a:lvl4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4pPr>
              <a:lvl5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9pPr>
            </a:lstStyle>
            <a:p>
              <a:pPr eaLnBrk="1" hangingPunct="1"/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注意</a:t>
              </a: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吹气时，换气时</a:t>
              </a: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离开吸管</a:t>
              </a:r>
              <a:endPara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注意</a:t>
              </a: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对比观察颜色变化</a:t>
              </a:r>
              <a:r>
                <a:rPr lang="en-US" altLang="zh-CN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320" y="7215"/>
              <a:ext cx="2941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1pPr>
              <a:lvl2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2pPr>
              <a:lvl3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3pPr>
              <a:lvl4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4pPr>
              <a:lvl5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9pPr>
            </a:lstStyle>
            <a:p>
              <a:pPr eaLnBrk="1" hangingPunct="1"/>
              <a:r>
                <a:rPr lang="zh-CN" altLang="en-US" dirty="0" smtClean="0">
                  <a:solidFill>
                    <a:srgbClr val="2403E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友情提醒：</a:t>
              </a:r>
              <a:endParaRPr lang="zh-CN" altLang="en-US" dirty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575425" y="1478915"/>
            <a:ext cx="13144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3min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6445" y="1197610"/>
            <a:ext cx="65119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【实验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探究</a:t>
            </a:r>
            <a:r>
              <a:rPr lang="en-US" altLang="zh-CN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】检验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酒精</a:t>
            </a:r>
            <a:endParaRPr lang="zh-CN" altLang="en-US" sz="3600" b="1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2255" y="3743960"/>
            <a:ext cx="8093710" cy="1861185"/>
            <a:chOff x="1455" y="7291"/>
            <a:chExt cx="13064" cy="2588"/>
          </a:xfrm>
        </p:grpSpPr>
        <p:sp>
          <p:nvSpPr>
            <p:cNvPr id="8" name="圆角矩形 7"/>
            <p:cNvSpPr/>
            <p:nvPr/>
          </p:nvSpPr>
          <p:spPr>
            <a:xfrm>
              <a:off x="1631" y="7291"/>
              <a:ext cx="12710" cy="25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455" y="7667"/>
              <a:ext cx="13064" cy="20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 indent="0"/>
              <a:r>
                <a:rPr lang="en-US" alt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小结：酒精能与重铬酸钾反应，</a:t>
              </a:r>
              <a:r>
                <a:rPr lang="en-US" alt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          </a:t>
              </a:r>
              <a:endPara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  <a:p>
              <a:pPr indent="0"/>
              <a:r>
                <a:rPr lang="en-US" alt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       </a:t>
              </a:r>
              <a:r>
                <a:rPr lang="zh-CN" sz="44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使溶液变色</a:t>
              </a:r>
              <a:endParaRPr 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5999" t="7612" r="5932"/>
          <a:stretch>
            <a:fillRect/>
          </a:stretch>
        </p:blipFill>
        <p:spPr>
          <a:xfrm>
            <a:off x="8399780" y="1413510"/>
            <a:ext cx="3365500" cy="470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制备酒精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10" name="图片 109">
            <a:hlinkClick r:id="rId1" action="ppaction://hlinkfile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0545" y="1125220"/>
            <a:ext cx="5335270" cy="344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3"/>
          <a:stretch>
            <a:fillRect/>
          </a:stretch>
        </p:blipFill>
        <p:spPr>
          <a:xfrm>
            <a:off x="6239510" y="2133600"/>
            <a:ext cx="5423535" cy="3585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744980" y="4941570"/>
            <a:ext cx="29457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食用酒精原料</a:t>
            </a:r>
            <a:endParaRPr lang="zh-CN" altLang="en-US" sz="3600" b="1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78395" y="5877560"/>
            <a:ext cx="29457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工业酒精原料</a:t>
            </a:r>
            <a:endParaRPr lang="zh-CN" altLang="en-US" sz="3600" b="1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制备酒精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38200" y="1053465"/>
            <a:ext cx="9919335" cy="3716020"/>
            <a:chOff x="1547" y="1659"/>
            <a:chExt cx="15621" cy="5852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21094" r="1789"/>
            <a:stretch>
              <a:fillRect/>
            </a:stretch>
          </p:blipFill>
          <p:spPr>
            <a:xfrm>
              <a:off x="1547" y="1659"/>
              <a:ext cx="10508" cy="585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2547" y="4077"/>
              <a:ext cx="4621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4000" b="1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“</a:t>
              </a:r>
              <a:r>
                <a:rPr lang="zh-CN" altLang="en-US" sz="4000" b="1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人造树叶</a:t>
              </a:r>
              <a:r>
                <a:rPr lang="en-US" altLang="zh-CN" sz="4000" b="1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”</a:t>
              </a:r>
              <a:endParaRPr lang="en-US" altLang="zh-CN" sz="40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54505" y="5236210"/>
            <a:ext cx="8416290" cy="887730"/>
            <a:chOff x="2763" y="8246"/>
            <a:chExt cx="13254" cy="1398"/>
          </a:xfrm>
        </p:grpSpPr>
        <p:grpSp>
          <p:nvGrpSpPr>
            <p:cNvPr id="9" name="组合 8"/>
            <p:cNvGrpSpPr/>
            <p:nvPr/>
          </p:nvGrpSpPr>
          <p:grpSpPr>
            <a:xfrm>
              <a:off x="2763" y="8246"/>
              <a:ext cx="13254" cy="1398"/>
              <a:chOff x="993" y="7355"/>
              <a:chExt cx="13254" cy="2022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993" y="7355"/>
                <a:ext cx="13254" cy="202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1094" y="7669"/>
                <a:ext cx="12789" cy="16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p>
                <a:pPr indent="0"/>
                <a:r>
                  <a:rPr lang="en-US" altLang="zh-CN" sz="40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rPr>
                  <a:t>  </a:t>
                </a:r>
                <a:r>
                  <a:rPr lang="zh-CN" sz="40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rPr>
                  <a:t>二氧化碳</a:t>
                </a:r>
                <a:r>
                  <a:rPr lang="en-US" altLang="zh-CN" sz="40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rPr>
                  <a:t>            </a:t>
                </a:r>
                <a:r>
                  <a:rPr lang="zh-CN" altLang="en-US" sz="40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rPr>
                  <a:t>酒精</a:t>
                </a:r>
                <a:r>
                  <a:rPr lang="en-US" altLang="zh-CN" sz="40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rPr>
                  <a:t>          </a:t>
                </a:r>
                <a:endParaRPr lang="zh-CN" altLang="en-US" sz="40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" name="右箭头 6"/>
            <p:cNvSpPr/>
            <p:nvPr/>
          </p:nvSpPr>
          <p:spPr>
            <a:xfrm>
              <a:off x="7670" y="8690"/>
              <a:ext cx="3402" cy="453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本课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8543290" y="4797425"/>
            <a:ext cx="2877185" cy="1755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98695" y="4511675"/>
            <a:ext cx="26073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对比实验法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6715" y="4509770"/>
            <a:ext cx="161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燃烧法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90990" y="2133600"/>
            <a:ext cx="15608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4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74190" y="2205355"/>
            <a:ext cx="15608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endParaRPr lang="zh-CN" altLang="en-US" sz="4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302885" y="2133600"/>
            <a:ext cx="15608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性质</a:t>
            </a:r>
            <a:endParaRPr lang="zh-CN" altLang="en-US" sz="4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上箭头 34"/>
          <p:cNvSpPr/>
          <p:nvPr/>
        </p:nvSpPr>
        <p:spPr>
          <a:xfrm>
            <a:off x="2350770" y="3285490"/>
            <a:ext cx="144145" cy="9359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上箭头 35"/>
          <p:cNvSpPr/>
          <p:nvPr/>
        </p:nvSpPr>
        <p:spPr>
          <a:xfrm>
            <a:off x="5878830" y="3285490"/>
            <a:ext cx="144145" cy="9359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286760" y="1498600"/>
            <a:ext cx="1775460" cy="2108200"/>
            <a:chOff x="5176" y="2360"/>
            <a:chExt cx="2796" cy="3320"/>
          </a:xfrm>
        </p:grpSpPr>
        <p:sp>
          <p:nvSpPr>
            <p:cNvPr id="6" name="右箭头 5"/>
            <p:cNvSpPr/>
            <p:nvPr/>
          </p:nvSpPr>
          <p:spPr>
            <a:xfrm>
              <a:off x="5252" y="3696"/>
              <a:ext cx="2721" cy="3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左箭头 7"/>
            <p:cNvSpPr/>
            <p:nvPr/>
          </p:nvSpPr>
          <p:spPr>
            <a:xfrm>
              <a:off x="5176" y="4133"/>
              <a:ext cx="2721" cy="34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629" y="2360"/>
              <a:ext cx="197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决定</a:t>
              </a:r>
              <a:endPara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743" y="4568"/>
              <a:ext cx="197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体现</a:t>
              </a:r>
              <a:endPara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887210" y="1498600"/>
            <a:ext cx="1775460" cy="2108200"/>
            <a:chOff x="5176" y="2360"/>
            <a:chExt cx="2796" cy="3320"/>
          </a:xfrm>
        </p:grpSpPr>
        <p:sp>
          <p:nvSpPr>
            <p:cNvPr id="14" name="右箭头 13"/>
            <p:cNvSpPr/>
            <p:nvPr/>
          </p:nvSpPr>
          <p:spPr>
            <a:xfrm>
              <a:off x="5252" y="3696"/>
              <a:ext cx="2721" cy="3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左箭头 14"/>
            <p:cNvSpPr/>
            <p:nvPr/>
          </p:nvSpPr>
          <p:spPr>
            <a:xfrm>
              <a:off x="5176" y="4133"/>
              <a:ext cx="2721" cy="34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629" y="2360"/>
              <a:ext cx="197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决定</a:t>
              </a:r>
              <a:endPara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743" y="4568"/>
              <a:ext cx="197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体现</a:t>
              </a:r>
              <a:endPara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1"/>
      <p:bldP spid="35" grpId="1" animBg="1"/>
      <p:bldP spid="16" grpId="1"/>
      <p:bldP spid="2" grpId="1"/>
      <p:bldP spid="36" grpId="1" animBg="1"/>
      <p:bldP spid="34" grpId="1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探索的乐趣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 descr="0F339864C63B1310E52A6720D9E6676F"/>
          <p:cNvPicPr>
            <a:picLocks noChangeAspect="1"/>
          </p:cNvPicPr>
          <p:nvPr/>
        </p:nvPicPr>
        <p:blipFill>
          <a:blip r:embed="rId1"/>
          <a:srcRect l="10893" t="310"/>
          <a:stretch>
            <a:fillRect/>
          </a:stretch>
        </p:blipFill>
        <p:spPr>
          <a:xfrm>
            <a:off x="6598920" y="982980"/>
            <a:ext cx="4779010" cy="2669540"/>
          </a:xfrm>
          <a:prstGeom prst="rect">
            <a:avLst/>
          </a:prstGeom>
        </p:spPr>
      </p:pic>
      <p:pic>
        <p:nvPicPr>
          <p:cNvPr id="5" name="图片 4" descr="3D9E036D47E81EC54E4C4A33D7FCC51C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830" y="3789680"/>
            <a:ext cx="4756785" cy="2666365"/>
          </a:xfrm>
          <a:prstGeom prst="rect">
            <a:avLst/>
          </a:prstGeom>
        </p:spPr>
      </p:pic>
      <p:pic>
        <p:nvPicPr>
          <p:cNvPr id="6" name="图片 5" descr="2DB337591D83C2EE97CFC68AD2ADBD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909320"/>
            <a:ext cx="4734560" cy="3037205"/>
          </a:xfrm>
          <a:prstGeom prst="rect">
            <a:avLst/>
          </a:prstGeom>
        </p:spPr>
      </p:pic>
      <p:pic>
        <p:nvPicPr>
          <p:cNvPr id="9" name="图片 8" descr="CFFC790F4369DDB64F4601C16F80184B"/>
          <p:cNvPicPr>
            <a:picLocks noChangeAspect="1"/>
          </p:cNvPicPr>
          <p:nvPr/>
        </p:nvPicPr>
        <p:blipFill>
          <a:blip r:embed="rId5"/>
          <a:srcRect l="8287" t="23964" r="30579"/>
          <a:stretch>
            <a:fillRect/>
          </a:stretch>
        </p:blipFill>
        <p:spPr>
          <a:xfrm>
            <a:off x="1990725" y="4081145"/>
            <a:ext cx="2829560" cy="2534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771265" y="2925356"/>
            <a:ext cx="4648455" cy="76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91410" tIns="45704" rIns="91410" bIns="45704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初识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3070" y="999490"/>
            <a:ext cx="4072255" cy="4970145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238875" y="6021705"/>
            <a:ext cx="507746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1pPr>
            <a:lvl2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2pPr>
            <a:lvl3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3pPr>
            <a:lvl4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4pPr>
            <a:lvl5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altLang="zh-CN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：你是如何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判断出酒精的?</a:t>
            </a:r>
            <a:endParaRPr lang="zh-CN" altLang="en-US" dirty="0" smtClean="0">
              <a:solidFill>
                <a:srgbClr val="2403E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0725" y="3573780"/>
            <a:ext cx="31730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认识酒精</a:t>
            </a:r>
            <a:endParaRPr lang="zh-CN" altLang="en-US" sz="54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b="8576"/>
          <a:stretch>
            <a:fillRect/>
          </a:stretch>
        </p:blipFill>
        <p:spPr>
          <a:xfrm>
            <a:off x="6167120" y="1802765"/>
            <a:ext cx="5286375" cy="3743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46455"/>
            <a:ext cx="2006600" cy="1530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再探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126490" y="2997835"/>
          <a:ext cx="9616440" cy="2686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110"/>
                <a:gridCol w="2404110"/>
                <a:gridCol w="2404110"/>
                <a:gridCol w="2404110"/>
              </a:tblGrid>
              <a:tr h="1036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可能的产物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操作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现象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结论</a:t>
                      </a:r>
                      <a:endParaRPr lang="zh-CN" altLang="en-US" sz="2800"/>
                    </a:p>
                  </a:txBody>
                  <a:tcPr/>
                </a:tc>
              </a:tr>
              <a:tr h="82613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 </a:t>
                      </a:r>
                      <a:endParaRPr lang="en-US" altLang="zh-CN"/>
                    </a:p>
                    <a:p>
                      <a:pPr algn="ctr"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90500" y="909320"/>
            <a:ext cx="78955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【实验探究</a:t>
            </a:r>
            <a:r>
              <a:rPr lang="en-US" altLang="zh-CN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】探究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酒精燃烧的产物</a:t>
            </a:r>
            <a:endParaRPr lang="zh-CN" altLang="en-US" sz="3600" b="1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110855" y="1630680"/>
            <a:ext cx="209296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1pPr>
            <a:lvl2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2pPr>
            <a:lvl3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3pPr>
            <a:lvl4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4pPr>
            <a:lvl5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9pPr>
          </a:lstStyle>
          <a:p>
            <a:pPr eaLnBrk="1" hangingPunct="1"/>
            <a:r>
              <a:rPr lang="zh-CN" altLang="en-US" sz="3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化学变化？</a:t>
            </a:r>
            <a:endParaRPr lang="zh-CN" altLang="en-US" sz="32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再探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1053913" y="2457288"/>
            <a:ext cx="7702230" cy="1322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药品：</a:t>
            </a:r>
            <a:endParaRPr lang="zh-CN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仪器：</a:t>
            </a:r>
            <a:endParaRPr kumimoji="1" lang="zh-CN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ss0.bdstatic.com/70cFvHSh_Q1YnxGkpoWK1HF6hhy/it/u=2689107347,1067816551&amp;fm=26&amp;gp=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91" y="3933522"/>
            <a:ext cx="2380588" cy="23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31775" y="4201160"/>
            <a:ext cx="9161780" cy="1383665"/>
            <a:chOff x="1887" y="6535"/>
            <a:chExt cx="14428" cy="2179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495" y="6535"/>
              <a:ext cx="11820" cy="2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1pPr>
              <a:lvl2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2pPr>
              <a:lvl3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3pPr>
              <a:lvl4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4pPr>
              <a:lvl5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9pPr>
            </a:lstStyle>
            <a:p>
              <a:pPr eaLnBrk="1" hangingPunct="1"/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①</a:t>
              </a:r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注意</a:t>
              </a: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操作规范和酒精灯使用</a:t>
              </a:r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安全。</a:t>
              </a:r>
              <a:endPara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②注意烧杯停留时间不宜过长，避免杯壁过烫</a:t>
              </a:r>
              <a:endPara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eaLnBrk="1" hangingPunct="1"/>
              <a:r>
                <a:rPr lang="en-US" altLang="zh-CN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③</a:t>
              </a:r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检验气体时尽快盖上</a:t>
              </a:r>
              <a:r>
                <a:rPr lang="zh-CN" altLang="en-US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表面皿，防止气体逸出</a:t>
              </a:r>
              <a:r>
                <a:rPr lang="en-US" altLang="zh-CN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887" y="6677"/>
              <a:ext cx="2941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1pPr>
              <a:lvl2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2pPr>
              <a:lvl3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3pPr>
              <a:lvl4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4pPr>
              <a:lvl5pPr eaLnBrk="0" hangingPunct="0"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 b="1">
                  <a:solidFill>
                    <a:srgbClr val="FF0000"/>
                  </a:solidFill>
                  <a:latin typeface="方正大黑简体" charset="0"/>
                  <a:ea typeface="方正大黑简体" charset="0"/>
                  <a:cs typeface="方正大黑简体" charset="0"/>
                </a:defRPr>
              </a:lvl9pPr>
            </a:lstStyle>
            <a:p>
              <a:pPr eaLnBrk="1" hangingPunct="1"/>
              <a:r>
                <a:rPr lang="zh-CN" altLang="en-US" dirty="0" smtClean="0">
                  <a:solidFill>
                    <a:srgbClr val="2403E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友情提醒：</a:t>
              </a:r>
              <a:endParaRPr lang="zh-CN" altLang="en-US" dirty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90500" y="1053465"/>
            <a:ext cx="78955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【实验探究</a:t>
            </a:r>
            <a:r>
              <a:rPr lang="en-US" altLang="zh-CN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】探究酒精燃烧的产物</a:t>
            </a:r>
            <a:endParaRPr lang="zh-CN" altLang="en-US" sz="3600" b="1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20327" t="-815" r="8535"/>
          <a:stretch>
            <a:fillRect/>
          </a:stretch>
        </p:blipFill>
        <p:spPr>
          <a:xfrm>
            <a:off x="7393305" y="520700"/>
            <a:ext cx="4570095" cy="4172585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662930" y="6154420"/>
            <a:ext cx="516763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1pPr>
            <a:lvl2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2pPr>
            <a:lvl3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3pPr>
            <a:lvl4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4pPr>
            <a:lvl5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altLang="zh-CN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：酒精由什么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元素组成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  <a:endParaRPr lang="zh-CN" altLang="en-US" dirty="0" smtClean="0">
              <a:solidFill>
                <a:srgbClr val="2403E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93370" y="2421255"/>
            <a:ext cx="10669661" cy="3092450"/>
            <a:chOff x="867" y="6506"/>
            <a:chExt cx="13018" cy="3308"/>
          </a:xfrm>
        </p:grpSpPr>
        <p:grpSp>
          <p:nvGrpSpPr>
            <p:cNvPr id="4" name="组合 3"/>
            <p:cNvGrpSpPr/>
            <p:nvPr/>
          </p:nvGrpSpPr>
          <p:grpSpPr>
            <a:xfrm>
              <a:off x="867" y="6506"/>
              <a:ext cx="13018" cy="3308"/>
              <a:chOff x="1434" y="6396"/>
              <a:chExt cx="13018" cy="2799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1434" y="6421"/>
                <a:ext cx="12547" cy="277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611" y="6396"/>
                <a:ext cx="12841" cy="2652"/>
                <a:chOff x="1464" y="7032"/>
                <a:chExt cx="12841" cy="2652"/>
              </a:xfrm>
            </p:grpSpPr>
            <p:cxnSp>
              <p:nvCxnSpPr>
                <p:cNvPr id="7" name="直接箭头连接符 6"/>
                <p:cNvCxnSpPr/>
                <p:nvPr/>
              </p:nvCxnSpPr>
              <p:spPr>
                <a:xfrm>
                  <a:off x="6361" y="8531"/>
                  <a:ext cx="1760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 w="med" len="med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文本框 7"/>
                <p:cNvSpPr txBox="1"/>
                <p:nvPr/>
              </p:nvSpPr>
              <p:spPr>
                <a:xfrm>
                  <a:off x="6702" y="8077"/>
                  <a:ext cx="2088" cy="47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indent="0"/>
                  <a:r>
                    <a:rPr lang="zh-CN" altLang="en-US" sz="28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点燃</a:t>
                  </a:r>
                  <a:endParaRPr lang="zh-CN" altLang="en-US" sz="28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sym typeface="+mn-ea"/>
                  </a:endParaRPr>
                </a:p>
              </p:txBody>
            </p:sp>
            <p:sp>
              <p:nvSpPr>
                <p:cNvPr id="102" name="文本框 101"/>
                <p:cNvSpPr txBox="1"/>
                <p:nvPr/>
              </p:nvSpPr>
              <p:spPr>
                <a:xfrm>
                  <a:off x="1464" y="7032"/>
                  <a:ext cx="12841" cy="26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noAutofit/>
                </a:bodyPr>
                <a:p>
                  <a:pPr algn="l">
                    <a:buClrTx/>
                    <a:buSzTx/>
                    <a:buNone/>
                  </a:pPr>
                  <a:endParaRPr lang="zh-CN" sz="40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endParaRPr>
                </a:p>
                <a:p>
                  <a:pPr algn="l">
                    <a:buClrTx/>
                    <a:buSzTx/>
                    <a:buNone/>
                  </a:pPr>
                  <a:r>
                    <a:rPr lang="en-US" alt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 </a:t>
                  </a:r>
                  <a:r>
                    <a:rPr 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小结：酒精具有可燃性</a:t>
                  </a:r>
                  <a:endParaRPr lang="zh-CN" sz="44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endParaRPr>
                </a:p>
                <a:p>
                  <a:pPr algn="l">
                    <a:buClrTx/>
                    <a:buSzTx/>
                    <a:buNone/>
                  </a:pPr>
                  <a:r>
                    <a:rPr 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   酒精 + 氧气  </a:t>
                  </a:r>
                  <a:r>
                    <a:rPr lang="en-US" alt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   </a:t>
                  </a:r>
                  <a:r>
                    <a:rPr 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二氧化碳 + 水</a:t>
                  </a:r>
                  <a:endParaRPr lang="zh-CN" sz="4400" b="1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</a:endParaRPr>
                </a:p>
                <a:p>
                  <a:pPr algn="l">
                    <a:buClrTx/>
                    <a:buSzTx/>
                    <a:buNone/>
                  </a:pPr>
                  <a:r>
                    <a:rPr lang="en-US" alt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   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C</a:t>
                  </a:r>
                  <a:r>
                    <a:rPr lang="en-US" altLang="zh-CN" sz="4400" baseline="-250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H</a:t>
                  </a:r>
                  <a:r>
                    <a:rPr lang="en-US" altLang="zh-CN" sz="4400" baseline="-250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6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O </a:t>
                  </a:r>
                  <a:r>
                    <a:rPr 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+</a:t>
                  </a:r>
                  <a:r>
                    <a:rPr lang="en-US" alt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  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O</a:t>
                  </a:r>
                  <a:r>
                    <a:rPr lang="en-US" altLang="zh-CN" sz="4400" baseline="-250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2            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CO</a:t>
                  </a:r>
                  <a:r>
                    <a:rPr lang="en-US" altLang="zh-CN" sz="4400" baseline="-250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2   </a:t>
                  </a:r>
                  <a:r>
                    <a:rPr 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+</a:t>
                  </a:r>
                  <a:r>
                    <a:rPr lang="en-US" altLang="zh-CN" sz="4400" b="1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  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H</a:t>
                  </a:r>
                  <a:r>
                    <a:rPr lang="en-US" altLang="zh-CN" sz="4400" baseline="-250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2</a:t>
                  </a:r>
                  <a:r>
                    <a:rPr lang="en-US" altLang="zh-CN" sz="4400">
                      <a:solidFill>
                        <a:srgbClr val="FF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楷体" panose="02010609060101010101" charset="-122"/>
                      <a:ea typeface="楷体" panose="02010609060101010101" charset="-122"/>
                      <a:sym typeface="+mn-ea"/>
                    </a:rPr>
                    <a:t>O</a:t>
                  </a:r>
                  <a:endParaRPr lang="en-US" altLang="zh-CN" sz="4400" baseline="-25000"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sym typeface="+mn-ea"/>
                  </a:endParaRPr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>
              <a:off x="6282" y="8520"/>
              <a:ext cx="2088" cy="5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/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点燃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5941" y="9143"/>
              <a:ext cx="176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4" grpId="0" bldLvl="0" animBg="1"/>
      <p:bldP spid="16" grpId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初识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334645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延伸扩展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8155" y="2133600"/>
            <a:ext cx="4678680" cy="3409315"/>
            <a:chOff x="1887" y="3020"/>
            <a:chExt cx="6120" cy="4500"/>
          </a:xfrm>
        </p:grpSpPr>
        <p:pic>
          <p:nvPicPr>
            <p:cNvPr id="101" name="图片 100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887" y="3020"/>
              <a:ext cx="6120" cy="45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6310" y="7177"/>
              <a:ext cx="1588" cy="2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02885" y="1714500"/>
            <a:ext cx="6507480" cy="3827780"/>
            <a:chOff x="8351" y="2552"/>
            <a:chExt cx="10248" cy="617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l="3517" t="169" r="7896" b="57744"/>
            <a:stretch>
              <a:fillRect/>
            </a:stretch>
          </p:blipFill>
          <p:spPr>
            <a:xfrm>
              <a:off x="8351" y="2552"/>
              <a:ext cx="10248" cy="617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8351" y="3927"/>
              <a:ext cx="3515" cy="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3454" y="7896"/>
              <a:ext cx="4316" cy="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初识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334645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知识运用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2" name="图片 101">
            <a:hlinkClick r:id="rId1" tooltip="" action="ppaction://hlinkfile"/>
          </p:cNvPr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07075" y="2105025"/>
            <a:ext cx="5141595" cy="348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37640" y="1917700"/>
            <a:ext cx="3121660" cy="386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初识</a:t>
            </a:r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334645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生活情境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334645" y="1629410"/>
            <a:ext cx="3166110" cy="3031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3556000" y="2565400"/>
            <a:ext cx="3780155" cy="369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7391400" y="1341120"/>
            <a:ext cx="4495165" cy="4228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p>
            <a:r>
              <a:rPr kumimoji="1" lang="zh-CN" altLang="en-US" sz="3600" b="1" dirty="0" smtClean="0">
                <a:solidFill>
                  <a:schemeClr val="tx1"/>
                </a:solidFill>
                <a:sym typeface="+mn-ea"/>
              </a:rPr>
              <a:t>再探酒精</a:t>
            </a:r>
            <a:endParaRPr kumimoji="1" lang="zh-CN" altLang="en-US" sz="36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06400" y="5374005"/>
            <a:ext cx="54768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1pPr>
            <a:lvl2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2pPr>
            <a:lvl3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3pPr>
            <a:lvl4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4pPr>
            <a:lvl5pPr eaLnBrk="0" hangingPunct="0"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>
                <a:solidFill>
                  <a:srgbClr val="FF0000"/>
                </a:solidFill>
                <a:latin typeface="方正大黑简体" charset="0"/>
                <a:ea typeface="方正大黑简体" charset="0"/>
                <a:cs typeface="方正大黑简体" charset="0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altLang="zh-CN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 smtClean="0">
                <a:solidFill>
                  <a:srgbClr val="2403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：酒精为什么能杀菌消毒? </a:t>
            </a:r>
            <a:endParaRPr lang="zh-CN" altLang="en-US" dirty="0" smtClean="0">
              <a:solidFill>
                <a:srgbClr val="2403E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375275" y="1217930"/>
            <a:ext cx="4547870" cy="3101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85" y="4509770"/>
            <a:ext cx="6182995" cy="134683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rcRect r="28822"/>
          <a:stretch>
            <a:fillRect/>
          </a:stretch>
        </p:blipFill>
        <p:spPr>
          <a:xfrm>
            <a:off x="1342390" y="1675130"/>
            <a:ext cx="3550285" cy="287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334645" y="909320"/>
            <a:ext cx="2498725" cy="534670"/>
          </a:xfrm>
          <a:prstGeom prst="rect">
            <a:avLst/>
          </a:prstGeom>
          <a:solidFill>
            <a:srgbClr val="FEEAC5"/>
          </a:solidFill>
          <a:ln w="9525">
            <a:noFill/>
          </a:ln>
        </p:spPr>
        <p:txBody>
          <a:bodyPr wrap="square" lIns="91456" tIns="45728" rIns="91456" bIns="4572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425D"/>
                </a:solidFill>
                <a:latin typeface="+mj-ea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425D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收集资料</a:t>
            </a:r>
            <a:endParaRPr lang="zh-CN" altLang="en-US" sz="36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tags/tag1.xml><?xml version="1.0" encoding="utf-8"?>
<p:tagLst xmlns:p="http://schemas.openxmlformats.org/presentationml/2006/main">
  <p:tag name="KSO_WM_UNIT_TABLE_BEAUTIFY" val="smartTable{8d45287b-11c3-4b8f-95cf-c57af92391cc}"/>
  <p:tag name="TABLE_ENDDRAG_ORIGIN_RECT" val="757*211"/>
  <p:tag name="TABLE_ENDDRAG_RECT" val="54*224*757*211"/>
</p:tagLst>
</file>

<file path=ppt/tags/tag2.xml><?xml version="1.0" encoding="utf-8"?>
<p:tagLst xmlns:p="http://schemas.openxmlformats.org/presentationml/2006/main">
  <p:tag name="KSO_WM_UNIT_PLACING_PICTURE_USER_VIEWPORT" val="{&quot;height&quot;:5490,&quot;width&quot;:8097}"/>
</p:tagLst>
</file>

<file path=ppt/tags/tag3.xml><?xml version="1.0" encoding="utf-8"?>
<p:tagLst xmlns:p="http://schemas.openxmlformats.org/presentationml/2006/main">
  <p:tag name="KSO_WM_UNIT_PLACING_PICTURE_USER_VIEWPORT" val="{&quot;height&quot;:5481,&quot;width&quot;:4420}"/>
</p:tagLst>
</file>

<file path=ppt/tags/tag4.xml><?xml version="1.0" encoding="utf-8"?>
<p:tagLst xmlns:p="http://schemas.openxmlformats.org/presentationml/2006/main">
  <p:tag name="KSO_WM_UNIT_PLACING_PICTURE_USER_VIEWPORT" val="{&quot;height&quot;:5494,&quot;width&quot;:4226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3245.9007874015747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3245.9007874015747}"/>
</p:tagLst>
</file>

<file path=ppt/tags/tag7.xml><?xml version="1.0" encoding="utf-8"?>
<p:tagLst xmlns:p="http://schemas.openxmlformats.org/presentationml/2006/main">
  <p:tag name="KSO_WM_UNIT_PLACING_PICTURE_USER_VIEWPORT" val="{&quot;height&quot;:7810,&quot;width&quot;:10630}"/>
</p:tagLst>
</file>

<file path=ppt/tags/tag8.xml><?xml version="1.0" encoding="utf-8"?>
<p:tagLst xmlns:p="http://schemas.openxmlformats.org/presentationml/2006/main">
  <p:tag name="COMMONDATA" val="eyJjb3VudCI6MTksImhkaWQiOiJlNGZkODE0ZWEzMzQwOTJlZTc3MWNhMzk2ZTdmMTkyZSIsInVzZXJDb3VudCI6MTl9"/>
  <p:tag name="KSO_WPP_MARK_KEY" val="0af73ead-8f9b-4765-9c29-3fd25ceaec1e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WPS 演示</Application>
  <PresentationFormat>自定义</PresentationFormat>
  <Paragraphs>161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方正大黑简体</vt:lpstr>
      <vt:lpstr>黑体</vt:lpstr>
      <vt:lpstr>Times New Roman</vt:lpstr>
      <vt:lpstr>楷体</vt:lpstr>
      <vt:lpstr>Arial Unicode MS</vt:lpstr>
      <vt:lpstr>Calibri</vt:lpstr>
      <vt:lpstr>Arial Black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 shao gj</cp:lastModifiedBy>
  <cp:revision>8171</cp:revision>
  <dcterms:created xsi:type="dcterms:W3CDTF">2014-11-27T01:03:00Z</dcterms:created>
  <dcterms:modified xsi:type="dcterms:W3CDTF">2022-10-14T03:05:56Z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547DAF7A0F3548188C7D5EAF238D97DD</vt:lpwstr>
  </property>
  <property fmtid="{D5CDD505-2E9C-101B-9397-08002B2CF9AE}" pid="4" name="KSOTemplateUUID">
    <vt:lpwstr>v1.0_library_h77ScwJyEmVJ0pMWNAD+GA==</vt:lpwstr>
  </property>
</Properties>
</file>