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56" r:id="rId4"/>
    <p:sldId id="279" r:id="rId5"/>
    <p:sldId id="262" r:id="rId6"/>
    <p:sldId id="264" r:id="rId7"/>
    <p:sldId id="265" r:id="rId8"/>
    <p:sldId id="266" r:id="rId9"/>
    <p:sldId id="282" r:id="rId10"/>
    <p:sldId id="270" r:id="rId11"/>
    <p:sldId id="271" r:id="rId12"/>
    <p:sldId id="272" r:id="rId13"/>
    <p:sldId id="267" r:id="rId14"/>
    <p:sldId id="268" r:id="rId15"/>
    <p:sldId id="269" r:id="rId16"/>
    <p:sldId id="273" r:id="rId17"/>
    <p:sldId id="274" r:id="rId18"/>
    <p:sldId id="275" r:id="rId19"/>
    <p:sldId id="276" r:id="rId20"/>
    <p:sldId id="281" r:id="rId21"/>
    <p:sldId id="277" r:id="rId22"/>
    <p:sldId id="278" r:id="rId23"/>
    <p:sldId id="280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006666"/>
    <a:srgbClr val="2F3E19"/>
    <a:srgbClr val="00CC00"/>
    <a:srgbClr val="0A1100"/>
    <a:srgbClr val="547922"/>
    <a:srgbClr val="3954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C8D7E9-EA42-C9FA-12CD-2DF634A8F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8B4560C-9E69-5536-01AF-EB0B1FAE2E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152E18-A6A9-8201-F6F7-AA8A81396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D2C3D-FA98-40A4-BA57-E5E6F92A11B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6F484E-C4E4-84B1-4AD9-B06964D47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A36D3A-DA7E-BE0B-7260-3F08E1C90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56F1-50F2-4437-B4E3-7ECEDB1753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164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B166E-4919-ABE1-E95F-A254C04AE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E69486-4D5B-3718-092F-8A1CD23BD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D43720-7900-8065-2DA5-F19583AAE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D2C3D-FA98-40A4-BA57-E5E6F92A11B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6A104E-B42B-8499-7F6B-D5149E692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3EDC9F-A4A1-6E6F-2047-1B4FA9163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56F1-50F2-4437-B4E3-7ECEDB1753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628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598F4B1-1EF5-4A2C-907C-3A4F0D8249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AF1517E-5DD3-761F-55AF-CA94FD092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F1A63C-0C4C-D003-7545-CC0FD20A7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D2C3D-FA98-40A4-BA57-E5E6F92A11B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5CBAAA-3040-B2B3-0A2A-4C2B64DBA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28F046-6B59-1E12-8DA1-12752F9F7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56F1-50F2-4437-B4E3-7ECEDB1753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148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2AD948-2A79-2EBF-18EF-BFB5D895F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A200DC-8542-452C-4846-D5D023CFA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30F726-E9C8-DC82-4940-A7ABDACFE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D2C3D-FA98-40A4-BA57-E5E6F92A11B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2A4FB6-D12F-3C99-E424-6AE798A50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42B580-E522-173E-BEB1-98CA20A0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56F1-50F2-4437-B4E3-7ECEDB1753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555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5C1EEA-4A92-5073-46C0-597B43DD9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DE4F78-CB46-06A9-CD48-7879297E2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AA4990-9761-8784-37DF-D45C0F26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D2C3D-FA98-40A4-BA57-E5E6F92A11B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3D3B01-5A9D-8316-D396-A673BA9F1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4BC15C-EC32-EA83-BAF5-B4F89F06D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56F1-50F2-4437-B4E3-7ECEDB1753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245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B74FF7-613D-DDB8-768C-C2F2134B8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D75128-4911-9C46-6EA8-6C60033A8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00A3981-4848-FEB7-90DA-DEE4E06B6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CD62EA4-6222-1888-9C27-7156573FF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D2C3D-FA98-40A4-BA57-E5E6F92A11B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D7EA71-6683-BC1E-B9FE-6B6F2500A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C4A72C-0345-1CC4-8A1A-CFD413883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56F1-50F2-4437-B4E3-7ECEDB1753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263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87A6-310A-7684-BE47-BB86371AF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9A352C3-1D84-0383-19C1-27578D554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902CB0-DDB0-B953-E67F-B60167523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D3DC3B0-3235-FE3C-2855-8F6793D93F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8200F41-5DDB-D476-4728-DE31F5D66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B4D2AC6-BC8A-BE5B-866D-588284A0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D2C3D-FA98-40A4-BA57-E5E6F92A11B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C9B702C-8B8B-75CB-85B7-376BE240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849C32-C91E-4E2A-ED57-952EBE72A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56F1-50F2-4437-B4E3-7ECEDB1753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864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1F995-79EF-2A89-6C01-753CC0A6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586343D-7C45-D6AC-91C9-AADD1EB61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D2C3D-FA98-40A4-BA57-E5E6F92A11B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263B2E-B13D-BC9C-AFBA-6E6E1B8CC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B715B47-0ABF-5A71-0988-7F66829F1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56F1-50F2-4437-B4E3-7ECEDB1753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547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C01BDB-7D69-F7F4-4483-64BDB073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D2C3D-FA98-40A4-BA57-E5E6F92A11B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785997-7284-AF7E-AB5C-3684D93DD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26D25D-732C-362A-65DC-111FE41A8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56F1-50F2-4437-B4E3-7ECEDB1753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30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B3ABB0-926F-CEF7-EB50-917B1C695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69DB1E-F9D1-4BE2-9B85-88250794B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A66915-9D40-F5CB-5F49-D43FBD5B8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30626A-4173-7B99-CC24-1BD2D2846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D2C3D-FA98-40A4-BA57-E5E6F92A11B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6F7A90-BF00-D40C-D742-9182CE59F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747D54B-B6FD-F58B-F6A5-73CBBA583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56F1-50F2-4437-B4E3-7ECEDB1753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157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33F654-E372-35B9-45D5-751CF72FD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EA26716-C2E9-7AD9-3F69-62A532A249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9E1C66-595A-BDC4-FB37-64FE8F75D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659628-C12F-69D2-0C7C-865A0BA23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D2C3D-FA98-40A4-BA57-E5E6F92A11B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9921DE-7E75-2690-FDF7-D7A41963D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8B4089-77E0-4802-4E65-2C121DDD3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56F1-50F2-4437-B4E3-7ECEDB1753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961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43AC99C-58A2-065F-18AE-9F863D46A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04A0F4-4F80-FA7E-2513-DD7728173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9B95EF-3752-6A20-D80D-41FEF6F76F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D2C3D-FA98-40A4-BA57-E5E6F92A11B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0D7A5-9CE8-91F7-9396-248FA007E7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DD5DD5-BF23-3C98-4C81-6A1D3772C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F56F1-50F2-4437-B4E3-7ECEDB1753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77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3FF70766-C2FE-EE5E-2918-885981BFB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4999" cy="680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13BC2793-B2B6-B2A7-A517-ED9634FE94C0}"/>
              </a:ext>
            </a:extLst>
          </p:cNvPr>
          <p:cNvSpPr txBox="1"/>
          <p:nvPr/>
        </p:nvSpPr>
        <p:spPr>
          <a:xfrm>
            <a:off x="1261512" y="2451223"/>
            <a:ext cx="10753090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4400" b="1">
                <a:gradFill>
                  <a:gsLst>
                    <a:gs pos="44000">
                      <a:srgbClr val="7CB554"/>
                    </a:gs>
                    <a:gs pos="0">
                      <a:srgbClr val="2B6F7D"/>
                    </a:gs>
                    <a:gs pos="93750">
                      <a:srgbClr val="F95647"/>
                    </a:gs>
                    <a:gs pos="74000">
                      <a:srgbClr val="FAC14D"/>
                    </a:gs>
                  </a:gsLst>
                  <a:lin ang="2700000" scaled="0"/>
                </a:gradFill>
                <a:latin typeface="微软雅黑" panose="020B0503020204020204" charset="-122"/>
                <a:ea typeface="微软雅黑" panose="020B0503020204020204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4000" noProof="1">
                <a:ln w="3175">
                  <a:solidFill>
                    <a:sysClr val="window" lastClr="FFFFFF"/>
                  </a:solidFill>
                </a:ln>
                <a:solidFill>
                  <a:srgbClr val="006666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cs typeface="微软雅黑" panose="020B0503020204020204" charset="-122"/>
              </a:rPr>
              <a:t>寻梦沈括│石油中的化学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74F1E103-B8D1-EF2E-2AAF-2D4AEC00512F}"/>
              </a:ext>
            </a:extLst>
          </p:cNvPr>
          <p:cNvCxnSpPr>
            <a:cxnSpLocks/>
          </p:cNvCxnSpPr>
          <p:nvPr/>
        </p:nvCxnSpPr>
        <p:spPr>
          <a:xfrm>
            <a:off x="3571874" y="3441716"/>
            <a:ext cx="6327859" cy="0"/>
          </a:xfrm>
          <a:prstGeom prst="line">
            <a:avLst/>
          </a:prstGeom>
          <a:noFill/>
          <a:ln w="19050" cap="flat" cmpd="sng" algn="ctr">
            <a:solidFill>
              <a:srgbClr val="F2B800"/>
            </a:solidFill>
            <a:prstDash val="solid"/>
          </a:ln>
          <a:effectLst/>
        </p:spPr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25C1ADEC-F93E-B7F9-543C-C91CADD652C4}"/>
              </a:ext>
            </a:extLst>
          </p:cNvPr>
          <p:cNvSpPr txBox="1"/>
          <p:nvPr/>
        </p:nvSpPr>
        <p:spPr>
          <a:xfrm>
            <a:off x="3489751" y="3698891"/>
            <a:ext cx="67969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noProof="1">
                <a:ln w="3175">
                  <a:solidFill>
                    <a:sysClr val="window" lastClr="FFFFFF"/>
                  </a:solidFill>
                </a:ln>
                <a:solidFill>
                  <a:srgbClr val="006666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“化学变化”大单元提升课</a:t>
            </a:r>
          </a:p>
        </p:txBody>
      </p:sp>
    </p:spTree>
    <p:extLst>
      <p:ext uri="{BB962C8B-B14F-4D97-AF65-F5344CB8AC3E}">
        <p14:creationId xmlns:p14="http://schemas.microsoft.com/office/powerpoint/2010/main" val="155621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B34D3AB9-E57D-23F3-DB03-8C03B79C535D}"/>
              </a:ext>
            </a:extLst>
          </p:cNvPr>
          <p:cNvGrpSpPr/>
          <p:nvPr/>
        </p:nvGrpSpPr>
        <p:grpSpPr>
          <a:xfrm>
            <a:off x="2348779" y="1561255"/>
            <a:ext cx="7786234" cy="818286"/>
            <a:chOff x="2031954" y="1229588"/>
            <a:chExt cx="10054125" cy="818286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D4CF6140-0CC8-95BC-8E76-969B015CBEEB}"/>
                </a:ext>
              </a:extLst>
            </p:cNvPr>
            <p:cNvSpPr txBox="1"/>
            <p:nvPr/>
          </p:nvSpPr>
          <p:spPr>
            <a:xfrm>
              <a:off x="2329037" y="1346343"/>
              <a:ext cx="975704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zh-CN" sz="3200" b="1" dirty="0">
                  <a:solidFill>
                    <a:srgbClr val="454545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然之如麻，但</a:t>
              </a:r>
              <a:r>
                <a:rPr lang="zh-CN" altLang="zh-CN" sz="3200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烟</a:t>
              </a:r>
              <a:r>
                <a:rPr lang="zh-CN" altLang="zh-CN" sz="3200" b="1" dirty="0">
                  <a:solidFill>
                    <a:srgbClr val="454545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甚浓，所沾帷幕皆</a:t>
              </a:r>
              <a:r>
                <a:rPr lang="zh-CN" altLang="zh-CN" sz="3200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黑</a:t>
              </a:r>
              <a:r>
                <a:rPr lang="zh-CN" altLang="zh-CN" sz="3200" b="1" dirty="0">
                  <a:solidFill>
                    <a:srgbClr val="454545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。</a:t>
              </a:r>
              <a:endParaRPr lang="zh-CN" altLang="en-US" sz="3200" b="1" dirty="0">
                <a:solidFill>
                  <a:srgbClr val="454545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0EE5283D-90AA-FB4F-9830-C6124DA269FA}"/>
                </a:ext>
              </a:extLst>
            </p:cNvPr>
            <p:cNvSpPr/>
            <p:nvPr/>
          </p:nvSpPr>
          <p:spPr>
            <a:xfrm>
              <a:off x="2031954" y="1229588"/>
              <a:ext cx="9179749" cy="818286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B576AE8C-9243-B6B5-B004-669E82F91DB7}"/>
              </a:ext>
            </a:extLst>
          </p:cNvPr>
          <p:cNvSpPr txBox="1"/>
          <p:nvPr/>
        </p:nvSpPr>
        <p:spPr>
          <a:xfrm>
            <a:off x="341343" y="2738501"/>
            <a:ext cx="5367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Q4</a:t>
            </a:r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：石油燃烧为什么产生黑烟？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621C741-B7CC-7ADC-8D62-3745927601AF}"/>
              </a:ext>
            </a:extLst>
          </p:cNvPr>
          <p:cNvSpPr txBox="1"/>
          <p:nvPr/>
        </p:nvSpPr>
        <p:spPr>
          <a:xfrm>
            <a:off x="6172200" y="4810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E18E5B7-4447-95CE-E835-090C784C2A9A}"/>
              </a:ext>
            </a:extLst>
          </p:cNvPr>
          <p:cNvSpPr txBox="1"/>
          <p:nvPr/>
        </p:nvSpPr>
        <p:spPr>
          <a:xfrm>
            <a:off x="2161949" y="3556553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燃料的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不完全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燃烧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A37140C-CC46-02D8-D2CC-1255260AF2E7}"/>
              </a:ext>
            </a:extLst>
          </p:cNvPr>
          <p:cNvSpPr txBox="1"/>
          <p:nvPr/>
        </p:nvSpPr>
        <p:spPr>
          <a:xfrm>
            <a:off x="2050749" y="5439834"/>
            <a:ext cx="8084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燃烧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速度慢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、放出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热量少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、产生有毒气体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污染空气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EC04F28-5E19-452C-4535-BAA773EEC209}"/>
              </a:ext>
            </a:extLst>
          </p:cNvPr>
          <p:cNvSpPr txBox="1"/>
          <p:nvPr/>
        </p:nvSpPr>
        <p:spPr>
          <a:xfrm>
            <a:off x="1353306" y="4471571"/>
            <a:ext cx="38658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这种燃烧有哪些危害？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E93EEDE-7B33-62DF-E4EE-45838CF13218}"/>
              </a:ext>
            </a:extLst>
          </p:cNvPr>
          <p:cNvGrpSpPr/>
          <p:nvPr/>
        </p:nvGrpSpPr>
        <p:grpSpPr>
          <a:xfrm>
            <a:off x="1460309" y="427316"/>
            <a:ext cx="3651885" cy="783256"/>
            <a:chOff x="1460309" y="427316"/>
            <a:chExt cx="3651885" cy="783256"/>
          </a:xfrm>
        </p:grpSpPr>
        <p:sp>
          <p:nvSpPr>
            <p:cNvPr id="10" name="燕尾形 14">
              <a:extLst>
                <a:ext uri="{FF2B5EF4-FFF2-40B4-BE49-F238E27FC236}">
                  <a16:creationId xmlns:a16="http://schemas.microsoft.com/office/drawing/2014/main" id="{D57550BC-810C-C8E8-1537-C2B4E0BE80D6}"/>
                </a:ext>
              </a:extLst>
            </p:cNvPr>
            <p:cNvSpPr/>
            <p:nvPr/>
          </p:nvSpPr>
          <p:spPr>
            <a:xfrm>
              <a:off x="1460309" y="427316"/>
              <a:ext cx="3651885" cy="734315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BBF2783-327E-BA5B-97BF-769AECDD5128}"/>
                </a:ext>
              </a:extLst>
            </p:cNvPr>
            <p:cNvSpPr txBox="1"/>
            <p:nvPr/>
          </p:nvSpPr>
          <p:spPr>
            <a:xfrm>
              <a:off x="2043941" y="502686"/>
              <a:ext cx="275193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4000" b="1" dirty="0">
                  <a:solidFill>
                    <a:schemeClr val="bg2">
                      <a:lumMod val="10000"/>
                    </a:schemeClr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燃烧再认识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396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8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B576AE8C-9243-B6B5-B004-669E82F91DB7}"/>
              </a:ext>
            </a:extLst>
          </p:cNvPr>
          <p:cNvSpPr txBox="1"/>
          <p:nvPr/>
        </p:nvSpPr>
        <p:spPr>
          <a:xfrm>
            <a:off x="974360" y="1341229"/>
            <a:ext cx="9076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Q5</a:t>
            </a:r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：汽车内燃机是如何促进汽油的完全燃烧的？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621C741-B7CC-7ADC-8D62-3745927601AF}"/>
              </a:ext>
            </a:extLst>
          </p:cNvPr>
          <p:cNvSpPr txBox="1"/>
          <p:nvPr/>
        </p:nvSpPr>
        <p:spPr>
          <a:xfrm>
            <a:off x="6172200" y="4810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EFE5CDF-FEE0-D160-101A-703E81328C58}"/>
              </a:ext>
            </a:extLst>
          </p:cNvPr>
          <p:cNvSpPr/>
          <p:nvPr/>
        </p:nvSpPr>
        <p:spPr>
          <a:xfrm>
            <a:off x="1232946" y="2087750"/>
            <a:ext cx="4863054" cy="56560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增大可燃物与氧气的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接触面积</a:t>
            </a:r>
            <a:endParaRPr lang="zh-CN" altLang="zh-CN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neiranji">
            <a:hlinkClick r:id="" action="ppaction://media"/>
            <a:extLst>
              <a:ext uri="{FF2B5EF4-FFF2-40B4-BE49-F238E27FC236}">
                <a16:creationId xmlns:a16="http://schemas.microsoft.com/office/drawing/2014/main" id="{79260558-8380-AE93-1777-708581E69D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6299" y="1797252"/>
            <a:ext cx="3468223" cy="295173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5944555-30AA-0771-B0EA-295B6D2D875A}"/>
              </a:ext>
            </a:extLst>
          </p:cNvPr>
          <p:cNvSpPr txBox="1"/>
          <p:nvPr/>
        </p:nvSpPr>
        <p:spPr>
          <a:xfrm>
            <a:off x="1190110" y="3195757"/>
            <a:ext cx="2868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化学爆炸的条件</a:t>
            </a:r>
            <a:r>
              <a:rPr lang="en-US" altLang="zh-CN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zh-CN" altLang="en-US" sz="2800" b="1" dirty="0">
              <a:solidFill>
                <a:srgbClr val="0066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F175448-AEC9-7B38-1439-749C79042D67}"/>
              </a:ext>
            </a:extLst>
          </p:cNvPr>
          <p:cNvSpPr txBox="1"/>
          <p:nvPr/>
        </p:nvSpPr>
        <p:spPr>
          <a:xfrm>
            <a:off x="1535802" y="4182569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燃烧三要素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8197787-E4C6-53C0-41C0-5B9A1568A969}"/>
              </a:ext>
            </a:extLst>
          </p:cNvPr>
          <p:cNvSpPr txBox="1"/>
          <p:nvPr/>
        </p:nvSpPr>
        <p:spPr>
          <a:xfrm>
            <a:off x="1535802" y="5109753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达到爆炸极限</a:t>
            </a:r>
          </a:p>
        </p:txBody>
      </p:sp>
      <p:graphicFrame>
        <p:nvGraphicFramePr>
          <p:cNvPr id="10" name="表格 6">
            <a:extLst>
              <a:ext uri="{FF2B5EF4-FFF2-40B4-BE49-F238E27FC236}">
                <a16:creationId xmlns:a16="http://schemas.microsoft.com/office/drawing/2014/main" id="{5E858932-5FE1-3F12-8579-C3107CCE93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384560"/>
              </p:ext>
            </p:extLst>
          </p:nvPr>
        </p:nvGraphicFramePr>
        <p:xfrm>
          <a:off x="4600575" y="2114994"/>
          <a:ext cx="7383989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989">
                  <a:extLst>
                    <a:ext uri="{9D8B030D-6E8A-4147-A177-3AD203B41FA5}">
                      <a16:colId xmlns:a16="http://schemas.microsoft.com/office/drawing/2014/main" val="4663939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04873988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20811375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09805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省份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altLang="zh-C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24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altLang="zh-CN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/km</a:t>
                      </a:r>
                      <a:r>
                        <a:rPr lang="en-US" altLang="zh-C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altLang="zh-C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2400" b="1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altLang="zh-CN" sz="2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/km</a:t>
                      </a:r>
                      <a:r>
                        <a:rPr lang="en-US" altLang="zh-C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NOx</a:t>
                      </a:r>
                      <a:r>
                        <a:rPr lang="en-US" altLang="zh-C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2400" b="1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altLang="zh-CN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/km</a:t>
                      </a:r>
                      <a:r>
                        <a:rPr lang="en-US" altLang="zh-C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835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黑龙江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2.63</a:t>
                      </a:r>
                      <a:endParaRPr lang="zh-CN" alt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0.217</a:t>
                      </a:r>
                      <a:endParaRPr lang="zh-CN" alt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0.151</a:t>
                      </a:r>
                      <a:endParaRPr lang="zh-CN" alt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697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辽宁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2.45</a:t>
                      </a:r>
                      <a:endParaRPr lang="zh-CN" alt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0.195</a:t>
                      </a:r>
                      <a:endParaRPr lang="zh-CN" alt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0.136</a:t>
                      </a:r>
                      <a:endParaRPr lang="zh-CN" alt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657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山东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2.71</a:t>
                      </a:r>
                      <a:endParaRPr lang="zh-CN" alt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0.214</a:t>
                      </a:r>
                      <a:endParaRPr lang="zh-CN" alt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0.147</a:t>
                      </a:r>
                      <a:endParaRPr lang="zh-CN" alt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329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湖北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2.48</a:t>
                      </a:r>
                      <a:endParaRPr lang="zh-CN" alt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0.207</a:t>
                      </a:r>
                      <a:endParaRPr lang="zh-CN" alt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0.138</a:t>
                      </a:r>
                      <a:endParaRPr lang="zh-CN" alt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446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广西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2.56</a:t>
                      </a:r>
                      <a:endParaRPr lang="zh-CN" alt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0.216</a:t>
                      </a:r>
                      <a:endParaRPr lang="zh-CN" alt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0.141</a:t>
                      </a:r>
                      <a:endParaRPr lang="zh-CN" alt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685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河南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2.61</a:t>
                      </a:r>
                      <a:endParaRPr lang="zh-CN" alt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0.194</a:t>
                      </a:r>
                      <a:endParaRPr lang="zh-CN" alt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0.139</a:t>
                      </a:r>
                      <a:endParaRPr lang="zh-CN" alt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396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平均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2.573</a:t>
                      </a:r>
                      <a:endParaRPr lang="zh-CN" alt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0.207</a:t>
                      </a:r>
                      <a:endParaRPr lang="zh-CN" alt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0.142</a:t>
                      </a:r>
                      <a:endParaRPr lang="zh-CN" alt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669982"/>
                  </a:ext>
                </a:extLst>
              </a:tr>
            </a:tbl>
          </a:graphicData>
        </a:graphic>
      </p:graphicFrame>
      <p:grpSp>
        <p:nvGrpSpPr>
          <p:cNvPr id="11" name="组合 10">
            <a:extLst>
              <a:ext uri="{FF2B5EF4-FFF2-40B4-BE49-F238E27FC236}">
                <a16:creationId xmlns:a16="http://schemas.microsoft.com/office/drawing/2014/main" id="{CF73FB1E-915E-9F21-73B6-62C6A95BEFE7}"/>
              </a:ext>
            </a:extLst>
          </p:cNvPr>
          <p:cNvGrpSpPr/>
          <p:nvPr/>
        </p:nvGrpSpPr>
        <p:grpSpPr>
          <a:xfrm>
            <a:off x="1460309" y="427316"/>
            <a:ext cx="3651885" cy="783256"/>
            <a:chOff x="1460309" y="427316"/>
            <a:chExt cx="3651885" cy="783256"/>
          </a:xfrm>
        </p:grpSpPr>
        <p:sp>
          <p:nvSpPr>
            <p:cNvPr id="12" name="燕尾形 14">
              <a:extLst>
                <a:ext uri="{FF2B5EF4-FFF2-40B4-BE49-F238E27FC236}">
                  <a16:creationId xmlns:a16="http://schemas.microsoft.com/office/drawing/2014/main" id="{741847F3-C58F-E39C-015A-9DC0D44FD88E}"/>
                </a:ext>
              </a:extLst>
            </p:cNvPr>
            <p:cNvSpPr/>
            <p:nvPr/>
          </p:nvSpPr>
          <p:spPr>
            <a:xfrm>
              <a:off x="1460309" y="427316"/>
              <a:ext cx="3651885" cy="734315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8CF21A0-B75C-3430-7453-FC23DDAEBA85}"/>
                </a:ext>
              </a:extLst>
            </p:cNvPr>
            <p:cNvSpPr txBox="1"/>
            <p:nvPr/>
          </p:nvSpPr>
          <p:spPr>
            <a:xfrm>
              <a:off x="2043941" y="502686"/>
              <a:ext cx="275193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4000" b="1" dirty="0">
                  <a:solidFill>
                    <a:schemeClr val="bg2">
                      <a:lumMod val="10000"/>
                    </a:schemeClr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燃烧再认识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829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/>
      <p:bldP spid="14" grpId="0"/>
      <p:bldP spid="3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BEDEA75-628A-3FC8-0AFB-0778820A3373}"/>
              </a:ext>
            </a:extLst>
          </p:cNvPr>
          <p:cNvSpPr txBox="1"/>
          <p:nvPr/>
        </p:nvSpPr>
        <p:spPr>
          <a:xfrm>
            <a:off x="483239" y="1646588"/>
            <a:ext cx="8707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4400" b="1" dirty="0">
                <a:solidFill>
                  <a:srgbClr val="006666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方法</a:t>
            </a:r>
            <a:r>
              <a:rPr lang="zh-CN" altLang="en-US" sz="4000" b="1" dirty="0">
                <a:solidFill>
                  <a:srgbClr val="006666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小结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0E6B65C-6C91-D26D-BDDA-E196A006087A}"/>
              </a:ext>
            </a:extLst>
          </p:cNvPr>
          <p:cNvSpPr txBox="1"/>
          <p:nvPr/>
        </p:nvSpPr>
        <p:spPr>
          <a:xfrm>
            <a:off x="1569274" y="5218465"/>
            <a:ext cx="8802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反应利用角度之一：利用化学变化中的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能量变化</a:t>
            </a:r>
            <a:endParaRPr lang="en-US" altLang="zh-CN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A873501-7ED1-12F8-9D0A-651CA4ED5307}"/>
              </a:ext>
            </a:extLst>
          </p:cNvPr>
          <p:cNvSpPr txBox="1"/>
          <p:nvPr/>
        </p:nvSpPr>
        <p:spPr>
          <a:xfrm>
            <a:off x="2456773" y="4532107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化学能→光能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CF43972-6DD9-4202-F700-B69AE76A3D1B}"/>
              </a:ext>
            </a:extLst>
          </p:cNvPr>
          <p:cNvSpPr txBox="1"/>
          <p:nvPr/>
        </p:nvSpPr>
        <p:spPr>
          <a:xfrm>
            <a:off x="6813010" y="4569327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化学能→热能</a:t>
            </a:r>
          </a:p>
        </p:txBody>
      </p:sp>
      <p:pic>
        <p:nvPicPr>
          <p:cNvPr id="12" name="Picture 2" descr="图解·汽车（1）了解发动机的基本构造 - 知乎">
            <a:extLst>
              <a:ext uri="{FF2B5EF4-FFF2-40B4-BE49-F238E27FC236}">
                <a16:creationId xmlns:a16="http://schemas.microsoft.com/office/drawing/2014/main" id="{F0D02448-B3FF-7B00-DB90-78A7B5780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5" r="29062"/>
          <a:stretch/>
        </p:blipFill>
        <p:spPr bwMode="auto">
          <a:xfrm>
            <a:off x="6290072" y="1415563"/>
            <a:ext cx="3091786" cy="295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B7839CD-E983-AADA-6089-77B4EE785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941" y="1347147"/>
            <a:ext cx="2968568" cy="2992025"/>
          </a:xfrm>
          <a:prstGeom prst="rect">
            <a:avLst/>
          </a:prstGeom>
        </p:spPr>
      </p:pic>
      <p:sp>
        <p:nvSpPr>
          <p:cNvPr id="4" name="燕尾形 14">
            <a:extLst>
              <a:ext uri="{FF2B5EF4-FFF2-40B4-BE49-F238E27FC236}">
                <a16:creationId xmlns:a16="http://schemas.microsoft.com/office/drawing/2014/main" id="{3358D432-1D2C-1A69-9033-134616FF6438}"/>
              </a:ext>
            </a:extLst>
          </p:cNvPr>
          <p:cNvSpPr/>
          <p:nvPr/>
        </p:nvSpPr>
        <p:spPr>
          <a:xfrm>
            <a:off x="1460309" y="427316"/>
            <a:ext cx="3651885" cy="734315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8D328C8-3290-7CB9-9D7F-9F1D197FB7F3}"/>
              </a:ext>
            </a:extLst>
          </p:cNvPr>
          <p:cNvSpPr txBox="1"/>
          <p:nvPr/>
        </p:nvSpPr>
        <p:spPr>
          <a:xfrm>
            <a:off x="2043941" y="502686"/>
            <a:ext cx="27519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4000" b="1" dirty="0">
                <a:solidFill>
                  <a:schemeClr val="bg2">
                    <a:lumMod val="10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燃烧再认识</a:t>
            </a:r>
          </a:p>
        </p:txBody>
      </p:sp>
    </p:spTree>
    <p:extLst>
      <p:ext uri="{BB962C8B-B14F-4D97-AF65-F5344CB8AC3E}">
        <p14:creationId xmlns:p14="http://schemas.microsoft.com/office/powerpoint/2010/main" val="216713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10F0F25-D03A-553E-8203-DA4084096E9B}"/>
              </a:ext>
            </a:extLst>
          </p:cNvPr>
          <p:cNvSpPr txBox="1"/>
          <p:nvPr/>
        </p:nvSpPr>
        <p:spPr>
          <a:xfrm>
            <a:off x="1120596" y="1440249"/>
            <a:ext cx="106740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rgbClr val="45454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余</a:t>
            </a:r>
            <a:r>
              <a:rPr lang="zh-CN" altLang="en-US" sz="2800" b="1" dirty="0">
                <a:solidFill>
                  <a:srgbClr val="45454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（我）</a:t>
            </a:r>
            <a:r>
              <a:rPr lang="zh-CN" altLang="zh-CN" sz="2800" b="1" dirty="0">
                <a:solidFill>
                  <a:srgbClr val="45454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疑</a:t>
            </a:r>
            <a:r>
              <a:rPr lang="zh-CN" altLang="zh-CN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其烟可用</a:t>
            </a:r>
            <a:r>
              <a:rPr lang="zh-CN" altLang="zh-CN" sz="2800" b="1" dirty="0">
                <a:solidFill>
                  <a:srgbClr val="45454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，试扫其</a:t>
            </a:r>
            <a:r>
              <a:rPr lang="zh-CN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煤</a:t>
            </a:r>
            <a:r>
              <a:rPr lang="zh-CN" altLang="zh-CN" sz="2800" b="1" dirty="0">
                <a:solidFill>
                  <a:srgbClr val="45454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以为墨，黑光如漆，松墨不及也，遂大为之。其识文为“延川石液”者是也。</a:t>
            </a:r>
            <a:endParaRPr lang="zh-CN" altLang="en-US" sz="2800" b="1" dirty="0">
              <a:solidFill>
                <a:srgbClr val="454545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FF78BB1D-D52D-46C0-9913-AE2B99985E81}"/>
              </a:ext>
            </a:extLst>
          </p:cNvPr>
          <p:cNvSpPr/>
          <p:nvPr/>
        </p:nvSpPr>
        <p:spPr>
          <a:xfrm>
            <a:off x="904930" y="1399476"/>
            <a:ext cx="10889689" cy="1008558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149626D-7E21-0746-1F83-D9724656EA05}"/>
              </a:ext>
            </a:extLst>
          </p:cNvPr>
          <p:cNvSpPr txBox="1"/>
          <p:nvPr/>
        </p:nvSpPr>
        <p:spPr>
          <a:xfrm>
            <a:off x="724116" y="2515464"/>
            <a:ext cx="6832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沈括利用石油燃烧的另一个角度是什么？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359EE3D-10A2-F6A4-BEDB-2ABD90D3BD4F}"/>
              </a:ext>
            </a:extLst>
          </p:cNvPr>
          <p:cNvSpPr txBox="1"/>
          <p:nvPr/>
        </p:nvSpPr>
        <p:spPr>
          <a:xfrm>
            <a:off x="7625919" y="2596938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利用变化的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产物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535C30E-5F62-EF28-0AC6-CFD65E59F7E7}"/>
              </a:ext>
            </a:extLst>
          </p:cNvPr>
          <p:cNvSpPr txBox="1"/>
          <p:nvPr/>
        </p:nvSpPr>
        <p:spPr>
          <a:xfrm>
            <a:off x="775244" y="3298449"/>
            <a:ext cx="6288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文中沈括是如何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探究</a:t>
            </a:r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石油烟的用途的？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E3A90B7-8173-5E84-469A-BCD2C57F4108}"/>
              </a:ext>
            </a:extLst>
          </p:cNvPr>
          <p:cNvSpPr txBox="1"/>
          <p:nvPr/>
        </p:nvSpPr>
        <p:spPr>
          <a:xfrm>
            <a:off x="1155150" y="3977300"/>
            <a:ext cx="4310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疑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80EFADC-C44C-67DD-42EC-FDAADEBC5202}"/>
              </a:ext>
            </a:extLst>
          </p:cNvPr>
          <p:cNvSpPr txBox="1"/>
          <p:nvPr/>
        </p:nvSpPr>
        <p:spPr>
          <a:xfrm>
            <a:off x="5939381" y="3970584"/>
            <a:ext cx="6881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试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8CF131D7-BE9F-189A-96C4-45B325338396}"/>
              </a:ext>
            </a:extLst>
          </p:cNvPr>
          <p:cNvSpPr/>
          <p:nvPr/>
        </p:nvSpPr>
        <p:spPr>
          <a:xfrm>
            <a:off x="2579404" y="1399476"/>
            <a:ext cx="481082" cy="5473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925FA3CC-C338-A3AC-848B-0DC35A6B0C83}"/>
              </a:ext>
            </a:extLst>
          </p:cNvPr>
          <p:cNvSpPr/>
          <p:nvPr/>
        </p:nvSpPr>
        <p:spPr>
          <a:xfrm>
            <a:off x="4734960" y="1435029"/>
            <a:ext cx="481082" cy="5473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3654718A-4C84-39C0-0C73-46AC7C43596F}"/>
              </a:ext>
            </a:extLst>
          </p:cNvPr>
          <p:cNvSpPr/>
          <p:nvPr/>
        </p:nvSpPr>
        <p:spPr>
          <a:xfrm>
            <a:off x="10112216" y="1399811"/>
            <a:ext cx="768022" cy="5473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8D2C4B6D-859D-5422-8613-678DDB1AECE3}"/>
              </a:ext>
            </a:extLst>
          </p:cNvPr>
          <p:cNvSpPr/>
          <p:nvPr/>
        </p:nvSpPr>
        <p:spPr>
          <a:xfrm>
            <a:off x="1569317" y="1876146"/>
            <a:ext cx="768022" cy="5473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60F1440-DCB7-3A49-2396-E5568C2426F1}"/>
              </a:ext>
            </a:extLst>
          </p:cNvPr>
          <p:cNvSpPr txBox="1"/>
          <p:nvPr/>
        </p:nvSpPr>
        <p:spPr>
          <a:xfrm>
            <a:off x="8206949" y="3684315"/>
            <a:ext cx="24801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黑光如漆，松墨不及也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CF1AA78A-95C5-EB78-4C4E-57E5AD055440}"/>
              </a:ext>
            </a:extLst>
          </p:cNvPr>
          <p:cNvSpPr/>
          <p:nvPr/>
        </p:nvSpPr>
        <p:spPr>
          <a:xfrm>
            <a:off x="724116" y="5052132"/>
            <a:ext cx="1690403" cy="733233"/>
          </a:xfrm>
          <a:prstGeom prst="roundRect">
            <a:avLst/>
          </a:prstGeom>
          <a:noFill/>
          <a:ln w="3810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提出问题</a:t>
            </a: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3371A40C-F8C9-5EED-1007-8530A5FA9CC3}"/>
              </a:ext>
            </a:extLst>
          </p:cNvPr>
          <p:cNvSpPr/>
          <p:nvPr/>
        </p:nvSpPr>
        <p:spPr>
          <a:xfrm>
            <a:off x="2705190" y="5052132"/>
            <a:ext cx="1690403" cy="733233"/>
          </a:xfrm>
          <a:prstGeom prst="roundRect">
            <a:avLst/>
          </a:prstGeom>
          <a:noFill/>
          <a:ln w="3810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形成假设</a:t>
            </a: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2515880D-BF80-5623-4273-FB83C0D771EC}"/>
              </a:ext>
            </a:extLst>
          </p:cNvPr>
          <p:cNvSpPr/>
          <p:nvPr/>
        </p:nvSpPr>
        <p:spPr>
          <a:xfrm>
            <a:off x="4816044" y="5052131"/>
            <a:ext cx="2813481" cy="733233"/>
          </a:xfrm>
          <a:prstGeom prst="roundRect">
            <a:avLst/>
          </a:prstGeom>
          <a:noFill/>
          <a:ln w="3810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设计并实施实验</a:t>
            </a: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F2D9AADF-4888-2203-251E-2782533ED5A4}"/>
              </a:ext>
            </a:extLst>
          </p:cNvPr>
          <p:cNvSpPr/>
          <p:nvPr/>
        </p:nvSpPr>
        <p:spPr>
          <a:xfrm>
            <a:off x="7959295" y="5052131"/>
            <a:ext cx="1737156" cy="733233"/>
          </a:xfrm>
          <a:prstGeom prst="roundRect">
            <a:avLst/>
          </a:prstGeom>
          <a:noFill/>
          <a:ln w="3810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获取证据</a:t>
            </a:r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727C3A03-44FB-2E93-C752-488CA4EA5B69}"/>
              </a:ext>
            </a:extLst>
          </p:cNvPr>
          <p:cNvCxnSpPr>
            <a:cxnSpLocks/>
          </p:cNvCxnSpPr>
          <p:nvPr/>
        </p:nvCxnSpPr>
        <p:spPr>
          <a:xfrm>
            <a:off x="2414519" y="5418746"/>
            <a:ext cx="329770" cy="0"/>
          </a:xfrm>
          <a:prstGeom prst="straightConnector1">
            <a:avLst/>
          </a:prstGeom>
          <a:ln w="57150">
            <a:solidFill>
              <a:srgbClr val="00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FF6057EA-C6BF-9AB1-A114-92214FF6F971}"/>
              </a:ext>
            </a:extLst>
          </p:cNvPr>
          <p:cNvSpPr/>
          <p:nvPr/>
        </p:nvSpPr>
        <p:spPr>
          <a:xfrm>
            <a:off x="10071678" y="5052130"/>
            <a:ext cx="1737156" cy="733233"/>
          </a:xfrm>
          <a:prstGeom prst="roundRect">
            <a:avLst/>
          </a:prstGeom>
          <a:noFill/>
          <a:ln w="3810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得出结论</a:t>
            </a: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4BD97171-75BD-3E70-81C6-B86AE3C50C3C}"/>
              </a:ext>
            </a:extLst>
          </p:cNvPr>
          <p:cNvCxnSpPr/>
          <p:nvPr/>
        </p:nvCxnSpPr>
        <p:spPr>
          <a:xfrm>
            <a:off x="1682881" y="4288627"/>
            <a:ext cx="4331760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CCAA0B24-55B3-34F2-ECBD-0500B8B74306}"/>
              </a:ext>
            </a:extLst>
          </p:cNvPr>
          <p:cNvCxnSpPr>
            <a:cxnSpLocks/>
          </p:cNvCxnSpPr>
          <p:nvPr/>
        </p:nvCxnSpPr>
        <p:spPr>
          <a:xfrm flipV="1">
            <a:off x="6639204" y="4300740"/>
            <a:ext cx="1397367" cy="6715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75C90646-0A5E-34BB-2DB9-C7A0F5583458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4410618" y="5418746"/>
            <a:ext cx="405426" cy="2"/>
          </a:xfrm>
          <a:prstGeom prst="straightConnector1">
            <a:avLst/>
          </a:prstGeom>
          <a:ln w="57150">
            <a:solidFill>
              <a:srgbClr val="00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B3142F8C-F82E-4752-EF5F-9940B7C8BB1A}"/>
              </a:ext>
            </a:extLst>
          </p:cNvPr>
          <p:cNvCxnSpPr>
            <a:cxnSpLocks/>
          </p:cNvCxnSpPr>
          <p:nvPr/>
        </p:nvCxnSpPr>
        <p:spPr>
          <a:xfrm>
            <a:off x="7625919" y="5385675"/>
            <a:ext cx="378833" cy="0"/>
          </a:xfrm>
          <a:prstGeom prst="straightConnector1">
            <a:avLst/>
          </a:prstGeom>
          <a:ln w="57150">
            <a:solidFill>
              <a:srgbClr val="00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99BC27AB-DA0C-C9C8-0C38-13C07B4ADA7F}"/>
              </a:ext>
            </a:extLst>
          </p:cNvPr>
          <p:cNvCxnSpPr>
            <a:cxnSpLocks/>
          </p:cNvCxnSpPr>
          <p:nvPr/>
        </p:nvCxnSpPr>
        <p:spPr>
          <a:xfrm>
            <a:off x="9716315" y="5385675"/>
            <a:ext cx="405426" cy="2"/>
          </a:xfrm>
          <a:prstGeom prst="straightConnector1">
            <a:avLst/>
          </a:prstGeom>
          <a:ln w="57150">
            <a:solidFill>
              <a:srgbClr val="00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8DB3A97F-43E0-E879-195F-B3114C373443}"/>
              </a:ext>
            </a:extLst>
          </p:cNvPr>
          <p:cNvGrpSpPr/>
          <p:nvPr/>
        </p:nvGrpSpPr>
        <p:grpSpPr>
          <a:xfrm>
            <a:off x="1460309" y="427316"/>
            <a:ext cx="7007620" cy="783256"/>
            <a:chOff x="1460309" y="427316"/>
            <a:chExt cx="7007620" cy="783256"/>
          </a:xfrm>
        </p:grpSpPr>
        <p:sp>
          <p:nvSpPr>
            <p:cNvPr id="2" name="燕尾形 14">
              <a:extLst>
                <a:ext uri="{FF2B5EF4-FFF2-40B4-BE49-F238E27FC236}">
                  <a16:creationId xmlns:a16="http://schemas.microsoft.com/office/drawing/2014/main" id="{9993E2EA-5DD3-1E7F-C173-1DA5A80E60B2}"/>
                </a:ext>
              </a:extLst>
            </p:cNvPr>
            <p:cNvSpPr/>
            <p:nvPr/>
          </p:nvSpPr>
          <p:spPr>
            <a:xfrm>
              <a:off x="1460309" y="427316"/>
              <a:ext cx="3651885" cy="734315"/>
            </a:xfrm>
            <a:prstGeom prst="chevr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E0DAE07F-CDCC-C161-DE76-BFD1E1E99477}"/>
                </a:ext>
              </a:extLst>
            </p:cNvPr>
            <p:cNvSpPr txBox="1"/>
            <p:nvPr/>
          </p:nvSpPr>
          <p:spPr>
            <a:xfrm>
              <a:off x="2043941" y="502686"/>
              <a:ext cx="275193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燃烧再认识</a:t>
              </a:r>
            </a:p>
          </p:txBody>
        </p:sp>
        <p:sp>
          <p:nvSpPr>
            <p:cNvPr id="6" name="燕尾形 14">
              <a:extLst>
                <a:ext uri="{FF2B5EF4-FFF2-40B4-BE49-F238E27FC236}">
                  <a16:creationId xmlns:a16="http://schemas.microsoft.com/office/drawing/2014/main" id="{1712FB5D-3A98-1805-F310-BA18CD40A8E0}"/>
                </a:ext>
              </a:extLst>
            </p:cNvPr>
            <p:cNvSpPr/>
            <p:nvPr/>
          </p:nvSpPr>
          <p:spPr>
            <a:xfrm>
              <a:off x="4816044" y="427316"/>
              <a:ext cx="3651885" cy="734315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642B64E6-72BA-488F-3C3E-C637883065E8}"/>
                </a:ext>
              </a:extLst>
            </p:cNvPr>
            <p:cNvSpPr txBox="1"/>
            <p:nvPr/>
          </p:nvSpPr>
          <p:spPr>
            <a:xfrm>
              <a:off x="5275357" y="488668"/>
              <a:ext cx="282178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资源巧利用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01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/>
      <p:bldP spid="21" grpId="0"/>
      <p:bldP spid="22" grpId="0" animBg="1"/>
      <p:bldP spid="23" grpId="0" animBg="1"/>
      <p:bldP spid="24" grpId="0" animBg="1"/>
      <p:bldP spid="25" grpId="0" animBg="1"/>
      <p:bldP spid="32" grpId="0"/>
      <p:bldP spid="27" grpId="0" animBg="1"/>
      <p:bldP spid="28" grpId="0" animBg="1"/>
      <p:bldP spid="29" grpId="0" animBg="1"/>
      <p:bldP spid="30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02E9752-5AC5-D322-2A65-97D3E96CB5CF}"/>
              </a:ext>
            </a:extLst>
          </p:cNvPr>
          <p:cNvSpPr txBox="1"/>
          <p:nvPr/>
        </p:nvSpPr>
        <p:spPr>
          <a:xfrm>
            <a:off x="267006" y="3214480"/>
            <a:ext cx="8598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Q6</a:t>
            </a:r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：制约石油制墨在古代大规模使用的原因可能是？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5DCEAB1-A7B8-B32C-290B-0A12BBC2B500}"/>
              </a:ext>
            </a:extLst>
          </p:cNvPr>
          <p:cNvSpPr txBox="1"/>
          <p:nvPr/>
        </p:nvSpPr>
        <p:spPr>
          <a:xfrm>
            <a:off x="966296" y="1296465"/>
            <a:ext cx="108992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45454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明朝宋应星</a:t>
            </a:r>
            <a:r>
              <a:rPr lang="en-US" altLang="zh-CN" sz="2800" b="1" dirty="0">
                <a:solidFill>
                  <a:srgbClr val="006666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800" b="1" dirty="0">
                <a:solidFill>
                  <a:srgbClr val="006666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天工开物</a:t>
            </a:r>
            <a:r>
              <a:rPr lang="en-US" altLang="zh-CN" sz="2800" b="1" dirty="0">
                <a:solidFill>
                  <a:srgbClr val="006666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800" b="1" dirty="0">
                <a:solidFill>
                  <a:srgbClr val="45454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记载，当时制墨，取</a:t>
            </a: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松烟</a:t>
            </a:r>
            <a:r>
              <a:rPr lang="zh-CN" altLang="en-US" sz="2800" b="1" dirty="0">
                <a:solidFill>
                  <a:srgbClr val="45454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为者，</a:t>
            </a: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居十之九</a:t>
            </a:r>
            <a:r>
              <a:rPr lang="zh-CN" altLang="en-US" sz="2800" b="1" dirty="0">
                <a:solidFill>
                  <a:srgbClr val="45454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endParaRPr lang="en-US" altLang="zh-CN" sz="2800" b="1" dirty="0">
              <a:solidFill>
                <a:srgbClr val="454545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51792A7F-7275-7A2A-AA66-70AFF84E37D3}"/>
              </a:ext>
            </a:extLst>
          </p:cNvPr>
          <p:cNvSpPr/>
          <p:nvPr/>
        </p:nvSpPr>
        <p:spPr>
          <a:xfrm>
            <a:off x="770974" y="1231369"/>
            <a:ext cx="10978746" cy="635126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A5CF764-919E-974A-F2B7-F4BB68E5B8D5}"/>
              </a:ext>
            </a:extLst>
          </p:cNvPr>
          <p:cNvSpPr txBox="1"/>
          <p:nvPr/>
        </p:nvSpPr>
        <p:spPr>
          <a:xfrm>
            <a:off x="1082426" y="3860602"/>
            <a:ext cx="102516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资料卡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8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石油主要是碳氢化合物。其余组成元素为</a:t>
            </a:r>
            <a:r>
              <a:rPr lang="zh-CN" altLang="en-US" sz="2800" b="1" i="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硫</a:t>
            </a:r>
            <a:r>
              <a:rPr lang="zh-CN" altLang="en-US" sz="28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800" b="1" i="0" strike="noStrike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氮</a:t>
            </a:r>
            <a:r>
              <a:rPr lang="zh-CN" altLang="en-US" sz="28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800" b="1" i="0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氧</a:t>
            </a:r>
            <a:r>
              <a:rPr lang="zh-CN" altLang="en-US" sz="28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及微量金属元素。石油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储藏在地壳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2000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米以上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甚至到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10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千米。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EA7C49B8-7174-534F-0447-A91A96F5B4C1}"/>
              </a:ext>
            </a:extLst>
          </p:cNvPr>
          <p:cNvSpPr/>
          <p:nvPr/>
        </p:nvSpPr>
        <p:spPr>
          <a:xfrm>
            <a:off x="1014070" y="3860602"/>
            <a:ext cx="10492554" cy="986957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45230A2-A6B7-F51A-2F29-90517944BEC8}"/>
              </a:ext>
            </a:extLst>
          </p:cNvPr>
          <p:cNvSpPr txBox="1"/>
          <p:nvPr/>
        </p:nvSpPr>
        <p:spPr>
          <a:xfrm>
            <a:off x="1318293" y="5606128"/>
            <a:ext cx="3248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开采困难，成本高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F550CCB-DB4A-B2E4-A0A5-D57B246CEC75}"/>
              </a:ext>
            </a:extLst>
          </p:cNvPr>
          <p:cNvSpPr txBox="1"/>
          <p:nvPr/>
        </p:nvSpPr>
        <p:spPr>
          <a:xfrm>
            <a:off x="1318293" y="4969345"/>
            <a:ext cx="48899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硫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氮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元素在燃烧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污染环境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72708F1-042A-093E-ED48-CDC986F10AD6}"/>
              </a:ext>
            </a:extLst>
          </p:cNvPr>
          <p:cNvSpPr txBox="1"/>
          <p:nvPr/>
        </p:nvSpPr>
        <p:spPr>
          <a:xfrm>
            <a:off x="966296" y="2037689"/>
            <a:ext cx="107397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45454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 sz="2800" b="1" dirty="0">
                <a:solidFill>
                  <a:srgbClr val="45454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古法惟用松烧烟﹐近代始用</a:t>
            </a: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桐油</a:t>
            </a:r>
            <a:r>
              <a:rPr lang="zh-CN" altLang="en-US" sz="2800" b="1" dirty="0">
                <a:solidFill>
                  <a:srgbClr val="45454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﹑</a:t>
            </a: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麻子油</a:t>
            </a:r>
            <a:r>
              <a:rPr lang="zh-CN" altLang="en-US" sz="2800" b="1" dirty="0">
                <a:solidFill>
                  <a:srgbClr val="45454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烧烟、苏人用</a:t>
            </a: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菜子油</a:t>
            </a:r>
            <a:r>
              <a:rPr lang="zh-CN" altLang="en-US" sz="2800" b="1" dirty="0">
                <a:solidFill>
                  <a:srgbClr val="45454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豆油</a:t>
            </a:r>
            <a:r>
              <a:rPr lang="zh-CN" altLang="en-US" sz="2800" b="1" dirty="0">
                <a:solidFill>
                  <a:srgbClr val="45454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烧烟﹐以上诸油俱可烧烟裂墨</a:t>
            </a:r>
            <a:r>
              <a:rPr lang="en-US" altLang="zh-CN" sz="2800" b="1" dirty="0">
                <a:solidFill>
                  <a:srgbClr val="45454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”——</a:t>
            </a:r>
            <a:r>
              <a:rPr lang="zh-CN" altLang="en-US" sz="2800" b="1" dirty="0">
                <a:solidFill>
                  <a:srgbClr val="45454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明朝沈继孙，</a:t>
            </a:r>
            <a:r>
              <a:rPr lang="en-US" altLang="zh-CN" sz="2800" b="1" dirty="0">
                <a:solidFill>
                  <a:srgbClr val="006666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800" b="1" dirty="0">
                <a:solidFill>
                  <a:srgbClr val="006666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墨法集要</a:t>
            </a:r>
            <a:r>
              <a:rPr lang="en-US" altLang="zh-CN" sz="2800" b="1" dirty="0">
                <a:solidFill>
                  <a:srgbClr val="006666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endParaRPr lang="zh-CN" altLang="en-US" sz="2800" b="1" dirty="0">
              <a:solidFill>
                <a:srgbClr val="006666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4481CA31-56D4-7927-B5D8-D5AABD9A834E}"/>
              </a:ext>
            </a:extLst>
          </p:cNvPr>
          <p:cNvSpPr/>
          <p:nvPr/>
        </p:nvSpPr>
        <p:spPr>
          <a:xfrm>
            <a:off x="775103" y="1951796"/>
            <a:ext cx="10978746" cy="1125301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7161DC1-FAB9-CE5A-DE19-40FE6E15DD99}"/>
              </a:ext>
            </a:extLst>
          </p:cNvPr>
          <p:cNvSpPr txBox="1"/>
          <p:nvPr/>
        </p:nvSpPr>
        <p:spPr>
          <a:xfrm>
            <a:off x="5343172" y="5457013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1921D26-44AC-CD61-8B6F-2D06D3B4B358}"/>
              </a:ext>
            </a:extLst>
          </p:cNvPr>
          <p:cNvGrpSpPr/>
          <p:nvPr/>
        </p:nvGrpSpPr>
        <p:grpSpPr>
          <a:xfrm>
            <a:off x="1460309" y="427316"/>
            <a:ext cx="7007620" cy="783256"/>
            <a:chOff x="1460309" y="427316"/>
            <a:chExt cx="7007620" cy="783256"/>
          </a:xfrm>
        </p:grpSpPr>
        <p:sp>
          <p:nvSpPr>
            <p:cNvPr id="14" name="燕尾形 14">
              <a:extLst>
                <a:ext uri="{FF2B5EF4-FFF2-40B4-BE49-F238E27FC236}">
                  <a16:creationId xmlns:a16="http://schemas.microsoft.com/office/drawing/2014/main" id="{A51B214F-66D7-7F51-2560-96E34AD81132}"/>
                </a:ext>
              </a:extLst>
            </p:cNvPr>
            <p:cNvSpPr/>
            <p:nvPr/>
          </p:nvSpPr>
          <p:spPr>
            <a:xfrm>
              <a:off x="1460309" y="427316"/>
              <a:ext cx="3651885" cy="734315"/>
            </a:xfrm>
            <a:prstGeom prst="chevr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5BE090EB-8E29-18C4-AE93-AC82E1BA01A5}"/>
                </a:ext>
              </a:extLst>
            </p:cNvPr>
            <p:cNvSpPr txBox="1"/>
            <p:nvPr/>
          </p:nvSpPr>
          <p:spPr>
            <a:xfrm>
              <a:off x="2043941" y="502686"/>
              <a:ext cx="275193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燃烧再认识</a:t>
              </a:r>
            </a:p>
          </p:txBody>
        </p:sp>
        <p:sp>
          <p:nvSpPr>
            <p:cNvPr id="16" name="燕尾形 14">
              <a:extLst>
                <a:ext uri="{FF2B5EF4-FFF2-40B4-BE49-F238E27FC236}">
                  <a16:creationId xmlns:a16="http://schemas.microsoft.com/office/drawing/2014/main" id="{867DD5C2-FF5B-5D19-9CEB-77EA8805736C}"/>
                </a:ext>
              </a:extLst>
            </p:cNvPr>
            <p:cNvSpPr/>
            <p:nvPr/>
          </p:nvSpPr>
          <p:spPr>
            <a:xfrm>
              <a:off x="4816044" y="427316"/>
              <a:ext cx="3651885" cy="734315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EC891B7-F641-1D25-A75A-A989F3865E66}"/>
                </a:ext>
              </a:extLst>
            </p:cNvPr>
            <p:cNvSpPr txBox="1"/>
            <p:nvPr/>
          </p:nvSpPr>
          <p:spPr>
            <a:xfrm>
              <a:off x="5275357" y="488668"/>
              <a:ext cx="282178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资源巧利用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477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  <p:bldP spid="11" grpId="0"/>
      <p:bldP spid="1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378095E-9FD4-632E-1171-AC1153AE2D18}"/>
              </a:ext>
            </a:extLst>
          </p:cNvPr>
          <p:cNvSpPr txBox="1"/>
          <p:nvPr/>
        </p:nvSpPr>
        <p:spPr>
          <a:xfrm>
            <a:off x="577015" y="1444607"/>
            <a:ext cx="949121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资料卡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：现代炭黑一般由</a:t>
            </a:r>
            <a:r>
              <a:rPr lang="en-US" altLang="zh-CN" sz="2800" b="1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烃类</a:t>
            </a:r>
            <a:r>
              <a:rPr lang="en-US" altLang="zh-CN" sz="2800" b="1" u="none" strike="noStrike" kern="1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8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碳氢化合物</a:t>
            </a:r>
            <a:r>
              <a:rPr lang="en-US" altLang="zh-CN" sz="2800" b="1" u="none" strike="noStrike" kern="1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zh-CN" sz="2800" b="1" kern="1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在</a:t>
            </a:r>
            <a:r>
              <a:rPr lang="zh-CN" altLang="en-US" sz="2800" b="1" kern="1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一定</a:t>
            </a:r>
            <a:r>
              <a:rPr lang="zh-CN" altLang="zh-CN" sz="2800" b="1" kern="1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条件下经</a:t>
            </a:r>
            <a:r>
              <a:rPr lang="zh-CN" altLang="zh-CN" sz="2800" b="1" kern="1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不完全</a:t>
            </a:r>
            <a:r>
              <a:rPr lang="en-US" altLang="zh-CN" sz="28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燃</a:t>
            </a:r>
            <a:r>
              <a:rPr lang="zh-CN" altLang="en-US" sz="28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烧</a:t>
            </a:r>
            <a:r>
              <a:rPr lang="zh-CN" altLang="zh-CN" sz="2800" b="1" kern="1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或</a:t>
            </a:r>
            <a:r>
              <a:rPr lang="zh-CN" altLang="en-US" sz="2800" b="1" kern="1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热</a:t>
            </a:r>
            <a:r>
              <a:rPr lang="zh-CN" altLang="zh-CN" sz="2800" b="1" kern="1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800" b="1" kern="1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而成</a:t>
            </a:r>
            <a:r>
              <a:rPr lang="zh-CN" altLang="zh-CN" sz="1800" b="1" kern="100" dirty="0">
                <a:solidFill>
                  <a:srgbClr val="333333"/>
                </a:solidFill>
                <a:effectLst/>
                <a:latin typeface="Helvetica Neue"/>
                <a:ea typeface="等线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1800" b="1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8E5CEB0A-64C7-9787-6CEE-5E6C8C1667D5}"/>
              </a:ext>
            </a:extLst>
          </p:cNvPr>
          <p:cNvSpPr/>
          <p:nvPr/>
        </p:nvSpPr>
        <p:spPr>
          <a:xfrm>
            <a:off x="445705" y="1418436"/>
            <a:ext cx="10684411" cy="932289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93FC0DB-1BB2-368B-B312-D505E8338414}"/>
              </a:ext>
            </a:extLst>
          </p:cNvPr>
          <p:cNvSpPr txBox="1"/>
          <p:nvPr/>
        </p:nvSpPr>
        <p:spPr>
          <a:xfrm>
            <a:off x="393231" y="2446759"/>
            <a:ext cx="10155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以甲烷为例，写出</a:t>
            </a:r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</a:t>
            </a:r>
            <a:r>
              <a:rPr lang="zh-CN" altLang="zh-CN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不完全燃烧制炭黑的化学反应方程式。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F3D0D432-710F-A50C-1B7D-25E14E5239AF}"/>
              </a:ext>
            </a:extLst>
          </p:cNvPr>
          <p:cNvGrpSpPr/>
          <p:nvPr/>
        </p:nvGrpSpPr>
        <p:grpSpPr>
          <a:xfrm>
            <a:off x="799694" y="4448395"/>
            <a:ext cx="5462223" cy="1972866"/>
            <a:chOff x="984560" y="3282287"/>
            <a:chExt cx="6303214" cy="2461507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259C499-8FA4-7528-9A7D-518CF302B4E7}"/>
                </a:ext>
              </a:extLst>
            </p:cNvPr>
            <p:cNvSpPr/>
            <p:nvPr/>
          </p:nvSpPr>
          <p:spPr>
            <a:xfrm>
              <a:off x="984560" y="3359180"/>
              <a:ext cx="2167825" cy="1582420"/>
            </a:xfrm>
            <a:prstGeom prst="rect">
              <a:avLst/>
            </a:prstGeom>
            <a:noFill/>
            <a:ln w="381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14171A5C-B896-F5F0-498E-1A882FA3AC39}"/>
                </a:ext>
              </a:extLst>
            </p:cNvPr>
            <p:cNvGrpSpPr/>
            <p:nvPr/>
          </p:nvGrpSpPr>
          <p:grpSpPr>
            <a:xfrm>
              <a:off x="1558694" y="3533153"/>
              <a:ext cx="781241" cy="801384"/>
              <a:chOff x="1558694" y="3533153"/>
              <a:chExt cx="781241" cy="801384"/>
            </a:xfrm>
          </p:grpSpPr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F840C7C4-C140-5C10-E042-D97083E858BA}"/>
                  </a:ext>
                </a:extLst>
              </p:cNvPr>
              <p:cNvSpPr/>
              <p:nvPr/>
            </p:nvSpPr>
            <p:spPr>
              <a:xfrm>
                <a:off x="1849397" y="4092272"/>
                <a:ext cx="219076" cy="24226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C721890F-14C8-D36F-80FB-F8FB16EA593D}"/>
                  </a:ext>
                </a:extLst>
              </p:cNvPr>
              <p:cNvGrpSpPr/>
              <p:nvPr/>
            </p:nvGrpSpPr>
            <p:grpSpPr>
              <a:xfrm>
                <a:off x="1558694" y="3533153"/>
                <a:ext cx="781241" cy="663016"/>
                <a:chOff x="1714309" y="3686365"/>
                <a:chExt cx="781241" cy="663016"/>
              </a:xfrm>
            </p:grpSpPr>
            <p:sp>
              <p:nvSpPr>
                <p:cNvPr id="9" name="椭圆 8">
                  <a:extLst>
                    <a:ext uri="{FF2B5EF4-FFF2-40B4-BE49-F238E27FC236}">
                      <a16:creationId xmlns:a16="http://schemas.microsoft.com/office/drawing/2014/main" id="{6D846B1C-6835-AB1A-3727-A75E2E23F92C}"/>
                    </a:ext>
                  </a:extLst>
                </p:cNvPr>
                <p:cNvSpPr/>
                <p:nvPr/>
              </p:nvSpPr>
              <p:spPr>
                <a:xfrm>
                  <a:off x="1895475" y="3904098"/>
                  <a:ext cx="381000" cy="390524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" name="椭圆 9">
                  <a:extLst>
                    <a:ext uri="{FF2B5EF4-FFF2-40B4-BE49-F238E27FC236}">
                      <a16:creationId xmlns:a16="http://schemas.microsoft.com/office/drawing/2014/main" id="{2EA0CB2D-066A-036D-8757-9020C5C800B0}"/>
                    </a:ext>
                  </a:extLst>
                </p:cNvPr>
                <p:cNvSpPr/>
                <p:nvPr/>
              </p:nvSpPr>
              <p:spPr>
                <a:xfrm>
                  <a:off x="1976437" y="3686365"/>
                  <a:ext cx="219076" cy="24226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椭圆 10">
                  <a:extLst>
                    <a:ext uri="{FF2B5EF4-FFF2-40B4-BE49-F238E27FC236}">
                      <a16:creationId xmlns:a16="http://schemas.microsoft.com/office/drawing/2014/main" id="{A94DAFCC-D766-A4EF-6FE5-C58D88F6D3AE}"/>
                    </a:ext>
                  </a:extLst>
                </p:cNvPr>
                <p:cNvSpPr/>
                <p:nvPr/>
              </p:nvSpPr>
              <p:spPr>
                <a:xfrm>
                  <a:off x="2276474" y="4052358"/>
                  <a:ext cx="219076" cy="24226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B8335169-255E-38F9-435F-2E4DACA8F871}"/>
                    </a:ext>
                  </a:extLst>
                </p:cNvPr>
                <p:cNvSpPr/>
                <p:nvPr/>
              </p:nvSpPr>
              <p:spPr>
                <a:xfrm>
                  <a:off x="1714309" y="4107118"/>
                  <a:ext cx="219076" cy="2422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15AF3276-6245-650F-DE1E-C973D788CF31}"/>
                </a:ext>
              </a:extLst>
            </p:cNvPr>
            <p:cNvCxnSpPr>
              <a:stCxn id="8" idx="3"/>
            </p:cNvCxnSpPr>
            <p:nvPr/>
          </p:nvCxnSpPr>
          <p:spPr>
            <a:xfrm>
              <a:off x="3152386" y="4150391"/>
              <a:ext cx="1910080" cy="0"/>
            </a:xfrm>
            <a:prstGeom prst="straightConnector1">
              <a:avLst/>
            </a:prstGeom>
            <a:ln w="28575"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365F054A-18D7-E241-8C2E-4EC90FA8E7DE}"/>
                </a:ext>
              </a:extLst>
            </p:cNvPr>
            <p:cNvSpPr txBox="1"/>
            <p:nvPr/>
          </p:nvSpPr>
          <p:spPr>
            <a:xfrm>
              <a:off x="3578094" y="362151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催化剂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252C7910-6B7B-9A69-6C56-47D08AF2DB81}"/>
                </a:ext>
              </a:extLst>
            </p:cNvPr>
            <p:cNvSpPr txBox="1"/>
            <p:nvPr/>
          </p:nvSpPr>
          <p:spPr>
            <a:xfrm>
              <a:off x="3682625" y="4275787"/>
              <a:ext cx="651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加热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142C7FC-232A-2883-C4EF-0FDAA10BDAD2}"/>
                </a:ext>
              </a:extLst>
            </p:cNvPr>
            <p:cNvSpPr/>
            <p:nvPr/>
          </p:nvSpPr>
          <p:spPr>
            <a:xfrm>
              <a:off x="5119949" y="3282287"/>
              <a:ext cx="2167825" cy="1582420"/>
            </a:xfrm>
            <a:prstGeom prst="rect">
              <a:avLst/>
            </a:prstGeom>
            <a:noFill/>
            <a:ln w="381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D70CA91E-6B50-67A8-B5CF-794E2CBDEC23}"/>
                </a:ext>
              </a:extLst>
            </p:cNvPr>
            <p:cNvSpPr/>
            <p:nvPr/>
          </p:nvSpPr>
          <p:spPr>
            <a:xfrm>
              <a:off x="5545658" y="3605849"/>
              <a:ext cx="381000" cy="39052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9AFEEEEA-6C0B-8D1A-AB02-BDECB5326B5D}"/>
                </a:ext>
              </a:extLst>
            </p:cNvPr>
            <p:cNvSpPr/>
            <p:nvPr/>
          </p:nvSpPr>
          <p:spPr>
            <a:xfrm>
              <a:off x="6716939" y="3559170"/>
              <a:ext cx="219074" cy="2422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3119308-CD06-AA55-0058-C824CD991627}"/>
                </a:ext>
              </a:extLst>
            </p:cNvPr>
            <p:cNvSpPr/>
            <p:nvPr/>
          </p:nvSpPr>
          <p:spPr>
            <a:xfrm>
              <a:off x="6487842" y="3559170"/>
              <a:ext cx="219074" cy="2422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37D7BADE-C4BC-EFFE-8EEF-BBE2E1C4E937}"/>
                </a:ext>
              </a:extLst>
            </p:cNvPr>
            <p:cNvSpPr/>
            <p:nvPr/>
          </p:nvSpPr>
          <p:spPr>
            <a:xfrm>
              <a:off x="2082912" y="5287696"/>
              <a:ext cx="381000" cy="39052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68E0DFFE-12E0-EF3D-C657-56AE59173053}"/>
                </a:ext>
              </a:extLst>
            </p:cNvPr>
            <p:cNvSpPr/>
            <p:nvPr/>
          </p:nvSpPr>
          <p:spPr>
            <a:xfrm>
              <a:off x="5316561" y="5330274"/>
              <a:ext cx="229097" cy="2422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E0AB6345-0144-6B34-30F9-299BF8096B36}"/>
                </a:ext>
              </a:extLst>
            </p:cNvPr>
            <p:cNvCxnSpPr>
              <a:cxnSpLocks/>
            </p:cNvCxnSpPr>
            <p:nvPr/>
          </p:nvCxnSpPr>
          <p:spPr>
            <a:xfrm>
              <a:off x="2681076" y="5486279"/>
              <a:ext cx="646862" cy="0"/>
            </a:xfrm>
            <a:prstGeom prst="line">
              <a:avLst/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CF6CC43A-4BF1-328F-65FD-5037853E8D02}"/>
                </a:ext>
              </a:extLst>
            </p:cNvPr>
            <p:cNvSpPr txBox="1"/>
            <p:nvPr/>
          </p:nvSpPr>
          <p:spPr>
            <a:xfrm>
              <a:off x="3327938" y="5159020"/>
              <a:ext cx="481222" cy="584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015A6565-0DD7-D3B3-C6C6-1C2DFFD5FFAD}"/>
                </a:ext>
              </a:extLst>
            </p:cNvPr>
            <p:cNvCxnSpPr>
              <a:cxnSpLocks/>
            </p:cNvCxnSpPr>
            <p:nvPr/>
          </p:nvCxnSpPr>
          <p:spPr>
            <a:xfrm>
              <a:off x="5603226" y="5412225"/>
              <a:ext cx="646862" cy="0"/>
            </a:xfrm>
            <a:prstGeom prst="line">
              <a:avLst/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4FE4DC55-7110-3EC1-8FC6-0C4452D6A7DC}"/>
                </a:ext>
              </a:extLst>
            </p:cNvPr>
            <p:cNvSpPr txBox="1"/>
            <p:nvPr/>
          </p:nvSpPr>
          <p:spPr>
            <a:xfrm>
              <a:off x="6375183" y="5098109"/>
              <a:ext cx="658725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6A0D7347-40BD-680D-09A4-DCE8D42D3398}"/>
              </a:ext>
            </a:extLst>
          </p:cNvPr>
          <p:cNvSpPr txBox="1"/>
          <p:nvPr/>
        </p:nvSpPr>
        <p:spPr>
          <a:xfrm>
            <a:off x="496423" y="3731527"/>
            <a:ext cx="91719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请将下图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补充完整</a:t>
            </a:r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，并写出反应的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化学方程式</a:t>
            </a:r>
            <a:r>
              <a:rPr lang="zh-CN" altLang="zh-CN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5B02DF5D-5120-355F-78A3-BD4D0157F1C2}"/>
              </a:ext>
            </a:extLst>
          </p:cNvPr>
          <p:cNvGrpSpPr/>
          <p:nvPr/>
        </p:nvGrpSpPr>
        <p:grpSpPr>
          <a:xfrm>
            <a:off x="5549050" y="5020377"/>
            <a:ext cx="386320" cy="194172"/>
            <a:chOff x="5747580" y="6036414"/>
            <a:chExt cx="386320" cy="194172"/>
          </a:xfrm>
        </p:grpSpPr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95E7956E-0A35-97CC-414B-8DDA0A921CB6}"/>
                </a:ext>
              </a:extLst>
            </p:cNvPr>
            <p:cNvSpPr/>
            <p:nvPr/>
          </p:nvSpPr>
          <p:spPr>
            <a:xfrm>
              <a:off x="5747580" y="6036414"/>
              <a:ext cx="198530" cy="19417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5F8D5442-0CA5-79C2-76D6-7F3749D3C3E2}"/>
                </a:ext>
              </a:extLst>
            </p:cNvPr>
            <p:cNvSpPr/>
            <p:nvPr/>
          </p:nvSpPr>
          <p:spPr>
            <a:xfrm>
              <a:off x="5935370" y="6036414"/>
              <a:ext cx="198530" cy="19417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A98A25C5-CAD9-8254-C3F4-5DB8CFCF5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428" y="3015869"/>
            <a:ext cx="4529745" cy="66976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873025-419C-D5FC-1280-9DE718FB7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596" y="4703664"/>
            <a:ext cx="3330308" cy="87733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36CB82FA-817D-CE43-5567-39313FFF7AFE}"/>
              </a:ext>
            </a:extLst>
          </p:cNvPr>
          <p:cNvGrpSpPr/>
          <p:nvPr/>
        </p:nvGrpSpPr>
        <p:grpSpPr>
          <a:xfrm>
            <a:off x="1460309" y="427316"/>
            <a:ext cx="7007620" cy="783256"/>
            <a:chOff x="1460309" y="427316"/>
            <a:chExt cx="7007620" cy="783256"/>
          </a:xfrm>
        </p:grpSpPr>
        <p:sp>
          <p:nvSpPr>
            <p:cNvPr id="17" name="燕尾形 14">
              <a:extLst>
                <a:ext uri="{FF2B5EF4-FFF2-40B4-BE49-F238E27FC236}">
                  <a16:creationId xmlns:a16="http://schemas.microsoft.com/office/drawing/2014/main" id="{060A1509-B279-6EA0-BFB3-300F72272D9E}"/>
                </a:ext>
              </a:extLst>
            </p:cNvPr>
            <p:cNvSpPr/>
            <p:nvPr/>
          </p:nvSpPr>
          <p:spPr>
            <a:xfrm>
              <a:off x="1460309" y="427316"/>
              <a:ext cx="3651885" cy="734315"/>
            </a:xfrm>
            <a:prstGeom prst="chevr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DFBBA6A7-EBCE-E903-BEF1-2CCABE47738C}"/>
                </a:ext>
              </a:extLst>
            </p:cNvPr>
            <p:cNvSpPr txBox="1"/>
            <p:nvPr/>
          </p:nvSpPr>
          <p:spPr>
            <a:xfrm>
              <a:off x="2043941" y="502686"/>
              <a:ext cx="275193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燃烧再认识</a:t>
              </a:r>
            </a:p>
          </p:txBody>
        </p:sp>
        <p:sp>
          <p:nvSpPr>
            <p:cNvPr id="24" name="燕尾形 14">
              <a:extLst>
                <a:ext uri="{FF2B5EF4-FFF2-40B4-BE49-F238E27FC236}">
                  <a16:creationId xmlns:a16="http://schemas.microsoft.com/office/drawing/2014/main" id="{5EDFBFEC-CB78-9C36-46B7-4D3939C1E968}"/>
                </a:ext>
              </a:extLst>
            </p:cNvPr>
            <p:cNvSpPr/>
            <p:nvPr/>
          </p:nvSpPr>
          <p:spPr>
            <a:xfrm>
              <a:off x="4816044" y="427316"/>
              <a:ext cx="3651885" cy="734315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B5F2BA4A-6235-B063-D75B-8F67595576EA}"/>
                </a:ext>
              </a:extLst>
            </p:cNvPr>
            <p:cNvSpPr txBox="1"/>
            <p:nvPr/>
          </p:nvSpPr>
          <p:spPr>
            <a:xfrm>
              <a:off x="5275357" y="488668"/>
              <a:ext cx="282178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资源巧利用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540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55F0AC05-6A49-49FD-174A-10F99EE2BB33}"/>
              </a:ext>
            </a:extLst>
          </p:cNvPr>
          <p:cNvSpPr txBox="1"/>
          <p:nvPr/>
        </p:nvSpPr>
        <p:spPr>
          <a:xfrm>
            <a:off x="555083" y="1662429"/>
            <a:ext cx="94405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Q7:</a:t>
            </a:r>
            <a:r>
              <a:rPr lang="zh-CN" altLang="zh-CN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对比这两种制备炭黑的方法，</a:t>
            </a:r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第二种</a:t>
            </a:r>
            <a:r>
              <a:rPr lang="zh-CN" altLang="zh-CN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的优势</a:t>
            </a:r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是什么</a:t>
            </a:r>
            <a:r>
              <a:rPr lang="zh-CN" altLang="zh-CN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295DB9D-379B-BE05-BECD-EDA12EBC7935}"/>
              </a:ext>
            </a:extLst>
          </p:cNvPr>
          <p:cNvGrpSpPr/>
          <p:nvPr/>
        </p:nvGrpSpPr>
        <p:grpSpPr>
          <a:xfrm>
            <a:off x="980257" y="2488895"/>
            <a:ext cx="5128327" cy="794943"/>
            <a:chOff x="728054" y="2990506"/>
            <a:chExt cx="5128327" cy="794943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3E521EB5-A7F7-A390-70C8-064FFE4E9D27}"/>
                </a:ext>
              </a:extLst>
            </p:cNvPr>
            <p:cNvSpPr txBox="1"/>
            <p:nvPr/>
          </p:nvSpPr>
          <p:spPr>
            <a:xfrm>
              <a:off x="728054" y="3139118"/>
              <a:ext cx="51283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0" i="0" dirty="0">
                  <a:solidFill>
                    <a:srgbClr val="111111"/>
                  </a:solidFill>
                  <a:effectLst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CH</a:t>
              </a:r>
              <a:r>
                <a:rPr lang="en-US" altLang="zh-CN" sz="2800" b="0" i="0" dirty="0">
                  <a:solidFill>
                    <a:srgbClr val="111111"/>
                  </a:solidFill>
                  <a:effectLst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4</a:t>
              </a:r>
              <a:r>
                <a:rPr lang="en-US" altLang="zh-CN" sz="3600" b="0" i="0" dirty="0">
                  <a:solidFill>
                    <a:srgbClr val="111111"/>
                  </a:solidFill>
                  <a:effectLst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+ O</a:t>
              </a:r>
              <a:r>
                <a:rPr lang="en-US" altLang="zh-CN" sz="2800" b="0" i="0" dirty="0">
                  <a:solidFill>
                    <a:srgbClr val="111111"/>
                  </a:solidFill>
                  <a:effectLst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3600" b="0" i="0" dirty="0">
                  <a:solidFill>
                    <a:srgbClr val="111111"/>
                  </a:solidFill>
                  <a:effectLst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         C</a:t>
              </a:r>
              <a:r>
                <a:rPr lang="en-US" altLang="zh-CN" sz="2800" b="0" i="0" dirty="0">
                  <a:solidFill>
                    <a:srgbClr val="111111"/>
                  </a:solidFill>
                  <a:effectLst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0" i="0" dirty="0">
                  <a:solidFill>
                    <a:srgbClr val="111111"/>
                  </a:solidFill>
                  <a:effectLst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+ 2H</a:t>
              </a:r>
              <a:r>
                <a:rPr lang="en-US" altLang="zh-CN" sz="2800" b="0" i="0" dirty="0">
                  <a:solidFill>
                    <a:srgbClr val="111111"/>
                  </a:solidFill>
                  <a:effectLst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3600" b="0" i="0" dirty="0">
                  <a:solidFill>
                    <a:srgbClr val="111111"/>
                  </a:solidFill>
                  <a:effectLst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O</a:t>
              </a:r>
              <a:endPara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B3DD0333-7C59-0EB8-20EF-5B0F2F3190B5}"/>
                </a:ext>
              </a:extLst>
            </p:cNvPr>
            <p:cNvCxnSpPr>
              <a:cxnSpLocks/>
            </p:cNvCxnSpPr>
            <p:nvPr/>
          </p:nvCxnSpPr>
          <p:spPr>
            <a:xfrm>
              <a:off x="2706931" y="3456149"/>
              <a:ext cx="92739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444331BC-147F-8CA0-A4EA-15BBE87F4196}"/>
                </a:ext>
              </a:extLst>
            </p:cNvPr>
            <p:cNvSpPr txBox="1"/>
            <p:nvPr/>
          </p:nvSpPr>
          <p:spPr>
            <a:xfrm>
              <a:off x="2847462" y="299050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点燃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B13DA89C-BFE7-3BC2-F5AE-31CCF5058D25}"/>
              </a:ext>
            </a:extLst>
          </p:cNvPr>
          <p:cNvGrpSpPr/>
          <p:nvPr/>
        </p:nvGrpSpPr>
        <p:grpSpPr>
          <a:xfrm>
            <a:off x="6401581" y="2474549"/>
            <a:ext cx="6188334" cy="855543"/>
            <a:chOff x="5888336" y="1249621"/>
            <a:chExt cx="6156960" cy="855543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EEFFB6B6-4C6F-DE79-3ED6-742261491F3E}"/>
                </a:ext>
              </a:extLst>
            </p:cNvPr>
            <p:cNvSpPr txBox="1"/>
            <p:nvPr/>
          </p:nvSpPr>
          <p:spPr>
            <a:xfrm>
              <a:off x="5888336" y="1448633"/>
              <a:ext cx="615696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 i="0" dirty="0">
                  <a:solidFill>
                    <a:srgbClr val="111111"/>
                  </a:solidFill>
                  <a:effectLst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CH</a:t>
              </a:r>
              <a:r>
                <a:rPr lang="en-US" altLang="zh-CN" sz="2400" i="0" dirty="0">
                  <a:solidFill>
                    <a:srgbClr val="111111"/>
                  </a:solidFill>
                  <a:effectLst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4</a:t>
              </a:r>
              <a:r>
                <a:rPr lang="en-US" altLang="zh-CN" sz="3200" i="0" dirty="0">
                  <a:solidFill>
                    <a:srgbClr val="111111"/>
                  </a:solidFill>
                  <a:effectLst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            C+ 2H</a:t>
              </a:r>
              <a:r>
                <a:rPr lang="en-US" altLang="zh-CN" sz="2400" i="0" dirty="0">
                  <a:solidFill>
                    <a:srgbClr val="111111"/>
                  </a:solidFill>
                  <a:effectLst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C2463133-FF24-8717-2A26-09126D16023E}"/>
                </a:ext>
              </a:extLst>
            </p:cNvPr>
            <p:cNvCxnSpPr>
              <a:cxnSpLocks/>
            </p:cNvCxnSpPr>
            <p:nvPr/>
          </p:nvCxnSpPr>
          <p:spPr>
            <a:xfrm>
              <a:off x="6942174" y="1656713"/>
              <a:ext cx="946392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5BE5F41-9775-1210-F66F-E00CEF5EB0CC}"/>
                </a:ext>
              </a:extLst>
            </p:cNvPr>
            <p:cNvSpPr txBox="1"/>
            <p:nvPr/>
          </p:nvSpPr>
          <p:spPr>
            <a:xfrm>
              <a:off x="6958702" y="1249621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催化剂</a:t>
              </a:r>
            </a:p>
          </p:txBody>
        </p: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AAC37A3F-AB45-50A4-51D2-FC0A53469EC5}"/>
                </a:ext>
              </a:extLst>
            </p:cNvPr>
            <p:cNvCxnSpPr>
              <a:cxnSpLocks/>
            </p:cNvCxnSpPr>
            <p:nvPr/>
          </p:nvCxnSpPr>
          <p:spPr>
            <a:xfrm>
              <a:off x="6943928" y="1701864"/>
              <a:ext cx="944638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CD60696A-94E0-9D28-CF0E-AE741DD904B5}"/>
                </a:ext>
              </a:extLst>
            </p:cNvPr>
            <p:cNvSpPr txBox="1"/>
            <p:nvPr/>
          </p:nvSpPr>
          <p:spPr>
            <a:xfrm>
              <a:off x="7020372" y="1735832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加热</a:t>
              </a:r>
            </a:p>
          </p:txBody>
        </p:sp>
      </p:grpSp>
      <p:sp>
        <p:nvSpPr>
          <p:cNvPr id="55" name="文本框 54">
            <a:extLst>
              <a:ext uri="{FF2B5EF4-FFF2-40B4-BE49-F238E27FC236}">
                <a16:creationId xmlns:a16="http://schemas.microsoft.com/office/drawing/2014/main" id="{25D4D590-1CC4-597A-8140-13A19F8D331E}"/>
              </a:ext>
            </a:extLst>
          </p:cNvPr>
          <p:cNvSpPr txBox="1"/>
          <p:nvPr/>
        </p:nvSpPr>
        <p:spPr>
          <a:xfrm>
            <a:off x="1689623" y="3665498"/>
            <a:ext cx="3193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不易产生碳氧化物</a:t>
            </a:r>
            <a:endParaRPr lang="en-US" altLang="zh-CN" sz="2800" b="1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C4371CE2-541F-488A-6874-A18EC6286077}"/>
              </a:ext>
            </a:extLst>
          </p:cNvPr>
          <p:cNvCxnSpPr>
            <a:cxnSpLocks/>
          </p:cNvCxnSpPr>
          <p:nvPr/>
        </p:nvCxnSpPr>
        <p:spPr>
          <a:xfrm>
            <a:off x="2956211" y="3019167"/>
            <a:ext cx="927394" cy="2473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B2A5DF2B-6BF9-6C36-DF79-52C5BF6C61BD}"/>
              </a:ext>
            </a:extLst>
          </p:cNvPr>
          <p:cNvSpPr txBox="1"/>
          <p:nvPr/>
        </p:nvSpPr>
        <p:spPr>
          <a:xfrm>
            <a:off x="6527237" y="3665498"/>
            <a:ext cx="6315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制备的</a:t>
            </a:r>
            <a:r>
              <a:rPr lang="zh-CN" altLang="zh-CN" sz="28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氢气</a:t>
            </a:r>
            <a:r>
              <a:rPr lang="zh-CN" altLang="zh-CN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可以做燃料</a:t>
            </a:r>
            <a:r>
              <a:rPr lang="zh-CN" altLang="en-US" sz="1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925BC22-14F7-845F-3A59-EF2C005A14FB}"/>
              </a:ext>
            </a:extLst>
          </p:cNvPr>
          <p:cNvGrpSpPr/>
          <p:nvPr/>
        </p:nvGrpSpPr>
        <p:grpSpPr>
          <a:xfrm>
            <a:off x="1460309" y="427316"/>
            <a:ext cx="7007620" cy="783256"/>
            <a:chOff x="1460309" y="427316"/>
            <a:chExt cx="7007620" cy="783256"/>
          </a:xfrm>
        </p:grpSpPr>
        <p:sp>
          <p:nvSpPr>
            <p:cNvPr id="7" name="燕尾形 14">
              <a:extLst>
                <a:ext uri="{FF2B5EF4-FFF2-40B4-BE49-F238E27FC236}">
                  <a16:creationId xmlns:a16="http://schemas.microsoft.com/office/drawing/2014/main" id="{0D856110-48E6-4B23-9070-1D25F85A8ECF}"/>
                </a:ext>
              </a:extLst>
            </p:cNvPr>
            <p:cNvSpPr/>
            <p:nvPr/>
          </p:nvSpPr>
          <p:spPr>
            <a:xfrm>
              <a:off x="1460309" y="427316"/>
              <a:ext cx="3651885" cy="734315"/>
            </a:xfrm>
            <a:prstGeom prst="chevr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D56B7FE-AB63-FFCA-9715-D58E2D0E1D88}"/>
                </a:ext>
              </a:extLst>
            </p:cNvPr>
            <p:cNvSpPr txBox="1"/>
            <p:nvPr/>
          </p:nvSpPr>
          <p:spPr>
            <a:xfrm>
              <a:off x="2043941" y="502686"/>
              <a:ext cx="275193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燃烧再认识</a:t>
              </a:r>
            </a:p>
          </p:txBody>
        </p:sp>
        <p:sp>
          <p:nvSpPr>
            <p:cNvPr id="10" name="燕尾形 14">
              <a:extLst>
                <a:ext uri="{FF2B5EF4-FFF2-40B4-BE49-F238E27FC236}">
                  <a16:creationId xmlns:a16="http://schemas.microsoft.com/office/drawing/2014/main" id="{072CA111-D373-4F19-0915-2023AE188335}"/>
                </a:ext>
              </a:extLst>
            </p:cNvPr>
            <p:cNvSpPr/>
            <p:nvPr/>
          </p:nvSpPr>
          <p:spPr>
            <a:xfrm>
              <a:off x="4816044" y="427316"/>
              <a:ext cx="3651885" cy="734315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3E2DE91-C20C-F931-7570-70C473223BFF}"/>
                </a:ext>
              </a:extLst>
            </p:cNvPr>
            <p:cNvSpPr txBox="1"/>
            <p:nvPr/>
          </p:nvSpPr>
          <p:spPr>
            <a:xfrm>
              <a:off x="5275357" y="488668"/>
              <a:ext cx="282178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资源巧利用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483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79753312-DC0A-37CF-53E6-C8BB0F54F68B}"/>
              </a:ext>
            </a:extLst>
          </p:cNvPr>
          <p:cNvSpPr txBox="1"/>
          <p:nvPr/>
        </p:nvSpPr>
        <p:spPr>
          <a:xfrm>
            <a:off x="645054" y="1974964"/>
            <a:ext cx="5473387" cy="3897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b="1" dirty="0">
                <a:solidFill>
                  <a:srgbClr val="454545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鄜、延境内有石油，旧说“高奴县出脂水”，即此也。生于水际，沙石与泉水相杂，惘惘而出，土人以雉尾挹之，乃采入缶中。颇似淳漆，然之如麻，但烟甚浓，所沾帷幕皆黑。余疑其烟可用</a:t>
            </a:r>
            <a:r>
              <a:rPr lang="zh-CN" altLang="en-US" sz="2800" b="1" dirty="0">
                <a:solidFill>
                  <a:srgbClr val="454545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。</a:t>
            </a:r>
            <a:endParaRPr lang="zh-CN" altLang="en-US" sz="2800" dirty="0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85314FC9-FC3A-3078-33B1-90FC84A27973}"/>
              </a:ext>
            </a:extLst>
          </p:cNvPr>
          <p:cNvSpPr/>
          <p:nvPr/>
        </p:nvSpPr>
        <p:spPr>
          <a:xfrm>
            <a:off x="450606" y="1882569"/>
            <a:ext cx="5639078" cy="4485927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B3D64CD-5820-0EE2-06EB-5DBD4681526E}"/>
              </a:ext>
            </a:extLst>
          </p:cNvPr>
          <p:cNvSpPr txBox="1"/>
          <p:nvPr/>
        </p:nvSpPr>
        <p:spPr>
          <a:xfrm>
            <a:off x="6596712" y="168575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认识物质的一般思路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0A44337-193F-C525-33A2-214F64F7F34A}"/>
              </a:ext>
            </a:extLst>
          </p:cNvPr>
          <p:cNvSpPr txBox="1"/>
          <p:nvPr/>
        </p:nvSpPr>
        <p:spPr>
          <a:xfrm>
            <a:off x="6960014" y="386731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认识物质</a:t>
            </a:r>
          </a:p>
        </p:txBody>
      </p:sp>
      <p:sp>
        <p:nvSpPr>
          <p:cNvPr id="12" name="文本框 15">
            <a:extLst>
              <a:ext uri="{FF2B5EF4-FFF2-40B4-BE49-F238E27FC236}">
                <a16:creationId xmlns:a16="http://schemas.microsoft.com/office/drawing/2014/main" id="{55E9C1E8-AEF9-7E1B-573C-9FF9BCC6283F}"/>
              </a:ext>
            </a:extLst>
          </p:cNvPr>
          <p:cNvSpPr txBox="1"/>
          <p:nvPr/>
        </p:nvSpPr>
        <p:spPr>
          <a:xfrm>
            <a:off x="8638485" y="2601514"/>
            <a:ext cx="253325" cy="3054813"/>
          </a:xfrm>
          <a:prstGeom prst="leftBrace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defRPr/>
            </a:pPr>
            <a:endParaRPr lang="zh-CN" altLang="en-US" sz="28700" b="1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9AA3B0F-6CB8-041E-7F8B-486FD693D980}"/>
              </a:ext>
            </a:extLst>
          </p:cNvPr>
          <p:cNvSpPr txBox="1"/>
          <p:nvPr/>
        </p:nvSpPr>
        <p:spPr>
          <a:xfrm>
            <a:off x="9042666" y="2456135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存在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C7BA4E4-4C3A-705C-4083-B183B5BDE55B}"/>
              </a:ext>
            </a:extLst>
          </p:cNvPr>
          <p:cNvSpPr txBox="1"/>
          <p:nvPr/>
        </p:nvSpPr>
        <p:spPr>
          <a:xfrm>
            <a:off x="9042666" y="3179496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组成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8FB41FA-6A0B-4B74-8400-E99D4C3B8723}"/>
              </a:ext>
            </a:extLst>
          </p:cNvPr>
          <p:cNvSpPr txBox="1"/>
          <p:nvPr/>
        </p:nvSpPr>
        <p:spPr>
          <a:xfrm>
            <a:off x="9042666" y="3902857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性质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8BCAF7C-3390-858C-D596-6D1F1615EB02}"/>
              </a:ext>
            </a:extLst>
          </p:cNvPr>
          <p:cNvSpPr txBox="1"/>
          <p:nvPr/>
        </p:nvSpPr>
        <p:spPr>
          <a:xfrm>
            <a:off x="9077492" y="4626218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变化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0F1E3F5-64ED-3C65-05C2-8A5479981BE0}"/>
              </a:ext>
            </a:extLst>
          </p:cNvPr>
          <p:cNvSpPr txBox="1"/>
          <p:nvPr/>
        </p:nvSpPr>
        <p:spPr>
          <a:xfrm>
            <a:off x="9077492" y="5276136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用途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FB71368-A9B6-0047-8C36-1C9DCCD587BE}"/>
              </a:ext>
            </a:extLst>
          </p:cNvPr>
          <p:cNvCxnSpPr/>
          <p:nvPr/>
        </p:nvCxnSpPr>
        <p:spPr>
          <a:xfrm>
            <a:off x="615191" y="5213995"/>
            <a:ext cx="1428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3D8A691D-A253-3837-6A78-1BBFEA1B52F3}"/>
              </a:ext>
            </a:extLst>
          </p:cNvPr>
          <p:cNvCxnSpPr>
            <a:cxnSpLocks/>
          </p:cNvCxnSpPr>
          <p:nvPr/>
        </p:nvCxnSpPr>
        <p:spPr>
          <a:xfrm>
            <a:off x="729424" y="3942855"/>
            <a:ext cx="24781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DD0CF05E-AF00-F492-E090-86571A096840}"/>
              </a:ext>
            </a:extLst>
          </p:cNvPr>
          <p:cNvSpPr txBox="1"/>
          <p:nvPr/>
        </p:nvSpPr>
        <p:spPr>
          <a:xfrm>
            <a:off x="10245709" y="363647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物理性质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E776CBFE-A3A8-52DC-DAA6-1D36BAABBB1E}"/>
              </a:ext>
            </a:extLst>
          </p:cNvPr>
          <p:cNvCxnSpPr>
            <a:cxnSpLocks/>
          </p:cNvCxnSpPr>
          <p:nvPr/>
        </p:nvCxnSpPr>
        <p:spPr>
          <a:xfrm>
            <a:off x="4333518" y="3188802"/>
            <a:ext cx="13981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4D778782-4C28-B9A8-12C6-1DC272837780}"/>
              </a:ext>
            </a:extLst>
          </p:cNvPr>
          <p:cNvCxnSpPr>
            <a:cxnSpLocks/>
          </p:cNvCxnSpPr>
          <p:nvPr/>
        </p:nvCxnSpPr>
        <p:spPr>
          <a:xfrm>
            <a:off x="2163299" y="5208652"/>
            <a:ext cx="31120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DD93F2C4-D25A-CB8E-C788-8BE6EDD75411}"/>
              </a:ext>
            </a:extLst>
          </p:cNvPr>
          <p:cNvCxnSpPr>
            <a:cxnSpLocks/>
          </p:cNvCxnSpPr>
          <p:nvPr/>
        </p:nvCxnSpPr>
        <p:spPr>
          <a:xfrm>
            <a:off x="3997503" y="5785059"/>
            <a:ext cx="13981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6968E171-D985-1E57-B140-63DF1C1C42B2}"/>
              </a:ext>
            </a:extLst>
          </p:cNvPr>
          <p:cNvSpPr txBox="1"/>
          <p:nvPr/>
        </p:nvSpPr>
        <p:spPr>
          <a:xfrm>
            <a:off x="10245709" y="406489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化学性质</a:t>
            </a:r>
          </a:p>
        </p:txBody>
      </p:sp>
      <p:sp>
        <p:nvSpPr>
          <p:cNvPr id="3" name="文本框 15">
            <a:extLst>
              <a:ext uri="{FF2B5EF4-FFF2-40B4-BE49-F238E27FC236}">
                <a16:creationId xmlns:a16="http://schemas.microsoft.com/office/drawing/2014/main" id="{6F62266C-B14F-3647-ECF1-FF35E78AF8CD}"/>
              </a:ext>
            </a:extLst>
          </p:cNvPr>
          <p:cNvSpPr txBox="1"/>
          <p:nvPr/>
        </p:nvSpPr>
        <p:spPr>
          <a:xfrm>
            <a:off x="9980303" y="3772170"/>
            <a:ext cx="253324" cy="659250"/>
          </a:xfrm>
          <a:prstGeom prst="leftBrace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defRPr/>
            </a:pPr>
            <a:endParaRPr lang="zh-CN" altLang="en-US" sz="28700" b="1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5572AEEE-9E37-C70E-58AA-F1B343C0EFFB}"/>
              </a:ext>
            </a:extLst>
          </p:cNvPr>
          <p:cNvGrpSpPr/>
          <p:nvPr/>
        </p:nvGrpSpPr>
        <p:grpSpPr>
          <a:xfrm>
            <a:off x="1460309" y="427316"/>
            <a:ext cx="7007620" cy="783256"/>
            <a:chOff x="1460309" y="427316"/>
            <a:chExt cx="7007620" cy="783256"/>
          </a:xfrm>
        </p:grpSpPr>
        <p:sp>
          <p:nvSpPr>
            <p:cNvPr id="9" name="燕尾形 14">
              <a:extLst>
                <a:ext uri="{FF2B5EF4-FFF2-40B4-BE49-F238E27FC236}">
                  <a16:creationId xmlns:a16="http://schemas.microsoft.com/office/drawing/2014/main" id="{F043B3BD-C049-1211-BDBD-993F35BAC0AE}"/>
                </a:ext>
              </a:extLst>
            </p:cNvPr>
            <p:cNvSpPr/>
            <p:nvPr/>
          </p:nvSpPr>
          <p:spPr>
            <a:xfrm>
              <a:off x="1460309" y="427316"/>
              <a:ext cx="3651885" cy="734315"/>
            </a:xfrm>
            <a:prstGeom prst="chevr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289592D1-00A4-EA80-9236-F9D32D3CA70D}"/>
                </a:ext>
              </a:extLst>
            </p:cNvPr>
            <p:cNvSpPr txBox="1"/>
            <p:nvPr/>
          </p:nvSpPr>
          <p:spPr>
            <a:xfrm>
              <a:off x="2043941" y="502686"/>
              <a:ext cx="275193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燃烧再认识</a:t>
              </a:r>
            </a:p>
          </p:txBody>
        </p:sp>
        <p:sp>
          <p:nvSpPr>
            <p:cNvPr id="18" name="燕尾形 14">
              <a:extLst>
                <a:ext uri="{FF2B5EF4-FFF2-40B4-BE49-F238E27FC236}">
                  <a16:creationId xmlns:a16="http://schemas.microsoft.com/office/drawing/2014/main" id="{A9463B51-73A7-E021-2245-A8D9A67F07C2}"/>
                </a:ext>
              </a:extLst>
            </p:cNvPr>
            <p:cNvSpPr/>
            <p:nvPr/>
          </p:nvSpPr>
          <p:spPr>
            <a:xfrm>
              <a:off x="4816044" y="427316"/>
              <a:ext cx="3651885" cy="734315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528461BC-2458-B507-1D6F-39E6B50D559B}"/>
                </a:ext>
              </a:extLst>
            </p:cNvPr>
            <p:cNvSpPr txBox="1"/>
            <p:nvPr/>
          </p:nvSpPr>
          <p:spPr>
            <a:xfrm>
              <a:off x="5275357" y="488668"/>
              <a:ext cx="282178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资源巧利用</a:t>
              </a: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E25EC69F-A2AB-BCED-000D-FDE0E98DB48E}"/>
              </a:ext>
            </a:extLst>
          </p:cNvPr>
          <p:cNvSpPr txBox="1"/>
          <p:nvPr/>
        </p:nvSpPr>
        <p:spPr>
          <a:xfrm>
            <a:off x="1321787" y="1117303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方法提升</a:t>
            </a:r>
          </a:p>
        </p:txBody>
      </p:sp>
    </p:spTree>
    <p:extLst>
      <p:ext uri="{BB962C8B-B14F-4D97-AF65-F5344CB8AC3E}">
        <p14:creationId xmlns:p14="http://schemas.microsoft.com/office/powerpoint/2010/main" val="116353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  <p:bldP spid="15" grpId="0"/>
      <p:bldP spid="19" grpId="0"/>
      <p:bldP spid="33" grpId="0"/>
      <p:bldP spid="34" grpId="0"/>
      <p:bldP spid="14" grpId="0"/>
      <p:bldP spid="30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79753312-DC0A-37CF-53E6-C8BB0F54F68B}"/>
              </a:ext>
            </a:extLst>
          </p:cNvPr>
          <p:cNvSpPr txBox="1"/>
          <p:nvPr/>
        </p:nvSpPr>
        <p:spPr>
          <a:xfrm>
            <a:off x="935977" y="1713263"/>
            <a:ext cx="105299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800" kern="100" dirty="0">
                <a:solidFill>
                  <a:srgbClr val="121212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盖石油之多，生于地中无穷，不若</a:t>
            </a:r>
            <a:r>
              <a:rPr lang="zh-CN" altLang="zh-CN" sz="28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松木有时而竭</a:t>
            </a:r>
            <a:r>
              <a:rPr lang="zh-CN" altLang="zh-CN" sz="2800" kern="100" dirty="0">
                <a:solidFill>
                  <a:srgbClr val="121212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。今齐、鲁间</a:t>
            </a:r>
            <a:r>
              <a:rPr lang="zh-CN" altLang="zh-CN" sz="2800" kern="1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松林尽矣</a:t>
            </a:r>
            <a:r>
              <a:rPr lang="zh-CN" altLang="zh-CN" sz="2800" kern="100" dirty="0">
                <a:solidFill>
                  <a:srgbClr val="121212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，渐至太行、京西、江南，</a:t>
            </a:r>
            <a:r>
              <a:rPr lang="zh-CN" altLang="zh-CN" sz="2800" kern="1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松山大半皆童</a:t>
            </a:r>
            <a:r>
              <a:rPr lang="zh-CN" altLang="en-US" sz="28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（小树）</a:t>
            </a:r>
            <a:r>
              <a:rPr lang="zh-CN" altLang="zh-CN" sz="2800" kern="100" dirty="0">
                <a:solidFill>
                  <a:srgbClr val="121212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矣。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85314FC9-FC3A-3078-33B1-90FC84A27973}"/>
              </a:ext>
            </a:extLst>
          </p:cNvPr>
          <p:cNvSpPr/>
          <p:nvPr/>
        </p:nvSpPr>
        <p:spPr>
          <a:xfrm>
            <a:off x="549990" y="1738826"/>
            <a:ext cx="10978746" cy="954107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956F20E-D8D3-C632-7D4F-292122E98D81}"/>
              </a:ext>
            </a:extLst>
          </p:cNvPr>
          <p:cNvSpPr txBox="1"/>
          <p:nvPr/>
        </p:nvSpPr>
        <p:spPr>
          <a:xfrm>
            <a:off x="390807" y="3184079"/>
            <a:ext cx="109787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宋代人们大量砍伐松树制备松烟，会对环境造成哪些不利影响。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D39583F-E519-2791-9B87-BCC818A4569B}"/>
              </a:ext>
            </a:extLst>
          </p:cNvPr>
          <p:cNvSpPr txBox="1"/>
          <p:nvPr/>
        </p:nvSpPr>
        <p:spPr>
          <a:xfrm>
            <a:off x="1244002" y="4100270"/>
            <a:ext cx="94392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水土流失、破坏生态平衡</a:t>
            </a:r>
            <a:r>
              <a:rPr lang="zh-CN" altLang="en-US" sz="28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 b="1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沙尘暴、水源枯竭，空气中二氧化碳升高导致温室效应</a:t>
            </a:r>
            <a:endParaRPr lang="zh-CN" altLang="en-US" dirty="0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F6430E6D-4DA4-C865-C09C-61D4B9FE85B9}"/>
              </a:ext>
            </a:extLst>
          </p:cNvPr>
          <p:cNvGrpSpPr/>
          <p:nvPr/>
        </p:nvGrpSpPr>
        <p:grpSpPr>
          <a:xfrm>
            <a:off x="1244002" y="413025"/>
            <a:ext cx="10341370" cy="783529"/>
            <a:chOff x="1244002" y="413025"/>
            <a:chExt cx="10341370" cy="783529"/>
          </a:xfrm>
        </p:grpSpPr>
        <p:sp>
          <p:nvSpPr>
            <p:cNvPr id="18" name="燕尾形 14">
              <a:extLst>
                <a:ext uri="{FF2B5EF4-FFF2-40B4-BE49-F238E27FC236}">
                  <a16:creationId xmlns:a16="http://schemas.microsoft.com/office/drawing/2014/main" id="{984B2C28-1DD8-0BCC-34AC-40F672B4C7E4}"/>
                </a:ext>
              </a:extLst>
            </p:cNvPr>
            <p:cNvSpPr/>
            <p:nvPr/>
          </p:nvSpPr>
          <p:spPr>
            <a:xfrm>
              <a:off x="1244002" y="427316"/>
              <a:ext cx="3651885" cy="734315"/>
            </a:xfrm>
            <a:prstGeom prst="chevr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DBF6EADC-A962-DBDB-C363-178CC4F9681B}"/>
                </a:ext>
              </a:extLst>
            </p:cNvPr>
            <p:cNvSpPr txBox="1"/>
            <p:nvPr/>
          </p:nvSpPr>
          <p:spPr>
            <a:xfrm>
              <a:off x="1658068" y="488668"/>
              <a:ext cx="275193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燃烧再认识</a:t>
              </a:r>
            </a:p>
          </p:txBody>
        </p:sp>
        <p:sp>
          <p:nvSpPr>
            <p:cNvPr id="20" name="燕尾形 14">
              <a:extLst>
                <a:ext uri="{FF2B5EF4-FFF2-40B4-BE49-F238E27FC236}">
                  <a16:creationId xmlns:a16="http://schemas.microsoft.com/office/drawing/2014/main" id="{8E83D8E7-47A3-42D8-ECA5-52C743566CBA}"/>
                </a:ext>
              </a:extLst>
            </p:cNvPr>
            <p:cNvSpPr/>
            <p:nvPr/>
          </p:nvSpPr>
          <p:spPr>
            <a:xfrm>
              <a:off x="4599737" y="427316"/>
              <a:ext cx="3651885" cy="734315"/>
            </a:xfrm>
            <a:prstGeom prst="chevr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3C6D308-8D71-9D73-D4E2-2202FA39FEB0}"/>
                </a:ext>
              </a:extLst>
            </p:cNvPr>
            <p:cNvSpPr txBox="1"/>
            <p:nvPr/>
          </p:nvSpPr>
          <p:spPr>
            <a:xfrm>
              <a:off x="4895887" y="463105"/>
              <a:ext cx="282178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资源巧利用</a:t>
              </a:r>
            </a:p>
          </p:txBody>
        </p:sp>
        <p:sp>
          <p:nvSpPr>
            <p:cNvPr id="22" name="燕尾形 14">
              <a:extLst>
                <a:ext uri="{FF2B5EF4-FFF2-40B4-BE49-F238E27FC236}">
                  <a16:creationId xmlns:a16="http://schemas.microsoft.com/office/drawing/2014/main" id="{5A6148CB-E0F7-39CE-9D33-82B7E642718E}"/>
                </a:ext>
              </a:extLst>
            </p:cNvPr>
            <p:cNvSpPr/>
            <p:nvPr/>
          </p:nvSpPr>
          <p:spPr>
            <a:xfrm>
              <a:off x="7933487" y="417956"/>
              <a:ext cx="3651885" cy="734315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AB696ABA-7952-6010-9C3F-14D779ACAA27}"/>
                </a:ext>
              </a:extLst>
            </p:cNvPr>
            <p:cNvSpPr txBox="1"/>
            <p:nvPr/>
          </p:nvSpPr>
          <p:spPr>
            <a:xfrm>
              <a:off x="8547772" y="413025"/>
              <a:ext cx="282178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4000" b="1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环保我践行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098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956F20E-D8D3-C632-7D4F-292122E98D81}"/>
              </a:ext>
            </a:extLst>
          </p:cNvPr>
          <p:cNvSpPr txBox="1"/>
          <p:nvPr/>
        </p:nvSpPr>
        <p:spPr>
          <a:xfrm>
            <a:off x="935962" y="1410642"/>
            <a:ext cx="109787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Q8</a:t>
            </a:r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zh-CN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当今社会石油等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化石燃料</a:t>
            </a:r>
            <a:r>
              <a:rPr lang="zh-CN" altLang="zh-CN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广泛</a:t>
            </a:r>
            <a:r>
              <a:rPr lang="zh-CN" altLang="zh-CN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使用会</a:t>
            </a:r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出现哪些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环境问题</a:t>
            </a:r>
            <a:r>
              <a:rPr lang="zh-CN" altLang="zh-CN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8F3C5E2-90D2-FB3D-F4B0-4737276246BD}"/>
              </a:ext>
            </a:extLst>
          </p:cNvPr>
          <p:cNvSpPr txBox="1"/>
          <p:nvPr/>
        </p:nvSpPr>
        <p:spPr>
          <a:xfrm flipH="1">
            <a:off x="5595624" y="2520296"/>
            <a:ext cx="6257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3200" b="1" kern="100" dirty="0">
                <a:solidFill>
                  <a:srgbClr val="12121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酸雨</a:t>
            </a:r>
            <a:endParaRPr lang="zh-CN" altLang="zh-CN" sz="3200" b="1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EC09B46-A38B-67D0-A12B-75C583F93B8F}"/>
              </a:ext>
            </a:extLst>
          </p:cNvPr>
          <p:cNvSpPr txBox="1"/>
          <p:nvPr/>
        </p:nvSpPr>
        <p:spPr>
          <a:xfrm>
            <a:off x="731965" y="5771303"/>
            <a:ext cx="109787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生活中你是如何践行环境保护的</a:t>
            </a:r>
            <a:r>
              <a:rPr lang="zh-CN" altLang="zh-CN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 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C92014F-E305-FD8E-2847-EAC3E122B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54" y="2064103"/>
            <a:ext cx="4540173" cy="34467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684D18B-D717-5C21-86CF-F951ED203B13}"/>
              </a:ext>
            </a:extLst>
          </p:cNvPr>
          <p:cNvSpPr txBox="1"/>
          <p:nvPr/>
        </p:nvSpPr>
        <p:spPr>
          <a:xfrm>
            <a:off x="11139948" y="2458065"/>
            <a:ext cx="33581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kern="100" dirty="0">
                <a:solidFill>
                  <a:srgbClr val="12121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温室效应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0B95153-A972-3B97-36CD-F3B48A14E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335" y="2075138"/>
            <a:ext cx="4368364" cy="356592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EEC280AA-4697-65F7-8F91-33430128E712}"/>
              </a:ext>
            </a:extLst>
          </p:cNvPr>
          <p:cNvGrpSpPr/>
          <p:nvPr/>
        </p:nvGrpSpPr>
        <p:grpSpPr>
          <a:xfrm>
            <a:off x="1244002" y="413025"/>
            <a:ext cx="10341370" cy="783529"/>
            <a:chOff x="1244002" y="413025"/>
            <a:chExt cx="10341370" cy="783529"/>
          </a:xfrm>
        </p:grpSpPr>
        <p:sp>
          <p:nvSpPr>
            <p:cNvPr id="4" name="燕尾形 14">
              <a:extLst>
                <a:ext uri="{FF2B5EF4-FFF2-40B4-BE49-F238E27FC236}">
                  <a16:creationId xmlns:a16="http://schemas.microsoft.com/office/drawing/2014/main" id="{F4DC56F9-BCC1-5FD8-FC65-013159BD383B}"/>
                </a:ext>
              </a:extLst>
            </p:cNvPr>
            <p:cNvSpPr/>
            <p:nvPr/>
          </p:nvSpPr>
          <p:spPr>
            <a:xfrm>
              <a:off x="1244002" y="427316"/>
              <a:ext cx="3651885" cy="734315"/>
            </a:xfrm>
            <a:prstGeom prst="chevr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0AD99BB3-4A96-8B37-65C0-BB51528431A0}"/>
                </a:ext>
              </a:extLst>
            </p:cNvPr>
            <p:cNvSpPr txBox="1"/>
            <p:nvPr/>
          </p:nvSpPr>
          <p:spPr>
            <a:xfrm>
              <a:off x="1658068" y="488668"/>
              <a:ext cx="275193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燃烧再认识</a:t>
              </a:r>
            </a:p>
          </p:txBody>
        </p:sp>
        <p:sp>
          <p:nvSpPr>
            <p:cNvPr id="7" name="燕尾形 14">
              <a:extLst>
                <a:ext uri="{FF2B5EF4-FFF2-40B4-BE49-F238E27FC236}">
                  <a16:creationId xmlns:a16="http://schemas.microsoft.com/office/drawing/2014/main" id="{43129099-14AC-AF65-7494-579D8104EF45}"/>
                </a:ext>
              </a:extLst>
            </p:cNvPr>
            <p:cNvSpPr/>
            <p:nvPr/>
          </p:nvSpPr>
          <p:spPr>
            <a:xfrm>
              <a:off x="4599737" y="427316"/>
              <a:ext cx="3651885" cy="734315"/>
            </a:xfrm>
            <a:prstGeom prst="chevr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407CE0EF-FFC1-A634-4C54-CC19FA66C36A}"/>
                </a:ext>
              </a:extLst>
            </p:cNvPr>
            <p:cNvSpPr txBox="1"/>
            <p:nvPr/>
          </p:nvSpPr>
          <p:spPr>
            <a:xfrm>
              <a:off x="4895887" y="463105"/>
              <a:ext cx="282178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资源巧利用</a:t>
              </a:r>
            </a:p>
          </p:txBody>
        </p:sp>
        <p:sp>
          <p:nvSpPr>
            <p:cNvPr id="9" name="燕尾形 14">
              <a:extLst>
                <a:ext uri="{FF2B5EF4-FFF2-40B4-BE49-F238E27FC236}">
                  <a16:creationId xmlns:a16="http://schemas.microsoft.com/office/drawing/2014/main" id="{0EDC0949-2B3B-F727-6267-488EC5D1EF28}"/>
                </a:ext>
              </a:extLst>
            </p:cNvPr>
            <p:cNvSpPr/>
            <p:nvPr/>
          </p:nvSpPr>
          <p:spPr>
            <a:xfrm>
              <a:off x="7933487" y="417956"/>
              <a:ext cx="3651885" cy="734315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8C4A579B-7A74-7D55-A669-58E4C79AB84D}"/>
                </a:ext>
              </a:extLst>
            </p:cNvPr>
            <p:cNvSpPr txBox="1"/>
            <p:nvPr/>
          </p:nvSpPr>
          <p:spPr>
            <a:xfrm>
              <a:off x="8547772" y="413025"/>
              <a:ext cx="282178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4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环保我践行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409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7DA83E3-6789-97D9-D9DA-16ED3A500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47" y="472221"/>
            <a:ext cx="6584493" cy="59135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EBA33E7-1E71-C6D0-B4B7-0A1D65764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46" y="318245"/>
            <a:ext cx="6584493" cy="62215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7FB0559-8C5A-6BB9-A639-DF542AF20154}"/>
              </a:ext>
            </a:extLst>
          </p:cNvPr>
          <p:cNvSpPr txBox="1"/>
          <p:nvPr/>
        </p:nvSpPr>
        <p:spPr>
          <a:xfrm>
            <a:off x="4318635" y="3044279"/>
            <a:ext cx="13163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沈括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D7BE19B-08E2-16A5-A4B7-AD98C028F10F}"/>
              </a:ext>
            </a:extLst>
          </p:cNvPr>
          <p:cNvSpPr txBox="1"/>
          <p:nvPr/>
        </p:nvSpPr>
        <p:spPr>
          <a:xfrm>
            <a:off x="6901814" y="1905505"/>
            <a:ext cx="460166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  2021</a:t>
            </a:r>
            <a:r>
              <a:rPr lang="zh-CN" altLang="en-US" sz="3200" b="1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3200" b="1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3200" b="1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3200" b="1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3200" b="1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日，</a:t>
            </a:r>
            <a:r>
              <a:rPr lang="zh-CN" altLang="en-US" sz="3200" b="1" i="0" strike="noStrike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国际天文学联合</a:t>
            </a:r>
            <a:r>
              <a:rPr lang="zh-CN" altLang="en-US" sz="3200" b="1" i="0" u="none" strike="noStrike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会</a:t>
            </a:r>
            <a:r>
              <a:rPr lang="zh-CN" altLang="en-US" sz="3200" b="1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3200" b="1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IAU</a:t>
            </a:r>
            <a:r>
              <a:rPr lang="zh-CN" altLang="en-US" sz="3200" b="1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）批准中国在嫦娥五号降落地点附近</a:t>
            </a:r>
            <a:r>
              <a:rPr lang="zh-CN" altLang="en-US" sz="3200" b="1" i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月球</a:t>
            </a:r>
            <a:r>
              <a:rPr lang="zh-CN" altLang="en-US" sz="3200" b="1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地貌的命名，</a:t>
            </a:r>
            <a:r>
              <a:rPr lang="zh-CN" altLang="en-US" sz="3200" b="1" i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沈括</a:t>
            </a:r>
            <a:r>
              <a:rPr lang="zh-CN" altLang="en-US" sz="3200" b="1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3200" b="1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Shen </a:t>
            </a:r>
            <a:r>
              <a:rPr lang="en-US" altLang="zh-CN" sz="3200" b="1" i="0" dirty="0" err="1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Kuo</a:t>
            </a:r>
            <a:r>
              <a:rPr lang="zh-CN" altLang="en-US" sz="3200" b="1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）为八个地貌地名之一。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38B9D42-C07B-B1B8-AA41-0D484F9E562A}"/>
              </a:ext>
            </a:extLst>
          </p:cNvPr>
          <p:cNvSpPr txBox="1"/>
          <p:nvPr/>
        </p:nvSpPr>
        <p:spPr>
          <a:xfrm>
            <a:off x="6228079" y="2658070"/>
            <a:ext cx="61264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我国一流海洋科考船</a:t>
            </a:r>
            <a:endParaRPr lang="en-US" altLang="zh-CN" sz="3200" b="1" i="0" dirty="0">
              <a:solidFill>
                <a:srgbClr val="22222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 b="1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3200" b="1" i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沈括</a:t>
            </a:r>
            <a:r>
              <a:rPr lang="zh-CN" altLang="en-US" sz="3200" b="1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800" b="1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号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150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0D3BF04-B692-E567-1F7F-2F9DACE7D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80" y="1844740"/>
            <a:ext cx="5728320" cy="37579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F5E1C14-CD0B-918E-9722-F2642B8FD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448" y="7950971"/>
            <a:ext cx="6032810" cy="143517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6B73484-8DAA-0DEB-8066-436DB9C5A72F}"/>
              </a:ext>
            </a:extLst>
          </p:cNvPr>
          <p:cNvSpPr txBox="1"/>
          <p:nvPr/>
        </p:nvSpPr>
        <p:spPr>
          <a:xfrm>
            <a:off x="1026442" y="1172650"/>
            <a:ext cx="109787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Q9</a:t>
            </a:r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：和普通汽油相比，乙醇汽油有何优势</a:t>
            </a:r>
            <a:r>
              <a:rPr lang="zh-CN" altLang="zh-CN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 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938F50E-F950-841F-544E-728E99A3A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42" y="1912185"/>
            <a:ext cx="5854507" cy="353229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C9E7FA7-2BE1-04FE-9CA5-5DAA7861F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60" y="2061055"/>
            <a:ext cx="7772799" cy="488518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2F25D84-6CB7-645F-1309-FAE6CDF10B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30" y="2202923"/>
            <a:ext cx="7410058" cy="4655077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1BCBC305-380F-1C64-4F8C-80D601EF2667}"/>
              </a:ext>
            </a:extLst>
          </p:cNvPr>
          <p:cNvSpPr/>
          <p:nvPr/>
        </p:nvSpPr>
        <p:spPr>
          <a:xfrm>
            <a:off x="2780402" y="6120620"/>
            <a:ext cx="809625" cy="5851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F314800-6711-E1E0-A909-CC0B7346A265}"/>
              </a:ext>
            </a:extLst>
          </p:cNvPr>
          <p:cNvSpPr/>
          <p:nvPr/>
        </p:nvSpPr>
        <p:spPr>
          <a:xfrm>
            <a:off x="5109824" y="6166254"/>
            <a:ext cx="809625" cy="5851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640EDF5-EFCB-3AFF-1DE4-26875549E3AE}"/>
              </a:ext>
            </a:extLst>
          </p:cNvPr>
          <p:cNvSpPr/>
          <p:nvPr/>
        </p:nvSpPr>
        <p:spPr>
          <a:xfrm>
            <a:off x="7280234" y="6127669"/>
            <a:ext cx="809625" cy="5653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4FBFA25-8C8A-A580-5E21-97BF3B868946}"/>
              </a:ext>
            </a:extLst>
          </p:cNvPr>
          <p:cNvSpPr txBox="1"/>
          <p:nvPr/>
        </p:nvSpPr>
        <p:spPr>
          <a:xfrm>
            <a:off x="8458200" y="2061055"/>
            <a:ext cx="32095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缓解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我国石油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资源短缺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的危机。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EAE3F82-8155-2834-5B65-79EFB911678B}"/>
              </a:ext>
            </a:extLst>
          </p:cNvPr>
          <p:cNvSpPr txBox="1"/>
          <p:nvPr/>
        </p:nvSpPr>
        <p:spPr>
          <a:xfrm>
            <a:off x="8520681" y="3320622"/>
            <a:ext cx="33036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可以有效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促进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石油的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完全燃烧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，降低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化合物的排放。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4BAF955-F52F-BE10-6BBE-634FA6FD6E87}"/>
              </a:ext>
            </a:extLst>
          </p:cNvPr>
          <p:cNvSpPr/>
          <p:nvPr/>
        </p:nvSpPr>
        <p:spPr>
          <a:xfrm>
            <a:off x="1713602" y="2307105"/>
            <a:ext cx="6063714" cy="5851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E9E2FB97-9FF6-5C83-76E7-CD986BEB9BAD}"/>
              </a:ext>
            </a:extLst>
          </p:cNvPr>
          <p:cNvGrpSpPr/>
          <p:nvPr/>
        </p:nvGrpSpPr>
        <p:grpSpPr>
          <a:xfrm>
            <a:off x="1244002" y="413025"/>
            <a:ext cx="10341370" cy="783529"/>
            <a:chOff x="1244002" y="413025"/>
            <a:chExt cx="10341370" cy="783529"/>
          </a:xfrm>
        </p:grpSpPr>
        <p:sp>
          <p:nvSpPr>
            <p:cNvPr id="23" name="燕尾形 14">
              <a:extLst>
                <a:ext uri="{FF2B5EF4-FFF2-40B4-BE49-F238E27FC236}">
                  <a16:creationId xmlns:a16="http://schemas.microsoft.com/office/drawing/2014/main" id="{152837A2-E78C-A255-8DCE-3CB81383497E}"/>
                </a:ext>
              </a:extLst>
            </p:cNvPr>
            <p:cNvSpPr/>
            <p:nvPr/>
          </p:nvSpPr>
          <p:spPr>
            <a:xfrm>
              <a:off x="1244002" y="427316"/>
              <a:ext cx="3651885" cy="734315"/>
            </a:xfrm>
            <a:prstGeom prst="chevr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364459E-10BE-C22A-3C9D-7E955C546ED5}"/>
                </a:ext>
              </a:extLst>
            </p:cNvPr>
            <p:cNvSpPr txBox="1"/>
            <p:nvPr/>
          </p:nvSpPr>
          <p:spPr>
            <a:xfrm>
              <a:off x="1658068" y="488668"/>
              <a:ext cx="275193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燃烧再认识</a:t>
              </a:r>
            </a:p>
          </p:txBody>
        </p:sp>
        <p:sp>
          <p:nvSpPr>
            <p:cNvPr id="25" name="燕尾形 14">
              <a:extLst>
                <a:ext uri="{FF2B5EF4-FFF2-40B4-BE49-F238E27FC236}">
                  <a16:creationId xmlns:a16="http://schemas.microsoft.com/office/drawing/2014/main" id="{F798F85C-2075-EE8F-3E8B-E70A924135B2}"/>
                </a:ext>
              </a:extLst>
            </p:cNvPr>
            <p:cNvSpPr/>
            <p:nvPr/>
          </p:nvSpPr>
          <p:spPr>
            <a:xfrm>
              <a:off x="4599737" y="427316"/>
              <a:ext cx="3651885" cy="734315"/>
            </a:xfrm>
            <a:prstGeom prst="chevr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3EC05430-6422-5BBA-A60C-FCEF776FF1BA}"/>
                </a:ext>
              </a:extLst>
            </p:cNvPr>
            <p:cNvSpPr txBox="1"/>
            <p:nvPr/>
          </p:nvSpPr>
          <p:spPr>
            <a:xfrm>
              <a:off x="4895887" y="463105"/>
              <a:ext cx="282178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资源巧利用</a:t>
              </a:r>
            </a:p>
          </p:txBody>
        </p:sp>
        <p:sp>
          <p:nvSpPr>
            <p:cNvPr id="27" name="燕尾形 14">
              <a:extLst>
                <a:ext uri="{FF2B5EF4-FFF2-40B4-BE49-F238E27FC236}">
                  <a16:creationId xmlns:a16="http://schemas.microsoft.com/office/drawing/2014/main" id="{4858A5B2-A086-DD5B-6EA8-6615300E6703}"/>
                </a:ext>
              </a:extLst>
            </p:cNvPr>
            <p:cNvSpPr/>
            <p:nvPr/>
          </p:nvSpPr>
          <p:spPr>
            <a:xfrm>
              <a:off x="7933487" y="417956"/>
              <a:ext cx="3651885" cy="734315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46746DB-E0AD-75E1-60DD-C59F5498121C}"/>
                </a:ext>
              </a:extLst>
            </p:cNvPr>
            <p:cNvSpPr txBox="1"/>
            <p:nvPr/>
          </p:nvSpPr>
          <p:spPr>
            <a:xfrm>
              <a:off x="8547772" y="413025"/>
              <a:ext cx="282178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4000" b="1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环保我践行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221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animBg="1"/>
      <p:bldP spid="17" grpId="0" animBg="1"/>
      <p:bldP spid="18" grpId="0" animBg="1"/>
      <p:bldP spid="19" grpId="0"/>
      <p:bldP spid="20" grpId="0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956F20E-D8D3-C632-7D4F-292122E98D81}"/>
              </a:ext>
            </a:extLst>
          </p:cNvPr>
          <p:cNvSpPr txBox="1"/>
          <p:nvPr/>
        </p:nvSpPr>
        <p:spPr>
          <a:xfrm>
            <a:off x="1065770" y="1506287"/>
            <a:ext cx="109787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Q10</a:t>
            </a:r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zh-CN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乙醇汽油对减少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二氧化碳的排放</a:t>
            </a:r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zh-CN" altLang="zh-CN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否有贡献？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CDE3036-DFF5-4351-42E9-C4853234F9C5}"/>
              </a:ext>
            </a:extLst>
          </p:cNvPr>
          <p:cNvSpPr txBox="1"/>
          <p:nvPr/>
        </p:nvSpPr>
        <p:spPr>
          <a:xfrm>
            <a:off x="740860" y="2339240"/>
            <a:ext cx="107102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kern="100" dirty="0">
                <a:solidFill>
                  <a:srgbClr val="1B1B1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 假设</a:t>
            </a:r>
            <a:r>
              <a:rPr lang="zh-CN" altLang="zh-CN" sz="2800" b="1" kern="100" dirty="0">
                <a:solidFill>
                  <a:srgbClr val="1B1B1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原来某型号汽油主要成分可以用</a:t>
            </a:r>
            <a:r>
              <a:rPr lang="en-US" altLang="zh-CN" sz="2800" b="1" kern="100" dirty="0">
                <a:solidFill>
                  <a:srgbClr val="1B1B1B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lang="en-US" altLang="zh-CN" sz="2000" b="1" kern="100" dirty="0">
                <a:solidFill>
                  <a:srgbClr val="1B1B1B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r>
              <a:rPr lang="en-US" altLang="zh-CN" sz="2800" b="1" kern="100" dirty="0">
                <a:solidFill>
                  <a:srgbClr val="1B1B1B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lang="en-US" altLang="zh-CN" sz="2000" b="1" kern="100" dirty="0">
                <a:solidFill>
                  <a:srgbClr val="1B1B1B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18</a:t>
            </a:r>
            <a:r>
              <a:rPr lang="zh-CN" altLang="zh-CN" sz="2800" b="1" kern="100" dirty="0">
                <a:solidFill>
                  <a:srgbClr val="1B1B1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表示，</a:t>
            </a:r>
            <a:r>
              <a:rPr lang="en-US" altLang="zh-CN" sz="2800" b="1" kern="100" dirty="0">
                <a:solidFill>
                  <a:srgbClr val="1B1B1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1.74</a:t>
            </a:r>
            <a:r>
              <a:rPr lang="en-US" altLang="zh-CN" sz="2800" b="1" kern="100" dirty="0">
                <a:solidFill>
                  <a:srgbClr val="1B1B1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Kg</a:t>
            </a:r>
            <a:r>
              <a:rPr lang="zh-CN" altLang="zh-CN" sz="2800" b="1" kern="100" dirty="0">
                <a:solidFill>
                  <a:srgbClr val="1B1B1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乙醇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</a:t>
            </a:r>
            <a:r>
              <a:rPr lang="en-US" altLang="zh-CN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O)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完全</a:t>
            </a:r>
            <a:r>
              <a:rPr lang="zh-CN" altLang="zh-CN" sz="2800" b="1" kern="100" dirty="0">
                <a:solidFill>
                  <a:srgbClr val="1B1B1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燃烧产生的热量</a:t>
            </a:r>
            <a:r>
              <a:rPr lang="zh-CN" altLang="en-US" sz="2800" b="1" kern="100" dirty="0">
                <a:solidFill>
                  <a:srgbClr val="1B1B1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大约</a:t>
            </a:r>
            <a:r>
              <a:rPr lang="zh-CN" altLang="zh-CN" sz="2800" b="1" kern="100" dirty="0">
                <a:solidFill>
                  <a:srgbClr val="1B1B1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与</a:t>
            </a:r>
            <a:r>
              <a:rPr lang="en-US" altLang="zh-CN" sz="2800" b="1" kern="100" dirty="0">
                <a:solidFill>
                  <a:srgbClr val="1B1B1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1.14</a:t>
            </a:r>
            <a:r>
              <a:rPr lang="en-US" altLang="zh-CN" sz="2800" b="1" kern="100" dirty="0">
                <a:solidFill>
                  <a:srgbClr val="1B1B1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Kg(C</a:t>
            </a:r>
            <a:r>
              <a:rPr lang="en-US" altLang="zh-CN" sz="2000" b="1" kern="100" dirty="0">
                <a:solidFill>
                  <a:srgbClr val="1B1B1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r>
              <a:rPr lang="en-US" altLang="zh-CN" sz="2800" b="1" kern="100" dirty="0">
                <a:solidFill>
                  <a:srgbClr val="1B1B1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lang="en-US" altLang="zh-CN" sz="2000" b="1" kern="100" dirty="0">
                <a:solidFill>
                  <a:srgbClr val="1B1B1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18</a:t>
            </a:r>
            <a:r>
              <a:rPr lang="en-US" altLang="zh-CN" sz="2800" b="1" kern="100" dirty="0">
                <a:solidFill>
                  <a:srgbClr val="1B1B1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lang="zh-CN" altLang="en-US" sz="2800" b="1" kern="100" dirty="0">
                <a:solidFill>
                  <a:srgbClr val="1B1B1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完全</a:t>
            </a:r>
            <a:r>
              <a:rPr lang="zh-CN" altLang="zh-CN" sz="2800" b="1" kern="100" dirty="0">
                <a:solidFill>
                  <a:srgbClr val="1B1B1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燃烧产生热量相等</a:t>
            </a:r>
            <a:r>
              <a:rPr lang="zh-CN" altLang="en-US" sz="2800" b="1" kern="100" dirty="0">
                <a:solidFill>
                  <a:srgbClr val="1B1B1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。假设汽车行驶相同的距离所需的能量相同。</a:t>
            </a:r>
            <a:endParaRPr lang="zh-CN" altLang="zh-CN" sz="2800" b="1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2756EC3-4E95-781F-7636-B01E4BE08539}"/>
              </a:ext>
            </a:extLst>
          </p:cNvPr>
          <p:cNvGrpSpPr/>
          <p:nvPr/>
        </p:nvGrpSpPr>
        <p:grpSpPr>
          <a:xfrm>
            <a:off x="1244002" y="413025"/>
            <a:ext cx="10341370" cy="783529"/>
            <a:chOff x="1244002" y="413025"/>
            <a:chExt cx="10341370" cy="783529"/>
          </a:xfrm>
        </p:grpSpPr>
        <p:sp>
          <p:nvSpPr>
            <p:cNvPr id="16" name="燕尾形 14">
              <a:extLst>
                <a:ext uri="{FF2B5EF4-FFF2-40B4-BE49-F238E27FC236}">
                  <a16:creationId xmlns:a16="http://schemas.microsoft.com/office/drawing/2014/main" id="{827E1BD3-0F77-C722-01FD-C6D0F41BAC24}"/>
                </a:ext>
              </a:extLst>
            </p:cNvPr>
            <p:cNvSpPr/>
            <p:nvPr/>
          </p:nvSpPr>
          <p:spPr>
            <a:xfrm>
              <a:off x="1244002" y="427316"/>
              <a:ext cx="3651885" cy="734315"/>
            </a:xfrm>
            <a:prstGeom prst="chevr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9C3964F6-4D58-BAB3-46B7-2FCC4A0F0761}"/>
                </a:ext>
              </a:extLst>
            </p:cNvPr>
            <p:cNvSpPr txBox="1"/>
            <p:nvPr/>
          </p:nvSpPr>
          <p:spPr>
            <a:xfrm>
              <a:off x="1658068" y="488668"/>
              <a:ext cx="275193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燃烧再认识</a:t>
              </a:r>
            </a:p>
          </p:txBody>
        </p:sp>
        <p:sp>
          <p:nvSpPr>
            <p:cNvPr id="18" name="燕尾形 14">
              <a:extLst>
                <a:ext uri="{FF2B5EF4-FFF2-40B4-BE49-F238E27FC236}">
                  <a16:creationId xmlns:a16="http://schemas.microsoft.com/office/drawing/2014/main" id="{910E73D3-FC3E-A6D4-9D32-91E266704B6B}"/>
                </a:ext>
              </a:extLst>
            </p:cNvPr>
            <p:cNvSpPr/>
            <p:nvPr/>
          </p:nvSpPr>
          <p:spPr>
            <a:xfrm>
              <a:off x="4599737" y="427316"/>
              <a:ext cx="3651885" cy="734315"/>
            </a:xfrm>
            <a:prstGeom prst="chevr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601101B-515C-9092-B2D6-91CBC9D9CFF4}"/>
                </a:ext>
              </a:extLst>
            </p:cNvPr>
            <p:cNvSpPr txBox="1"/>
            <p:nvPr/>
          </p:nvSpPr>
          <p:spPr>
            <a:xfrm>
              <a:off x="4895887" y="463105"/>
              <a:ext cx="282178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资源巧利用</a:t>
              </a:r>
            </a:p>
          </p:txBody>
        </p:sp>
        <p:sp>
          <p:nvSpPr>
            <p:cNvPr id="20" name="燕尾形 14">
              <a:extLst>
                <a:ext uri="{FF2B5EF4-FFF2-40B4-BE49-F238E27FC236}">
                  <a16:creationId xmlns:a16="http://schemas.microsoft.com/office/drawing/2014/main" id="{07BC13E1-33E5-BBB6-354D-B1564FEF2DAD}"/>
                </a:ext>
              </a:extLst>
            </p:cNvPr>
            <p:cNvSpPr/>
            <p:nvPr/>
          </p:nvSpPr>
          <p:spPr>
            <a:xfrm>
              <a:off x="7933487" y="417956"/>
              <a:ext cx="3651885" cy="734315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A38EADAB-1EF8-34BA-5E2D-741CDAE243A0}"/>
                </a:ext>
              </a:extLst>
            </p:cNvPr>
            <p:cNvSpPr txBox="1"/>
            <p:nvPr/>
          </p:nvSpPr>
          <p:spPr>
            <a:xfrm>
              <a:off x="8547772" y="413025"/>
              <a:ext cx="282178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4000" b="1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环保我践行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356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C0243D-A713-6E2F-B5E9-747709E62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89" y="1387619"/>
            <a:ext cx="6858000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89812CE-1B37-483D-C9E4-A779DE9A84B6}"/>
              </a:ext>
            </a:extLst>
          </p:cNvPr>
          <p:cNvSpPr txBox="1"/>
          <p:nvPr/>
        </p:nvSpPr>
        <p:spPr>
          <a:xfrm>
            <a:off x="7439589" y="2647172"/>
            <a:ext cx="459048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2F5597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800" b="1" dirty="0">
                <a:solidFill>
                  <a:srgbClr val="2F5597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予退处林下，深居绝过从，思平日与客言者，时纪一事于笔下，则若有所晤言，肃然移日，所与谈者，唯笔砚而已，谓之《笔谈》。</a:t>
            </a:r>
            <a:r>
              <a:rPr lang="zh-CN" altLang="zh-CN" sz="2800" b="1" dirty="0">
                <a:solidFill>
                  <a:srgbClr val="33333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”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920516B4-D3CD-6A70-46C7-E4CD33EFF22C}"/>
              </a:ext>
            </a:extLst>
          </p:cNvPr>
          <p:cNvGrpSpPr/>
          <p:nvPr/>
        </p:nvGrpSpPr>
        <p:grpSpPr>
          <a:xfrm>
            <a:off x="1244002" y="413025"/>
            <a:ext cx="10341370" cy="783529"/>
            <a:chOff x="1244002" y="413025"/>
            <a:chExt cx="10341370" cy="783529"/>
          </a:xfrm>
        </p:grpSpPr>
        <p:sp>
          <p:nvSpPr>
            <p:cNvPr id="4" name="燕尾形 14">
              <a:extLst>
                <a:ext uri="{FF2B5EF4-FFF2-40B4-BE49-F238E27FC236}">
                  <a16:creationId xmlns:a16="http://schemas.microsoft.com/office/drawing/2014/main" id="{6E9184BB-812E-5CE9-863C-7FF6D9C46FFD}"/>
                </a:ext>
              </a:extLst>
            </p:cNvPr>
            <p:cNvSpPr/>
            <p:nvPr/>
          </p:nvSpPr>
          <p:spPr>
            <a:xfrm>
              <a:off x="1244002" y="427316"/>
              <a:ext cx="3651885" cy="734315"/>
            </a:xfrm>
            <a:prstGeom prst="chevron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7F6E7405-29FB-35D6-E208-1FE6817B72F7}"/>
                </a:ext>
              </a:extLst>
            </p:cNvPr>
            <p:cNvSpPr txBox="1"/>
            <p:nvPr/>
          </p:nvSpPr>
          <p:spPr>
            <a:xfrm>
              <a:off x="1658068" y="488668"/>
              <a:ext cx="275193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4000" b="1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燃烧再认识</a:t>
              </a:r>
            </a:p>
          </p:txBody>
        </p:sp>
        <p:sp>
          <p:nvSpPr>
            <p:cNvPr id="7" name="燕尾形 14">
              <a:extLst>
                <a:ext uri="{FF2B5EF4-FFF2-40B4-BE49-F238E27FC236}">
                  <a16:creationId xmlns:a16="http://schemas.microsoft.com/office/drawing/2014/main" id="{84EB7052-4F1E-0CCB-D2A3-F824DB0EE9A5}"/>
                </a:ext>
              </a:extLst>
            </p:cNvPr>
            <p:cNvSpPr/>
            <p:nvPr/>
          </p:nvSpPr>
          <p:spPr>
            <a:xfrm>
              <a:off x="4599737" y="427316"/>
              <a:ext cx="3651885" cy="734315"/>
            </a:xfrm>
            <a:prstGeom prst="chevron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137A881-7F8D-C49C-C34F-604360A96660}"/>
                </a:ext>
              </a:extLst>
            </p:cNvPr>
            <p:cNvSpPr txBox="1"/>
            <p:nvPr/>
          </p:nvSpPr>
          <p:spPr>
            <a:xfrm>
              <a:off x="4895887" y="463105"/>
              <a:ext cx="282178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4000" b="1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资源巧利用</a:t>
              </a:r>
            </a:p>
          </p:txBody>
        </p:sp>
        <p:sp>
          <p:nvSpPr>
            <p:cNvPr id="9" name="燕尾形 14">
              <a:extLst>
                <a:ext uri="{FF2B5EF4-FFF2-40B4-BE49-F238E27FC236}">
                  <a16:creationId xmlns:a16="http://schemas.microsoft.com/office/drawing/2014/main" id="{AFD5A837-F827-7035-0789-DD62BF86840C}"/>
                </a:ext>
              </a:extLst>
            </p:cNvPr>
            <p:cNvSpPr/>
            <p:nvPr/>
          </p:nvSpPr>
          <p:spPr>
            <a:xfrm>
              <a:off x="7933487" y="417956"/>
              <a:ext cx="3651885" cy="734315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F3EF556-A474-8FDE-B5D8-72614A760E22}"/>
                </a:ext>
              </a:extLst>
            </p:cNvPr>
            <p:cNvSpPr txBox="1"/>
            <p:nvPr/>
          </p:nvSpPr>
          <p:spPr>
            <a:xfrm>
              <a:off x="8547772" y="413025"/>
              <a:ext cx="282178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4000" b="1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环保我践行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5406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C0E2F5A-D871-74BF-AE1C-E802D5AE0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609" y="1157384"/>
            <a:ext cx="6653750" cy="472906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BE4DC00-3A1F-FEDD-ADEC-66FD30189E95}"/>
              </a:ext>
            </a:extLst>
          </p:cNvPr>
          <p:cNvSpPr/>
          <p:nvPr/>
        </p:nvSpPr>
        <p:spPr>
          <a:xfrm>
            <a:off x="1905000" y="2971800"/>
            <a:ext cx="234315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乙醇汽油</a:t>
            </a:r>
          </a:p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61FCCFE-66B8-68E8-CB17-7F79C3953455}"/>
              </a:ext>
            </a:extLst>
          </p:cNvPr>
          <p:cNvSpPr/>
          <p:nvPr/>
        </p:nvSpPr>
        <p:spPr>
          <a:xfrm>
            <a:off x="4086225" y="2838451"/>
            <a:ext cx="234315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乙醇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EC1857E-2EF5-F36C-E1F7-D459EB081160}"/>
              </a:ext>
            </a:extLst>
          </p:cNvPr>
          <p:cNvSpPr/>
          <p:nvPr/>
        </p:nvSpPr>
        <p:spPr>
          <a:xfrm>
            <a:off x="6429375" y="2971800"/>
            <a:ext cx="25527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90%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汽油</a:t>
            </a:r>
          </a:p>
          <a:p>
            <a:pPr algn="ctr"/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6D84B2B-BB9D-0419-106E-C04A7D5A8AF7}"/>
              </a:ext>
            </a:extLst>
          </p:cNvPr>
          <p:cNvSpPr/>
          <p:nvPr/>
        </p:nvSpPr>
        <p:spPr>
          <a:xfrm>
            <a:off x="3248025" y="5329141"/>
            <a:ext cx="4714875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由粮食或植物纤维加工</a:t>
            </a:r>
          </a:p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368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B8E0C48-CD68-E709-33BD-DFA635F9D1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01"/>
          <a:stretch/>
        </p:blipFill>
        <p:spPr bwMode="auto">
          <a:xfrm>
            <a:off x="543754" y="924103"/>
            <a:ext cx="3848776" cy="50097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F2FA6A9-5662-0EF6-9DF5-F1BD7C819CD5}"/>
              </a:ext>
            </a:extLst>
          </p:cNvPr>
          <p:cNvSpPr txBox="1"/>
          <p:nvPr/>
        </p:nvSpPr>
        <p:spPr>
          <a:xfrm>
            <a:off x="4279350" y="1339811"/>
            <a:ext cx="704024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</a:t>
            </a:r>
            <a:r>
              <a:rPr lang="zh-CN" altLang="zh-CN" sz="2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沈括（</a:t>
            </a:r>
            <a:r>
              <a:rPr lang="en-US" altLang="zh-CN" sz="2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1031-1095</a:t>
            </a:r>
            <a:r>
              <a:rPr lang="zh-CN" altLang="zh-CN" sz="2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）字存中，钱塘（今浙江杭州）人，北宋时期卓有成就的</a:t>
            </a:r>
            <a:r>
              <a:rPr lang="zh-CN" altLang="zh-CN" sz="2800" b="1" kern="1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政治家</a:t>
            </a:r>
            <a:r>
              <a:rPr lang="zh-CN" altLang="zh-CN" sz="2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zh-CN" sz="2800" b="1" kern="1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科学</a:t>
            </a:r>
            <a:r>
              <a:rPr lang="zh-CN" altLang="en-US" sz="28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家</a:t>
            </a:r>
            <a:r>
              <a:rPr lang="zh-CN" altLang="en-US" sz="2800" b="1" kern="1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zh-CN" sz="2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还主持过西北军务。</a:t>
            </a:r>
            <a:r>
              <a:rPr lang="zh-CN" altLang="zh-CN" sz="2800" b="1" kern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在众多学科领域都有很深的造诣和卓越的成就，被誉为</a:t>
            </a:r>
            <a:r>
              <a:rPr lang="en-US" altLang="zh-CN" sz="2800" b="1" kern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“</a:t>
            </a:r>
            <a:r>
              <a:rPr lang="zh-CN" altLang="zh-CN" sz="2800" b="1" kern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中国整部科学史中</a:t>
            </a:r>
            <a:r>
              <a:rPr lang="zh-CN" altLang="zh-CN" sz="2800" b="1" kern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最卓越</a:t>
            </a:r>
            <a:r>
              <a:rPr lang="zh-CN" altLang="zh-CN" sz="2800" b="1" kern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的人物</a:t>
            </a:r>
            <a:r>
              <a:rPr lang="en-US" altLang="zh-CN" sz="2800" b="1" kern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”</a:t>
            </a:r>
            <a:r>
              <a:rPr lang="zh-CN" altLang="en-US" sz="2800" b="1" kern="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。</a:t>
            </a:r>
            <a:endParaRPr lang="zh-CN" altLang="zh-CN" sz="2800" b="1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8C7BB26-4725-9F18-40EF-23EE36EB9733}"/>
              </a:ext>
            </a:extLst>
          </p:cNvPr>
          <p:cNvSpPr txBox="1"/>
          <p:nvPr/>
        </p:nvSpPr>
        <p:spPr>
          <a:xfrm>
            <a:off x="4657600" y="3702307"/>
            <a:ext cx="673664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kern="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    </a:t>
            </a:r>
            <a:r>
              <a:rPr lang="zh-CN" altLang="zh-CN" sz="2800" b="1" kern="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晚年的沈括隐居润州（今江苏镇江），构筑</a:t>
            </a:r>
            <a:r>
              <a:rPr lang="en-US" altLang="zh-CN" sz="2800" b="1" kern="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“</a:t>
            </a:r>
            <a:r>
              <a:rPr lang="zh-CN" altLang="zh-CN" sz="2800" b="1" kern="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梦溪园</a:t>
            </a:r>
            <a:r>
              <a:rPr lang="en-US" altLang="zh-CN" sz="2800" b="1" kern="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”</a:t>
            </a:r>
            <a:r>
              <a:rPr lang="zh-CN" altLang="zh-CN" sz="2800" b="1" kern="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，自号</a:t>
            </a:r>
            <a:r>
              <a:rPr lang="en-US" altLang="zh-CN" sz="2800" b="1" kern="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“</a:t>
            </a:r>
            <a:r>
              <a:rPr lang="zh-CN" altLang="zh-CN" sz="2800" b="1" kern="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梦溪丈人</a:t>
            </a:r>
            <a:r>
              <a:rPr lang="en-US" altLang="zh-CN" sz="2800" b="1" kern="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”</a:t>
            </a:r>
            <a:r>
              <a:rPr lang="zh-CN" altLang="zh-CN" sz="2800" b="1" kern="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，他在这里将一生见闻和研究心得写成了</a:t>
            </a:r>
            <a:r>
              <a:rPr lang="zh-CN" altLang="zh-CN" sz="28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《梦溪笔谈》</a:t>
            </a:r>
            <a:r>
              <a:rPr lang="zh-CN" altLang="zh-CN" sz="2800" b="1" kern="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这部巨著。</a:t>
            </a:r>
            <a:endParaRPr lang="zh-CN" altLang="en-US" sz="2800" b="1" kern="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71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F14802D3-342C-29D7-F9C1-FD4916149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2" y="741680"/>
            <a:ext cx="4456694" cy="571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1F0E59C-C6B6-1476-A54A-19B4929EA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496" y="741680"/>
            <a:ext cx="4579154" cy="571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16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57BBEFDA-51E3-F9B6-31BA-01142909C57F}"/>
              </a:ext>
            </a:extLst>
          </p:cNvPr>
          <p:cNvGrpSpPr/>
          <p:nvPr/>
        </p:nvGrpSpPr>
        <p:grpSpPr>
          <a:xfrm>
            <a:off x="1460309" y="427316"/>
            <a:ext cx="3023201" cy="672949"/>
            <a:chOff x="1460309" y="427316"/>
            <a:chExt cx="3651885" cy="734315"/>
          </a:xfrm>
        </p:grpSpPr>
        <p:sp>
          <p:nvSpPr>
            <p:cNvPr id="8" name="燕尾形 14">
              <a:extLst>
                <a:ext uri="{FF2B5EF4-FFF2-40B4-BE49-F238E27FC236}">
                  <a16:creationId xmlns:a16="http://schemas.microsoft.com/office/drawing/2014/main" id="{D0B9455B-C845-F9A9-91D1-E51E04531EFF}"/>
                </a:ext>
              </a:extLst>
            </p:cNvPr>
            <p:cNvSpPr/>
            <p:nvPr/>
          </p:nvSpPr>
          <p:spPr>
            <a:xfrm>
              <a:off x="1460309" y="427316"/>
              <a:ext cx="3651885" cy="734315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7FD4131B-5479-3312-C51A-4F911BC219FF}"/>
                </a:ext>
              </a:extLst>
            </p:cNvPr>
            <p:cNvSpPr txBox="1"/>
            <p:nvPr/>
          </p:nvSpPr>
          <p:spPr>
            <a:xfrm>
              <a:off x="2043941" y="502686"/>
              <a:ext cx="275193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3200" b="1" dirty="0">
                  <a:solidFill>
                    <a:schemeClr val="bg2">
                      <a:lumMod val="10000"/>
                    </a:schemeClr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燃烧再认识</a:t>
              </a: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FEC9E5E6-FEA6-D5B9-927F-275264160C6D}"/>
              </a:ext>
            </a:extLst>
          </p:cNvPr>
          <p:cNvSpPr txBox="1"/>
          <p:nvPr/>
        </p:nvSpPr>
        <p:spPr>
          <a:xfrm>
            <a:off x="714375" y="1320528"/>
            <a:ext cx="108801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454545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  </a:t>
            </a:r>
            <a:r>
              <a:rPr lang="zh-CN" altLang="zh-CN" sz="3200" b="1" dirty="0">
                <a:solidFill>
                  <a:srgbClr val="454545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鄜、延境内有石油，旧说“高奴县出脂水”，即此也。</a:t>
            </a:r>
            <a:r>
              <a:rPr lang="zh-CN" altLang="zh-CN" sz="32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生于水际，沙石与泉水相杂</a:t>
            </a:r>
            <a:r>
              <a:rPr lang="zh-CN" altLang="zh-CN" sz="3200" b="1" dirty="0">
                <a:solidFill>
                  <a:srgbClr val="454545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，惘惘而出，土人以雉尾挹之，乃采入缶中。颇似</a:t>
            </a:r>
            <a:r>
              <a:rPr lang="zh-CN" altLang="zh-CN" sz="32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淳漆</a:t>
            </a:r>
            <a:r>
              <a:rPr lang="zh-CN" altLang="en-US" sz="3200" b="1" dirty="0">
                <a:solidFill>
                  <a:srgbClr val="454545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。</a:t>
            </a:r>
            <a:r>
              <a:rPr lang="zh-CN" altLang="zh-CN" sz="3200" b="1" dirty="0">
                <a:solidFill>
                  <a:srgbClr val="454545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盖石油之多，生于地中</a:t>
            </a:r>
            <a:r>
              <a:rPr lang="zh-CN" altLang="zh-CN" sz="32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无穷</a:t>
            </a:r>
            <a:r>
              <a:rPr lang="zh-CN" altLang="en-US" sz="3200" b="1" dirty="0">
                <a:solidFill>
                  <a:srgbClr val="454545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。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47C763-F688-6F2C-3A57-4ABF66C36B56}"/>
              </a:ext>
            </a:extLst>
          </p:cNvPr>
          <p:cNvSpPr/>
          <p:nvPr/>
        </p:nvSpPr>
        <p:spPr>
          <a:xfrm>
            <a:off x="714375" y="1278555"/>
            <a:ext cx="10985922" cy="1653605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0D3418D-F76F-396D-3AD3-A897EB4F06A0}"/>
              </a:ext>
            </a:extLst>
          </p:cNvPr>
          <p:cNvSpPr txBox="1"/>
          <p:nvPr/>
        </p:nvSpPr>
        <p:spPr>
          <a:xfrm>
            <a:off x="5112194" y="3110449"/>
            <a:ext cx="5405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Q1:</a:t>
            </a:r>
            <a:r>
              <a:rPr lang="zh-CN" altLang="en-US" sz="32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请归纳石油的物理性质？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A0ECA91-3914-9602-9BC5-21CEDF390E3D}"/>
              </a:ext>
            </a:extLst>
          </p:cNvPr>
          <p:cNvSpPr txBox="1"/>
          <p:nvPr/>
        </p:nvSpPr>
        <p:spPr>
          <a:xfrm>
            <a:off x="7460594" y="5174326"/>
            <a:ext cx="30572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化石燃料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不可再生资源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B29BEAE-C1AD-63B6-0BD3-B89A09F0BE72}"/>
              </a:ext>
            </a:extLst>
          </p:cNvPr>
          <p:cNvSpPr txBox="1"/>
          <p:nvPr/>
        </p:nvSpPr>
        <p:spPr>
          <a:xfrm>
            <a:off x="5204136" y="3729585"/>
            <a:ext cx="6750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难溶于水、密度小于水、粘稠状液体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9B31F18-AC8B-EAF9-01BE-6EBDBF5FBC9D}"/>
              </a:ext>
            </a:extLst>
          </p:cNvPr>
          <p:cNvCxnSpPr/>
          <p:nvPr/>
        </p:nvCxnSpPr>
        <p:spPr>
          <a:xfrm>
            <a:off x="5355432" y="2816140"/>
            <a:ext cx="4838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004A38DC-9FA0-510A-2A6C-A5BF969B6578}"/>
              </a:ext>
            </a:extLst>
          </p:cNvPr>
          <p:cNvSpPr txBox="1"/>
          <p:nvPr/>
        </p:nvSpPr>
        <p:spPr>
          <a:xfrm>
            <a:off x="10352021" y="224964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</a:rPr>
              <a:t>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B204C28-4269-4604-BE76-722AF4B9BB58}"/>
              </a:ext>
            </a:extLst>
          </p:cNvPr>
          <p:cNvSpPr txBox="1"/>
          <p:nvPr/>
        </p:nvSpPr>
        <p:spPr>
          <a:xfrm>
            <a:off x="5468360" y="4449637"/>
            <a:ext cx="18325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600" b="1" dirty="0">
                <a:solidFill>
                  <a:srgbClr val="00666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生于地</a:t>
            </a:r>
            <a:endParaRPr lang="zh-CN" altLang="en-US" sz="3600" b="1" dirty="0">
              <a:solidFill>
                <a:srgbClr val="00666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7BA4030-2FFC-E345-C11D-CE5151349BBE}"/>
              </a:ext>
            </a:extLst>
          </p:cNvPr>
          <p:cNvSpPr txBox="1"/>
          <p:nvPr/>
        </p:nvSpPr>
        <p:spPr>
          <a:xfrm>
            <a:off x="7300912" y="4480416"/>
            <a:ext cx="61436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石油来自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天然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形成</a:t>
            </a:r>
            <a:endParaRPr lang="zh-CN" altLang="en-US" sz="32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B509DD1-E982-0CDA-B87F-F2DFF1E606D3}"/>
              </a:ext>
            </a:extLst>
          </p:cNvPr>
          <p:cNvSpPr txBox="1"/>
          <p:nvPr/>
        </p:nvSpPr>
        <p:spPr>
          <a:xfrm>
            <a:off x="5468360" y="5351630"/>
            <a:ext cx="2037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00666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而非无穷</a:t>
            </a:r>
          </a:p>
        </p:txBody>
      </p:sp>
      <p:pic>
        <p:nvPicPr>
          <p:cNvPr id="2" name="kaichang">
            <a:hlinkClick r:id="" action="ppaction://media"/>
            <a:extLst>
              <a:ext uri="{FF2B5EF4-FFF2-40B4-BE49-F238E27FC236}">
                <a16:creationId xmlns:a16="http://schemas.microsoft.com/office/drawing/2014/main" id="{6DFAD51D-127E-1596-CEBC-295E8A8F10F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570"/>
                  <p14:fade in="1000" ou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3502" y="3049084"/>
            <a:ext cx="4404763" cy="330623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964997D-189B-AAF6-711F-3A5F39C4C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193" y="3049084"/>
            <a:ext cx="4437066" cy="33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3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6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B34D3AB9-E57D-23F3-DB03-8C03B79C535D}"/>
              </a:ext>
            </a:extLst>
          </p:cNvPr>
          <p:cNvGrpSpPr/>
          <p:nvPr/>
        </p:nvGrpSpPr>
        <p:grpSpPr>
          <a:xfrm>
            <a:off x="1253279" y="1368056"/>
            <a:ext cx="10290439" cy="911964"/>
            <a:chOff x="2031954" y="1043404"/>
            <a:chExt cx="10112668" cy="911964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D4CF6140-0CC8-95BC-8E76-969B015CBEEB}"/>
                </a:ext>
              </a:extLst>
            </p:cNvPr>
            <p:cNvSpPr txBox="1"/>
            <p:nvPr/>
          </p:nvSpPr>
          <p:spPr>
            <a:xfrm>
              <a:off x="2387581" y="1206998"/>
              <a:ext cx="975704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zh-CN" sz="32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然</a:t>
              </a:r>
              <a:r>
                <a:rPr lang="zh-CN" altLang="en-US" sz="32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（燃）</a:t>
              </a:r>
              <a:r>
                <a:rPr lang="zh-CN" altLang="zh-CN" sz="32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之如麻</a:t>
              </a:r>
              <a:r>
                <a:rPr lang="zh-CN" altLang="en-US" sz="32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（麻秆）</a:t>
              </a:r>
              <a:r>
                <a:rPr lang="zh-CN" altLang="zh-CN" sz="32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，但烟甚浓，所沾帷幕皆黑。</a:t>
              </a:r>
              <a:endPara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0EE5283D-90AA-FB4F-9830-C6124DA269FA}"/>
                </a:ext>
              </a:extLst>
            </p:cNvPr>
            <p:cNvSpPr/>
            <p:nvPr/>
          </p:nvSpPr>
          <p:spPr>
            <a:xfrm>
              <a:off x="2031954" y="1043404"/>
              <a:ext cx="9880812" cy="911964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8F1D69B3-E8DC-17DB-6112-1C2040C044E5}"/>
              </a:ext>
            </a:extLst>
          </p:cNvPr>
          <p:cNvSpPr txBox="1"/>
          <p:nvPr/>
        </p:nvSpPr>
        <p:spPr>
          <a:xfrm>
            <a:off x="1004692" y="2466421"/>
            <a:ext cx="4392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Q2:</a:t>
            </a:r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古人点燃油灯的原理？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576AE8C-9243-B6B5-B004-669E82F91DB7}"/>
              </a:ext>
            </a:extLst>
          </p:cNvPr>
          <p:cNvSpPr txBox="1"/>
          <p:nvPr/>
        </p:nvSpPr>
        <p:spPr>
          <a:xfrm>
            <a:off x="5597028" y="2455039"/>
            <a:ext cx="5570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升高可燃物的温度至着火点以上。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07EFBFA-5454-3313-E982-748550991E18}"/>
              </a:ext>
            </a:extLst>
          </p:cNvPr>
          <p:cNvSpPr txBox="1"/>
          <p:nvPr/>
        </p:nvSpPr>
        <p:spPr>
          <a:xfrm>
            <a:off x="844232" y="3035619"/>
            <a:ext cx="6452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请分析加油站给出以下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安全提醒</a:t>
            </a:r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的原因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621C741-B7CC-7ADC-8D62-3745927601AF}"/>
              </a:ext>
            </a:extLst>
          </p:cNvPr>
          <p:cNvSpPr txBox="1"/>
          <p:nvPr/>
        </p:nvSpPr>
        <p:spPr>
          <a:xfrm>
            <a:off x="6172200" y="6019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4852701-29A6-CD98-7D2E-E7E777AD25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18" r="73469" b="41557"/>
          <a:stretch/>
        </p:blipFill>
        <p:spPr>
          <a:xfrm>
            <a:off x="1374179" y="3679473"/>
            <a:ext cx="1408488" cy="1423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8F6B64E-2335-20FD-DFC2-63641A4E5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66" t="17618" b="41557"/>
          <a:stretch/>
        </p:blipFill>
        <p:spPr>
          <a:xfrm>
            <a:off x="3200870" y="3679473"/>
            <a:ext cx="1297175" cy="1423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1C25D98-59F4-088D-C3B2-AA6A9C4CBD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306" t="57369" r="75512" b="-2594"/>
          <a:stretch/>
        </p:blipFill>
        <p:spPr>
          <a:xfrm>
            <a:off x="4670045" y="3679473"/>
            <a:ext cx="1563768" cy="1423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92ED031-69FF-6A0F-B38A-BB5D032C9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94" t="57369" r="23950" b="-2594"/>
          <a:stretch/>
        </p:blipFill>
        <p:spPr>
          <a:xfrm>
            <a:off x="6566886" y="3679473"/>
            <a:ext cx="1371600" cy="1423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FD2BAE-F488-5849-F47A-9E4E7C95C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24" t="57217" r="49320" b="-2442"/>
          <a:stretch/>
        </p:blipFill>
        <p:spPr>
          <a:xfrm>
            <a:off x="8166125" y="3654847"/>
            <a:ext cx="1371600" cy="1423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3E0C265-0571-88B7-560F-4ACEA3D28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69" t="20334" r="49300" b="38841"/>
          <a:stretch/>
        </p:blipFill>
        <p:spPr>
          <a:xfrm>
            <a:off x="9765364" y="3679473"/>
            <a:ext cx="1408488" cy="1274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左大括号 18">
            <a:extLst>
              <a:ext uri="{FF2B5EF4-FFF2-40B4-BE49-F238E27FC236}">
                <a16:creationId xmlns:a16="http://schemas.microsoft.com/office/drawing/2014/main" id="{79E408DE-F731-BA9F-AC97-63F07169860D}"/>
              </a:ext>
            </a:extLst>
          </p:cNvPr>
          <p:cNvSpPr/>
          <p:nvPr/>
        </p:nvSpPr>
        <p:spPr>
          <a:xfrm rot="16200000">
            <a:off x="2894489" y="4355416"/>
            <a:ext cx="157484" cy="1602941"/>
          </a:xfrm>
          <a:prstGeom prst="leftBrace">
            <a:avLst/>
          </a:prstGeom>
          <a:ln w="381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E76C7A3-19D7-B198-1C5C-BF01710B90E2}"/>
              </a:ext>
            </a:extLst>
          </p:cNvPr>
          <p:cNvSpPr txBox="1"/>
          <p:nvPr/>
        </p:nvSpPr>
        <p:spPr>
          <a:xfrm>
            <a:off x="2342289" y="531534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/>
              <a:t>防火花</a:t>
            </a:r>
          </a:p>
        </p:txBody>
      </p:sp>
      <p:sp>
        <p:nvSpPr>
          <p:cNvPr id="21" name="左大括号 20">
            <a:extLst>
              <a:ext uri="{FF2B5EF4-FFF2-40B4-BE49-F238E27FC236}">
                <a16:creationId xmlns:a16="http://schemas.microsoft.com/office/drawing/2014/main" id="{F0A9683F-6192-5374-AA07-91EA5484FD4D}"/>
              </a:ext>
            </a:extLst>
          </p:cNvPr>
          <p:cNvSpPr/>
          <p:nvPr/>
        </p:nvSpPr>
        <p:spPr>
          <a:xfrm rot="16200000">
            <a:off x="6319757" y="4288962"/>
            <a:ext cx="157484" cy="1602941"/>
          </a:xfrm>
          <a:prstGeom prst="leftBrace">
            <a:avLst/>
          </a:prstGeom>
          <a:ln w="381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5218157-D124-D2E5-1D14-78083D8E5A6B}"/>
              </a:ext>
            </a:extLst>
          </p:cNvPr>
          <p:cNvSpPr txBox="1"/>
          <p:nvPr/>
        </p:nvSpPr>
        <p:spPr>
          <a:xfrm>
            <a:off x="5814562" y="527735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/>
              <a:t>防静电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09DDC70-AB9D-2498-9C8A-D0073263D492}"/>
              </a:ext>
            </a:extLst>
          </p:cNvPr>
          <p:cNvSpPr txBox="1"/>
          <p:nvPr/>
        </p:nvSpPr>
        <p:spPr>
          <a:xfrm>
            <a:off x="7938486" y="5235629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/>
              <a:t>隔离可燃物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CEAE672-431F-8335-55A2-6EF2764AEC76}"/>
              </a:ext>
            </a:extLst>
          </p:cNvPr>
          <p:cNvSpPr txBox="1"/>
          <p:nvPr/>
        </p:nvSpPr>
        <p:spPr>
          <a:xfrm>
            <a:off x="1792720" y="5965588"/>
            <a:ext cx="5570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避免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可燃物的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温度升至着火点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以上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9578751-5F45-1C53-8885-78F96DAA598D}"/>
              </a:ext>
            </a:extLst>
          </p:cNvPr>
          <p:cNvSpPr txBox="1"/>
          <p:nvPr/>
        </p:nvSpPr>
        <p:spPr>
          <a:xfrm>
            <a:off x="10274046" y="5011690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</a:rPr>
              <a:t>？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6E48CFE4-145B-13F8-2218-FB8FF508C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05" y="3297229"/>
            <a:ext cx="2968568" cy="2992025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AE8B42D-0D80-77B6-0CA6-64113FCE2455}"/>
              </a:ext>
            </a:extLst>
          </p:cNvPr>
          <p:cNvGrpSpPr/>
          <p:nvPr/>
        </p:nvGrpSpPr>
        <p:grpSpPr>
          <a:xfrm>
            <a:off x="1460309" y="427316"/>
            <a:ext cx="3651885" cy="783256"/>
            <a:chOff x="1460309" y="427316"/>
            <a:chExt cx="3651885" cy="783256"/>
          </a:xfrm>
        </p:grpSpPr>
        <p:sp>
          <p:nvSpPr>
            <p:cNvPr id="15" name="燕尾形 14">
              <a:extLst>
                <a:ext uri="{FF2B5EF4-FFF2-40B4-BE49-F238E27FC236}">
                  <a16:creationId xmlns:a16="http://schemas.microsoft.com/office/drawing/2014/main" id="{2C6EE5A2-BF03-D6F9-E6D1-F50E41274C43}"/>
                </a:ext>
              </a:extLst>
            </p:cNvPr>
            <p:cNvSpPr/>
            <p:nvPr/>
          </p:nvSpPr>
          <p:spPr>
            <a:xfrm>
              <a:off x="1460309" y="427316"/>
              <a:ext cx="3651885" cy="734315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2D03B86F-29AD-5A96-6FAC-06DD25A66EA6}"/>
                </a:ext>
              </a:extLst>
            </p:cNvPr>
            <p:cNvSpPr txBox="1"/>
            <p:nvPr/>
          </p:nvSpPr>
          <p:spPr>
            <a:xfrm>
              <a:off x="2043941" y="502686"/>
              <a:ext cx="275193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4000" b="1" dirty="0">
                  <a:solidFill>
                    <a:schemeClr val="bg2">
                      <a:lumMod val="10000"/>
                    </a:schemeClr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燃烧再认识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454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9" grpId="0" animBg="1"/>
      <p:bldP spid="20" grpId="0"/>
      <p:bldP spid="21" grpId="0" animBg="1"/>
      <p:bldP spid="22" grpId="0"/>
      <p:bldP spid="24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0BC85D9-3C98-FFDF-93FB-8761B64224B4}"/>
              </a:ext>
            </a:extLst>
          </p:cNvPr>
          <p:cNvSpPr txBox="1"/>
          <p:nvPr/>
        </p:nvSpPr>
        <p:spPr>
          <a:xfrm>
            <a:off x="839123" y="1318095"/>
            <a:ext cx="5929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在加油站拨打电话会造成什么后果？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1BDAA84C-BAE3-AD6B-6DD3-695B9E26EE8E}"/>
              </a:ext>
            </a:extLst>
          </p:cNvPr>
          <p:cNvSpPr/>
          <p:nvPr/>
        </p:nvSpPr>
        <p:spPr>
          <a:xfrm>
            <a:off x="175500" y="1863707"/>
            <a:ext cx="11841000" cy="1800570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CC098D9-AED3-3DD4-57AB-F3B6190F6983}"/>
              </a:ext>
            </a:extLst>
          </p:cNvPr>
          <p:cNvSpPr txBox="1"/>
          <p:nvPr/>
        </p:nvSpPr>
        <p:spPr>
          <a:xfrm>
            <a:off x="175500" y="1961562"/>
            <a:ext cx="1172122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45454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资料卡</a:t>
            </a:r>
            <a:r>
              <a:rPr lang="en-US" altLang="zh-CN" sz="3200" b="1" dirty="0">
                <a:solidFill>
                  <a:srgbClr val="45454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3200" b="1" dirty="0">
                <a:solidFill>
                  <a:srgbClr val="45454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：手机的无线电发射机发射出的无线电波</a:t>
            </a:r>
            <a:r>
              <a:rPr lang="en-US" altLang="zh-CN" sz="3200" b="1" dirty="0">
                <a:solidFill>
                  <a:srgbClr val="45454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3200" b="1" dirty="0">
                <a:solidFill>
                  <a:srgbClr val="45454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射频电磁辐射</a:t>
            </a:r>
            <a:r>
              <a:rPr lang="en-US" altLang="zh-CN" sz="3200" b="1" dirty="0">
                <a:solidFill>
                  <a:srgbClr val="45454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  <a:r>
              <a:rPr lang="zh-CN" altLang="en-US" sz="3200" b="1" dirty="0">
                <a:solidFill>
                  <a:srgbClr val="45454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，能使接受无线电的天线</a:t>
            </a:r>
            <a:r>
              <a:rPr lang="zh-CN" altLang="en-US" sz="32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感生射频电流</a:t>
            </a:r>
            <a:r>
              <a:rPr lang="zh-CN" altLang="en-US" sz="3200" b="1" dirty="0">
                <a:solidFill>
                  <a:srgbClr val="45454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。当射频电流在金属导体间环流时，就会产生射频</a:t>
            </a:r>
            <a:r>
              <a:rPr lang="zh-CN" altLang="en-US" sz="32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火花</a:t>
            </a:r>
            <a:r>
              <a:rPr lang="zh-CN" altLang="en-US" sz="3200" b="1" dirty="0">
                <a:solidFill>
                  <a:srgbClr val="45454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br>
              <a:rPr lang="zh-CN" altLang="en-US" dirty="0"/>
            </a:b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21E3998-C308-B643-5F05-F3FBDB0801F1}"/>
              </a:ext>
            </a:extLst>
          </p:cNvPr>
          <p:cNvSpPr txBox="1"/>
          <p:nvPr/>
        </p:nvSpPr>
        <p:spPr>
          <a:xfrm>
            <a:off x="627191" y="3797267"/>
            <a:ext cx="4751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Q3:</a:t>
            </a:r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如何使燃烧的汽油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熄灭</a:t>
            </a:r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00F55A7-DB39-26C9-999A-01FC1780318E}"/>
              </a:ext>
            </a:extLst>
          </p:cNvPr>
          <p:cNvSpPr txBox="1"/>
          <p:nvPr/>
        </p:nvSpPr>
        <p:spPr>
          <a:xfrm>
            <a:off x="7720012" y="455036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隔绝氧气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37D28AA-25F6-47D3-13C6-3A7F55392A21}"/>
              </a:ext>
            </a:extLst>
          </p:cNvPr>
          <p:cNvSpPr txBox="1"/>
          <p:nvPr/>
        </p:nvSpPr>
        <p:spPr>
          <a:xfrm>
            <a:off x="817146" y="5421407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为什么不能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用水</a:t>
            </a:r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将汽油扑灭？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F787308-3939-D4EC-E85F-6F707C6F8DA1}"/>
              </a:ext>
            </a:extLst>
          </p:cNvPr>
          <p:cNvSpPr txBox="1"/>
          <p:nvPr/>
        </p:nvSpPr>
        <p:spPr>
          <a:xfrm>
            <a:off x="1761159" y="5974096"/>
            <a:ext cx="5349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ρ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汽油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＜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ρ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无法隔绝氧气   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A5EFDF3-488C-BEEA-5156-E7EEA93A751B}"/>
              </a:ext>
            </a:extLst>
          </p:cNvPr>
          <p:cNvSpPr txBox="1"/>
          <p:nvPr/>
        </p:nvSpPr>
        <p:spPr>
          <a:xfrm>
            <a:off x="247083" y="4577417"/>
            <a:ext cx="2085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沙子盖灭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7D68F0D-31AD-06D3-93DD-56FC08AC0904}"/>
              </a:ext>
            </a:extLst>
          </p:cNvPr>
          <p:cNvSpPr txBox="1"/>
          <p:nvPr/>
        </p:nvSpPr>
        <p:spPr>
          <a:xfrm>
            <a:off x="1939577" y="4590066"/>
            <a:ext cx="3307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二氧化碳灭火器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B132D53-60F5-E131-8799-85ED9DE5F815}"/>
              </a:ext>
            </a:extLst>
          </p:cNvPr>
          <p:cNvSpPr txBox="1"/>
          <p:nvPr/>
        </p:nvSpPr>
        <p:spPr>
          <a:xfrm>
            <a:off x="4626769" y="4610868"/>
            <a:ext cx="2085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干粉灭火器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F4E5C5C-E504-2D7B-E35D-2C472C3F7948}"/>
              </a:ext>
            </a:extLst>
          </p:cNvPr>
          <p:cNvSpPr txBox="1"/>
          <p:nvPr/>
        </p:nvSpPr>
        <p:spPr>
          <a:xfrm>
            <a:off x="6813188" y="3823389"/>
            <a:ext cx="38086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灭火的原理是什么？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ADCFC8A-6A2E-F65F-4410-BDFB42BF400B}"/>
              </a:ext>
            </a:extLst>
          </p:cNvPr>
          <p:cNvGrpSpPr/>
          <p:nvPr/>
        </p:nvGrpSpPr>
        <p:grpSpPr>
          <a:xfrm>
            <a:off x="1460309" y="427316"/>
            <a:ext cx="3651885" cy="783256"/>
            <a:chOff x="1460309" y="427316"/>
            <a:chExt cx="3651885" cy="783256"/>
          </a:xfrm>
        </p:grpSpPr>
        <p:sp>
          <p:nvSpPr>
            <p:cNvPr id="7" name="燕尾形 14">
              <a:extLst>
                <a:ext uri="{FF2B5EF4-FFF2-40B4-BE49-F238E27FC236}">
                  <a16:creationId xmlns:a16="http://schemas.microsoft.com/office/drawing/2014/main" id="{0CE36FEE-BD20-A1C4-8C6A-C5AFAA6A1C8D}"/>
                </a:ext>
              </a:extLst>
            </p:cNvPr>
            <p:cNvSpPr/>
            <p:nvPr/>
          </p:nvSpPr>
          <p:spPr>
            <a:xfrm>
              <a:off x="1460309" y="427316"/>
              <a:ext cx="3651885" cy="734315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DB6B031-33BE-8799-3892-0FAA854D7749}"/>
                </a:ext>
              </a:extLst>
            </p:cNvPr>
            <p:cNvSpPr txBox="1"/>
            <p:nvPr/>
          </p:nvSpPr>
          <p:spPr>
            <a:xfrm>
              <a:off x="2043941" y="502686"/>
              <a:ext cx="275193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4000" b="1" dirty="0">
                  <a:solidFill>
                    <a:schemeClr val="bg2">
                      <a:lumMod val="10000"/>
                    </a:schemeClr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燃烧再认识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182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A0D2C2C-6668-E8F7-28C7-A92A83812036}"/>
              </a:ext>
            </a:extLst>
          </p:cNvPr>
          <p:cNvSpPr txBox="1"/>
          <p:nvPr/>
        </p:nvSpPr>
        <p:spPr>
          <a:xfrm>
            <a:off x="556202" y="1388473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归纳小结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EF000C9-A739-6AA7-4501-A7788FFA20E3}"/>
              </a:ext>
            </a:extLst>
          </p:cNvPr>
          <p:cNvSpPr txBox="1"/>
          <p:nvPr/>
        </p:nvSpPr>
        <p:spPr>
          <a:xfrm>
            <a:off x="9448800" y="2325788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</a:rPr>
              <a:t>缺一不可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C4CE273-906D-4E5F-BAB4-0941F2D6E1E3}"/>
              </a:ext>
            </a:extLst>
          </p:cNvPr>
          <p:cNvGrpSpPr/>
          <p:nvPr/>
        </p:nvGrpSpPr>
        <p:grpSpPr>
          <a:xfrm>
            <a:off x="1460309" y="427316"/>
            <a:ext cx="3651885" cy="783256"/>
            <a:chOff x="1460309" y="427316"/>
            <a:chExt cx="3651885" cy="783256"/>
          </a:xfrm>
        </p:grpSpPr>
        <p:sp>
          <p:nvSpPr>
            <p:cNvPr id="8" name="燕尾形 14">
              <a:extLst>
                <a:ext uri="{FF2B5EF4-FFF2-40B4-BE49-F238E27FC236}">
                  <a16:creationId xmlns:a16="http://schemas.microsoft.com/office/drawing/2014/main" id="{4D7DFE9A-CD0E-7F16-F000-645448D626F4}"/>
                </a:ext>
              </a:extLst>
            </p:cNvPr>
            <p:cNvSpPr/>
            <p:nvPr/>
          </p:nvSpPr>
          <p:spPr>
            <a:xfrm>
              <a:off x="1460309" y="427316"/>
              <a:ext cx="3651885" cy="734315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23ED453F-67E6-4DE2-E7E6-D95FD4095AAE}"/>
                </a:ext>
              </a:extLst>
            </p:cNvPr>
            <p:cNvSpPr txBox="1"/>
            <p:nvPr/>
          </p:nvSpPr>
          <p:spPr>
            <a:xfrm>
              <a:off x="2043941" y="502686"/>
              <a:ext cx="275193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4000" b="1" dirty="0">
                  <a:solidFill>
                    <a:schemeClr val="bg2">
                      <a:lumMod val="10000"/>
                    </a:schemeClr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燃烧再认识</a:t>
              </a: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17D2131C-AC0D-B9DB-DF9A-DD82F4287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2878" y="2809634"/>
            <a:ext cx="2228928" cy="2467241"/>
          </a:xfrm>
          <a:prstGeom prst="rect">
            <a:avLst/>
          </a:prstGeom>
        </p:spPr>
      </p:pic>
      <p:sp>
        <p:nvSpPr>
          <p:cNvPr id="10" name="等腰三角形 9">
            <a:extLst>
              <a:ext uri="{FF2B5EF4-FFF2-40B4-BE49-F238E27FC236}">
                <a16:creationId xmlns:a16="http://schemas.microsoft.com/office/drawing/2014/main" id="{A4381B82-D3E3-C5A5-CF09-0460A9C3D6F4}"/>
              </a:ext>
            </a:extLst>
          </p:cNvPr>
          <p:cNvSpPr/>
          <p:nvPr/>
        </p:nvSpPr>
        <p:spPr>
          <a:xfrm>
            <a:off x="1968692" y="219016"/>
            <a:ext cx="8762999" cy="5886450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B5FFBCB-2495-206A-D18F-149809C816AD}"/>
              </a:ext>
            </a:extLst>
          </p:cNvPr>
          <p:cNvSpPr txBox="1"/>
          <p:nvPr/>
        </p:nvSpPr>
        <p:spPr>
          <a:xfrm>
            <a:off x="5010629" y="5434565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物质具有可燃性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72572C1-AC4A-D073-A5C8-23E0C41D561D}"/>
              </a:ext>
            </a:extLst>
          </p:cNvPr>
          <p:cNvSpPr txBox="1"/>
          <p:nvPr/>
        </p:nvSpPr>
        <p:spPr>
          <a:xfrm rot="18274821">
            <a:off x="3438555" y="3131385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与氧气接触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9EF4E19-91EB-F64E-522E-778392E7CEFB}"/>
              </a:ext>
            </a:extLst>
          </p:cNvPr>
          <p:cNvSpPr txBox="1"/>
          <p:nvPr/>
        </p:nvSpPr>
        <p:spPr>
          <a:xfrm rot="3314339">
            <a:off x="6458555" y="2869855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温度达到着火点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D4DE63A-9C3E-272D-FAA1-2681F5C2A13C}"/>
              </a:ext>
            </a:extLst>
          </p:cNvPr>
          <p:cNvSpPr txBox="1"/>
          <p:nvPr/>
        </p:nvSpPr>
        <p:spPr>
          <a:xfrm>
            <a:off x="5545556" y="6273225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缺一不可</a:t>
            </a:r>
          </a:p>
        </p:txBody>
      </p:sp>
      <p:sp>
        <p:nvSpPr>
          <p:cNvPr id="15" name="等腰三角形 14">
            <a:extLst>
              <a:ext uri="{FF2B5EF4-FFF2-40B4-BE49-F238E27FC236}">
                <a16:creationId xmlns:a16="http://schemas.microsoft.com/office/drawing/2014/main" id="{5222FF3A-32CF-BA75-4A86-EDA62EA9C0DF}"/>
              </a:ext>
            </a:extLst>
          </p:cNvPr>
          <p:cNvSpPr/>
          <p:nvPr/>
        </p:nvSpPr>
        <p:spPr>
          <a:xfrm>
            <a:off x="3681399" y="1574153"/>
            <a:ext cx="5257801" cy="3810000"/>
          </a:xfrm>
          <a:prstGeom prst="triangle">
            <a:avLst>
              <a:gd name="adj" fmla="val 50363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579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>
            <a:extLst>
              <a:ext uri="{FF2B5EF4-FFF2-40B4-BE49-F238E27FC236}">
                <a16:creationId xmlns:a16="http://schemas.microsoft.com/office/drawing/2014/main" id="{3EF000C9-A739-6AA7-4501-A7788FFA20E3}"/>
              </a:ext>
            </a:extLst>
          </p:cNvPr>
          <p:cNvSpPr txBox="1"/>
          <p:nvPr/>
        </p:nvSpPr>
        <p:spPr>
          <a:xfrm>
            <a:off x="2186463" y="617592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缺一不可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C4CE273-906D-4E5F-BAB4-0941F2D6E1E3}"/>
              </a:ext>
            </a:extLst>
          </p:cNvPr>
          <p:cNvGrpSpPr/>
          <p:nvPr/>
        </p:nvGrpSpPr>
        <p:grpSpPr>
          <a:xfrm>
            <a:off x="1460309" y="427316"/>
            <a:ext cx="3651885" cy="783256"/>
            <a:chOff x="1460309" y="427316"/>
            <a:chExt cx="3651885" cy="783256"/>
          </a:xfrm>
        </p:grpSpPr>
        <p:sp>
          <p:nvSpPr>
            <p:cNvPr id="8" name="燕尾形 14">
              <a:extLst>
                <a:ext uri="{FF2B5EF4-FFF2-40B4-BE49-F238E27FC236}">
                  <a16:creationId xmlns:a16="http://schemas.microsoft.com/office/drawing/2014/main" id="{4D7DFE9A-CD0E-7F16-F000-645448D626F4}"/>
                </a:ext>
              </a:extLst>
            </p:cNvPr>
            <p:cNvSpPr/>
            <p:nvPr/>
          </p:nvSpPr>
          <p:spPr>
            <a:xfrm>
              <a:off x="1460309" y="427316"/>
              <a:ext cx="3651885" cy="734315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23ED453F-67E6-4DE2-E7E6-D95FD4095AAE}"/>
                </a:ext>
              </a:extLst>
            </p:cNvPr>
            <p:cNvSpPr txBox="1"/>
            <p:nvPr/>
          </p:nvSpPr>
          <p:spPr>
            <a:xfrm>
              <a:off x="2043941" y="502686"/>
              <a:ext cx="275193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4000" b="1" dirty="0">
                  <a:solidFill>
                    <a:schemeClr val="bg2">
                      <a:lumMod val="10000"/>
                    </a:schemeClr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燃烧再认识</a:t>
              </a: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29717452-AE61-5C94-ACFD-A39BF9A25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53" y="2048617"/>
            <a:ext cx="5787747" cy="412730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A0D2C2C-6668-E8F7-28C7-A92A83812036}"/>
              </a:ext>
            </a:extLst>
          </p:cNvPr>
          <p:cNvSpPr txBox="1"/>
          <p:nvPr/>
        </p:nvSpPr>
        <p:spPr>
          <a:xfrm>
            <a:off x="325206" y="1574346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自我建构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20179BA1-DB4D-B0FD-2B5E-F935A7533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108" y="2086345"/>
            <a:ext cx="5391427" cy="405185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96515E2A-9DD9-DDE5-6CDD-54484A7115D2}"/>
              </a:ext>
            </a:extLst>
          </p:cNvPr>
          <p:cNvSpPr txBox="1"/>
          <p:nvPr/>
        </p:nvSpPr>
        <p:spPr>
          <a:xfrm>
            <a:off x="2482742" y="1312736"/>
            <a:ext cx="6288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在学案上建构物质燃烧与灭火的条件。</a:t>
            </a:r>
          </a:p>
        </p:txBody>
      </p:sp>
    </p:spTree>
    <p:extLst>
      <p:ext uri="{BB962C8B-B14F-4D97-AF65-F5344CB8AC3E}">
        <p14:creationId xmlns:p14="http://schemas.microsoft.com/office/powerpoint/2010/main" val="88394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1401</TotalTime>
  <Words>1383</Words>
  <Application>Microsoft Office PowerPoint</Application>
  <PresentationFormat>宽屏</PresentationFormat>
  <Paragraphs>186</Paragraphs>
  <Slides>23</Slides>
  <Notes>0</Notes>
  <HiddenSlides>2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5" baseType="lpstr">
      <vt:lpstr>Helvetica Neue</vt:lpstr>
      <vt:lpstr>等线</vt:lpstr>
      <vt:lpstr>等线 Light</vt:lpstr>
      <vt:lpstr>华文楷体</vt:lpstr>
      <vt:lpstr>华文行楷</vt:lpstr>
      <vt:lpstr>楷体</vt:lpstr>
      <vt:lpstr>隶书</vt:lpstr>
      <vt:lpstr>微软雅黑</vt:lpstr>
      <vt:lpstr>Arial</vt:lpstr>
      <vt:lpstr>Arial Narrow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xuyi</dc:creator>
  <cp:lastModifiedBy>林丹</cp:lastModifiedBy>
  <cp:revision>21</cp:revision>
  <dcterms:created xsi:type="dcterms:W3CDTF">2023-04-10T10:53:19Z</dcterms:created>
  <dcterms:modified xsi:type="dcterms:W3CDTF">2023-04-14T05:15:35Z</dcterms:modified>
</cp:coreProperties>
</file>