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3" r:id="rId4"/>
    <p:sldId id="282" r:id="rId5"/>
    <p:sldId id="257" r:id="rId6"/>
    <p:sldId id="273" r:id="rId7"/>
    <p:sldId id="283" r:id="rId8"/>
    <p:sldId id="259" r:id="rId9"/>
    <p:sldId id="319" r:id="rId10"/>
    <p:sldId id="334" r:id="rId11"/>
    <p:sldId id="315" r:id="rId12"/>
    <p:sldId id="316" r:id="rId13"/>
    <p:sldId id="302" r:id="rId14"/>
    <p:sldId id="335" r:id="rId15"/>
    <p:sldId id="337" r:id="rId16"/>
    <p:sldId id="338" r:id="rId17"/>
    <p:sldId id="26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F1"/>
    <a:srgbClr val="1D41D5"/>
    <a:srgbClr val="D3FD62"/>
    <a:srgbClr val="78E0E7"/>
    <a:srgbClr val="CCCEF1"/>
    <a:srgbClr val="C7F3F5"/>
    <a:srgbClr val="FFD6E2"/>
    <a:srgbClr val="EC7BEE"/>
    <a:srgbClr val="FDA6BE"/>
    <a:srgbClr val="FB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33"/>
        <p:guide pos="303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2774950" y="3100705"/>
            <a:ext cx="5774055" cy="878205"/>
          </a:xfrm>
        </p:spPr>
        <p:txBody>
          <a:bodyPr anchor="ctr"/>
          <a:p>
            <a:pPr defTabSz="914400">
              <a:buClrTx/>
              <a:buSzTx/>
              <a:buFontTx/>
            </a:pPr>
            <a:r>
              <a:rPr lang="en-US" altLang="zh-CN" sz="4800" b="1" kern="1200" baseline="0">
                <a:latin typeface="Cooper Black" panose="0208090404030B020404" charset="0"/>
                <a:ea typeface="+mj-ea"/>
                <a:cs typeface="Cooper Black" panose="0208090404030B020404" charset="0"/>
              </a:rPr>
              <a:t>The cat in boots</a:t>
            </a:r>
            <a:endParaRPr lang="en-US" altLang="zh-CN" sz="4800" b="1" kern="1200" baseline="0">
              <a:latin typeface="Cooper Black" panose="0208090404030B020404" charset="0"/>
              <a:ea typeface="+mj-ea"/>
              <a:cs typeface="Cooper Black" panose="0208090404030B0204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0" y="277495"/>
            <a:ext cx="3046730" cy="28949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" y="3871595"/>
            <a:ext cx="2914650" cy="28155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文本框 8"/>
          <p:cNvSpPr txBox="1"/>
          <p:nvPr/>
        </p:nvSpPr>
        <p:spPr>
          <a:xfrm>
            <a:off x="6292215" y="4220845"/>
            <a:ext cx="2552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>
                <a:latin typeface="Cooper Black" panose="0208090404030B020404" charset="0"/>
                <a:cs typeface="Cooper Black" panose="0208090404030B020404" charset="0"/>
              </a:rPr>
              <a:t>-------  by Chen Yu  </a:t>
            </a:r>
            <a:endParaRPr lang="en-US" altLang="zh-CN">
              <a:latin typeface="Cooper Black" panose="0208090404030B020404" charset="0"/>
              <a:cs typeface="Cooper Black" panose="0208090404030B0204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60" y="25400"/>
            <a:ext cx="2408555" cy="14878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25" y="5060315"/>
            <a:ext cx="2562860" cy="16268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160" y="752475"/>
            <a:ext cx="2383155" cy="13690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ST%88K74`3NPW~T85{%{R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4325" y="906145"/>
            <a:ext cx="3648710" cy="216281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pic>
        <p:nvPicPr>
          <p:cNvPr id="13" name="图片 12" descr="_}0XA0%A(PN9JA9R5@R36`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5" y="895350"/>
            <a:ext cx="1379855" cy="2173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 descr="M}(]LBKT~55]IZCGJ{~AR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05" y="752475"/>
            <a:ext cx="2039620" cy="31045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690245" y="3140710"/>
            <a:ext cx="7263765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A: Why did Puss ask his master to get 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    into the cold water?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B: Because at first Carlyle was a ...    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    His clothes were ...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A: I know, and now his clothes are ...  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    He looks so ... 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    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0"/>
            <a:ext cx="9143365" cy="583565"/>
          </a:xfrm>
          <a:prstGeom prst="rect">
            <a:avLst/>
          </a:prstGeom>
          <a:solidFill>
            <a:srgbClr val="D3FD62"/>
          </a:solidFill>
        </p:spPr>
        <p:txBody>
          <a:bodyPr wrap="square" rtlCol="0">
            <a:spAutoFit/>
          </a:bodyPr>
          <a:p>
            <a:r>
              <a:rPr lang="en-US" altLang="zh-CN" sz="3200" b="1"/>
              <a:t>Plan2: Make up a dialogue</a:t>
            </a:r>
            <a:endParaRPr lang="en-US" altLang="zh-CN" sz="3200" b="1"/>
          </a:p>
        </p:txBody>
      </p:sp>
      <p:sp>
        <p:nvSpPr>
          <p:cNvPr id="6" name="圆角矩形 5"/>
          <p:cNvSpPr/>
          <p:nvPr/>
        </p:nvSpPr>
        <p:spPr>
          <a:xfrm>
            <a:off x="123825" y="1939290"/>
            <a:ext cx="2371090" cy="911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a farmer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old and dirty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41950" y="1939290"/>
            <a:ext cx="3702050" cy="9105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a Marquis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different, handsome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680720" y="4071620"/>
            <a:ext cx="7390130" cy="2245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In order to _________ Carlyle's clothes and make him _______ a </a:t>
            </a:r>
            <a:r>
              <a:rPr lang="en-US" altLang="zh-CN" sz="20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real</a:t>
            </a:r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 Marquis. </a:t>
            </a:r>
            <a:endParaRPr lang="en-US" altLang="zh-CN" sz="2000" b="1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First</a:t>
            </a:r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, Puss let Carlyle get into the water.</a:t>
            </a:r>
            <a:endParaRPr lang="en-US" altLang="zh-CN" sz="2000" b="1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Then</a:t>
            </a:r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, he asked the king for ______. </a:t>
            </a:r>
            <a:endParaRPr lang="en-US" altLang="zh-CN" sz="2000" b="1">
              <a:latin typeface="Comic Sans MS" panose="030F0702030302020204" charset="0"/>
              <a:cs typeface="Comic Sans MS" panose="030F0702030302020204" charset="0"/>
            </a:endParaRP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The king ______ the cat and ______ Carlyle clothes.</a:t>
            </a:r>
            <a:endParaRPr lang="en-US" altLang="zh-CN" sz="20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12" name="图片 11" descr="ST%88K74`3NPW~T85{%{R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4325" y="906145"/>
            <a:ext cx="3648710" cy="216281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5121" name="标题 1"/>
          <p:cNvSpPr>
            <a:spLocks noGrp="1"/>
          </p:cNvSpPr>
          <p:nvPr/>
        </p:nvSpPr>
        <p:spPr>
          <a:xfrm>
            <a:off x="0" y="0"/>
            <a:ext cx="9144000" cy="678180"/>
          </a:xfrm>
          <a:prstGeom prst="rect">
            <a:avLst/>
          </a:prstGeom>
          <a:gradFill>
            <a:gsLst>
              <a:gs pos="100000">
                <a:srgbClr val="B3CED5"/>
              </a:gs>
              <a:gs pos="0">
                <a:srgbClr val="DDE3D8"/>
              </a:gs>
            </a:gsLst>
            <a:lin scaled="1"/>
          </a:gra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/>
              <a:t>About intentions&amp;characters</a:t>
            </a:r>
            <a:endParaRPr lang="en-US" altLang="zh-CN"/>
          </a:p>
        </p:txBody>
      </p:sp>
      <p:pic>
        <p:nvPicPr>
          <p:cNvPr id="13" name="图片 12" descr="_}0XA0%A(PN9JA9R5@R36`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85" y="895350"/>
            <a:ext cx="1379855" cy="2173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图片 13" descr="M}(]LBKT~55]IZCGJ{~AR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705" y="752475"/>
            <a:ext cx="2039620" cy="31045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文本框 8"/>
          <p:cNvSpPr txBox="1"/>
          <p:nvPr/>
        </p:nvSpPr>
        <p:spPr>
          <a:xfrm>
            <a:off x="887095" y="3199130"/>
            <a:ext cx="6023610" cy="829945"/>
          </a:xfrm>
          <a:prstGeom prst="rect">
            <a:avLst/>
          </a:prstGeom>
          <a:solidFill>
            <a:srgbClr val="D3FD62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0505F1"/>
                </a:solidFill>
              </a:rPr>
              <a:t>look like,    help,    sent,  </a:t>
            </a:r>
            <a:endParaRPr lang="en-US" altLang="zh-CN" sz="2400" b="1">
              <a:solidFill>
                <a:srgbClr val="0505F1"/>
              </a:solidFill>
            </a:endParaRPr>
          </a:p>
          <a:p>
            <a:pPr algn="ctr"/>
            <a:r>
              <a:rPr lang="en-US" altLang="zh-CN" sz="2400" b="1">
                <a:solidFill>
                  <a:srgbClr val="0505F1"/>
                </a:solidFill>
              </a:rPr>
              <a:t>trusted,    change</a:t>
            </a:r>
            <a:endParaRPr lang="en-US" altLang="zh-CN" sz="2400" b="1">
              <a:solidFill>
                <a:srgbClr val="0505F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3965" y="4087495"/>
            <a:ext cx="147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change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0720" y="4547870"/>
            <a:ext cx="147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look like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500" y="5396230"/>
            <a:ext cx="1309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help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70075" y="5856605"/>
            <a:ext cx="1479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trusted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1" name="爆炸形 1 20"/>
          <p:cNvSpPr/>
          <p:nvPr/>
        </p:nvSpPr>
        <p:spPr>
          <a:xfrm>
            <a:off x="5692140" y="3576320"/>
            <a:ext cx="3084195" cy="136017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rgbClr val="FFFF00"/>
                </a:solidFill>
              </a:rPr>
              <a:t>clever!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11" name="爆炸形 1 10"/>
          <p:cNvSpPr/>
          <p:nvPr/>
        </p:nvSpPr>
        <p:spPr>
          <a:xfrm>
            <a:off x="5977890" y="4622800"/>
            <a:ext cx="3084195" cy="136017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rgbClr val="FFFF00"/>
                </a:solidFill>
              </a:rPr>
              <a:t>careful!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1205" y="5856605"/>
            <a:ext cx="1336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sent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35455" y="6303645"/>
            <a:ext cx="1981835" cy="1333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949450" y="4936490"/>
            <a:ext cx="1981835" cy="1333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1" grpId="0" bldLvl="0" animBg="1"/>
      <p:bldP spid="11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onster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2085" y="1530985"/>
            <a:ext cx="2397125" cy="2014855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  <a:effectLst>
            <a:softEdge rad="317500"/>
          </a:effectLst>
        </p:spPr>
      </p:pic>
      <p:sp>
        <p:nvSpPr>
          <p:cNvPr id="7" name="矩形 6"/>
          <p:cNvSpPr/>
          <p:nvPr/>
        </p:nvSpPr>
        <p:spPr>
          <a:xfrm>
            <a:off x="3782695" y="793750"/>
            <a:ext cx="8610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</a:t>
            </a:r>
            <a:endParaRPr lang="en-US" altLang="zh-CN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波形 12"/>
          <p:cNvSpPr/>
          <p:nvPr/>
        </p:nvSpPr>
        <p:spPr>
          <a:xfrm>
            <a:off x="3343910" y="1500505"/>
            <a:ext cx="2739390" cy="1223010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 b="1">
                <a:solidFill>
                  <a:srgbClr val="0505F1"/>
                </a:solidFill>
                <a:latin typeface="Bodoni MT Black" panose="02070A03080606020203" charset="0"/>
                <a:ea typeface="Malgun Gothic" panose="020B0503020000020004" charset="-127"/>
                <a:cs typeface="Bodoni MT Black" panose="02070A03080606020203" charset="0"/>
              </a:rPr>
              <a:t>Act it out!</a:t>
            </a:r>
            <a:endParaRPr lang="en-US" altLang="zh-CN" sz="4000" b="1">
              <a:solidFill>
                <a:srgbClr val="0505F1"/>
              </a:solidFill>
              <a:latin typeface="Bodoni MT Black" panose="02070A03080606020203" charset="0"/>
              <a:ea typeface="Malgun Gothic" panose="020B0503020000020004" charset="-127"/>
              <a:cs typeface="Bodoni MT Black" panose="02070A03080606020203" charset="0"/>
            </a:endParaRPr>
          </a:p>
          <a:p>
            <a:pPr algn="l"/>
            <a:endParaRPr lang="en-US" altLang="zh-CN" sz="2000" b="1">
              <a:solidFill>
                <a:schemeClr val="tx1"/>
              </a:solidFill>
              <a:latin typeface="Comic Sans MS" panose="030F0702030302020204" charset="0"/>
              <a:ea typeface="Malgun Gothic" panose="020B0503020000020004" charset="-127"/>
              <a:cs typeface="Comic Sans MS" panose="030F0702030302020204" charset="0"/>
            </a:endParaRPr>
          </a:p>
        </p:txBody>
      </p:sp>
      <p:sp>
        <p:nvSpPr>
          <p:cNvPr id="5121" name="标题 1"/>
          <p:cNvSpPr>
            <a:spLocks noGrp="1"/>
          </p:cNvSpPr>
          <p:nvPr/>
        </p:nvSpPr>
        <p:spPr>
          <a:xfrm>
            <a:off x="0" y="0"/>
            <a:ext cx="9144000" cy="6781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/>
              <a:t>Plan3</a:t>
            </a:r>
            <a:endParaRPr lang="en-US" altLang="zh-CN" b="1"/>
          </a:p>
        </p:txBody>
      </p:sp>
      <p:grpSp>
        <p:nvGrpSpPr>
          <p:cNvPr id="12" name="组合 11"/>
          <p:cNvGrpSpPr/>
          <p:nvPr/>
        </p:nvGrpSpPr>
        <p:grpSpPr>
          <a:xfrm>
            <a:off x="246380" y="2869565"/>
            <a:ext cx="6657340" cy="2315210"/>
            <a:chOff x="388" y="4519"/>
            <a:chExt cx="10484" cy="3646"/>
          </a:xfrm>
        </p:grpSpPr>
        <p:sp>
          <p:nvSpPr>
            <p:cNvPr id="2" name="矩形 1"/>
            <p:cNvSpPr/>
            <p:nvPr/>
          </p:nvSpPr>
          <p:spPr>
            <a:xfrm>
              <a:off x="388" y="4519"/>
              <a:ext cx="6065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3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Watch and answer</a:t>
              </a:r>
              <a:endPara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88" y="5172"/>
              <a:ext cx="10484" cy="2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90000"/>
                </a:lnSpc>
              </a:pPr>
              <a:r>
                <a:rPr lang="en-US" altLang="zh-CN" sz="2400" b="1"/>
                <a:t>1. What did the monster change into </a:t>
              </a:r>
              <a:r>
                <a:rPr lang="en-US" altLang="zh-CN" sz="2400" b="1">
                  <a:solidFill>
                    <a:srgbClr val="FF0000"/>
                  </a:solidFill>
                </a:rPr>
                <a:t>first</a:t>
              </a:r>
              <a:r>
                <a:rPr lang="en-US" altLang="zh-CN" sz="2400" b="1"/>
                <a:t>?</a:t>
              </a:r>
              <a:endParaRPr lang="en-US" altLang="zh-CN" sz="2400" b="1"/>
            </a:p>
            <a:p>
              <a:endParaRPr lang="en-US" altLang="zh-CN" sz="2400" b="1"/>
            </a:p>
            <a:p>
              <a:r>
                <a:rPr lang="en-US" altLang="zh-CN" sz="2400" b="1"/>
                <a:t>2. What did the monster change into </a:t>
              </a:r>
              <a:r>
                <a:rPr lang="en-US" altLang="zh-CN" sz="2400" b="1">
                  <a:solidFill>
                    <a:srgbClr val="FF0000"/>
                  </a:solidFill>
                </a:rPr>
                <a:t>then</a:t>
              </a:r>
              <a:r>
                <a:rPr lang="en-US" altLang="zh-CN" sz="2400" b="1"/>
                <a:t>?</a:t>
              </a:r>
              <a:endParaRPr lang="en-US" altLang="zh-CN" sz="2400" b="1"/>
            </a:p>
            <a:p>
              <a:endParaRPr lang="en-US" altLang="zh-CN" sz="2400" b="1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93115" y="3994785"/>
            <a:ext cx="218186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a huge lion</a:t>
            </a:r>
            <a:endParaRPr lang="en-US" altLang="zh-CN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793115" y="4782185"/>
            <a:ext cx="2181860" cy="460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a tiny mouse</a:t>
            </a:r>
            <a:endParaRPr lang="en-US" altLang="zh-CN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4424045" y="5091430"/>
            <a:ext cx="4495165" cy="1494155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Further thinking:</a:t>
            </a:r>
            <a:endParaRPr lang="en-US" altLang="zh-CN" sz="24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/>
              <a:t>If Puss said a mouse first, what may happen?</a:t>
            </a:r>
            <a:endParaRPr lang="en-US" altLang="zh-CN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1203960" y="885825"/>
            <a:ext cx="3172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505F1"/>
                </a:solidFill>
                <a:latin typeface="Cooper Black" panose="0208090404030B020404" charset="0"/>
                <a:cs typeface="Cooper Black" panose="0208090404030B020404" charset="0"/>
              </a:rPr>
              <a:t>the little cat</a:t>
            </a:r>
            <a:endParaRPr lang="en-US" altLang="zh-CN" sz="2800" b="1">
              <a:solidFill>
                <a:srgbClr val="0505F1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3755" y="886460"/>
            <a:ext cx="4499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ooper Black" panose="0208090404030B020404" charset="0"/>
                <a:cs typeface="Cooper Black" panose="0208090404030B020404" charset="0"/>
              </a:rPr>
              <a:t>the man-eating monster</a:t>
            </a:r>
            <a:endParaRPr lang="en-US" altLang="zh-CN" sz="2800" b="1">
              <a:solidFill>
                <a:srgbClr val="FF0000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7985" y="5941060"/>
            <a:ext cx="5183505" cy="460375"/>
            <a:chOff x="4685" y="6269"/>
            <a:chExt cx="8163" cy="725"/>
          </a:xfrm>
        </p:grpSpPr>
        <p:sp>
          <p:nvSpPr>
            <p:cNvPr id="11" name="右箭头 10"/>
            <p:cNvSpPr/>
            <p:nvPr/>
          </p:nvSpPr>
          <p:spPr>
            <a:xfrm>
              <a:off x="4685" y="6461"/>
              <a:ext cx="1361" cy="3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35" y="6269"/>
              <a:ext cx="6613" cy="725"/>
            </a:xfrm>
            <a:prstGeom prst="rect">
              <a:avLst/>
            </a:prstGeom>
            <a:solidFill>
              <a:srgbClr val="78E0E7"/>
            </a:solidFill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/>
                <a:t>to win the monster's </a:t>
              </a:r>
              <a:r>
                <a:rPr lang="en-US" altLang="zh-CN" sz="2400" b="1">
                  <a:solidFill>
                    <a:srgbClr val="FF0000"/>
                  </a:solidFill>
                </a:rPr>
                <a:t>trust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7985" y="5404485"/>
            <a:ext cx="5183505" cy="460375"/>
            <a:chOff x="4699" y="6268"/>
            <a:chExt cx="8163" cy="725"/>
          </a:xfrm>
        </p:grpSpPr>
        <p:sp>
          <p:nvSpPr>
            <p:cNvPr id="23" name="右箭头 22"/>
            <p:cNvSpPr/>
            <p:nvPr/>
          </p:nvSpPr>
          <p:spPr>
            <a:xfrm>
              <a:off x="4699" y="6460"/>
              <a:ext cx="1361" cy="3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49" y="6268"/>
              <a:ext cx="6613" cy="725"/>
            </a:xfrm>
            <a:prstGeom prst="rect">
              <a:avLst/>
            </a:prstGeom>
            <a:solidFill>
              <a:srgbClr val="78E0E7"/>
            </a:solidFill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/>
                <a:t>to eat the monster</a:t>
              </a:r>
              <a:endParaRPr lang="en-US" altLang="zh-CN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53535" y="5242560"/>
            <a:ext cx="4198620" cy="1451610"/>
            <a:chOff x="6453" y="8018"/>
            <a:chExt cx="6612" cy="2286"/>
          </a:xfrm>
        </p:grpSpPr>
        <p:sp>
          <p:nvSpPr>
            <p:cNvPr id="27" name="下箭头 26"/>
            <p:cNvSpPr/>
            <p:nvPr/>
          </p:nvSpPr>
          <p:spPr>
            <a:xfrm>
              <a:off x="9387" y="8018"/>
              <a:ext cx="511" cy="98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453" y="8998"/>
              <a:ext cx="6613" cy="1307"/>
            </a:xfrm>
            <a:prstGeom prst="rect">
              <a:avLst/>
            </a:prstGeom>
            <a:solidFill>
              <a:srgbClr val="FFD6E2"/>
            </a:solidFill>
          </p:spPr>
          <p:txBody>
            <a:bodyPr wrap="square" rtlCol="0">
              <a:spAutoFit/>
            </a:bodyPr>
            <a:p>
              <a:pPr algn="ctr"/>
              <a:r>
                <a:rPr lang="en-US" altLang="zh-CN" sz="2400" b="1">
                  <a:solidFill>
                    <a:srgbClr val="0505F1"/>
                  </a:solidFill>
                </a:rPr>
                <a:t>Carlyle became a rich Marquis</a:t>
              </a:r>
              <a:endParaRPr lang="en-US" altLang="zh-CN" sz="2400" b="1">
                <a:solidFill>
                  <a:srgbClr val="0505F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778 -0.119166 L 0.255903 -0.297592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209 0.052408 L 0.264723 -0.083981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onster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68670" y="1727835"/>
            <a:ext cx="3347085" cy="2813050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  <a:effectLst>
            <a:softEdge rad="317500"/>
          </a:effectLst>
        </p:spPr>
      </p:pic>
      <p:sp>
        <p:nvSpPr>
          <p:cNvPr id="7" name="矩形 6"/>
          <p:cNvSpPr/>
          <p:nvPr/>
        </p:nvSpPr>
        <p:spPr>
          <a:xfrm>
            <a:off x="3782695" y="793750"/>
            <a:ext cx="8610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</a:t>
            </a:r>
            <a:endParaRPr lang="en-US" altLang="zh-CN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121" name="标题 1"/>
          <p:cNvSpPr>
            <a:spLocks noGrp="1"/>
          </p:cNvSpPr>
          <p:nvPr/>
        </p:nvSpPr>
        <p:spPr>
          <a:xfrm>
            <a:off x="0" y="0"/>
            <a:ext cx="9144000" cy="678180"/>
          </a:xfrm>
          <a:prstGeom prst="rect">
            <a:avLst/>
          </a:prstGeom>
          <a:gradFill>
            <a:gsLst>
              <a:gs pos="100000">
                <a:srgbClr val="B3CED5"/>
              </a:gs>
              <a:gs pos="0">
                <a:srgbClr val="DDE3D8"/>
              </a:gs>
            </a:gsLst>
            <a:lin scaled="1"/>
          </a:gra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/>
              <a:t>About intentions&amp;characters</a:t>
            </a:r>
            <a:endParaRPr lang="en-US" altLang="zh-CN" b="1"/>
          </a:p>
        </p:txBody>
      </p:sp>
      <p:sp>
        <p:nvSpPr>
          <p:cNvPr id="8" name="文本框 7"/>
          <p:cNvSpPr txBox="1"/>
          <p:nvPr/>
        </p:nvSpPr>
        <p:spPr>
          <a:xfrm>
            <a:off x="1203960" y="885825"/>
            <a:ext cx="3172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505F1"/>
                </a:solidFill>
                <a:latin typeface="Cooper Black" panose="0208090404030B020404" charset="0"/>
                <a:cs typeface="Cooper Black" panose="0208090404030B020404" charset="0"/>
              </a:rPr>
              <a:t>the little cat</a:t>
            </a:r>
            <a:endParaRPr lang="en-US" altLang="zh-CN" sz="2800" b="1">
              <a:solidFill>
                <a:srgbClr val="0505F1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3755" y="886460"/>
            <a:ext cx="4499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ooper Black" panose="0208090404030B020404" charset="0"/>
                <a:cs typeface="Cooper Black" panose="0208090404030B020404" charset="0"/>
              </a:rPr>
              <a:t>the man-eating monster</a:t>
            </a:r>
            <a:endParaRPr lang="en-US" altLang="zh-CN" sz="2800" b="1">
              <a:solidFill>
                <a:srgbClr val="FF0000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40" y="2839085"/>
            <a:ext cx="859345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A: Why did Puss eat the monster?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B: Because ...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A: How did he win the monster?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B: First, he asked ... to change into a ...  to ...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   Then, </a:t>
            </a: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he asked ... to change into a ...  to ...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A: How ... he is !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340" y="2183765"/>
            <a:ext cx="6129020" cy="583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Pair-work: make up a dialogue </a:t>
            </a:r>
            <a:endParaRPr lang="en-US" altLang="zh-CN" sz="3200" b="1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208280" y="1500505"/>
            <a:ext cx="3119755" cy="1664970"/>
          </a:xfrm>
          <a:prstGeom prst="cloudCallout">
            <a:avLst>
              <a:gd name="adj1" fmla="val 18837"/>
              <a:gd name="adj2" fmla="val -629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little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but 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cleverer</a:t>
            </a:r>
            <a:endParaRPr lang="en-US" altLang="zh-CN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6" name="云形标注 25"/>
          <p:cNvSpPr/>
          <p:nvPr/>
        </p:nvSpPr>
        <p:spPr>
          <a:xfrm>
            <a:off x="2061845" y="2932430"/>
            <a:ext cx="2581910" cy="1214120"/>
          </a:xfrm>
          <a:prstGeom prst="cloudCallout">
            <a:avLst>
              <a:gd name="adj1" fmla="val -9902"/>
              <a:gd name="adj2" fmla="val -1421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brave</a:t>
            </a:r>
            <a:endParaRPr lang="en-US" altLang="zh-CN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8" name="云形标注 27"/>
          <p:cNvSpPr/>
          <p:nvPr/>
        </p:nvSpPr>
        <p:spPr>
          <a:xfrm>
            <a:off x="6013450" y="2602230"/>
            <a:ext cx="3056890" cy="1544955"/>
          </a:xfrm>
          <a:prstGeom prst="cloudCallout">
            <a:avLst>
              <a:gd name="adj1" fmla="val -17324"/>
              <a:gd name="adj2" fmla="val -1233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stronger</a:t>
            </a:r>
            <a:endParaRPr lang="en-US" altLang="zh-CN" sz="2800" b="1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but</a:t>
            </a:r>
            <a:endParaRPr lang="en-US" altLang="zh-CN" sz="2800" b="1"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overproud</a:t>
            </a:r>
            <a:endParaRPr lang="en-US" altLang="zh-CN" sz="28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6" grpId="0" bldLvl="0" animBg="1"/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k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4610" y="1425575"/>
            <a:ext cx="2586990" cy="1695450"/>
          </a:xfrm>
          <a:prstGeom prst="rect">
            <a:avLst/>
          </a:prstGeom>
        </p:spPr>
      </p:pic>
      <p:pic>
        <p:nvPicPr>
          <p:cNvPr id="4" name="图片 3" descr="ST%88K74`3NPW~T85{%{R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" y="3210560"/>
            <a:ext cx="2586355" cy="1732280"/>
          </a:xfrm>
          <a:prstGeom prst="rect">
            <a:avLst/>
          </a:prstGeom>
        </p:spPr>
      </p:pic>
      <p:pic>
        <p:nvPicPr>
          <p:cNvPr id="5" name="图片 4" descr="monster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" y="4942840"/>
            <a:ext cx="2586355" cy="1796415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678430" y="1030605"/>
            <a:ext cx="2534920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set up... waited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2. presented ... 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45410" y="2005330"/>
            <a:ext cx="2551430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...get into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2. ...ask ... for help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3. ...sent clothes...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53665" y="2980055"/>
            <a:ext cx="2534920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change into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2. change into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213350" y="1030605"/>
            <a:ext cx="2343785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catch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win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13350" y="2005330"/>
            <a:ext cx="2343785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his clothes were...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change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his clothes are...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213350" y="2980055"/>
            <a:ext cx="2343785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win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eat ... 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05320" y="0"/>
            <a:ext cx="2138680" cy="1278255"/>
          </a:xfrm>
          <a:prstGeom prst="ellipse">
            <a:avLst/>
          </a:prstGeom>
          <a:solidFill>
            <a:srgbClr val="FFD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Qualities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20" name="左箭头标注 19"/>
          <p:cNvSpPr/>
          <p:nvPr/>
        </p:nvSpPr>
        <p:spPr>
          <a:xfrm>
            <a:off x="6701790" y="954405"/>
            <a:ext cx="1976120" cy="938530"/>
          </a:xfrm>
          <a:prstGeom prst="leftArrowCallout">
            <a:avLst>
              <a:gd name="adj1" fmla="val 7983"/>
              <a:gd name="adj2" fmla="val 11569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clever</a:t>
            </a:r>
            <a:endParaRPr lang="en-US" altLang="zh-CN" sz="2400" b="1">
              <a:solidFill>
                <a:srgbClr val="C00000"/>
              </a:solidFill>
            </a:endParaRPr>
          </a:p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patient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左箭头标注 20"/>
          <p:cNvSpPr/>
          <p:nvPr/>
        </p:nvSpPr>
        <p:spPr>
          <a:xfrm>
            <a:off x="6898005" y="2005330"/>
            <a:ext cx="1969135" cy="911860"/>
          </a:xfrm>
          <a:prstGeom prst="leftArrowCallout">
            <a:avLst>
              <a:gd name="adj1" fmla="val 9848"/>
              <a:gd name="adj2" fmla="val 15360"/>
              <a:gd name="adj3" fmla="val 25000"/>
              <a:gd name="adj4" fmla="val 64977"/>
            </a:avLst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clever</a:t>
            </a:r>
            <a:endParaRPr lang="en-US" altLang="zh-CN" sz="2400" b="1">
              <a:solidFill>
                <a:schemeClr val="tx1"/>
              </a:solidFill>
            </a:endParaRPr>
          </a:p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careful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22" name="左箭头标注 21"/>
          <p:cNvSpPr/>
          <p:nvPr/>
        </p:nvSpPr>
        <p:spPr>
          <a:xfrm>
            <a:off x="6879590" y="2994660"/>
            <a:ext cx="1798320" cy="946150"/>
          </a:xfrm>
          <a:prstGeom prst="leftArrowCallout">
            <a:avLst>
              <a:gd name="adj1" fmla="val 9848"/>
              <a:gd name="adj2" fmla="val 15360"/>
              <a:gd name="adj3" fmla="val 25000"/>
              <a:gd name="adj4" fmla="val 64977"/>
            </a:avLst>
          </a:prstGeom>
          <a:solidFill>
            <a:srgbClr val="FFD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clever</a:t>
            </a:r>
            <a:endParaRPr lang="en-US" altLang="zh-CN" sz="2400" b="1">
              <a:solidFill>
                <a:srgbClr val="C00000"/>
              </a:solidFill>
            </a:endParaRPr>
          </a:p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brave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23520" y="0"/>
            <a:ext cx="2138680" cy="1278255"/>
          </a:xfrm>
          <a:prstGeom prst="ellipse">
            <a:avLst/>
          </a:prstGeom>
          <a:solidFill>
            <a:srgbClr val="1D4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FFFF00"/>
                </a:solidFill>
              </a:rPr>
              <a:t>Plans</a:t>
            </a:r>
            <a:endParaRPr lang="en-US" altLang="zh-CN" sz="2400" b="1">
              <a:solidFill>
                <a:srgbClr val="FFFF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966085" y="0"/>
            <a:ext cx="2138680" cy="1278255"/>
          </a:xfrm>
          <a:prstGeom prst="ellipse">
            <a:avLst/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Plots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949190" y="0"/>
            <a:ext cx="2138680" cy="12782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chemeClr val="tx1"/>
                </a:solidFill>
              </a:rPr>
              <a:t>Purpose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04795" y="4185920"/>
            <a:ext cx="5694045" cy="2553335"/>
          </a:xfrm>
          <a:prstGeom prst="rect">
            <a:avLst/>
          </a:prstGeom>
          <a:solidFill>
            <a:schemeClr val="bg1"/>
          </a:solidFill>
          <a:ln>
            <a:solidFill>
              <a:srgbClr val="0505F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A: I think Puss is ...</a:t>
            </a:r>
            <a:endParaRPr lang="en-US" altLang="zh-CN" sz="2000" b="1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    First, he...to...  Then, he...to...</a:t>
            </a:r>
            <a:endParaRPr lang="en-US" altLang="zh-CN" sz="2000" b="1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B: I think he is a ... cat</a:t>
            </a:r>
            <a:endParaRPr lang="en-US" altLang="zh-CN" sz="2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   First, he...to...  Then, he ...to... </a:t>
            </a:r>
            <a:endParaRPr lang="en-US" altLang="zh-CN" sz="2000" b="1">
              <a:solidFill>
                <a:srgbClr val="C0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C: I agree. He is also ...</a:t>
            </a:r>
            <a:endParaRPr lang="en-US" altLang="zh-CN" sz="20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latin typeface="Comic Sans MS" panose="030F0702030302020204" charset="0"/>
                <a:cs typeface="Comic Sans MS" panose="030F0702030302020204" charset="0"/>
              </a:rPr>
              <a:t>   </a:t>
            </a:r>
            <a:r>
              <a:rPr lang="en-US" altLang="zh-CN" sz="20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 First, he...to...  Then. he ... to ...  </a:t>
            </a:r>
            <a:endParaRPr lang="en-US" altLang="zh-CN" sz="20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D: What' more, all he did is for ...</a:t>
            </a:r>
            <a:endParaRPr lang="en-US" altLang="zh-CN" sz="2000" b="1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000" b="1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    What a ... pet he is ! </a:t>
            </a:r>
            <a:endParaRPr lang="en-US" altLang="zh-CN" sz="2000" b="1">
              <a:solidFill>
                <a:srgbClr val="00B05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左箭头标注 5"/>
          <p:cNvSpPr/>
          <p:nvPr/>
        </p:nvSpPr>
        <p:spPr>
          <a:xfrm>
            <a:off x="7175500" y="5793105"/>
            <a:ext cx="1798320" cy="946150"/>
          </a:xfrm>
          <a:prstGeom prst="leftArrowCallout">
            <a:avLst>
              <a:gd name="adj1" fmla="val 9848"/>
              <a:gd name="adj2" fmla="val 15360"/>
              <a:gd name="adj3" fmla="val 25000"/>
              <a:gd name="adj4" fmla="val 71963"/>
            </a:avLst>
          </a:prstGeom>
          <a:solidFill>
            <a:srgbClr val="FFD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helpful</a:t>
            </a:r>
            <a:endParaRPr lang="en-US" altLang="zh-CN" sz="2400" b="1">
              <a:solidFill>
                <a:srgbClr val="C00000"/>
              </a:solidFill>
            </a:endParaRPr>
          </a:p>
          <a:p>
            <a:pPr algn="ctr"/>
            <a:r>
              <a:rPr lang="en-US" altLang="zh-CN" sz="2400" b="1">
                <a:solidFill>
                  <a:srgbClr val="C00000"/>
                </a:solidFill>
              </a:rPr>
              <a:t>loyal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2307590" y="2345055"/>
            <a:ext cx="5648960" cy="3009900"/>
          </a:xfrm>
          <a:prstGeom prst="cloudCallout">
            <a:avLst>
              <a:gd name="adj1" fmla="val -51776"/>
              <a:gd name="adj2" fmla="val -67341"/>
            </a:avLst>
          </a:prstGeom>
          <a:solidFill>
            <a:srgbClr val="C7F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Group-work: Talk about Puss</a:t>
            </a:r>
            <a:endParaRPr lang="en-US" altLang="zh-CN" sz="36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 animBg="1"/>
      <p:bldP spid="7" grpId="0" bldLvl="0" animBg="1"/>
      <p:bldP spid="7" grpId="1" bldLvl="0" animBg="1"/>
      <p:bldP spid="26" grpId="0" animBg="1"/>
      <p:bldP spid="27" grpId="0" animBg="1"/>
      <p:bldP spid="16" grpId="0" animBg="1"/>
      <p:bldP spid="2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/>
        </p:nvSpPr>
        <p:spPr>
          <a:xfrm>
            <a:off x="0" y="0"/>
            <a:ext cx="9144000" cy="67818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b="1"/>
          </a:p>
        </p:txBody>
      </p:sp>
      <p:sp>
        <p:nvSpPr>
          <p:cNvPr id="2" name="文本框 1"/>
          <p:cNvSpPr txBox="1"/>
          <p:nvPr/>
        </p:nvSpPr>
        <p:spPr>
          <a:xfrm>
            <a:off x="2743200" y="0"/>
            <a:ext cx="36582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rPr>
              <a:t>Writing Time</a:t>
            </a:r>
            <a:endParaRPr lang="en-US" altLang="zh-CN" sz="4000" b="1">
              <a:solidFill>
                <a:schemeClr val="accent4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584065" y="567690"/>
            <a:ext cx="4333875" cy="3946525"/>
            <a:chOff x="4481" y="1373"/>
            <a:chExt cx="6825" cy="6215"/>
          </a:xfrm>
        </p:grpSpPr>
        <p:sp>
          <p:nvSpPr>
            <p:cNvPr id="3" name="椭圆 2"/>
            <p:cNvSpPr/>
            <p:nvPr/>
          </p:nvSpPr>
          <p:spPr>
            <a:xfrm>
              <a:off x="8148" y="2361"/>
              <a:ext cx="2387" cy="1525"/>
            </a:xfrm>
            <a:prstGeom prst="ellipse">
              <a:avLst/>
            </a:prstGeom>
            <a:solidFill>
              <a:srgbClr val="D3FD6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accent4"/>
                  </a:solidFill>
                  <a:latin typeface="Comic Sans MS" panose="030F0702030302020204" charset="0"/>
                  <a:cs typeface="Comic Sans MS" panose="030F0702030302020204" charset="0"/>
                </a:rPr>
                <a:t>patient</a:t>
              </a:r>
              <a:endParaRPr lang="en-US" altLang="zh-CN" sz="20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454" y="1373"/>
              <a:ext cx="2371" cy="14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>
                  <a:solidFill>
                    <a:schemeClr val="accent4"/>
                  </a:solidFill>
                  <a:latin typeface="Comic Sans MS" panose="030F0702030302020204" charset="0"/>
                  <a:cs typeface="Comic Sans MS" panose="030F0702030302020204" charset="0"/>
                </a:rPr>
                <a:t>clever</a:t>
              </a:r>
              <a:endParaRPr lang="en-US" altLang="zh-CN" sz="24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8952" y="3718"/>
              <a:ext cx="2354" cy="1660"/>
            </a:xfrm>
            <a:prstGeom prst="ellipse">
              <a:avLst/>
            </a:prstGeom>
            <a:solidFill>
              <a:srgbClr val="FFD6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accent4"/>
                  </a:solidFill>
                  <a:latin typeface="Comic Sans MS" panose="030F0702030302020204" charset="0"/>
                  <a:cs typeface="Comic Sans MS" panose="030F0702030302020204" charset="0"/>
                </a:rPr>
                <a:t>careful</a:t>
              </a:r>
              <a:endParaRPr lang="en-US" altLang="zh-CN" sz="20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81" y="2864"/>
              <a:ext cx="4798" cy="4559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21" name="椭圆 20"/>
            <p:cNvSpPr/>
            <p:nvPr/>
          </p:nvSpPr>
          <p:spPr>
            <a:xfrm>
              <a:off x="7982" y="6330"/>
              <a:ext cx="1749" cy="1258"/>
            </a:xfrm>
            <a:prstGeom prst="ellipse">
              <a:avLst/>
            </a:prstGeom>
            <a:solidFill>
              <a:srgbClr val="CCCE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accent4"/>
                  </a:solidFill>
                  <a:latin typeface="Comic Sans MS" panose="030F0702030302020204" charset="0"/>
                  <a:cs typeface="Comic Sans MS" panose="030F0702030302020204" charset="0"/>
                </a:rPr>
                <a:t>loyal</a:t>
              </a:r>
              <a:endParaRPr lang="en-US" altLang="zh-CN" sz="20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8825" y="5194"/>
              <a:ext cx="2300" cy="142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accent4"/>
                  </a:solidFill>
                  <a:latin typeface="Comic Sans MS" panose="030F0702030302020204" charset="0"/>
                  <a:cs typeface="Comic Sans MS" panose="030F0702030302020204" charset="0"/>
                </a:rPr>
                <a:t>helpful</a:t>
              </a:r>
              <a:endParaRPr lang="en-US" altLang="zh-CN" sz="20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78" y="1777"/>
              <a:ext cx="1923" cy="1385"/>
            </a:xfrm>
            <a:prstGeom prst="ellipse">
              <a:avLst/>
            </a:prstGeom>
            <a:solidFill>
              <a:srgbClr val="C7F3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000" b="1">
                  <a:solidFill>
                    <a:schemeClr val="accent4"/>
                  </a:solidFill>
                  <a:latin typeface="Comic Sans MS" panose="030F0702030302020204" charset="0"/>
                  <a:cs typeface="Comic Sans MS" panose="030F0702030302020204" charset="0"/>
                </a:rPr>
                <a:t>brave</a:t>
              </a:r>
              <a:endParaRPr lang="en-US" altLang="zh-CN" sz="2000" b="1">
                <a:solidFill>
                  <a:schemeClr val="accent4"/>
                </a:solidFill>
                <a:latin typeface="Comic Sans MS" panose="030F0702030302020204" charset="0"/>
                <a:cs typeface="Comic Sans MS" panose="030F070203030202020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92405" y="1075055"/>
            <a:ext cx="4379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Comic Sans MS" panose="030F0702030302020204" charset="0"/>
                <a:cs typeface="Comic Sans MS" panose="030F0702030302020204" charset="0"/>
              </a:rPr>
              <a:t>Write about Puss</a:t>
            </a:r>
            <a:endParaRPr lang="en-US" altLang="zh-CN" sz="36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7795" y="1785620"/>
            <a:ext cx="4446270" cy="5015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/>
              <a:t>These days, we are reading </a:t>
            </a:r>
            <a:endParaRPr lang="en-US" altLang="zh-CN" sz="2000" b="1"/>
          </a:p>
          <a:p>
            <a:r>
              <a:rPr lang="en-US" altLang="zh-CN" sz="2000" b="1"/>
              <a:t>a book 'The Cat in Boots'. I like </a:t>
            </a:r>
            <a:endParaRPr lang="en-US" altLang="zh-CN" sz="2000" b="1"/>
          </a:p>
          <a:p>
            <a:r>
              <a:rPr lang="en-US" altLang="zh-CN" sz="2000" b="1"/>
              <a:t>this _____,_____ and _____ cat.</a:t>
            </a:r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  <a:p>
            <a:endParaRPr lang="en-US" altLang="zh-CN" sz="2000" b="1"/>
          </a:p>
        </p:txBody>
      </p:sp>
      <p:sp>
        <p:nvSpPr>
          <p:cNvPr id="34" name="文本框 33"/>
          <p:cNvSpPr txBox="1"/>
          <p:nvPr/>
        </p:nvSpPr>
        <p:spPr>
          <a:xfrm>
            <a:off x="192405" y="2994025"/>
            <a:ext cx="4199255" cy="13220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Puss is ... </a:t>
            </a:r>
            <a:endParaRPr lang="en-US" altLang="zh-CN" sz="2000" b="1"/>
          </a:p>
          <a:p>
            <a:r>
              <a:rPr lang="en-US" altLang="zh-CN" sz="2000" b="1"/>
              <a:t>At first, he ... to ...</a:t>
            </a:r>
            <a:endParaRPr lang="en-US" altLang="zh-CN" sz="2000" b="1"/>
          </a:p>
          <a:p>
            <a:r>
              <a:rPr lang="en-US" altLang="zh-CN" sz="2000" b="1"/>
              <a:t>Then, he ... to ...</a:t>
            </a:r>
            <a:endParaRPr lang="en-US" altLang="zh-CN" sz="2000" b="1"/>
          </a:p>
          <a:p>
            <a:r>
              <a:rPr lang="en-US" altLang="zh-CN" sz="2000" b="1"/>
              <a:t>After that, ...</a:t>
            </a:r>
            <a:endParaRPr lang="en-US" altLang="zh-CN" sz="2000" b="1"/>
          </a:p>
        </p:txBody>
      </p:sp>
      <p:sp>
        <p:nvSpPr>
          <p:cNvPr id="35" name="文本框 34"/>
          <p:cNvSpPr txBox="1"/>
          <p:nvPr/>
        </p:nvSpPr>
        <p:spPr>
          <a:xfrm>
            <a:off x="192405" y="4409440"/>
            <a:ext cx="4199255" cy="1322070"/>
          </a:xfrm>
          <a:prstGeom prst="rect">
            <a:avLst/>
          </a:prstGeom>
          <a:solidFill>
            <a:srgbClr val="D3FD62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Puss is also ...</a:t>
            </a:r>
            <a:endParaRPr lang="en-US" altLang="zh-CN" sz="2000" b="1"/>
          </a:p>
          <a:p>
            <a:r>
              <a:rPr lang="en-US" altLang="zh-CN" sz="2000" b="1"/>
              <a:t>First, he ...</a:t>
            </a:r>
            <a:endParaRPr lang="en-US" altLang="zh-CN" sz="2000" b="1"/>
          </a:p>
          <a:p>
            <a:r>
              <a:rPr lang="en-US" altLang="zh-CN" sz="2000" b="1"/>
              <a:t>Then, he ...</a:t>
            </a:r>
            <a:endParaRPr lang="en-US" altLang="zh-CN" sz="2000" b="1"/>
          </a:p>
          <a:p>
            <a:r>
              <a:rPr lang="en-US" altLang="zh-CN" sz="2000" b="1"/>
              <a:t>...</a:t>
            </a:r>
            <a:endParaRPr lang="en-US" altLang="zh-CN" sz="2000" b="1"/>
          </a:p>
        </p:txBody>
      </p:sp>
      <p:sp>
        <p:nvSpPr>
          <p:cNvPr id="36" name="文本框 35"/>
          <p:cNvSpPr txBox="1"/>
          <p:nvPr/>
        </p:nvSpPr>
        <p:spPr>
          <a:xfrm>
            <a:off x="192405" y="5821045"/>
            <a:ext cx="4199255" cy="706755"/>
          </a:xfrm>
          <a:prstGeom prst="rect">
            <a:avLst/>
          </a:prstGeom>
          <a:solidFill>
            <a:srgbClr val="FFD6E2"/>
          </a:solidFill>
        </p:spPr>
        <p:txBody>
          <a:bodyPr wrap="square" rtlCol="0">
            <a:spAutoFit/>
          </a:bodyPr>
          <a:p>
            <a:r>
              <a:rPr lang="en-US" altLang="zh-CN" sz="2000" b="1"/>
              <a:t>What's more, Puss is a ... pet.</a:t>
            </a:r>
            <a:endParaRPr lang="en-US" altLang="zh-CN" sz="2000" b="1"/>
          </a:p>
          <a:p>
            <a:r>
              <a:rPr lang="en-US" altLang="zh-CN" sz="2000" b="1"/>
              <a:t>He did ... for ...   How ... he is!</a:t>
            </a:r>
            <a:endParaRPr lang="en-US" altLang="zh-CN" sz="2000" b="1"/>
          </a:p>
        </p:txBody>
      </p:sp>
      <p:sp>
        <p:nvSpPr>
          <p:cNvPr id="37" name="圆角矩形 36"/>
          <p:cNvSpPr/>
          <p:nvPr/>
        </p:nvSpPr>
        <p:spPr>
          <a:xfrm>
            <a:off x="4265295" y="3871595"/>
            <a:ext cx="2534920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set up... waited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2. presented ... 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232275" y="4846320"/>
            <a:ext cx="2551430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...get into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2. ...ask ... for help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3. ...sent clothes...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4240530" y="5821045"/>
            <a:ext cx="2534920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1. change into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2. change into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800215" y="3871595"/>
            <a:ext cx="2343785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catch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win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800215" y="4846320"/>
            <a:ext cx="2343785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his clothes were...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change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his clothes are...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800215" y="5821045"/>
            <a:ext cx="2343785" cy="974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win ...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  eat ... </a:t>
            </a:r>
            <a:endParaRPr lang="en-US" altLang="zh-CN" sz="20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38" grpId="0" animBg="1"/>
      <p:bldP spid="41" grpId="0" animBg="1"/>
      <p:bldP spid="39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3369310" y="2239645"/>
            <a:ext cx="3502660" cy="1814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250000"/>
              </a:lnSpc>
            </a:pPr>
            <a:r>
              <a:rPr lang="en-US" altLang="zh-C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 kind to others</a:t>
            </a:r>
            <a:endParaRPr lang="en-US" altLang="zh-CN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altLang="zh-CN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Believe in others</a:t>
            </a:r>
            <a:endParaRPr lang="en-US" altLang="zh-CN" sz="32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121" name="标题 1"/>
          <p:cNvSpPr>
            <a:spLocks noGrp="1"/>
          </p:cNvSpPr>
          <p:nvPr/>
        </p:nvSpPr>
        <p:spPr>
          <a:xfrm>
            <a:off x="0" y="0"/>
            <a:ext cx="9144000" cy="678180"/>
          </a:xfrm>
          <a:prstGeom prst="rect">
            <a:avLst/>
          </a:prstGeom>
          <a:solidFill>
            <a:srgbClr val="FB6992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latin typeface="Comic Sans MS" panose="030F0702030302020204" charset="0"/>
                <a:cs typeface="Comic Sans MS" panose="030F0702030302020204" charset="0"/>
              </a:rPr>
              <a:t>Conclusion </a:t>
            </a:r>
            <a:endParaRPr lang="en-US" altLang="zh-CN" b="1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2330" y="2363470"/>
            <a:ext cx="1623060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838960"/>
            <a:ext cx="2611755" cy="3179445"/>
          </a:xfrm>
          <a:prstGeom prst="rect">
            <a:avLst/>
          </a:prstGeom>
        </p:spPr>
      </p:pic>
      <p:sp>
        <p:nvSpPr>
          <p:cNvPr id="7" name="左箭头 6"/>
          <p:cNvSpPr/>
          <p:nvPr/>
        </p:nvSpPr>
        <p:spPr>
          <a:xfrm>
            <a:off x="3369310" y="4230370"/>
            <a:ext cx="3600450" cy="360045"/>
          </a:xfrm>
          <a:prstGeom prst="leftArrow">
            <a:avLst/>
          </a:prstGeom>
          <a:solidFill>
            <a:srgbClr val="78E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14868" y="5139690"/>
            <a:ext cx="643953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32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big surprise is waiting for you!</a:t>
            </a:r>
            <a:endParaRPr lang="en-US" altLang="zh-CN" sz="32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235960" y="2363470"/>
            <a:ext cx="3636010" cy="3524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1075690"/>
            <a:ext cx="2319655" cy="3011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64280" y="1586230"/>
            <a:ext cx="4711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Charles Perrault</a:t>
            </a:r>
            <a:endParaRPr lang="en-US" altLang="zh-CN" sz="36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4745" y="2629535"/>
            <a:ext cx="4710430" cy="953135"/>
          </a:xfrm>
          <a:prstGeom prst="rect">
            <a:avLst/>
          </a:prstGeom>
          <a:solidFill>
            <a:srgbClr val="D3FD62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He is famous for writing </a:t>
            </a:r>
            <a:endParaRPr lang="en-US" altLang="zh-CN" sz="2800" b="1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fairy story</a:t>
            </a:r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 </a:t>
            </a:r>
            <a:r>
              <a:rPr lang="zh-CN" altLang="en-US" sz="2800" b="1">
                <a:latin typeface="Comic Sans MS" panose="030F0702030302020204" charset="0"/>
                <a:cs typeface="Comic Sans MS" panose="030F0702030302020204" charset="0"/>
              </a:rPr>
              <a:t>童话</a:t>
            </a:r>
            <a:endParaRPr lang="zh-CN" altLang="en-US" sz="28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635" cy="775970"/>
          </a:xfrm>
          <a:solidFill>
            <a:srgbClr val="FFC000"/>
          </a:solidFill>
        </p:spPr>
        <p:txBody>
          <a:bodyPr anchor="ctr"/>
          <a:p>
            <a:r>
              <a:rPr lang="en-US" altLang="zh-CN" b="1">
                <a:solidFill>
                  <a:schemeClr val="tx1"/>
                </a:solidFill>
              </a:rPr>
              <a:t>About writer</a:t>
            </a:r>
            <a:endParaRPr lang="en-US" altLang="zh-CN" b="1">
              <a:solidFill>
                <a:schemeClr val="tx1"/>
              </a:solidFill>
            </a:endParaRPr>
          </a:p>
        </p:txBody>
      </p:sp>
      <p:pic>
        <p:nvPicPr>
          <p:cNvPr id="13" name="图片 1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4458335" y="4344035"/>
            <a:ext cx="2051685" cy="23679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34515" y="4848225"/>
            <a:ext cx="2451100" cy="5835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Comic Sans MS" panose="030F0702030302020204" charset="0"/>
                <a:cs typeface="Comic Sans MS" panose="030F0702030302020204" charset="0"/>
              </a:rPr>
              <a:t>Cinderella</a:t>
            </a:r>
            <a:endParaRPr lang="en-US" altLang="zh-CN" sz="32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3" name="图片 2" descr="timgSTLJ2J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726555" y="3965575"/>
            <a:ext cx="1924685" cy="2629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9760" y="5665470"/>
            <a:ext cx="2451100" cy="1076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Comic Sans MS" panose="030F0702030302020204" charset="0"/>
                <a:cs typeface="Comic Sans MS" panose="030F0702030302020204" charset="0"/>
              </a:rPr>
              <a:t>Sleeping Beauty</a:t>
            </a:r>
            <a:endParaRPr lang="en-US" altLang="zh-CN" sz="32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animBg="1"/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615055" y="1713865"/>
            <a:ext cx="4783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· the cat in boots</a:t>
            </a:r>
            <a:endParaRPr lang="en-US" alt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6090" y="1713865"/>
            <a:ext cx="189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---Puss</a:t>
            </a:r>
            <a:endParaRPr lang="en-US" altLang="zh-CN" sz="28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14420" y="3573145"/>
            <a:ext cx="5098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· the young man</a:t>
            </a:r>
            <a:endParaRPr lang="en-US" altLang="zh-CN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5110" y="4189730"/>
            <a:ext cx="4343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---Carlyle</a:t>
            </a:r>
            <a:endParaRPr lang="en-US" altLang="zh-CN" sz="28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5110" y="5024755"/>
            <a:ext cx="4343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---Marquis of Carlyle</a:t>
            </a:r>
            <a:endParaRPr lang="en-US" altLang="zh-CN" sz="28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      </a:t>
            </a:r>
            <a:r>
              <a:rPr lang="zh-CN" altLang="en-US" sz="28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</a:rPr>
              <a:t>伯爵</a:t>
            </a:r>
            <a:endParaRPr lang="zh-CN" altLang="en-US" sz="28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96715" y="2643505"/>
            <a:ext cx="167195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master</a:t>
            </a:r>
            <a:endParaRPr lang="en-US" altLang="zh-CN" sz="28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635" cy="775970"/>
          </a:xfrm>
          <a:solidFill>
            <a:srgbClr val="C7F3F5"/>
          </a:solidFill>
        </p:spPr>
        <p:txBody>
          <a:bodyPr anchor="ctr"/>
          <a:p>
            <a:r>
              <a:rPr lang="en-US" altLang="zh-CN" b="1">
                <a:solidFill>
                  <a:schemeClr val="tx1"/>
                </a:solidFill>
              </a:rPr>
              <a:t>Main characters</a:t>
            </a:r>
            <a:endParaRPr lang="en-US" altLang="zh-CN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275" y="1035050"/>
            <a:ext cx="1977390" cy="1879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30" y="3752850"/>
            <a:ext cx="1982470" cy="1915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左弧形箭头 3"/>
          <p:cNvSpPr/>
          <p:nvPr/>
        </p:nvSpPr>
        <p:spPr>
          <a:xfrm rot="9960000">
            <a:off x="2566035" y="2215515"/>
            <a:ext cx="1296035" cy="1748790"/>
          </a:xfrm>
          <a:prstGeom prst="curvedRightArrow">
            <a:avLst/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0455" y="4203700"/>
            <a:ext cx="2078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 farmer</a:t>
            </a:r>
            <a:endParaRPr lang="en-US" altLang="zh-CN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92440" y="4311650"/>
            <a:ext cx="8089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solidFill>
                  <a:srgbClr val="FF0000"/>
                </a:solidFill>
                <a:latin typeface="Cooper Black" panose="0208090404030B020404" charset="0"/>
                <a:cs typeface="Cooper Black" panose="0208090404030B020404" charset="0"/>
              </a:rPr>
              <a:t>?</a:t>
            </a:r>
            <a:endParaRPr lang="en-US" altLang="zh-CN" sz="6600">
              <a:solidFill>
                <a:srgbClr val="FF0000"/>
              </a:solidFill>
              <a:latin typeface="Cooper Black" panose="0208090404030B020404" charset="0"/>
              <a:cs typeface="Cooper Black" panose="0208090404030B020404" charset="0"/>
            </a:endParaRPr>
          </a:p>
        </p:txBody>
      </p:sp>
      <p:sp>
        <p:nvSpPr>
          <p:cNvPr id="18" name="右弧形箭头 17"/>
          <p:cNvSpPr/>
          <p:nvPr/>
        </p:nvSpPr>
        <p:spPr>
          <a:xfrm>
            <a:off x="7767320" y="2235835"/>
            <a:ext cx="1008380" cy="273621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 bldLvl="0" animBg="1"/>
      <p:bldP spid="4" grpId="0" bldLvl="0" animBg="1"/>
      <p:bldP spid="5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矩形 22"/>
          <p:cNvSpPr/>
          <p:nvPr/>
        </p:nvSpPr>
        <p:spPr>
          <a:xfrm>
            <a:off x="1886585" y="4592320"/>
            <a:ext cx="4876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886585" y="5551805"/>
            <a:ext cx="4876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86585" y="2531110"/>
            <a:ext cx="4876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635" cy="775970"/>
          </a:xfrm>
          <a:solidFill>
            <a:srgbClr val="FFC000"/>
          </a:solidFill>
        </p:spPr>
        <p:txBody>
          <a:bodyPr anchor="ctr"/>
          <a:p>
            <a:r>
              <a:rPr lang="en-US" altLang="zh-CN" b="1">
                <a:solidFill>
                  <a:schemeClr val="tx1"/>
                </a:solidFill>
              </a:rPr>
              <a:t>About plots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xfrm>
            <a:off x="0" y="775970"/>
            <a:ext cx="8802370" cy="581660"/>
          </a:xfrm>
        </p:spPr>
        <p:txBody>
          <a:bodyPr anchor="t"/>
          <a:p>
            <a:pPr marL="0" indent="0" algn="ctr">
              <a:buNone/>
            </a:pPr>
            <a:r>
              <a:rPr lang="en-US" altLang="zh-CN" sz="2800">
                <a:solidFill>
                  <a:srgbClr val="C00000"/>
                </a:solidFill>
              </a:rPr>
              <a:t>Number the following events in order </a:t>
            </a:r>
            <a:r>
              <a:rPr lang="zh-CN" altLang="zh-CN" sz="2800">
                <a:solidFill>
                  <a:srgbClr val="C00000"/>
                </a:solidFill>
              </a:rPr>
              <a:t>排序</a:t>
            </a:r>
            <a:endParaRPr lang="zh-CN" altLang="zh-CN" sz="280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27225" y="2469515"/>
            <a:ext cx="44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27225" y="5474970"/>
            <a:ext cx="44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3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06905" y="4561840"/>
            <a:ext cx="44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5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19705" y="2102485"/>
            <a:ext cx="4646930" cy="1198880"/>
          </a:xfrm>
          <a:prstGeom prst="rect">
            <a:avLst/>
          </a:prstGeom>
          <a:solidFill>
            <a:srgbClr val="CCCEF1"/>
          </a:solidFill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b.Carlyle was kicked out of the house by his lazy brothers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19705" y="3455035"/>
            <a:ext cx="4647565" cy="829945"/>
          </a:xfrm>
          <a:prstGeom prst="rect">
            <a:avLst/>
          </a:prstGeom>
          <a:solidFill>
            <a:srgbClr val="D3FD62"/>
          </a:solidFill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c.Puss presented preys to the king as a gift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0340" y="5474970"/>
            <a:ext cx="4646930" cy="829945"/>
          </a:xfrm>
          <a:prstGeom prst="rect">
            <a:avLst/>
          </a:prstGeom>
          <a:solidFill>
            <a:srgbClr val="D3FD62"/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e.Puss let Carlyle get into the water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19070" y="1476375"/>
            <a:ext cx="4648200" cy="460375"/>
          </a:xfrm>
          <a:prstGeom prst="rect">
            <a:avLst/>
          </a:prstGeom>
          <a:solidFill>
            <a:srgbClr val="D3FD62"/>
          </a:solidFill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a.Puss killed the monster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19705" y="4438650"/>
            <a:ext cx="4646930" cy="829945"/>
          </a:xfrm>
          <a:prstGeom prst="rect">
            <a:avLst/>
          </a:prstGeom>
          <a:solidFill>
            <a:srgbClr val="FFD6E2"/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d.</a:t>
            </a: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Carlyle married the princess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86585" y="1476375"/>
            <a:ext cx="4876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886585" y="3586480"/>
            <a:ext cx="4876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906905" y="3578225"/>
            <a:ext cx="44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2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7225" y="1414780"/>
            <a:ext cx="447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4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9144635" cy="77597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chemeClr val="tx1"/>
                </a:solidFill>
              </a:rPr>
              <a:t>About structure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744085" y="1923415"/>
            <a:ext cx="1151890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70" y="1423670"/>
            <a:ext cx="4646930" cy="1198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1.Carlyle was kicked out of the house by his lazy brothers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" y="2787015"/>
            <a:ext cx="4647565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2.Puss presented preys to the king as a gift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3782060"/>
            <a:ext cx="4646930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3.Puss let Carlyle get into the water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4773295"/>
            <a:ext cx="464820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4.Puss killed the monster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635" y="5394960"/>
            <a:ext cx="4646930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5.</a:t>
            </a: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Carlyle married the princess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992495" y="1546860"/>
            <a:ext cx="2599055" cy="953135"/>
          </a:xfrm>
          <a:prstGeom prst="roundRect">
            <a:avLst/>
          </a:prstGeom>
          <a:solidFill>
            <a:srgbClr val="C7F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Carlyl</a:t>
            </a:r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e had a poor life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992495" y="3197860"/>
            <a:ext cx="2599055" cy="9531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Puss's plans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992495" y="4973320"/>
            <a:ext cx="2599055" cy="953135"/>
          </a:xfrm>
          <a:prstGeom prst="roundRect">
            <a:avLst/>
          </a:prstGeom>
          <a:solidFill>
            <a:srgbClr val="FFD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Carlyle had a happy life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4758055" y="5600700"/>
            <a:ext cx="1151890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xfrm>
            <a:off x="0" y="775970"/>
            <a:ext cx="8802370" cy="581660"/>
          </a:xfrm>
        </p:spPr>
        <p:txBody>
          <a:bodyPr anchor="t"/>
          <a:p>
            <a:pPr marL="0" indent="0" algn="ctr">
              <a:buNone/>
            </a:pPr>
            <a:r>
              <a:rPr lang="en-US" sz="2800">
                <a:solidFill>
                  <a:srgbClr val="C00000"/>
                </a:solidFill>
              </a:rPr>
              <a:t>Match the events with the main ideas  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35" name="右大括号 34"/>
          <p:cNvSpPr/>
          <p:nvPr/>
        </p:nvSpPr>
        <p:spPr>
          <a:xfrm>
            <a:off x="4709795" y="2896870"/>
            <a:ext cx="998220" cy="2204720"/>
          </a:xfrm>
          <a:prstGeom prst="rightBrace">
            <a:avLst>
              <a:gd name="adj1" fmla="val 8333"/>
              <a:gd name="adj2" fmla="val 40000"/>
            </a:avLst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2588260" y="1464310"/>
            <a:ext cx="3625215" cy="1158240"/>
          </a:xfrm>
          <a:prstGeom prst="rightArrow">
            <a:avLst/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chemeClr val="tx1"/>
                </a:solidFill>
              </a:rPr>
              <a:t>Introduction</a:t>
            </a:r>
            <a:endParaRPr lang="en-US" altLang="zh-CN" sz="3600" b="1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588895" y="5164455"/>
            <a:ext cx="3471545" cy="1072515"/>
          </a:xfrm>
          <a:prstGeom prst="rightArrow">
            <a:avLst/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 b="1">
                <a:solidFill>
                  <a:schemeClr val="tx1"/>
                </a:solidFill>
              </a:rPr>
              <a:t>Conclusion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587625" y="3094990"/>
            <a:ext cx="3472815" cy="1158240"/>
          </a:xfrm>
          <a:prstGeom prst="rightArrow">
            <a:avLst/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chemeClr val="tx1"/>
                </a:solidFill>
              </a:rPr>
              <a:t>Main body</a:t>
            </a:r>
            <a:endParaRPr lang="en-US" altLang="zh-CN" sz="3600" b="1">
              <a:solidFill>
                <a:schemeClr val="tx1"/>
              </a:solidFill>
            </a:endParaRPr>
          </a:p>
        </p:txBody>
      </p:sp>
      <p:sp>
        <p:nvSpPr>
          <p:cNvPr id="36" name="椭圆形标注 35"/>
          <p:cNvSpPr/>
          <p:nvPr/>
        </p:nvSpPr>
        <p:spPr>
          <a:xfrm>
            <a:off x="3774440" y="2891790"/>
            <a:ext cx="2384425" cy="1073785"/>
          </a:xfrm>
          <a:prstGeom prst="wedgeEllipseCallout">
            <a:avLst>
              <a:gd name="adj1" fmla="val 51323"/>
              <a:gd name="adj2" fmla="val 5753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Why</a:t>
            </a:r>
            <a:endParaRPr lang="en-US" altLang="zh-CN" sz="32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0" grpId="0" bldLvl="0" animBg="1"/>
      <p:bldP spid="35" grpId="0" animBg="1"/>
      <p:bldP spid="36" grpId="0" bldLvl="0" animBg="1"/>
      <p:bldP spid="5" grpId="0" bldLvl="0" animBg="1"/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折角形 6"/>
          <p:cNvSpPr/>
          <p:nvPr/>
        </p:nvSpPr>
        <p:spPr>
          <a:xfrm>
            <a:off x="263525" y="857885"/>
            <a:ext cx="8773160" cy="2903855"/>
          </a:xfrm>
          <a:prstGeom prst="foldedCorner">
            <a:avLst/>
          </a:prstGeom>
          <a:solidFill>
            <a:schemeClr val="bg1"/>
          </a:solidFill>
          <a:ln>
            <a:solidFill>
              <a:srgbClr val="1D4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60000"/>
              </a:lnSpc>
            </a:pPr>
            <a:endParaRPr lang="en-US" sz="2400" b="1" u="sng">
              <a:solidFill>
                <a:schemeClr val="tx1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en-US" sz="2400" b="1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To his great surprise, the cat opened his mouth.“Don't worry, my master. You've been very nice to me, </a:t>
            </a:r>
            <a:endParaRPr lang="en-US" sz="2400" b="1">
              <a:solidFill>
                <a:schemeClr val="tx1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  <a:p>
            <a:pPr algn="l">
              <a:lnSpc>
                <a:spcPct val="160000"/>
              </a:lnSpc>
            </a:pPr>
            <a:r>
              <a:rPr lang="en-US" sz="2400" b="1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and I’ll certainly </a:t>
            </a:r>
            <a:r>
              <a:rPr lang="en-US" sz="2400" b="1">
                <a:solidFill>
                  <a:srgbClr val="1D41D5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repay</a:t>
            </a:r>
            <a:r>
              <a:rPr lang="en-US" sz="2400" b="1">
                <a:solidFill>
                  <a:schemeClr val="tx1"/>
                </a:solidFill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  <a:sym typeface="+mn-ea"/>
              </a:rPr>
              <a:t> you.”“I’ll bring you happiness. Just trust me."</a:t>
            </a:r>
            <a:endParaRPr lang="en-US" sz="2400" b="1">
              <a:solidFill>
                <a:schemeClr val="tx1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  <a:p>
            <a:endParaRPr lang="en-US" altLang="en-US" sz="2400" b="1">
              <a:solidFill>
                <a:schemeClr val="tx1"/>
              </a:solidFill>
              <a:latin typeface="Comic Sans MS" panose="030F0702030302020204" charset="0"/>
              <a:ea typeface="宋体" panose="02010600030101010101" pitchFamily="2" charset="-122"/>
              <a:cs typeface="Comic Sans MS" panose="030F070203030202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7730" y="2162175"/>
            <a:ext cx="2717165" cy="829945"/>
          </a:xfrm>
          <a:prstGeom prst="rect">
            <a:avLst/>
          </a:prstGeom>
          <a:solidFill>
            <a:srgbClr val="D3FD62"/>
          </a:solidFill>
          <a:ln>
            <a:solidFill>
              <a:srgbClr val="1D41D5"/>
            </a:solidFill>
          </a:ln>
        </p:spPr>
        <p:txBody>
          <a:bodyPr wrap="square" rtlCol="0">
            <a:spAutoFit/>
          </a:bodyPr>
          <a:p>
            <a:pPr algn="l"/>
            <a:r>
              <a:rPr lang="en-US" altLang="zh-CN" sz="2400" b="1"/>
              <a:t>A. </a:t>
            </a:r>
            <a:r>
              <a:rPr lang="zh-CN" altLang="en-US" sz="2400" b="1"/>
              <a:t>偿还   </a:t>
            </a:r>
            <a:r>
              <a:rPr lang="en-US" altLang="zh-CN" sz="2400" b="1"/>
              <a:t>B. </a:t>
            </a:r>
            <a:r>
              <a:rPr lang="zh-CN" altLang="en-US" sz="2400" b="1"/>
              <a:t>报答  </a:t>
            </a:r>
            <a:r>
              <a:rPr lang="en-US" altLang="zh-CN" sz="2400" b="1"/>
              <a:t>C. </a:t>
            </a:r>
            <a:r>
              <a:rPr lang="zh-CN" altLang="en-US" sz="2400" b="1"/>
              <a:t>付款   </a:t>
            </a:r>
            <a:r>
              <a:rPr lang="en-US" altLang="zh-CN" sz="2400" b="1"/>
              <a:t>D. </a:t>
            </a:r>
            <a:r>
              <a:rPr lang="zh-CN" altLang="en-US" sz="2400" b="1"/>
              <a:t>喜欢</a:t>
            </a:r>
            <a:endParaRPr lang="zh-CN" altLang="en-US" sz="2400" b="1"/>
          </a:p>
        </p:txBody>
      </p:sp>
      <p:sp>
        <p:nvSpPr>
          <p:cNvPr id="5121" name="标题 1"/>
          <p:cNvSpPr>
            <a:spLocks noGrp="1"/>
          </p:cNvSpPr>
          <p:nvPr/>
        </p:nvSpPr>
        <p:spPr>
          <a:xfrm>
            <a:off x="0" y="0"/>
            <a:ext cx="9144000" cy="678180"/>
          </a:xfrm>
          <a:prstGeom prst="rect">
            <a:avLst/>
          </a:prstGeom>
          <a:solidFill>
            <a:srgbClr val="D3FD62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/>
              <a:t>About characters</a:t>
            </a:r>
            <a:endParaRPr lang="en-US" altLang="zh-CN" b="1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369435" y="2141220"/>
            <a:ext cx="4217035" cy="2095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5605" y="2770505"/>
            <a:ext cx="4166870" cy="889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004560" y="2141220"/>
            <a:ext cx="1188085" cy="460375"/>
          </a:xfrm>
          <a:prstGeom prst="rect">
            <a:avLst/>
          </a:prstGeom>
          <a:solidFill>
            <a:schemeClr val="bg1"/>
          </a:solidFill>
          <a:ln>
            <a:solidFill>
              <a:srgbClr val="1D41D5"/>
            </a:solidFill>
          </a:ln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sym typeface="+mn-ea"/>
              </a:rPr>
              <a:t>B.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报答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9200" y="5308600"/>
            <a:ext cx="2737485" cy="14262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文本框 9"/>
          <p:cNvSpPr txBox="1"/>
          <p:nvPr/>
        </p:nvSpPr>
        <p:spPr>
          <a:xfrm>
            <a:off x="263525" y="3896995"/>
            <a:ext cx="595185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1D41D5"/>
                </a:solidFill>
                <a:latin typeface="Comic Sans MS" panose="030F0702030302020204" charset="0"/>
                <a:cs typeface="Comic Sans MS" panose="030F0702030302020204" charset="0"/>
              </a:rPr>
              <a:t>Q: Why did Puss help Carlyle</a:t>
            </a:r>
            <a:endParaRPr lang="en-US" altLang="zh-CN" sz="2800" b="1">
              <a:solidFill>
                <a:srgbClr val="1D41D5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843915" y="4562475"/>
            <a:ext cx="2694940" cy="575945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rgbClr val="FFFF00"/>
                </a:solidFill>
              </a:rPr>
              <a:t>a nice master</a:t>
            </a:r>
            <a:endParaRPr lang="en-US" altLang="zh-CN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180"/>
          </a:xfrm>
          <a:solidFill>
            <a:srgbClr val="D3FD62"/>
          </a:solidFill>
        </p:spPr>
        <p:txBody>
          <a:bodyPr anchor="ctr"/>
          <a:p>
            <a:pPr algn="ctr"/>
            <a:r>
              <a:rPr lang="en-US" altLang="zh-CN" b="1"/>
              <a:t>About characters</a:t>
            </a:r>
            <a:endParaRPr lang="en-US" altLang="zh-CN" b="1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0" y="1402080"/>
          <a:ext cx="9144000" cy="271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980"/>
                <a:gridCol w="7653020"/>
              </a:tblGrid>
              <a:tr h="13246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505F1"/>
                          </a:solidFill>
                        </a:rPr>
                        <a:t>Carlyle</a:t>
                      </a:r>
                      <a:endParaRPr lang="en-US" altLang="zh-CN" sz="2400" b="1">
                        <a:solidFill>
                          <a:srgbClr val="0505F1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F6EDE1"/>
                        </a:gs>
                        <a:gs pos="0">
                          <a:srgbClr val="F9F3EB"/>
                        </a:gs>
                        <a:gs pos="100000">
                          <a:srgbClr val="F3E6D7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1. He worked in the fields from ____________ 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                                          till ______________.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2. He took___________of his sick father. 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3. He _________ his father's funeral.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F6EDE1"/>
                        </a:gs>
                        <a:gs pos="0">
                          <a:srgbClr val="F9F3EB"/>
                        </a:gs>
                        <a:gs pos="100000">
                          <a:srgbClr val="F3E6D7"/>
                        </a:gs>
                      </a:gsLst>
                      <a:lin scaled="1"/>
                    </a:gradFill>
                  </a:tcPr>
                </a:tc>
              </a:tr>
              <a:tr h="1386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505F1"/>
                          </a:solidFill>
                        </a:rPr>
                        <a:t>his two </a:t>
                      </a:r>
                      <a:endParaRPr lang="en-US" altLang="zh-CN" sz="2400" b="1">
                        <a:solidFill>
                          <a:srgbClr val="0505F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0505F1"/>
                          </a:solidFill>
                        </a:rPr>
                        <a:t>brothers</a:t>
                      </a:r>
                      <a:endParaRPr lang="en-US" altLang="zh-CN" sz="2400" b="1">
                        <a:solidFill>
                          <a:srgbClr val="0505F1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F6EDE1"/>
                        </a:gs>
                        <a:gs pos="0">
                          <a:srgbClr val="F9F3EB"/>
                        </a:gs>
                        <a:gs pos="100000">
                          <a:srgbClr val="F3E6D7"/>
                        </a:gs>
                      </a:gsLst>
                      <a:lin scaled="1"/>
                    </a:gra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1. They were_______.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2. They did _______to help.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</a:rPr>
                        <a:t>3. They started fighting for their father's ________</a:t>
                      </a:r>
                      <a:endParaRPr lang="en-US" altLang="zh-C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50000">
                          <a:srgbClr val="F6EDE1"/>
                        </a:gs>
                        <a:gs pos="0">
                          <a:srgbClr val="F9F3EB"/>
                        </a:gs>
                        <a:gs pos="100000">
                          <a:srgbClr val="F3E6D7"/>
                        </a:gs>
                      </a:gsLst>
                      <a:lin scaled="1"/>
                    </a:gra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720715" y="1402080"/>
            <a:ext cx="34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early in the morning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5" y="4499610"/>
            <a:ext cx="1430020" cy="22059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文本框 8"/>
          <p:cNvSpPr txBox="1"/>
          <p:nvPr/>
        </p:nvSpPr>
        <p:spPr>
          <a:xfrm>
            <a:off x="5515610" y="1800860"/>
            <a:ext cx="30029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late at night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93720" y="2128520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great care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95855" y="2488565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was busy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46450" y="3044825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lazy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93720" y="3424555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nothing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92290" y="3788410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money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75" y="779145"/>
            <a:ext cx="595185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Read Page 1 and fill in the form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341630" y="4697095"/>
            <a:ext cx="2694940" cy="575945"/>
          </a:xfrm>
          <a:prstGeom prst="flowChartAlternateProcess">
            <a:avLst/>
          </a:prstGeom>
          <a:solidFill>
            <a:srgbClr val="C7F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hard-working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22" name="流程图: 可选过程 21"/>
          <p:cNvSpPr/>
          <p:nvPr/>
        </p:nvSpPr>
        <p:spPr>
          <a:xfrm>
            <a:off x="3093720" y="4697095"/>
            <a:ext cx="3258820" cy="575945"/>
          </a:xfrm>
          <a:prstGeom prst="flowChartAlternateProcess">
            <a:avLst/>
          </a:prstGeom>
          <a:solidFill>
            <a:srgbClr val="FFD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caring</a:t>
            </a:r>
            <a:r>
              <a:rPr lang="zh-CN" altLang="en-US" sz="2800" b="1">
                <a:solidFill>
                  <a:schemeClr val="tx1"/>
                </a:solidFill>
              </a:rPr>
              <a:t>有爱心的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3" name="流程图: 可选过程 22"/>
          <p:cNvSpPr/>
          <p:nvPr/>
        </p:nvSpPr>
        <p:spPr>
          <a:xfrm>
            <a:off x="341630" y="5424170"/>
            <a:ext cx="7602855" cy="628650"/>
          </a:xfrm>
          <a:prstGeom prst="flowChartAlternateProcess">
            <a:avLst/>
          </a:prstGeom>
          <a:solidFill>
            <a:srgbClr val="D3FD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not only a nice master, but also a good son</a:t>
            </a:r>
            <a:endParaRPr lang="en-US" altLang="zh-CN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8" grpId="0"/>
      <p:bldP spid="19" grpId="0"/>
      <p:bldP spid="21" grpId="0" bldLvl="0" animBg="1"/>
      <p:bldP spid="22" grpId="0" bldLvl="0" animBg="1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0" y="0"/>
            <a:ext cx="9144635" cy="77597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>
                <a:solidFill>
                  <a:schemeClr val="tx1"/>
                </a:solidFill>
              </a:rPr>
              <a:t>About intentions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520" y="2574290"/>
            <a:ext cx="4262755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1.Puss presented animals to the king as a gift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20" y="3790950"/>
            <a:ext cx="4262755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2.Puss let Carlyle get into the water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250" y="5185410"/>
            <a:ext cx="426339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3.Puss killed the monster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707380" y="1467485"/>
            <a:ext cx="2599055" cy="953135"/>
          </a:xfrm>
          <a:prstGeom prst="roundRect">
            <a:avLst/>
          </a:prstGeom>
          <a:solidFill>
            <a:srgbClr val="C7F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Purpose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97865" y="1467485"/>
            <a:ext cx="2599055" cy="9531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Puss's plans</a:t>
            </a:r>
            <a:endParaRPr lang="en-US" altLang="zh-CN" sz="28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26050" y="3975735"/>
            <a:ext cx="37515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To win the king's </a:t>
            </a: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trust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26685" y="5185410"/>
            <a:ext cx="3750945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To </a:t>
            </a: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change</a:t>
            </a: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 Carlyle's clothes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26685" y="2574290"/>
            <a:ext cx="3750945" cy="829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  <a:sym typeface="+mn-ea"/>
              </a:rPr>
              <a:t>To get the monster's </a:t>
            </a:r>
            <a:r>
              <a:rPr lang="en-US" altLang="zh-CN" sz="2400" b="1">
                <a:solidFill>
                  <a:srgbClr val="0505F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money</a:t>
            </a:r>
            <a:endParaRPr lang="en-US" altLang="zh-CN" sz="2400" b="1">
              <a:solidFill>
                <a:srgbClr val="0505F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2" name="右箭头 11"/>
          <p:cNvSpPr/>
          <p:nvPr/>
        </p:nvSpPr>
        <p:spPr>
          <a:xfrm rot="1500000">
            <a:off x="3654425" y="3451860"/>
            <a:ext cx="2255520" cy="2781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500000">
            <a:off x="3256915" y="4638675"/>
            <a:ext cx="2171065" cy="29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8960000">
            <a:off x="2689225" y="4039870"/>
            <a:ext cx="3124835" cy="292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74" name="内容占位符 2"/>
          <p:cNvSpPr>
            <a:spLocks noGrp="1"/>
          </p:cNvSpPr>
          <p:nvPr>
            <p:ph idx="1"/>
          </p:nvPr>
        </p:nvSpPr>
        <p:spPr>
          <a:xfrm>
            <a:off x="0" y="775970"/>
            <a:ext cx="8802370" cy="581660"/>
          </a:xfrm>
        </p:spPr>
        <p:txBody>
          <a:bodyPr anchor="t"/>
          <a:p>
            <a:pPr marL="0" indent="0" algn="ctr">
              <a:buNone/>
            </a:pPr>
            <a:r>
              <a:rPr lang="en-US" sz="2800">
                <a:solidFill>
                  <a:srgbClr val="C00000"/>
                </a:solidFill>
              </a:rPr>
              <a:t>Match the plans with the purpose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0"/>
            <a:ext cx="9079230" cy="3488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380000"/>
              </a:lnSpc>
            </a:pPr>
            <a:r>
              <a:rPr lang="en-US" altLang="zh-CN" sz="2400" b="1"/>
              <a:t>1. How did Puss catch a rabbit?</a:t>
            </a:r>
            <a:endParaRPr lang="en-US" altLang="zh-CN" sz="2400" b="1"/>
          </a:p>
          <a:p>
            <a:pPr>
              <a:lnSpc>
                <a:spcPct val="270000"/>
              </a:lnSpc>
            </a:pPr>
            <a:r>
              <a:rPr lang="en-US" altLang="zh-CN" sz="2400" b="1"/>
              <a:t>2. Did the king know Marquis of Carlyle </a:t>
            </a:r>
            <a:r>
              <a:rPr lang="en-US" altLang="zh-CN" sz="2400" b="1">
                <a:solidFill>
                  <a:srgbClr val="1D41D5"/>
                </a:solidFill>
              </a:rPr>
              <a:t>at first</a:t>
            </a:r>
            <a:r>
              <a:rPr lang="en-US" altLang="zh-CN" sz="2400" b="1"/>
              <a:t>?Why?</a:t>
            </a:r>
            <a:endParaRPr lang="en-US" altLang="zh-CN" sz="2400" b="1"/>
          </a:p>
          <a:p>
            <a:pPr>
              <a:lnSpc>
                <a:spcPct val="270000"/>
              </a:lnSpc>
            </a:pPr>
            <a:r>
              <a:rPr lang="en-US" altLang="zh-CN" sz="2400" b="1"/>
              <a:t>3. What did the king think of the Marquis of Carlyle </a:t>
            </a:r>
            <a:r>
              <a:rPr lang="en-US" altLang="zh-CN" sz="2400" b="1">
                <a:solidFill>
                  <a:srgbClr val="1D41D5"/>
                </a:solidFill>
              </a:rPr>
              <a:t>later</a:t>
            </a:r>
            <a:r>
              <a:rPr lang="en-US" altLang="zh-CN" sz="2400" b="1"/>
              <a:t>?</a:t>
            </a:r>
            <a:endParaRPr lang="en-US" altLang="zh-CN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9143365" cy="583565"/>
          </a:xfrm>
          <a:prstGeom prst="rect">
            <a:avLst/>
          </a:prstGeom>
          <a:solidFill>
            <a:srgbClr val="D3FD62"/>
          </a:solidFill>
        </p:spPr>
        <p:txBody>
          <a:bodyPr wrap="square" rtlCol="0">
            <a:spAutoFit/>
          </a:bodyPr>
          <a:p>
            <a:r>
              <a:rPr lang="en-US" altLang="zh-CN" sz="3200" b="1"/>
              <a:t>Plan1: Read and answer (page3)</a:t>
            </a:r>
            <a:endParaRPr lang="en-US" altLang="zh-CN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425450" y="1227455"/>
            <a:ext cx="7088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505F1"/>
                </a:solidFill>
              </a:rPr>
              <a:t>He set up a </a:t>
            </a:r>
            <a:r>
              <a:rPr lang="en-US" altLang="zh-CN" sz="2400" b="1">
                <a:solidFill>
                  <a:srgbClr val="FF0000"/>
                </a:solidFill>
              </a:rPr>
              <a:t>trap</a:t>
            </a:r>
            <a:r>
              <a:rPr lang="en-US" altLang="zh-CN" sz="2400" b="1">
                <a:solidFill>
                  <a:srgbClr val="0505F1"/>
                </a:solidFill>
              </a:rPr>
              <a:t> with the bag and then waited </a:t>
            </a:r>
            <a:r>
              <a:rPr lang="en-US" altLang="zh-CN" sz="2400" b="1">
                <a:solidFill>
                  <a:srgbClr val="FF0000"/>
                </a:solidFill>
              </a:rPr>
              <a:t>patiently</a:t>
            </a:r>
            <a:r>
              <a:rPr lang="en-US" altLang="zh-CN" sz="2400" b="1">
                <a:solidFill>
                  <a:srgbClr val="0505F1"/>
                </a:solidFill>
              </a:rPr>
              <a:t> behind a tree</a:t>
            </a:r>
            <a:endParaRPr lang="en-US" altLang="zh-CN" sz="2400" b="1">
              <a:solidFill>
                <a:srgbClr val="0505F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450" y="2385060"/>
            <a:ext cx="7088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505F1"/>
                </a:solidFill>
              </a:rPr>
              <a:t>No, he didn't.</a:t>
            </a:r>
            <a:endParaRPr lang="en-US" altLang="zh-CN" sz="2400" b="1">
              <a:solidFill>
                <a:srgbClr val="0505F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832860" y="1083945"/>
            <a:ext cx="4462145" cy="90932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 b="1">
                <a:solidFill>
                  <a:schemeClr val="tx1"/>
                </a:solidFill>
              </a:rPr>
              <a:t>“The Marquis of Carlyle?</a:t>
            </a:r>
            <a:endParaRPr lang="en-US" altLang="zh-CN" sz="2400" b="1">
              <a:solidFill>
                <a:schemeClr val="tx1"/>
              </a:solidFill>
            </a:endParaRPr>
          </a:p>
          <a:p>
            <a:pPr algn="l"/>
            <a:r>
              <a:rPr lang="en-US" altLang="zh-CN" sz="2400" b="1">
                <a:solidFill>
                  <a:schemeClr val="tx1"/>
                </a:solidFill>
              </a:rPr>
              <a:t>  </a:t>
            </a:r>
            <a:r>
              <a:rPr lang="en-US" altLang="zh-CN" sz="2400" b="1">
                <a:solidFill>
                  <a:srgbClr val="FF0000"/>
                </a:solidFill>
              </a:rPr>
              <a:t>Who</a:t>
            </a:r>
            <a:r>
              <a:rPr lang="en-US" altLang="zh-CN" sz="2400" b="1">
                <a:solidFill>
                  <a:schemeClr val="tx1"/>
                </a:solidFill>
              </a:rPr>
              <a:t> is he?”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501515" y="1993265"/>
            <a:ext cx="4462780" cy="981075"/>
          </a:xfrm>
          <a:prstGeom prst="wedgeRoundRectCallout">
            <a:avLst/>
          </a:prstGeom>
          <a:solidFill>
            <a:srgbClr val="C7F3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400" b="1">
                <a:solidFill>
                  <a:schemeClr val="tx1"/>
                </a:solidFill>
              </a:rPr>
              <a:t>“The Marquis of Carlyle is  </a:t>
            </a:r>
            <a:endParaRPr lang="en-US" altLang="zh-CN" sz="2400" b="1">
              <a:solidFill>
                <a:schemeClr val="tx1"/>
              </a:solidFill>
            </a:endParaRPr>
          </a:p>
          <a:p>
            <a:pPr algn="l"/>
            <a:r>
              <a:rPr lang="en-US" altLang="zh-CN" sz="2400" b="1">
                <a:solidFill>
                  <a:schemeClr val="tx1"/>
                </a:solidFill>
              </a:rPr>
              <a:t>  </a:t>
            </a:r>
            <a:r>
              <a:rPr lang="en-US" altLang="zh-CN" sz="2400" b="1">
                <a:solidFill>
                  <a:srgbClr val="C00000"/>
                </a:solidFill>
              </a:rPr>
              <a:t>surely</a:t>
            </a:r>
            <a:r>
              <a:rPr lang="en-US" altLang="zh-CN" sz="2400" b="1">
                <a:solidFill>
                  <a:schemeClr val="tx1"/>
                </a:solidFill>
              </a:rPr>
              <a:t> a </a:t>
            </a:r>
            <a:r>
              <a:rPr lang="en-US" altLang="zh-CN" sz="2400" b="1">
                <a:solidFill>
                  <a:srgbClr val="C00000"/>
                </a:solidFill>
              </a:rPr>
              <a:t>generous</a:t>
            </a:r>
            <a:r>
              <a:rPr lang="en-US" altLang="zh-CN" sz="2400" b="1">
                <a:solidFill>
                  <a:schemeClr val="tx1"/>
                </a:solidFill>
              </a:rPr>
              <a:t> man.”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50" y="3354705"/>
            <a:ext cx="7088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505F1"/>
                </a:solidFill>
              </a:rPr>
              <a:t>He thought Carlyle was a </a:t>
            </a:r>
            <a:r>
              <a:rPr lang="en-US" altLang="zh-CN" sz="2400" b="1">
                <a:solidFill>
                  <a:srgbClr val="C00000"/>
                </a:solidFill>
              </a:rPr>
              <a:t>generous</a:t>
            </a:r>
            <a:r>
              <a:rPr lang="en-US" altLang="zh-CN" sz="2400" b="1">
                <a:solidFill>
                  <a:srgbClr val="0505F1"/>
                </a:solidFill>
              </a:rPr>
              <a:t> Marquis.</a:t>
            </a:r>
            <a:endParaRPr lang="en-US" altLang="zh-CN" sz="2400" b="1">
              <a:solidFill>
                <a:srgbClr val="0505F1"/>
              </a:solidFill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12065" y="4394200"/>
          <a:ext cx="9118600" cy="259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650"/>
                <a:gridCol w="4171950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What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Why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0505F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First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, Puss set up _________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0505F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Then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, he waited ______________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To catch _________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9022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0505F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Next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, Puss presented ____________ as _________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To win  _________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90220">
                <a:tc gridSpan="2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000">
                          <a:solidFill>
                            <a:srgbClr val="0505F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After that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, the king believed Carlyle was _________</a:t>
                      </a:r>
                      <a:endParaRPr lang="en-US" altLang="zh-CN" sz="200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85365" y="4859020"/>
            <a:ext cx="2345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a trap with a bag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08505" y="5129530"/>
            <a:ext cx="2910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patiently behind a tree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18250" y="4994275"/>
            <a:ext cx="1584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preys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96540" y="5528310"/>
            <a:ext cx="2345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preys to the king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2580" y="5873115"/>
            <a:ext cx="4075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a gift from Marquis of Carlyle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96560" y="5680075"/>
            <a:ext cx="2960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     the king's trust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19345" y="6271895"/>
            <a:ext cx="3053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C00000"/>
                </a:solidFill>
              </a:rPr>
              <a:t>a generous Marquis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21" name="爆炸形 1 20"/>
          <p:cNvSpPr/>
          <p:nvPr/>
        </p:nvSpPr>
        <p:spPr>
          <a:xfrm>
            <a:off x="5372735" y="263525"/>
            <a:ext cx="3084195" cy="136017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rgbClr val="FFFF00"/>
                </a:solidFill>
              </a:rPr>
              <a:t>clever!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20" name="爆炸形 1 19"/>
          <p:cNvSpPr/>
          <p:nvPr/>
        </p:nvSpPr>
        <p:spPr>
          <a:xfrm>
            <a:off x="5728335" y="1390650"/>
            <a:ext cx="3084195" cy="136017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solidFill>
                  <a:srgbClr val="FFFF00"/>
                </a:solidFill>
              </a:rPr>
              <a:t>patient!</a:t>
            </a:r>
            <a:endParaRPr lang="en-US" altLang="zh-CN" sz="3600" b="1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785" y="3815080"/>
            <a:ext cx="805624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charset="0"/>
                <a:cs typeface="Comic Sans MS" panose="030F0702030302020204" charset="0"/>
              </a:rPr>
              <a:t>Group-work: </a:t>
            </a:r>
            <a:r>
              <a:rPr lang="en-US" altLang="zh-CN" sz="2400" b="1">
                <a:latin typeface="Comic Sans MS" panose="030F0702030302020204" charset="0"/>
                <a:cs typeface="Comic Sans MS" panose="030F0702030302020204" charset="0"/>
              </a:rPr>
              <a:t>Finish the table and talk about plan1</a:t>
            </a:r>
            <a:endParaRPr lang="en-US" altLang="zh-CN" sz="24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7" grpId="0" animBg="1"/>
      <p:bldP spid="8" grpId="0"/>
      <p:bldP spid="6" grpId="1" animBg="1"/>
      <p:bldP spid="7" grpId="1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 bldLvl="0" animBg="1"/>
      <p:bldP spid="20" grpId="0" bldLvl="0" animBg="1"/>
      <p:bldP spid="22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b0bf47b3-17a9-4980-8ae4-ce9bf0cbff1a}"/>
</p:tagLst>
</file>

<file path=ppt/tags/tag2.xml><?xml version="1.0" encoding="utf-8"?>
<p:tagLst xmlns:p="http://schemas.openxmlformats.org/presentationml/2006/main">
  <p:tag name="KSO_WM_UNIT_TABLE_BEAUTIFY" val="smartTable{384d82e7-b3d6-43ed-ad15-a29cbbe557f2}"/>
</p:tagLst>
</file>

<file path=ppt/tags/tag3.xml><?xml version="1.0" encoding="utf-8"?>
<p:tagLst xmlns:p="http://schemas.openxmlformats.org/presentationml/2006/main">
  <p:tag name="KSO_WM_UNIT_PLACING_PICTURE_USER_VIEWPORT" val="{&quot;height&quot;:6315,&quot;width&quot;:7515}"/>
</p:tagLst>
</file>

<file path=ppt/tags/tag4.xml><?xml version="1.0" encoding="utf-8"?>
<p:tagLst xmlns:p="http://schemas.openxmlformats.org/presentationml/2006/main">
  <p:tag name="KSO_WM_UNIT_PLACING_PICTURE_USER_VIEWPORT" val="{&quot;height&quot;:6315,&quot;width&quot;:751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5116</Words>
  <Application>WPS 演示</Application>
  <PresentationFormat/>
  <Paragraphs>437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Cooper Black</vt:lpstr>
      <vt:lpstr>Comic Sans MS</vt:lpstr>
      <vt:lpstr>Bodoni MT Black</vt:lpstr>
      <vt:lpstr>Malgun Gothic</vt:lpstr>
      <vt:lpstr>微软雅黑</vt:lpstr>
      <vt:lpstr>Arial Unicode MS</vt:lpstr>
      <vt:lpstr>Calibri</vt:lpstr>
      <vt:lpstr>默认设计模板</vt:lpstr>
      <vt:lpstr>The cat in boots</vt:lpstr>
      <vt:lpstr>About writer</vt:lpstr>
      <vt:lpstr>Main characters</vt:lpstr>
      <vt:lpstr>About plots</vt:lpstr>
      <vt:lpstr>PowerPoint 演示文稿</vt:lpstr>
      <vt:lpstr>PowerPoint 演示文稿</vt:lpstr>
      <vt:lpstr>About characters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cat in boots</dc:title>
  <dc:creator>陈宇</dc:creator>
  <cp:lastModifiedBy>ScorpioK</cp:lastModifiedBy>
  <cp:revision>48</cp:revision>
  <dcterms:created xsi:type="dcterms:W3CDTF">2020-09-13T15:06:00Z</dcterms:created>
  <dcterms:modified xsi:type="dcterms:W3CDTF">2020-09-25T02:06:45Z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