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97" r:id="rId2"/>
    <p:sldId id="418" r:id="rId3"/>
    <p:sldId id="409" r:id="rId4"/>
    <p:sldId id="417" r:id="rId5"/>
    <p:sldId id="422" r:id="rId6"/>
    <p:sldId id="412" r:id="rId7"/>
    <p:sldId id="423" r:id="rId8"/>
    <p:sldId id="424" r:id="rId9"/>
    <p:sldId id="434" r:id="rId10"/>
    <p:sldId id="425" r:id="rId11"/>
    <p:sldId id="410" r:id="rId12"/>
    <p:sldId id="429" r:id="rId13"/>
    <p:sldId id="427" r:id="rId14"/>
    <p:sldId id="430" r:id="rId15"/>
    <p:sldId id="431" r:id="rId16"/>
    <p:sldId id="432" r:id="rId17"/>
    <p:sldId id="396" r:id="rId18"/>
    <p:sldId id="433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88C"/>
    <a:srgbClr val="194258"/>
    <a:srgbClr val="2B779B"/>
    <a:srgbClr val="807297"/>
    <a:srgbClr val="977A52"/>
    <a:srgbClr val="419101"/>
    <a:srgbClr val="76A1D7"/>
    <a:srgbClr val="575757"/>
    <a:srgbClr val="D5D5D5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424" autoAdjust="0"/>
  </p:normalViewPr>
  <p:slideViewPr>
    <p:cSldViewPr snapToGrid="0">
      <p:cViewPr varScale="1">
        <p:scale>
          <a:sx n="80" d="100"/>
          <a:sy n="80" d="100"/>
        </p:scale>
        <p:origin x="-72" y="-1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6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90490-1120-4BCC-A149-343E075551EA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17C8D-CAB0-4319-A08F-D7A9AA261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5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186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221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09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7C8D-CAB0-4319-A08F-D7A9AA2618A7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9953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noFill/>
              </a:ln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4724400" y="2533650"/>
            <a:ext cx="4343400" cy="10477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5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285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285" y="-72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338725" y="6006652"/>
            <a:ext cx="853275" cy="851348"/>
            <a:chOff x="11390013" y="5960615"/>
            <a:chExt cx="853275" cy="851348"/>
          </a:xfrm>
        </p:grpSpPr>
        <p:sp>
          <p:nvSpPr>
            <p:cNvPr id="7" name="椭圆 6"/>
            <p:cNvSpPr/>
            <p:nvPr/>
          </p:nvSpPr>
          <p:spPr>
            <a:xfrm rot="757158">
              <a:off x="11390013" y="5960615"/>
              <a:ext cx="853275" cy="8513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25400" dir="12000000" sx="101000" sy="101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 rot="757158">
              <a:off x="11427946" y="5998086"/>
              <a:ext cx="779412" cy="7764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15"/>
          <p:cNvSpPr txBox="1"/>
          <p:nvPr userDrawn="1"/>
        </p:nvSpPr>
        <p:spPr>
          <a:xfrm>
            <a:off x="11538146" y="6289989"/>
            <a:ext cx="454433" cy="284675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fld id="{2EEF1883-7A0E-4F66-9932-E581691AD397}" type="slidenum">
              <a:rPr lang="zh-CN" altLang="en-US" sz="140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pPr algn="ctr"/>
              <a:t>‹#›</a:t>
            </a:fld>
            <a:r>
              <a:rPr lang="zh-CN" altLang="en-US" sz="1400" dirty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0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54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9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bg1">
                  <a:lumMod val="95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76000">
                <a:schemeClr val="bg1">
                  <a:lumMod val="8500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BC8D6-BAC3-4BC0-A8BC-508CE7333343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7065D-3287-4C5D-A4F4-00ACC0AC91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44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8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89"/>
            <a:ext cx="12192000" cy="6858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14837">
            <a:off x="-584434" y="556242"/>
            <a:ext cx="7360935" cy="33954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252" y="4382600"/>
            <a:ext cx="3230887" cy="2490221"/>
          </a:xfrm>
          <a:prstGeom prst="rect">
            <a:avLst/>
          </a:prstGeom>
        </p:spPr>
      </p:pic>
      <p:sp>
        <p:nvSpPr>
          <p:cNvPr id="14" name="Freeform 30"/>
          <p:cNvSpPr>
            <a:spLocks/>
          </p:cNvSpPr>
          <p:nvPr/>
        </p:nvSpPr>
        <p:spPr bwMode="auto">
          <a:xfrm>
            <a:off x="2528048" y="1405063"/>
            <a:ext cx="7028328" cy="383096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492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7800000" scaled="0"/>
            </a:gradFill>
          </a:ln>
          <a:effectLst>
            <a:outerShdw blurRad="203200" dist="127000" dir="7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  <a:extLst/>
        </p:spPr>
        <p:txBody>
          <a:bodyPr wrap="none" anchor="ctr"/>
          <a:lstStyle/>
          <a:p>
            <a:pPr latinLnBrk="1"/>
            <a:endParaRPr kumimoji="1" lang="zh-CN" altLang="en-US" sz="240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79199" y="2753113"/>
            <a:ext cx="7126940" cy="1508105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  <a:effectLst>
                  <a:outerShdw blurRad="38100" dist="12700" sx="102000" sy="102000" algn="ctr" rotWithShape="0">
                    <a:prstClr val="black">
                      <a:alpha val="50000"/>
                    </a:prstClr>
                  </a:outerShdw>
                </a:effectLst>
                <a:latin typeface="华文新魏" pitchFamily="2" charset="-122"/>
                <a:ea typeface="华文新魏" pitchFamily="2" charset="-122"/>
              </a:rPr>
              <a:t>认识物质的组成和结构</a:t>
            </a:r>
            <a:endParaRPr lang="en-US" altLang="zh-CN" sz="4800" b="1" dirty="0" smtClean="0">
              <a:solidFill>
                <a:schemeClr val="bg1"/>
              </a:solidFill>
              <a:effectLst>
                <a:outerShdw blurRad="38100" dist="12700" sx="102000" sy="102000" algn="ctr" rotWithShape="0">
                  <a:prstClr val="black">
                    <a:alpha val="50000"/>
                  </a:prstClr>
                </a:outerShdw>
              </a:effectLst>
              <a:latin typeface="华文新魏" pitchFamily="2" charset="-122"/>
              <a:ea typeface="华文新魏" pitchFamily="2" charset="-122"/>
            </a:endParaRPr>
          </a:p>
          <a:p>
            <a:pPr algn="ctr"/>
            <a:r>
              <a:rPr lang="en-US" altLang="zh-CN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2700" sx="102000" sy="102000" algn="ctr" rotWithShape="0">
                    <a:prstClr val="black">
                      <a:alpha val="50000"/>
                    </a:prstClr>
                  </a:outerShdw>
                </a:effectLst>
                <a:latin typeface="华文行楷" pitchFamily="2" charset="-122"/>
                <a:ea typeface="华文行楷" pitchFamily="2" charset="-122"/>
              </a:rPr>
              <a:t>---</a:t>
            </a:r>
            <a:r>
              <a:rPr lang="zh-CN" altLang="en-US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2700" sx="102000" sy="102000" algn="ctr" rotWithShape="0">
                    <a:prstClr val="black">
                      <a:alpha val="50000"/>
                    </a:prstClr>
                  </a:outerShdw>
                </a:effectLst>
                <a:latin typeface="华文楷体" pitchFamily="2" charset="-122"/>
                <a:ea typeface="华文楷体" pitchFamily="2" charset="-122"/>
              </a:rPr>
              <a:t>以</a:t>
            </a:r>
            <a:r>
              <a:rPr lang="en-US" altLang="zh-CN" sz="4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楷体" pitchFamily="2" charset="-122"/>
                <a:ea typeface="华文楷体" pitchFamily="2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4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2700" sx="102000" sy="102000" algn="ctr" rotWithShape="0">
                    <a:prstClr val="black">
                      <a:alpha val="50000"/>
                    </a:prstClr>
                  </a:outerShdw>
                </a:effectLst>
                <a:latin typeface="华文楷体" pitchFamily="2" charset="-122"/>
                <a:ea typeface="华文楷体" pitchFamily="2" charset="-122"/>
              </a:rPr>
              <a:t>泡腾片为例</a:t>
            </a:r>
            <a:endParaRPr lang="zh-CN" altLang="en-US" sz="44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12700" sx="102000" sy="102000" algn="ctr" rotWithShape="0">
                  <a:prstClr val="black">
                    <a:alpha val="50000"/>
                  </a:prstClr>
                </a:outerShdw>
              </a:effectLst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99788" y="5383731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latin typeface="华文行楷" pitchFamily="2" charset="-122"/>
                <a:ea typeface="华文行楷" pitchFamily="2" charset="-122"/>
              </a:rPr>
              <a:t>常州市金坛段玉裁初级中学</a:t>
            </a:r>
            <a:endParaRPr lang="zh-CN" altLang="en-US" sz="3200" b="1" dirty="0"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497" y="5236027"/>
            <a:ext cx="615824" cy="6955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84704">
            <a:off x="4269774" y="5672056"/>
            <a:ext cx="863538" cy="97529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272527" y="5931719"/>
            <a:ext cx="3313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effectLst>
                  <a:glow rad="241300">
                    <a:srgbClr val="2C83AA">
                      <a:alpha val="30000"/>
                    </a:srgbClr>
                  </a:glow>
                </a:effectLst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2000" b="1" dirty="0" smtClean="0">
                <a:solidFill>
                  <a:schemeClr val="tx1"/>
                </a:solidFill>
                <a:effectLst/>
                <a:latin typeface="华文行楷" pitchFamily="2" charset="-122"/>
                <a:ea typeface="华文行楷" pitchFamily="2" charset="-122"/>
              </a:rPr>
              <a:t>李  俊</a:t>
            </a:r>
            <a:endParaRPr lang="zh-CN" altLang="en-US" sz="2000" b="1" dirty="0">
              <a:solidFill>
                <a:schemeClr val="tx1"/>
              </a:solidFill>
              <a:effectLst/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" name="魔女の宅急便~海の见える街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03950" y="7759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-15425" y="849063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推理论证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798757" y="116426"/>
            <a:ext cx="625835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分析纯净物的微粒构成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7357" y="2130767"/>
            <a:ext cx="10821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】结合问题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的计算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结果，你能确定</a:t>
            </a:r>
            <a:r>
              <a:rPr lang="en-US" altLang="zh-CN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中各原子的个数比吗？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600"/>
              </a:lnSpc>
            </a:pP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600"/>
              </a:lnSpc>
            </a:pP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215011" y="5447562"/>
            <a:ext cx="2892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zh-CN" sz="4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4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4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4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927932" y="5447562"/>
            <a:ext cx="17235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分子式</a:t>
            </a:r>
            <a:endParaRPr lang="en-US" altLang="zh-CN" sz="400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1096" y="3932496"/>
            <a:ext cx="10199750" cy="1022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若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的相对分子质量为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176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，，你能确定的化学式吗？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9707" y="3099435"/>
            <a:ext cx="10366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</a:rPr>
              <a:t>                 </a:t>
            </a:r>
            <a:r>
              <a:rPr lang="en-US" altLang="zh-CN" sz="3200" b="1" dirty="0">
                <a:solidFill>
                  <a:srgbClr val="C00000"/>
                </a:solidFill>
                <a:latin typeface="+mn-ea"/>
              </a:rPr>
              <a:t>n</a:t>
            </a:r>
            <a:r>
              <a:rPr lang="en-US" altLang="zh-CN" sz="3200" b="1" dirty="0">
                <a:solidFill>
                  <a:srgbClr val="C00000"/>
                </a:solidFill>
                <a:latin typeface="+mn-ea"/>
              </a:rPr>
              <a:t>(c):n(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H</a:t>
            </a:r>
            <a:r>
              <a:rPr lang="en-US" altLang="zh-CN" sz="3200" b="1" dirty="0">
                <a:solidFill>
                  <a:srgbClr val="C00000"/>
                </a:solidFill>
                <a:latin typeface="+mn-ea"/>
              </a:rPr>
              <a:t>) :</a:t>
            </a:r>
            <a:r>
              <a:rPr lang="en-US" altLang="zh-CN" sz="3200" b="1" dirty="0" smtClean="0">
                <a:solidFill>
                  <a:srgbClr val="C00000"/>
                </a:solidFill>
                <a:latin typeface="+mn-ea"/>
              </a:rPr>
              <a:t>n(o) =3</a:t>
            </a:r>
            <a:r>
              <a:rPr lang="en-US" altLang="zh-CN" sz="3200" b="1" dirty="0" smtClean="0">
                <a:solidFill>
                  <a:srgbClr val="C00000"/>
                </a:solidFill>
                <a:latin typeface="+mn-ea"/>
              </a:rPr>
              <a:t>:4:3</a:t>
            </a:r>
            <a:endParaRPr lang="zh-CN" altLang="en-US" sz="32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160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4" grpId="0"/>
      <p:bldP spid="1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45896" y="5219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895191" y="1924163"/>
            <a:ext cx="4288353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认识混合物的成分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660588" y="1740139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物质视角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660590" y="3277377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元素视角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895191" y="3507705"/>
            <a:ext cx="5314275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认识纯净物的元素组成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1660590" y="4815045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微粒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视角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15897" y="5090513"/>
            <a:ext cx="5827236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认识构成物质的微粒种类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4484102" y="1924163"/>
            <a:ext cx="941294" cy="30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4532614" y="3507705"/>
            <a:ext cx="941294" cy="30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>
            <a:off x="4532614" y="5090513"/>
            <a:ext cx="941294" cy="30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2798757" y="116426"/>
            <a:ext cx="625835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整理与归纳</a:t>
            </a:r>
            <a:r>
              <a:rPr lang="en-US" altLang="zh-CN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425396" y="2483562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混合物中各成分的体积分数或质量分数等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814577" y="4090493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纯净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物中各元素的质量比、质量分数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068121" y="5688972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纯净物中各元素的原子个数比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590522" y="114368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1111414" y="63077"/>
            <a:ext cx="9492455" cy="6774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环节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：认识物质组成的表示方法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15150" y="3523131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化学符号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71" y="5851587"/>
            <a:ext cx="1044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B050"/>
                </a:solidFill>
              </a:rPr>
              <a:t>     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备注：黑色小球代表碳原子、红色小球代表氧原子、白色小球代表氢原子。</a:t>
            </a:r>
            <a:endParaRPr lang="zh-CN" altLang="en-US" sz="2400" b="1" dirty="0">
              <a:solidFill>
                <a:srgbClr val="00B05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12123" y="4881746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分子模型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346005" y="4554931"/>
            <a:ext cx="2506490" cy="129665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049550" y="4881746"/>
            <a:ext cx="1536255" cy="696931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201572" y="2140348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物质名称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552329" y="2108040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维生素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endParaRPr lang="en-US" altLang="zh-CN" sz="4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035279" y="3490823"/>
            <a:ext cx="29434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（C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60016" y="2103065"/>
            <a:ext cx="2640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过氧化氢</a:t>
            </a:r>
            <a:endParaRPr lang="en-US" altLang="zh-CN" sz="4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48262" y="3490823"/>
            <a:ext cx="23519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40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4000" b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215" y="4839871"/>
            <a:ext cx="1476474" cy="71745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507914" y="944404"/>
            <a:ext cx="81800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】如何表示物质的组成呢？</a:t>
            </a:r>
            <a:endParaRPr lang="en-US" altLang="zh-CN" sz="36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34398" y="2123304"/>
            <a:ext cx="7665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anose="02020603050405020304" pitchFamily="18" charset="0"/>
              </a:rPr>
              <a:t>水</a:t>
            </a:r>
            <a:endParaRPr lang="zh-CN" altLang="en-US" sz="4000" dirty="0"/>
          </a:p>
        </p:txBody>
      </p:sp>
      <p:sp>
        <p:nvSpPr>
          <p:cNvPr id="22" name="矩形 21"/>
          <p:cNvSpPr/>
          <p:nvPr/>
        </p:nvSpPr>
        <p:spPr>
          <a:xfrm>
            <a:off x="2814257" y="3495365"/>
            <a:ext cx="2180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（H</a:t>
            </a:r>
            <a:r>
              <a:rPr lang="en-US" altLang="zh-CN" sz="4000" b="1" baseline="-25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O）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20" grpId="0" animBg="1"/>
      <p:bldP spid="13" grpId="0" animBg="1"/>
      <p:bldP spid="23" grpId="0" animBg="1"/>
      <p:bldP spid="15" grpId="0"/>
      <p:bldP spid="24" grpId="0"/>
      <p:bldP spid="11" grpId="0"/>
      <p:bldP spid="1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45896" y="5219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3496" y="5815727"/>
            <a:ext cx="1081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00B050"/>
                </a:solidFill>
              </a:rPr>
              <a:t>     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备注：黑色小球代表碳原子、红色小球代表氧原子、白色小球代表氢原子。</a:t>
            </a:r>
            <a:endParaRPr lang="zh-CN" altLang="en-US" sz="2400" b="1" dirty="0">
              <a:solidFill>
                <a:srgbClr val="00B050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79371" y="982490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合作探究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273062" y="944404"/>
            <a:ext cx="6875583" cy="395291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153076" y="4998842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维生素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endParaRPr lang="en-US" altLang="zh-CN" sz="4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710853" y="5022813"/>
            <a:ext cx="2892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（C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244" y="1893624"/>
            <a:ext cx="36949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活动</a:t>
            </a:r>
            <a:r>
              <a:rPr lang="zh-CN" altLang="en-US" sz="2800" b="1" dirty="0"/>
              <a:t>内容</a:t>
            </a:r>
            <a:r>
              <a:rPr lang="zh-CN" altLang="en-US" sz="2800" b="1" dirty="0" smtClean="0"/>
              <a:t>：搭建维生素</a:t>
            </a:r>
            <a:r>
              <a:rPr lang="en-US" altLang="zh-CN" sz="2800" b="1" dirty="0" smtClean="0"/>
              <a:t>C</a:t>
            </a:r>
            <a:r>
              <a:rPr lang="zh-CN" altLang="en-US" sz="2800" b="1" dirty="0" smtClean="0"/>
              <a:t>分子模型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活动要求：以小组为单位合作完成维生素</a:t>
            </a:r>
            <a:r>
              <a:rPr lang="en-US" altLang="zh-CN" sz="2800" b="1" dirty="0" smtClean="0"/>
              <a:t>C</a:t>
            </a:r>
            <a:r>
              <a:rPr lang="zh-CN" altLang="en-US" sz="2800" b="1" dirty="0" smtClean="0"/>
              <a:t>的分子模型搭建</a:t>
            </a:r>
            <a:r>
              <a:rPr lang="zh-CN" altLang="en-US" sz="2800" b="1" dirty="0"/>
              <a:t>。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3504645" y="64013"/>
            <a:ext cx="625835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搭建结构模型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79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45896" y="5219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1637403" y="22212"/>
            <a:ext cx="8948364" cy="6774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环节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：认识物质组成的应用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79371" y="988077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拓展提升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99472" y="2165714"/>
            <a:ext cx="5994710" cy="2698812"/>
          </a:xfrm>
          <a:prstGeom prst="roundRect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资料链接：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泡腾片原理：在制作时添加了一种叫泡腾崩解剂的化学物质，它是有机酸与碳酸盐、碳酸氢盐的混合物，这些物质在遇水后发生化学反应，产生二氧化碳。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泡腾片种类：保健泡腾片：如</a:t>
            </a:r>
            <a:r>
              <a:rPr lang="en-US" altLang="zh-CN" b="1" dirty="0" err="1" smtClean="0">
                <a:solidFill>
                  <a:schemeClr val="tx1"/>
                </a:solidFill>
              </a:rPr>
              <a:t>Vc</a:t>
            </a:r>
            <a:r>
              <a:rPr lang="zh-CN" altLang="en-US" b="1" dirty="0" smtClean="0">
                <a:solidFill>
                  <a:schemeClr val="tx1"/>
                </a:solidFill>
              </a:rPr>
              <a:t>泡腾片、补铁泡腾片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en-US" altLang="zh-CN" b="1" dirty="0">
                <a:solidFill>
                  <a:schemeClr val="tx1"/>
                </a:solidFill>
              </a:rPr>
              <a:t> </a:t>
            </a:r>
            <a:r>
              <a:rPr lang="en-US" altLang="zh-CN" b="1" dirty="0" smtClean="0">
                <a:solidFill>
                  <a:schemeClr val="tx1"/>
                </a:solidFill>
              </a:rPr>
              <a:t>                     </a:t>
            </a:r>
            <a:r>
              <a:rPr lang="zh-CN" altLang="en-US" b="1" dirty="0" smtClean="0">
                <a:solidFill>
                  <a:schemeClr val="tx1"/>
                </a:solidFill>
              </a:rPr>
              <a:t>药用泡腾片：如阿司匹林泡腾片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r>
              <a:rPr lang="en-US" altLang="zh-CN" b="1" dirty="0">
                <a:solidFill>
                  <a:schemeClr val="tx1"/>
                </a:solidFill>
              </a:rPr>
              <a:t> </a:t>
            </a:r>
            <a:r>
              <a:rPr lang="en-US" altLang="zh-CN" b="1" dirty="0" smtClean="0">
                <a:solidFill>
                  <a:schemeClr val="tx1"/>
                </a:solidFill>
              </a:rPr>
              <a:t>                     </a:t>
            </a:r>
            <a:r>
              <a:rPr lang="zh-CN" altLang="en-US" b="1" dirty="0" smtClean="0">
                <a:solidFill>
                  <a:schemeClr val="tx1"/>
                </a:solidFill>
              </a:rPr>
              <a:t>消毒泡腾片：含氯消毒剂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9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6863460" y="1562007"/>
            <a:ext cx="4409886" cy="1929085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fontAlgn="auto">
              <a:lnSpc>
                <a:spcPts val="3600"/>
              </a:lnSpc>
            </a:pP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】不同种类的泡腾片性质不同，据此思考混合物的性质与什么有关？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755908" y="3844031"/>
            <a:ext cx="5149048" cy="87001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混合物的性质取决于组成的种类、含量</a:t>
            </a:r>
            <a:endParaRPr lang="zh-CN" altLang="en-US" sz="320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1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45896" y="5219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8" name="圆角矩形 17"/>
          <p:cNvSpPr/>
          <p:nvPr/>
        </p:nvSpPr>
        <p:spPr>
          <a:xfrm>
            <a:off x="479371" y="1019315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拓展提升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05878" y="2764955"/>
            <a:ext cx="4454015" cy="186261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9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4768781" y="3931934"/>
            <a:ext cx="7308056" cy="1005755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fontAlgn="auto">
              <a:lnSpc>
                <a:spcPts val="3600"/>
              </a:lnSpc>
            </a:pP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9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】为什么水与过氧化氢的组成元素相同，化学性质却不同？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325540" y="2165713"/>
            <a:ext cx="4597957" cy="11984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纯净物的性质与组成元素的种类有关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2489703" y="2232685"/>
            <a:ext cx="1853011" cy="994737"/>
          </a:xfrm>
          <a:prstGeom prst="wedgeEllipseCallout">
            <a:avLst>
              <a:gd name="adj1" fmla="val -65152"/>
              <a:gd name="adj2" fmla="val 98969"/>
            </a:avLst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</a:rPr>
              <a:t>碳酸氢钠</a:t>
            </a:r>
            <a:endParaRPr lang="en-US" altLang="zh-CN" sz="20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2000" b="1" dirty="0" smtClean="0">
                <a:solidFill>
                  <a:schemeClr val="tx1"/>
                </a:solidFill>
              </a:rPr>
              <a:t>NaHCO</a:t>
            </a:r>
            <a:r>
              <a:rPr lang="en-US" altLang="zh-CN" sz="1200" b="1" dirty="0" smtClean="0">
                <a:solidFill>
                  <a:schemeClr val="tx1"/>
                </a:solidFill>
              </a:rPr>
              <a:t>3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44" y="3241023"/>
            <a:ext cx="1168328" cy="690911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4456590" y="944404"/>
            <a:ext cx="7411359" cy="1005755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fontAlgn="auto">
              <a:lnSpc>
                <a:spcPts val="3600"/>
              </a:lnSpc>
            </a:pP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】从组成分析碳酸氢钠、碳酸钙均能与酸反应产生二氧化碳的原因？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325540" y="5088284"/>
            <a:ext cx="4597957" cy="11984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物质构成上的细微差别也会引起物质性质上的巨大差异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3416208" y="2489310"/>
            <a:ext cx="584164" cy="1563944"/>
          </a:xfrm>
          <a:prstGeom prst="roundRect">
            <a:avLst/>
          </a:prstGeom>
          <a:noFill/>
          <a:ln w="444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1681364" y="63077"/>
            <a:ext cx="8948364" cy="6774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环节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：认识物质组成的应用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3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45896" y="5219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479371" y="1747731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物质视角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79370" y="3328708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元素视角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79371" y="5055021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微粒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视角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213120" y="1923034"/>
            <a:ext cx="941294" cy="30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3282861" y="3422799"/>
            <a:ext cx="941294" cy="30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>
            <a:off x="3282861" y="5183092"/>
            <a:ext cx="941294" cy="307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224155" y="1650513"/>
            <a:ext cx="4597957" cy="87001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混合物的性质取决于组成的种类、含量</a:t>
            </a:r>
            <a:endParaRPr lang="zh-CN" altLang="en-US" sz="320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4224155" y="3131087"/>
            <a:ext cx="4597957" cy="11984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3200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纯净物的性质与组成元素的种类有关</a:t>
            </a:r>
            <a:endParaRPr lang="zh-CN" altLang="en-US" sz="320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309251" y="4793568"/>
            <a:ext cx="4597957" cy="119848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物质构成上的细微差别也会引起物质性质上的巨大差异</a:t>
            </a:r>
            <a:endParaRPr lang="zh-CN" altLang="en-US" sz="280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310363" y="1799769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对物质进行分离</a:t>
            </a:r>
            <a:endParaRPr lang="zh-CN" altLang="en-US" sz="2800" dirty="0"/>
          </a:p>
        </p:txBody>
      </p:sp>
      <p:sp>
        <p:nvSpPr>
          <p:cNvPr id="14" name="矩形 13"/>
          <p:cNvSpPr/>
          <p:nvPr/>
        </p:nvSpPr>
        <p:spPr>
          <a:xfrm>
            <a:off x="9220803" y="3566152"/>
            <a:ext cx="2698175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将物质进行分类</a:t>
            </a:r>
            <a:endParaRPr lang="en-US" altLang="zh-CN" sz="2800" b="1" dirty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7208" y="5229013"/>
            <a:ext cx="3504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推测或解释物质性质 </a:t>
            </a:r>
            <a:endParaRPr lang="zh-CN" alt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543652" y="104554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 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物质的组成与性质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3052012" y="64013"/>
            <a:ext cx="625835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整理与归纳</a:t>
            </a:r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63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4000" b="1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251" y="2456138"/>
            <a:ext cx="7360935" cy="33954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130"/>
            <a:ext cx="11922369" cy="6738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8275" y="5341743"/>
            <a:ext cx="668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/>
              <a:t> </a:t>
            </a:r>
            <a:r>
              <a:rPr lang="zh-CN" altLang="en-US" sz="4800" b="1" dirty="0" smtClean="0">
                <a:solidFill>
                  <a:srgbClr val="FFFF00"/>
                </a:solidFill>
              </a:rPr>
              <a:t>国家邀你</a:t>
            </a:r>
            <a:r>
              <a:rPr lang="zh-CN" altLang="en-US" sz="4800" b="1" dirty="0">
                <a:solidFill>
                  <a:srgbClr val="FFFF00"/>
                </a:solidFill>
              </a:rPr>
              <a:t>去太空出差</a:t>
            </a:r>
            <a:r>
              <a:rPr lang="zh-CN" altLang="en-US" sz="4800" b="1" dirty="0" smtClean="0">
                <a:solidFill>
                  <a:srgbClr val="FFFF00"/>
                </a:solidFill>
              </a:rPr>
              <a:t>！</a:t>
            </a:r>
            <a:endParaRPr lang="zh-CN" alt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6096000" y="1539032"/>
            <a:ext cx="0" cy="4831900"/>
          </a:xfrm>
          <a:prstGeom prst="line">
            <a:avLst/>
          </a:prstGeom>
          <a:noFill/>
          <a:ln w="28575">
            <a:solidFill>
              <a:srgbClr val="3F404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7" name="组合 26"/>
          <p:cNvGrpSpPr/>
          <p:nvPr/>
        </p:nvGrpSpPr>
        <p:grpSpPr>
          <a:xfrm>
            <a:off x="1080436" y="4465847"/>
            <a:ext cx="4622655" cy="967058"/>
            <a:chOff x="1227150" y="5016767"/>
            <a:chExt cx="4622655" cy="967058"/>
          </a:xfrm>
        </p:grpSpPr>
        <p:grpSp>
          <p:nvGrpSpPr>
            <p:cNvPr id="10" name="组合 9"/>
            <p:cNvGrpSpPr/>
            <p:nvPr/>
          </p:nvGrpSpPr>
          <p:grpSpPr>
            <a:xfrm>
              <a:off x="1338724" y="5016767"/>
              <a:ext cx="4511081" cy="967058"/>
              <a:chOff x="5738392" y="287200"/>
              <a:chExt cx="3686853" cy="790365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12" name="组合 11"/>
              <p:cNvGrpSpPr/>
              <p:nvPr/>
            </p:nvGrpSpPr>
            <p:grpSpPr>
              <a:xfrm flipH="1">
                <a:off x="5738392" y="287200"/>
                <a:ext cx="3686853" cy="558112"/>
                <a:chOff x="7995986" y="760883"/>
                <a:chExt cx="3572756" cy="540840"/>
              </a:xfrm>
            </p:grpSpPr>
            <p:sp>
              <p:nvSpPr>
                <p:cNvPr id="13" name="Freeform 56"/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558957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Freeform 57"/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Freeform 58"/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6" name="文本框 15"/>
            <p:cNvSpPr txBox="1"/>
            <p:nvPr/>
          </p:nvSpPr>
          <p:spPr>
            <a:xfrm>
              <a:off x="4488771" y="5093062"/>
              <a:ext cx="1283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环节</a:t>
              </a:r>
              <a:r>
                <a:rPr lang="en-US" altLang="zh-CN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1</a:t>
              </a:r>
              <a:endPara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27150" y="5062284"/>
              <a:ext cx="3342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认识常见物质的组成及含量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4510924" y="960588"/>
            <a:ext cx="3467598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b="1" dirty="0"/>
              <a:t>坚守“飞天”之路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55" y="1590225"/>
            <a:ext cx="977774" cy="4535202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293730" y="6190455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1992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</a:t>
            </a:r>
            <a:r>
              <a:rPr lang="en-US" altLang="zh-CN" dirty="0"/>
              <a:t>21</a:t>
            </a:r>
            <a:r>
              <a:rPr lang="zh-CN" altLang="en-US" dirty="0" smtClean="0"/>
              <a:t>日，载人航天工程立项</a:t>
            </a:r>
            <a:r>
              <a:rPr lang="en-US" altLang="zh-CN" dirty="0" smtClean="0"/>
              <a:t>30</a:t>
            </a:r>
            <a:r>
              <a:rPr lang="zh-CN" altLang="en-US" dirty="0" smtClean="0"/>
              <a:t>年</a:t>
            </a:r>
            <a:endParaRPr lang="zh-CN" altLang="en-US" b="1" dirty="0"/>
          </a:p>
        </p:txBody>
      </p:sp>
      <p:sp>
        <p:nvSpPr>
          <p:cNvPr id="43" name="文本框 27"/>
          <p:cNvSpPr txBox="1"/>
          <p:nvPr/>
        </p:nvSpPr>
        <p:spPr>
          <a:xfrm>
            <a:off x="1670300" y="5095732"/>
            <a:ext cx="3090500" cy="10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</a:t>
            </a:r>
            <a:r>
              <a:rPr lang="zh-CN" altLang="en-US" sz="28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物质视角</a:t>
            </a:r>
            <a:endParaRPr lang="en-US" altLang="zh-CN" sz="2800" b="1" dirty="0" smtClean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      元素视角</a:t>
            </a:r>
            <a:endParaRPr lang="en-US" altLang="zh-CN" sz="2800" b="1" dirty="0" smtClean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      微粒视角</a:t>
            </a:r>
            <a:endParaRPr lang="zh-CN" altLang="en-US" sz="2800" b="1" dirty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</p:txBody>
      </p:sp>
      <p:sp>
        <p:nvSpPr>
          <p:cNvPr id="44" name="文本框 27"/>
          <p:cNvSpPr txBox="1"/>
          <p:nvPr/>
        </p:nvSpPr>
        <p:spPr>
          <a:xfrm>
            <a:off x="7638295" y="3727854"/>
            <a:ext cx="30905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zh-CN" altLang="en-US" sz="28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        物质视角     </a:t>
            </a:r>
            <a:endParaRPr lang="en-US" altLang="zh-CN" sz="2800" b="1" dirty="0" smtClean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        元素</a:t>
            </a:r>
            <a:r>
              <a:rPr lang="zh-CN" altLang="en-US" sz="28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视角</a:t>
            </a:r>
            <a:endParaRPr lang="en-US" altLang="zh-CN" sz="2800" b="1" dirty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8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      </a:t>
            </a:r>
            <a:r>
              <a:rPr lang="zh-CN" altLang="en-US" sz="28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  微粒</a:t>
            </a:r>
            <a:r>
              <a:rPr lang="zh-CN" altLang="en-US" sz="28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视角</a:t>
            </a:r>
          </a:p>
        </p:txBody>
      </p:sp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3403521" y="319328"/>
            <a:ext cx="5519442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b="1" dirty="0" smtClean="0"/>
              <a:t>认识“物质组成与结构”</a:t>
            </a:r>
            <a:r>
              <a:rPr lang="zh-CN" altLang="en-US" b="1" dirty="0"/>
              <a:t>之路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6652129" y="2806745"/>
            <a:ext cx="5143600" cy="868718"/>
            <a:chOff x="6681457" y="1897266"/>
            <a:chExt cx="5143600" cy="868718"/>
          </a:xfrm>
        </p:grpSpPr>
        <p:grpSp>
          <p:nvGrpSpPr>
            <p:cNvPr id="37" name="组合 36"/>
            <p:cNvGrpSpPr/>
            <p:nvPr/>
          </p:nvGrpSpPr>
          <p:grpSpPr>
            <a:xfrm>
              <a:off x="6681457" y="1897266"/>
              <a:ext cx="5143600" cy="868718"/>
              <a:chOff x="7260850" y="1044602"/>
              <a:chExt cx="4073708" cy="688020"/>
            </a:xfrm>
          </p:grpSpPr>
          <p:sp>
            <p:nvSpPr>
              <p:cNvPr id="38" name="Freeform 56"/>
              <p:cNvSpPr>
                <a:spLocks/>
              </p:cNvSpPr>
              <p:nvPr/>
            </p:nvSpPr>
            <p:spPr bwMode="auto">
              <a:xfrm>
                <a:off x="8126601" y="1301723"/>
                <a:ext cx="3207957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57"/>
              <p:cNvSpPr>
                <a:spLocks/>
              </p:cNvSpPr>
              <p:nvPr/>
            </p:nvSpPr>
            <p:spPr bwMode="auto">
              <a:xfrm>
                <a:off x="7260850" y="1301723"/>
                <a:ext cx="853418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58"/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6681457" y="2293895"/>
              <a:ext cx="4645985" cy="400110"/>
              <a:chOff x="6681457" y="2293895"/>
              <a:chExt cx="4645985" cy="400110"/>
            </a:xfrm>
          </p:grpSpPr>
          <p:sp>
            <p:nvSpPr>
              <p:cNvPr id="41" name="文本框 22"/>
              <p:cNvSpPr txBox="1"/>
              <p:nvPr/>
            </p:nvSpPr>
            <p:spPr>
              <a:xfrm>
                <a:off x="6681457" y="2309284"/>
                <a:ext cx="10961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800" dirty="0" smtClean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rPr>
                  <a:t>环节</a:t>
                </a:r>
                <a:r>
                  <a:rPr lang="en-US" altLang="zh-CN" dirty="0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 Unicode MS" panose="020B0604020202020204" pitchFamily="34" charset="-122"/>
                  </a:rPr>
                  <a:t>2</a:t>
                </a:r>
                <a:endParaRPr lang="zh-CN" altLang="en-US" sz="18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7778971" y="2293895"/>
                <a:ext cx="3548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0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认识物质组成的表示方法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743014" y="1854446"/>
            <a:ext cx="4931339" cy="967058"/>
            <a:chOff x="743014" y="1618063"/>
            <a:chExt cx="4931339" cy="967058"/>
          </a:xfrm>
        </p:grpSpPr>
        <p:grpSp>
          <p:nvGrpSpPr>
            <p:cNvPr id="48" name="组合 47"/>
            <p:cNvGrpSpPr/>
            <p:nvPr/>
          </p:nvGrpSpPr>
          <p:grpSpPr>
            <a:xfrm>
              <a:off x="1080436" y="1618063"/>
              <a:ext cx="4593917" cy="967058"/>
              <a:chOff x="5848188" y="287200"/>
              <a:chExt cx="3577058" cy="790365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50" name="组合 49"/>
              <p:cNvGrpSpPr/>
              <p:nvPr/>
            </p:nvGrpSpPr>
            <p:grpSpPr>
              <a:xfrm flipH="1">
                <a:off x="5848188" y="287200"/>
                <a:ext cx="3577058" cy="558112"/>
                <a:chOff x="7995986" y="760883"/>
                <a:chExt cx="3466359" cy="540840"/>
              </a:xfrm>
            </p:grpSpPr>
            <p:sp>
              <p:nvSpPr>
                <p:cNvPr id="51" name="Freeform 56"/>
                <p:cNvSpPr>
                  <a:spLocks/>
                </p:cNvSpPr>
                <p:nvPr/>
              </p:nvSpPr>
              <p:spPr bwMode="auto">
                <a:xfrm>
                  <a:off x="8841250" y="760883"/>
                  <a:ext cx="2621095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57"/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58"/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2" name="文本框 25"/>
            <p:cNvSpPr txBox="1"/>
            <p:nvPr/>
          </p:nvSpPr>
          <p:spPr>
            <a:xfrm>
              <a:off x="743014" y="1678286"/>
              <a:ext cx="35877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认识物质组成的应用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8"/>
            <p:cNvSpPr txBox="1"/>
            <p:nvPr/>
          </p:nvSpPr>
          <p:spPr>
            <a:xfrm>
              <a:off x="4355777" y="1649726"/>
              <a:ext cx="1283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  环节</a:t>
              </a:r>
              <a:r>
                <a:rPr lang="en-US" altLang="zh-CN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3</a:t>
              </a:r>
              <a:endPara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45" name="文本框 27"/>
          <p:cNvSpPr txBox="1"/>
          <p:nvPr/>
        </p:nvSpPr>
        <p:spPr>
          <a:xfrm>
            <a:off x="639839" y="2690413"/>
            <a:ext cx="515142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</a:pPr>
            <a:r>
              <a:rPr lang="zh-CN" altLang="en-US" sz="20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物质视角</a:t>
            </a:r>
            <a:r>
              <a:rPr lang="zh-CN" altLang="en-US" sz="20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：依据组分性质对物质进行分离</a:t>
            </a:r>
            <a:endParaRPr lang="en-US" altLang="zh-CN" sz="2000" b="1" dirty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元素</a:t>
            </a:r>
            <a:r>
              <a:rPr lang="zh-CN" altLang="en-US" sz="2000" b="1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视角：依据组成将物质进行</a:t>
            </a:r>
            <a:r>
              <a:rPr lang="zh-CN" altLang="en-US" sz="20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分类</a:t>
            </a:r>
            <a:endParaRPr lang="en-US" altLang="zh-CN" sz="2000" b="1" dirty="0" smtClean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000" b="1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  <a:sym typeface="微软雅黑" pitchFamily="34" charset="-122"/>
              </a:rPr>
              <a:t>微粒视角：依据构成推测或解释物质性质     </a:t>
            </a:r>
            <a:endParaRPr lang="en-US" altLang="zh-CN" sz="2000" b="1" dirty="0" smtClean="0">
              <a:solidFill>
                <a:srgbClr val="C00000"/>
              </a:solidFill>
              <a:latin typeface="华文行楷" pitchFamily="2" charset="-122"/>
              <a:ea typeface="华文行楷" pitchFamily="2" charset="-122"/>
              <a:sym typeface="微软雅黑" pitchFamily="34" charset="-122"/>
            </a:endParaRPr>
          </a:p>
          <a:p>
            <a:pPr>
              <a:lnSpc>
                <a:spcPts val="2600"/>
              </a:lnSpc>
              <a:spcBef>
                <a:spcPct val="0"/>
              </a:spcBef>
              <a:buFont typeface="Arial" charset="0"/>
              <a:buNone/>
            </a:pPr>
            <a:endParaRPr lang="zh-CN" altLang="en-US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24189" y="68974"/>
            <a:ext cx="318893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课堂小结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24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天宫授课：泡腾片实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153" y="89588"/>
            <a:ext cx="11788587" cy="66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45896" y="5219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2391990" y="101811"/>
            <a:ext cx="6931304" cy="6774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有趣的泡腾片实验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16005" y="2412372"/>
            <a:ext cx="12495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【实验目的】探究泡腾片与水混合后产生的气体成分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35203" y="1239125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分组实验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16005" y="3317807"/>
            <a:ext cx="114698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【实验用品】泡腾片、水（洗瓶）、澄清石灰水、</a:t>
            </a:r>
            <a:endParaRPr lang="en-US" altLang="zh-CN" sz="40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2400"/>
              </a:lnSpc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 </a:t>
            </a:r>
          </a:p>
          <a:p>
            <a:pPr fontAlgn="auto">
              <a:lnSpc>
                <a:spcPts val="2400"/>
              </a:lnSpc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</a:t>
            </a: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小烧杯、表面皿等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16005" y="4835135"/>
            <a:ext cx="120295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【实验步骤】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在洁净且干燥的表面皿上滴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滴澄清石灰水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24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     </a:t>
            </a:r>
          </a:p>
          <a:p>
            <a:pPr fontAlgn="auto">
              <a:lnSpc>
                <a:spcPts val="24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     2.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在小烧杯内放入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大半片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泡腾片，倒入约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20ml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水，  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2400"/>
              </a:lnSpc>
            </a:pP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2400"/>
              </a:lnSpc>
            </a:pP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         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然后盖上滴有石灰水的表面皿，观察现象。</a:t>
            </a:r>
            <a:endParaRPr lang="en-US" altLang="zh-CN" sz="32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2400"/>
              </a:lnSpc>
            </a:pP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sym typeface="+mn-ea"/>
              </a:rPr>
              <a:t>                        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1152725" y="2865046"/>
            <a:ext cx="687715" cy="232366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872580" y="1430987"/>
            <a:ext cx="6849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00B050"/>
                </a:solidFill>
              </a:rPr>
              <a:t>     注意：实验盒中的泡腾片不能食用！！</a:t>
            </a:r>
            <a:endParaRPr lang="zh-CN" altLang="en-US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45896" y="5219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2391990" y="101811"/>
            <a:ext cx="6931304" cy="6774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有趣的泡腾片实验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5236" y="2133961"/>
            <a:ext cx="104760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 泡腾片溶解，产生大量气泡</a:t>
            </a:r>
            <a:endParaRPr lang="en-US" altLang="zh-CN" sz="40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2400"/>
              </a:lnSpc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</a:t>
            </a:r>
          </a:p>
          <a:p>
            <a:pPr fontAlgn="auto">
              <a:lnSpc>
                <a:spcPts val="2400"/>
              </a:lnSpc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                   </a:t>
            </a: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澄清石灰水变浑浊。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5767" y="4582323"/>
            <a:ext cx="3262432" cy="445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【实验结论】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80485" y="4256423"/>
            <a:ext cx="68531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说明泡</a:t>
            </a:r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腾片与水混合后</a:t>
            </a:r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产生了</a:t>
            </a:r>
            <a:endParaRPr lang="en-US" altLang="zh-CN" sz="40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二氧化碳气体。</a:t>
            </a:r>
            <a:endParaRPr lang="zh-CN" altLang="en-US" sz="4000" dirty="0"/>
          </a:p>
        </p:txBody>
      </p:sp>
      <p:sp>
        <p:nvSpPr>
          <p:cNvPr id="13" name="矩形 12"/>
          <p:cNvSpPr/>
          <p:nvPr/>
        </p:nvSpPr>
        <p:spPr>
          <a:xfrm>
            <a:off x="245767" y="1933906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【实验现象】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544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-31835" y="1798560"/>
            <a:ext cx="48281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空气含量测定实验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27" y="4546502"/>
            <a:ext cx="5485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    混合物含量测定的思路：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r>
              <a:rPr lang="zh-CN" altLang="en-US" sz="2800" dirty="0" smtClean="0"/>
              <a:t>利用红磷消耗待测物质（氧气），测量出氧气的体积计算出空气中氧气的体积分数。</a:t>
            </a:r>
            <a:endParaRPr lang="zh-CN" altLang="en-US" sz="2800" dirty="0"/>
          </a:p>
        </p:txBody>
      </p:sp>
      <p:sp>
        <p:nvSpPr>
          <p:cNvPr id="10" name="圆角矩形 9"/>
          <p:cNvSpPr/>
          <p:nvPr/>
        </p:nvSpPr>
        <p:spPr>
          <a:xfrm>
            <a:off x="1010613" y="2198670"/>
            <a:ext cx="2981006" cy="2144061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37833" y="944404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温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故建模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34554" y="119650"/>
            <a:ext cx="11198506" cy="6774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环节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： </a:t>
            </a:r>
            <a:r>
              <a:rPr lang="zh-CN" altLang="en-US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认识</a:t>
            </a:r>
            <a:r>
              <a:rPr lang="zh-CN" altLang="en-US" sz="48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物质组成及其含量</a:t>
            </a:r>
            <a:endParaRPr lang="zh-C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654319" y="1750905"/>
            <a:ext cx="4828167" cy="445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400"/>
              </a:lnSpc>
            </a:pPr>
            <a:r>
              <a:rPr lang="zh-CN" alt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探究水的组成实验</a:t>
            </a:r>
            <a:endParaRPr lang="en-US" altLang="zh-CN" sz="4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877908" y="2277332"/>
            <a:ext cx="2833398" cy="212761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6416613" y="4977389"/>
            <a:ext cx="5485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       纯净物组成测定的思路：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r>
              <a:rPr lang="zh-CN" altLang="en-US" sz="2800" dirty="0" smtClean="0"/>
              <a:t>利用分解反应或化合反应（化学反应）可以研究组成元素。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131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137833" y="944404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据模探究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08017" y="2268417"/>
            <a:ext cx="5688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】观察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泡腾片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样品标签并计算该泡腾片中的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的质量分数？（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计算结果保留</a:t>
            </a:r>
            <a:r>
              <a:rPr lang="en-US" altLang="zh-CN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位小数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）</a:t>
            </a: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26016" y="4712678"/>
            <a:ext cx="5161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该泡腾片中</a:t>
            </a:r>
            <a:r>
              <a:rPr lang="en-US" altLang="zh-CN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的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质量分数是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10.95%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3269598" y="102747"/>
            <a:ext cx="630857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分析混合物的组分含量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46185" y="2165107"/>
            <a:ext cx="5135440" cy="26904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维生素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C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泡腾片</a:t>
            </a:r>
            <a:endParaRPr lang="en-US" altLang="zh-CN" sz="2800" b="1" dirty="0" smtClean="0">
              <a:solidFill>
                <a:schemeClr val="tx1"/>
              </a:solidFill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</a:rPr>
              <a:t>原料：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L-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抗坏血酸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</a:rPr>
              <a:t>辅料：乳糖、柠檬酸、碳酸氢钠等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</a:rPr>
              <a:t>规格：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4.2g/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片</a:t>
            </a:r>
            <a:endParaRPr lang="en-US" altLang="zh-CN" sz="2400" b="1" dirty="0" smtClean="0">
              <a:solidFill>
                <a:schemeClr val="tx1"/>
              </a:solidFill>
            </a:endParaRPr>
          </a:p>
          <a:p>
            <a:r>
              <a:rPr lang="zh-CN" altLang="en-US" sz="2400" b="1" dirty="0" smtClean="0">
                <a:solidFill>
                  <a:schemeClr val="tx1"/>
                </a:solidFill>
              </a:rPr>
              <a:t>           每片含维生素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C460mg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-15425" y="849063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据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模探究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888411" y="64013"/>
            <a:ext cx="625835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分析纯净物的元素组成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67962" y="1016117"/>
            <a:ext cx="4633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维生素</a:t>
            </a:r>
            <a:r>
              <a:rPr lang="en-US" altLang="zh-CN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组成测定</a:t>
            </a:r>
            <a:endParaRPr lang="zh-CN" alt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79371" y="1854251"/>
            <a:ext cx="11438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</a:t>
            </a:r>
            <a:r>
              <a:rPr lang="zh-CN" altLang="en-US" sz="3200" dirty="0" smtClean="0"/>
              <a:t>已知维生素</a:t>
            </a:r>
            <a:r>
              <a:rPr lang="en-US" altLang="zh-CN" sz="3200" dirty="0" smtClean="0"/>
              <a:t>C</a:t>
            </a:r>
            <a:r>
              <a:rPr lang="zh-CN" altLang="en-US" sz="3200" dirty="0" smtClean="0"/>
              <a:t>与氧气反应生成二氧化碳和水，则</a:t>
            </a:r>
            <a:r>
              <a:rPr lang="zh-CN" altLang="en-US" sz="3200" dirty="0"/>
              <a:t>维生素</a:t>
            </a:r>
            <a:r>
              <a:rPr lang="en-US" altLang="zh-CN" sz="3200" dirty="0" smtClean="0"/>
              <a:t>C</a:t>
            </a:r>
            <a:r>
              <a:rPr lang="zh-CN" altLang="en-US" sz="3200" dirty="0" smtClean="0"/>
              <a:t>中一定含有哪些元素？可能含有哪些元素？</a:t>
            </a:r>
            <a:endParaRPr lang="en-US" altLang="zh-CN" sz="3200" dirty="0" smtClean="0"/>
          </a:p>
          <a:p>
            <a:r>
              <a:rPr lang="zh-CN" altLang="en-US" sz="3200" dirty="0" smtClean="0"/>
              <a:t>           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541869" y="4021873"/>
            <a:ext cx="10385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如何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确定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维生素</a:t>
            </a:r>
            <a:r>
              <a:rPr lang="en-US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C</a:t>
            </a:r>
            <a:r>
              <a:rPr lang="zh-CN" alt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中是否含有氧元素？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4554" y="2862654"/>
            <a:ext cx="10366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</a:rPr>
              <a:t>     </a:t>
            </a:r>
            <a:r>
              <a:rPr lang="zh-CN" altLang="en-US" sz="3200" b="1" dirty="0" smtClean="0">
                <a:solidFill>
                  <a:srgbClr val="C00000"/>
                </a:solidFill>
              </a:rPr>
              <a:t>一定含有碳、氢元素，可能含有氧元素</a:t>
            </a:r>
            <a:endParaRPr lang="zh-CN" altLang="en-US" sz="3200" b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2808" y="4955101"/>
            <a:ext cx="668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               </a:t>
            </a:r>
            <a:r>
              <a:rPr lang="zh-CN" altLang="en-US" sz="3200" b="1" dirty="0" smtClean="0">
                <a:solidFill>
                  <a:srgbClr val="C00000"/>
                </a:solidFill>
                <a:latin typeface="+mn-ea"/>
              </a:rPr>
              <a:t>定量计算</a:t>
            </a:r>
            <a:endParaRPr lang="zh-CN" altLang="en-US" sz="32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3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993496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-15425" y="849063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探究</a:t>
            </a:r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推理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798757" y="116426"/>
            <a:ext cx="6258351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分析纯净物的元素组成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12716" y="944404"/>
            <a:ext cx="4633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维生素</a:t>
            </a:r>
            <a:r>
              <a:rPr lang="en-US" altLang="zh-CN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组成测定</a:t>
            </a:r>
            <a:endParaRPr lang="zh-CN" alt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564681" y="1678404"/>
            <a:ext cx="114388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已知维生素</a:t>
            </a:r>
            <a:r>
              <a:rPr lang="en-US" altLang="zh-CN" sz="3200" dirty="0" smtClean="0"/>
              <a:t>C</a:t>
            </a:r>
            <a:r>
              <a:rPr lang="zh-CN" altLang="en-US" sz="3200" dirty="0" smtClean="0"/>
              <a:t>与氧气在一定条件下反应的表达式如下：</a:t>
            </a:r>
            <a:endParaRPr lang="en-US" altLang="zh-CN" sz="3200" dirty="0" smtClean="0"/>
          </a:p>
          <a:p>
            <a:r>
              <a:rPr lang="zh-CN" altLang="en-US" sz="3200" dirty="0" smtClean="0"/>
              <a:t>           维生素</a:t>
            </a:r>
            <a:r>
              <a:rPr lang="en-US" altLang="zh-CN" sz="3200" dirty="0"/>
              <a:t>C +</a:t>
            </a:r>
            <a:r>
              <a:rPr lang="en-US" altLang="zh-CN" sz="3200" dirty="0" smtClean="0"/>
              <a:t>O</a:t>
            </a:r>
            <a:r>
              <a:rPr lang="en-US" altLang="zh-CN" sz="2000" dirty="0" smtClean="0"/>
              <a:t>2 </a:t>
            </a:r>
            <a:r>
              <a:rPr lang="en-US" altLang="zh-CN" sz="3200" dirty="0" smtClean="0"/>
              <a:t>         CO</a:t>
            </a:r>
            <a:r>
              <a:rPr lang="en-US" altLang="zh-CN" sz="2000" dirty="0" smtClean="0"/>
              <a:t>2</a:t>
            </a:r>
            <a:r>
              <a:rPr lang="en-US" altLang="zh-CN" sz="3200" dirty="0" smtClean="0"/>
              <a:t>+H</a:t>
            </a:r>
            <a:r>
              <a:rPr lang="en-US" altLang="zh-CN" sz="2000" dirty="0" smtClean="0"/>
              <a:t>2</a:t>
            </a:r>
            <a:r>
              <a:rPr lang="en-US" altLang="zh-CN" sz="3200" dirty="0" smtClean="0"/>
              <a:t>0</a:t>
            </a:r>
            <a:endParaRPr lang="zh-CN" altLang="en-US" sz="3200" dirty="0"/>
          </a:p>
          <a:p>
            <a:endParaRPr lang="zh-CN" altLang="en-US" dirty="0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4355485" y="2478478"/>
            <a:ext cx="88174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355582" y="3032621"/>
            <a:ext cx="10803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3600"/>
              </a:lnSpc>
            </a:pP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【问题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】现有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17.6g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的</a:t>
            </a:r>
            <a:r>
              <a:rPr lang="en-US" altLang="zh-CN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与在足量的氧气充分反应，测得生成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的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二氧化碳  质量为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26.4g 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、水的质量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为</a:t>
            </a:r>
            <a:r>
              <a:rPr lang="en-US" altLang="zh-CN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7.2g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，你能通过计算确定</a:t>
            </a:r>
            <a:r>
              <a:rPr lang="en-US" altLang="zh-CN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的元素组成以及各元素质量比吗？</a:t>
            </a:r>
            <a:endParaRPr lang="en-US" altLang="zh-CN" sz="280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980594" y="4804928"/>
            <a:ext cx="5087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Vc</a:t>
            </a:r>
            <a:r>
              <a:rPr lang="zh-CN" alt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由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碳元素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、氢元素、氧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微软雅黑" panose="020B0503020204020204" charset="-122"/>
                <a:sym typeface="+mn-ea"/>
              </a:rPr>
              <a:t>元素组成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437" y="5564703"/>
            <a:ext cx="1110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mtClean="0">
                <a:solidFill>
                  <a:srgbClr val="C00000"/>
                </a:solidFill>
              </a:rPr>
              <a:t>            </a:t>
            </a:r>
            <a:r>
              <a:rPr lang="en-US" altLang="zh-CN" sz="4000" b="1" smtClean="0">
                <a:solidFill>
                  <a:srgbClr val="C00000"/>
                </a:solidFill>
              </a:rPr>
              <a:t>   </a:t>
            </a:r>
            <a:r>
              <a:rPr lang="en-US" altLang="zh-CN" sz="3200" b="1" dirty="0" smtClean="0">
                <a:solidFill>
                  <a:srgbClr val="C00000"/>
                </a:solidFill>
                <a:latin typeface="+mn-ea"/>
              </a:rPr>
              <a:t>m(c</a:t>
            </a:r>
            <a:r>
              <a:rPr lang="en-US" altLang="zh-CN" sz="3200" b="1" dirty="0">
                <a:solidFill>
                  <a:srgbClr val="C00000"/>
                </a:solidFill>
                <a:latin typeface="+mn-ea"/>
              </a:rPr>
              <a:t>):m(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H</a:t>
            </a:r>
            <a:r>
              <a:rPr lang="en-US" altLang="zh-CN" sz="3200" b="1" dirty="0">
                <a:solidFill>
                  <a:srgbClr val="C00000"/>
                </a:solidFill>
                <a:latin typeface="+mn-ea"/>
              </a:rPr>
              <a:t>) :</a:t>
            </a:r>
            <a:r>
              <a:rPr lang="en-US" altLang="zh-CN" sz="3200" b="1" dirty="0" smtClean="0">
                <a:solidFill>
                  <a:srgbClr val="C00000"/>
                </a:solidFill>
                <a:latin typeface="+mn-ea"/>
              </a:rPr>
              <a:t>m(o) </a:t>
            </a:r>
            <a:r>
              <a:rPr lang="en-US" altLang="zh-CN" sz="3200" b="1">
                <a:solidFill>
                  <a:srgbClr val="C00000"/>
                </a:solidFill>
                <a:latin typeface="+mn-ea"/>
              </a:rPr>
              <a:t>=</a:t>
            </a:r>
            <a:r>
              <a:rPr lang="en-US" altLang="zh-CN" sz="3200" b="1" smtClean="0">
                <a:solidFill>
                  <a:srgbClr val="C00000"/>
                </a:solidFill>
                <a:latin typeface="+mn-ea"/>
              </a:rPr>
              <a:t>9:1:</a:t>
            </a:r>
            <a:r>
              <a:rPr lang="en-US" altLang="zh-CN" sz="3200" b="1" smtClean="0">
                <a:solidFill>
                  <a:srgbClr val="C00000"/>
                </a:solidFill>
                <a:latin typeface="+mn-ea"/>
              </a:rPr>
              <a:t>12</a:t>
            </a:r>
            <a:endParaRPr lang="zh-CN" altLang="en-US" sz="3200" b="1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44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" y="32009"/>
            <a:ext cx="910365" cy="817054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1101072" y="42957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4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841096" y="2171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9CC8AF76-AFB3-4963-8582-62F329F8E19F}"/>
              </a:ext>
            </a:extLst>
          </p:cNvPr>
          <p:cNvSpPr txBox="1"/>
          <p:nvPr/>
        </p:nvSpPr>
        <p:spPr>
          <a:xfrm>
            <a:off x="993496" y="369536"/>
            <a:ext cx="8227307" cy="574868"/>
          </a:xfrm>
          <a:prstGeom prst="rect">
            <a:avLst/>
          </a:prstGeom>
          <a:noFill/>
        </p:spPr>
        <p:txBody>
          <a:bodyPr wrap="square" lIns="81628" tIns="40814" rIns="81628" bIns="40814" rtlCol="0" anchor="t">
            <a:spAutoFit/>
          </a:bodyPr>
          <a:lstStyle>
            <a:defPPr>
              <a:defRPr lang="zh-CN"/>
            </a:defPPr>
            <a:lvl1pPr lvl="0">
              <a:defRPr sz="2000" b="1">
                <a:solidFill>
                  <a:srgbClr val="7A023C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70C0"/>
                </a:solidFill>
                <a:latin typeface="隶书" pitchFamily="49" charset="-122"/>
                <a:ea typeface="隶书" pitchFamily="49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隶书" pitchFamily="49" charset="-122"/>
              <a:ea typeface="隶书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101072" y="792004"/>
            <a:ext cx="9728292" cy="17366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0918" y="217136"/>
            <a:ext cx="72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4477444" y="64013"/>
            <a:ext cx="2612685" cy="6755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itchFamily="2" charset="-122"/>
                <a:ea typeface="华文行楷" pitchFamily="2" charset="-122"/>
              </a:rPr>
              <a:t>拓展视野</a:t>
            </a:r>
            <a:endParaRPr lang="zh-CN" altLang="en-US" sz="4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01735" y="809370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纯净物</a:t>
            </a:r>
            <a:r>
              <a:rPr lang="zh-CN" altLang="en-US" sz="40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zh-CN" altLang="en-US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组成测定</a:t>
            </a:r>
            <a:endParaRPr lang="zh-CN" altLang="en-US" sz="4000" dirty="0"/>
          </a:p>
        </p:txBody>
      </p:sp>
      <p:sp>
        <p:nvSpPr>
          <p:cNvPr id="7" name="下箭头 6"/>
          <p:cNvSpPr/>
          <p:nvPr/>
        </p:nvSpPr>
        <p:spPr>
          <a:xfrm>
            <a:off x="5107149" y="1517256"/>
            <a:ext cx="984738" cy="11995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2733891" y="2353214"/>
            <a:ext cx="2187732" cy="53490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燃烧法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59594" y="3086731"/>
            <a:ext cx="5439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光谱分析法：利用</a:t>
            </a:r>
            <a:r>
              <a:rPr lang="zh-CN" altLang="en-US" dirty="0"/>
              <a:t>各种精密的仪器对物质在仪器中发出的各种光进行光谱分析，来确定该物质中所含有的</a:t>
            </a:r>
            <a:r>
              <a:rPr lang="zh-CN" altLang="en-US" dirty="0" smtClean="0"/>
              <a:t>元素。</a:t>
            </a:r>
            <a:endParaRPr lang="zh-CN" altLang="en-US" dirty="0"/>
          </a:p>
        </p:txBody>
      </p:sp>
      <p:sp>
        <p:nvSpPr>
          <p:cNvPr id="20" name="圆角矩形 19"/>
          <p:cNvSpPr/>
          <p:nvPr/>
        </p:nvSpPr>
        <p:spPr>
          <a:xfrm>
            <a:off x="7280032" y="2353214"/>
            <a:ext cx="4308230" cy="53490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现代元素分析法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150468" y="3886236"/>
            <a:ext cx="2857501" cy="269042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34554" y="3349794"/>
            <a:ext cx="5591907" cy="3226862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0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33ppt.com">
  <a:themeElements>
    <a:clrScheme name="自定义 1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B7499"/>
      </a:accent1>
      <a:accent2>
        <a:srgbClr val="76A1D7"/>
      </a:accent2>
      <a:accent3>
        <a:srgbClr val="817399"/>
      </a:accent3>
      <a:accent4>
        <a:srgbClr val="977A52"/>
      </a:accent4>
      <a:accent5>
        <a:srgbClr val="E95332"/>
      </a:accent5>
      <a:accent6>
        <a:srgbClr val="71329A"/>
      </a:accent6>
      <a:hlink>
        <a:srgbClr val="0563C1"/>
      </a:hlink>
      <a:folHlink>
        <a:srgbClr val="954F72"/>
      </a:folHlink>
    </a:clrScheme>
    <a:fontScheme name="Lizzysu-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7515</TotalTime>
  <Words>1206</Words>
  <Application>Microsoft Office PowerPoint</Application>
  <PresentationFormat>自定义</PresentationFormat>
  <Paragraphs>212</Paragraphs>
  <Slides>18</Slides>
  <Notes>17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cp:lastModifiedBy>China</cp:lastModifiedBy>
  <cp:revision>247</cp:revision>
  <dcterms:created xsi:type="dcterms:W3CDTF">2015-08-13T13:22:33Z</dcterms:created>
  <dcterms:modified xsi:type="dcterms:W3CDTF">2022-10-14T06:02:16Z</dcterms:modified>
</cp:coreProperties>
</file>