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59" r:id="rId3"/>
    <p:sldId id="256" r:id="rId5"/>
    <p:sldId id="295" r:id="rId6"/>
    <p:sldId id="329" r:id="rId7"/>
    <p:sldId id="266" r:id="rId8"/>
    <p:sldId id="432" r:id="rId9"/>
    <p:sldId id="433" r:id="rId10"/>
    <p:sldId id="435" r:id="rId11"/>
    <p:sldId id="436" r:id="rId12"/>
    <p:sldId id="449" r:id="rId13"/>
    <p:sldId id="323" r:id="rId14"/>
    <p:sldId id="438" r:id="rId15"/>
    <p:sldId id="439" r:id="rId16"/>
    <p:sldId id="441" r:id="rId17"/>
    <p:sldId id="450" r:id="rId18"/>
    <p:sldId id="440" r:id="rId19"/>
    <p:sldId id="328" r:id="rId20"/>
    <p:sldId id="443" r:id="rId21"/>
    <p:sldId id="446" r:id="rId22"/>
    <p:sldId id="447" r:id="rId23"/>
    <p:sldId id="451" r:id="rId24"/>
    <p:sldId id="452" r:id="rId25"/>
    <p:sldId id="454" r:id="rId26"/>
    <p:sldId id="330" r:id="rId27"/>
    <p:sldId id="456" r:id="rId28"/>
    <p:sldId id="389" r:id="rId29"/>
    <p:sldId id="390" r:id="rId30"/>
    <p:sldId id="458" r:id="rId31"/>
    <p:sldId id="398" r:id="rId32"/>
    <p:sldId id="257" r:id="rId33"/>
    <p:sldId id="399" r:id="rId34"/>
    <p:sldId id="277" r:id="rId35"/>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163AD5"/>
    <a:srgbClr val="FFDEDE"/>
    <a:srgbClr val="ACDFD5"/>
    <a:srgbClr val="5D5D5D"/>
    <a:srgbClr val="5F5E5F"/>
    <a:srgbClr val="90B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102" d="100"/>
          <a:sy n="102" d="100"/>
        </p:scale>
        <p:origin x="870" y="102"/>
      </p:cViewPr>
      <p:guideLst>
        <p:guide orient="horz" pos="2007"/>
        <p:guide pos="3719"/>
      </p:guideLst>
    </p:cSldViewPr>
  </p:slideViewPr>
  <p:notesTextViewPr>
    <p:cViewPr>
      <p:scale>
        <a:sx n="1" d="1"/>
        <a:sy n="1" d="1"/>
      </p:scale>
      <p:origin x="0" y="0"/>
    </p:cViewPr>
  </p:notesTextViewPr>
  <p:sorterViewPr>
    <p:cViewPr>
      <p:scale>
        <a:sx n="50" d="100"/>
        <a:sy n="50"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48808-968D-4BE4-A5E7-0703A77CDB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A580D-16E5-41BC-8BB3-7892E281F39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9948267-233E-4940-AA7E-CBB5FD497D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EFD14-D266-4739-88D1-3CC850163C4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9948267-233E-4940-AA7E-CBB5FD497D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87EFD14-D266-4739-88D1-3CC850163C4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srcRect l="13153" t="25279" r="13619" b="15484"/>
          <a:stretch>
            <a:fillRect/>
          </a:stretch>
        </p:blipFill>
        <p:spPr>
          <a:xfrm>
            <a:off x="1" y="0"/>
            <a:ext cx="12192000" cy="6858000"/>
          </a:xfrm>
          <a:prstGeom prst="rect">
            <a:avLst/>
          </a:prstGeom>
        </p:spPr>
      </p:pic>
      <p:sp>
        <p:nvSpPr>
          <p:cNvPr id="7" name="矩形 6"/>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image" Target="../media/image6.png"/><Relationship Id="rId7" Type="http://schemas.openxmlformats.org/officeDocument/2006/relationships/tags" Target="../tags/tag1.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themeOverride" Target="../theme/themeOverride1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themeOverride" Target="../theme/themeOverride13.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themeOverride" Target="../theme/themeOverride17.xml"/><Relationship Id="rId4" Type="http://schemas.openxmlformats.org/officeDocument/2006/relationships/image" Target="../media/image10.emf"/><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themeOverride" Target="../theme/themeOverride18.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2.xml"/><Relationship Id="rId6" Type="http://schemas.openxmlformats.org/officeDocument/2006/relationships/themeOverride" Target="../theme/themeOverride19.xml"/><Relationship Id="rId5" Type="http://schemas.openxmlformats.org/officeDocument/2006/relationships/image" Target="../media/image11.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hemeOverride" Target="../theme/themeOverride2.xml"/><Relationship Id="rId2" Type="http://schemas.openxmlformats.org/officeDocument/2006/relationships/image" Target="../media/image7.emf"/><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hemeOverride" Target="../theme/themeOverride20.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xml"/><Relationship Id="rId6" Type="http://schemas.openxmlformats.org/officeDocument/2006/relationships/themeOverride" Target="../theme/themeOverride21.xml"/><Relationship Id="rId5" Type="http://schemas.openxmlformats.org/officeDocument/2006/relationships/image" Target="../media/image11.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themeOverride" Target="../theme/themeOverride22.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openxmlformats.org/officeDocument/2006/relationships/themeOverride" Target="../theme/themeOverride23.xml"/><Relationship Id="rId5" Type="http://schemas.openxmlformats.org/officeDocument/2006/relationships/image" Target="../media/image11.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xml"/><Relationship Id="rId5" Type="http://schemas.openxmlformats.org/officeDocument/2006/relationships/themeOverride" Target="../theme/themeOverride2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themeOverride" Target="../theme/themeOverride25.xml"/><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2.xml"/><Relationship Id="rId7" Type="http://schemas.openxmlformats.org/officeDocument/2006/relationships/themeOverride" Target="../theme/themeOverride26.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27.xml"/><Relationship Id="rId7" Type="http://schemas.openxmlformats.org/officeDocument/2006/relationships/image" Target="../media/image13.jpeg"/><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27.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2.xml"/><Relationship Id="rId6" Type="http://schemas.openxmlformats.org/officeDocument/2006/relationships/themeOverride" Target="../theme/themeOverride28.xml"/><Relationship Id="rId5" Type="http://schemas.openxmlformats.org/officeDocument/2006/relationships/image" Target="../media/image11.png"/><Relationship Id="rId4" Type="http://schemas.openxmlformats.org/officeDocument/2006/relationships/image" Target="../media/image3.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themeOverride" Target="../theme/themeOverride29.xml"/><Relationship Id="rId4" Type="http://schemas.openxmlformats.org/officeDocument/2006/relationships/image" Target="../media/image10.emf"/><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hemeOverride" Target="../theme/themeOverride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themeOverride" Target="../theme/themeOverride30.xml"/><Relationship Id="rId2" Type="http://schemas.openxmlformats.org/officeDocument/2006/relationships/image" Target="../media/image14.png"/><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3.xml"/><Relationship Id="rId5" Type="http://schemas.openxmlformats.org/officeDocument/2006/relationships/themeOverride" Target="../theme/themeOverride31.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10.emf"/><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hemeOverride" Target="../theme/themeOverride4.xml"/><Relationship Id="rId4" Type="http://schemas.openxmlformats.org/officeDocument/2006/relationships/image" Target="../media/image10.emf"/><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themeOverride" Target="../theme/themeOverride6.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themeOverride" Target="../theme/themeOverride8.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hemeOverride" Target="../theme/themeOverride9.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sp>
        <p:nvSpPr>
          <p:cNvPr id="15" name="矩形 14"/>
          <p:cNvSpPr/>
          <p:nvPr/>
        </p:nvSpPr>
        <p:spPr>
          <a:xfrm>
            <a:off x="452129" y="481013"/>
            <a:ext cx="11287742" cy="589597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10053007" y="-228600"/>
            <a:ext cx="2253293" cy="1998889"/>
          </a:xfrm>
          <a:prstGeom prst="rect">
            <a:avLst/>
          </a:prstGeom>
        </p:spPr>
      </p:pic>
      <p:pic>
        <p:nvPicPr>
          <p:cNvPr id="10" name="图片 9"/>
          <p:cNvPicPr>
            <a:picLocks noChangeAspect="1"/>
          </p:cNvPicPr>
          <p:nvPr/>
        </p:nvPicPr>
        <p:blipFill>
          <a:blip r:embed="rId2"/>
          <a:stretch>
            <a:fillRect/>
          </a:stretch>
        </p:blipFill>
        <p:spPr>
          <a:xfrm>
            <a:off x="-355951" y="-19050"/>
            <a:ext cx="2328874" cy="1609483"/>
          </a:xfrm>
          <a:prstGeom prst="rect">
            <a:avLst/>
          </a:prstGeom>
        </p:spPr>
      </p:pic>
      <p:pic>
        <p:nvPicPr>
          <p:cNvPr id="12" name="图片 11"/>
          <p:cNvPicPr>
            <a:picLocks noChangeAspect="1"/>
          </p:cNvPicPr>
          <p:nvPr/>
        </p:nvPicPr>
        <p:blipFill>
          <a:blip r:embed="rId3"/>
          <a:stretch>
            <a:fillRect/>
          </a:stretch>
        </p:blipFill>
        <p:spPr>
          <a:xfrm>
            <a:off x="-157814" y="4766891"/>
            <a:ext cx="1932599" cy="2091109"/>
          </a:xfrm>
          <a:prstGeom prst="rect">
            <a:avLst/>
          </a:prstGeom>
        </p:spPr>
      </p:pic>
      <p:pic>
        <p:nvPicPr>
          <p:cNvPr id="14" name="图片 13"/>
          <p:cNvPicPr>
            <a:picLocks noChangeAspect="1"/>
          </p:cNvPicPr>
          <p:nvPr/>
        </p:nvPicPr>
        <p:blipFill>
          <a:blip r:embed="rId4"/>
          <a:stretch>
            <a:fillRect/>
          </a:stretch>
        </p:blipFill>
        <p:spPr>
          <a:xfrm>
            <a:off x="10412835" y="4652373"/>
            <a:ext cx="2097206" cy="2206943"/>
          </a:xfrm>
          <a:prstGeom prst="rect">
            <a:avLst/>
          </a:prstGeom>
        </p:spPr>
      </p:pic>
      <p:pic>
        <p:nvPicPr>
          <p:cNvPr id="3" name="20240513_165923_0">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802640" y="1240155"/>
            <a:ext cx="10587355" cy="5087620"/>
          </a:xfrm>
          <a:prstGeom prst="rect">
            <a:avLst/>
          </a:prstGeom>
        </p:spPr>
      </p:pic>
      <p:sp>
        <p:nvSpPr>
          <p:cNvPr id="5" name="文本框 4"/>
          <p:cNvSpPr txBox="1"/>
          <p:nvPr/>
        </p:nvSpPr>
        <p:spPr>
          <a:xfrm>
            <a:off x="3489960" y="494030"/>
            <a:ext cx="5046345" cy="583565"/>
          </a:xfrm>
          <a:prstGeom prst="rect">
            <a:avLst/>
          </a:prstGeom>
          <a:noFill/>
        </p:spPr>
        <p:txBody>
          <a:bodyPr wrap="none" rtlCol="0">
            <a:spAutoFit/>
          </a:bodyPr>
          <a:p>
            <a:r>
              <a:rPr lang="en-US" altLang="zh-CN" sz="3200">
                <a:latin typeface="Comic Sans MS Regular" panose="030F0702030302020204" charset="0"/>
                <a:cs typeface="Comic Sans MS Regular" panose="030F0702030302020204" charset="0"/>
              </a:rPr>
              <a:t>Tai Hu Bay Music Festival</a:t>
            </a:r>
            <a:endParaRPr lang="en-US" altLang="zh-CN" sz="3200">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203325" y="4235450"/>
            <a:ext cx="10244411" cy="679450"/>
            <a:chOff x="4976" y="194"/>
            <a:chExt cx="11920" cy="1179"/>
          </a:xfrm>
        </p:grpSpPr>
        <p:sp>
          <p:nvSpPr>
            <p:cNvPr id="59" name="文本框 58"/>
            <p:cNvSpPr txBox="1"/>
            <p:nvPr/>
          </p:nvSpPr>
          <p:spPr>
            <a:xfrm>
              <a:off x="16303" y="194"/>
              <a:ext cx="593" cy="639"/>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60" name="文本框 59"/>
            <p:cNvSpPr txBox="1"/>
            <p:nvPr/>
          </p:nvSpPr>
          <p:spPr>
            <a:xfrm>
              <a:off x="4976" y="734"/>
              <a:ext cx="593" cy="639"/>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grpSp>
      <p:sp>
        <p:nvSpPr>
          <p:cNvPr id="13" name="文本框 12"/>
          <p:cNvSpPr txBox="1"/>
          <p:nvPr/>
        </p:nvSpPr>
        <p:spPr>
          <a:xfrm>
            <a:off x="8122285" y="2920365"/>
            <a:ext cx="2647950" cy="36830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57" name="文本框 56"/>
          <p:cNvSpPr txBox="1"/>
          <p:nvPr/>
        </p:nvSpPr>
        <p:spPr>
          <a:xfrm>
            <a:off x="5521960" y="1609090"/>
            <a:ext cx="3404235" cy="36830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8" name="文本框 7"/>
          <p:cNvSpPr txBox="1"/>
          <p:nvPr/>
        </p:nvSpPr>
        <p:spPr>
          <a:xfrm>
            <a:off x="428625" y="247015"/>
            <a:ext cx="11383645" cy="6092825"/>
          </a:xfrm>
          <a:prstGeom prst="rect">
            <a:avLst/>
          </a:prstGeom>
          <a:noFill/>
        </p:spPr>
        <p:txBody>
          <a:bodyPr wrap="square" rtlCol="0">
            <a:spAutoFit/>
          </a:bodyPr>
          <a:p>
            <a:pPr indent="457200" algn="l" fontAlgn="auto">
              <a:lnSpc>
                <a:spcPts val="2600"/>
              </a:lnSpc>
            </a:pPr>
            <a:r>
              <a:rPr lang="zh-CN" altLang="en-US" sz="20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2000" u="sng">
                <a:latin typeface="Times New Roman Regular" panose="02020603050405020304" charset="0"/>
                <a:cs typeface="Times New Roman Regular" panose="02020603050405020304" charset="0"/>
              </a:rPr>
              <a:t> 1 </a:t>
            </a:r>
            <a:r>
              <a:rPr lang="zh-CN" altLang="en-US" sz="2000">
                <a:latin typeface="Times New Roman Regular" panose="02020603050405020304" charset="0"/>
                <a:cs typeface="Times New Roman Regular" panose="02020603050405020304" charset="0"/>
              </a:rPr>
              <a:t>  much time to its study. Experts(专家) are finding that </a:t>
            </a:r>
            <a:r>
              <a:rPr lang="zh-CN" altLang="en-US" sz="2000" u="sng">
                <a:latin typeface="Times New Roman Regular" panose="02020603050405020304" charset="0"/>
                <a:cs typeface="Times New Roman Regular" panose="02020603050405020304" charset="0"/>
              </a:rPr>
              <a:t>  2  </a:t>
            </a:r>
            <a:r>
              <a:rPr lang="zh-CN" altLang="en-US" sz="20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2000">
              <a:latin typeface="Times New Roman Regular" panose="02020603050405020304" charset="0"/>
              <a:cs typeface="Times New Roman Regular" panose="02020603050405020304" charset="0"/>
            </a:endParaRPr>
          </a:p>
          <a:p>
            <a:pPr indent="457200" algn="just" fontAlgn="auto">
              <a:lnSpc>
                <a:spcPts val="2600"/>
              </a:lnSpc>
            </a:pPr>
            <a:r>
              <a:rPr lang="zh-CN" altLang="en-US" sz="2000">
                <a:latin typeface="Times New Roman Regular" panose="02020603050405020304" charset="0"/>
                <a:cs typeface="Times New Roman Regular" panose="02020603050405020304" charset="0"/>
              </a:rPr>
              <a:t>Music education has received a </a:t>
            </a:r>
            <a:r>
              <a:rPr lang="en-US" altLang="zh-CN" sz="2000">
                <a:latin typeface="Times New Roman Regular" panose="02020603050405020304" charset="0"/>
                <a:cs typeface="Times New Roman Regular" panose="02020603050405020304" charset="0"/>
              </a:rPr>
              <a:t>l</a:t>
            </a:r>
            <a:r>
              <a:rPr lang="zh-CN" altLang="en-US" sz="2000">
                <a:latin typeface="Times New Roman Regular" panose="02020603050405020304" charset="0"/>
                <a:cs typeface="Times New Roman Regular" panose="02020603050405020304" charset="0"/>
              </a:rPr>
              <a:t>ot of  </a:t>
            </a:r>
            <a:r>
              <a:rPr lang="zh-CN" altLang="en-US" sz="2000" u="sng">
                <a:latin typeface="Times New Roman Regular" panose="02020603050405020304" charset="0"/>
                <a:cs typeface="Times New Roman Regular" panose="02020603050405020304" charset="0"/>
              </a:rPr>
              <a:t>  3  </a:t>
            </a:r>
            <a:r>
              <a:rPr lang="zh-CN" altLang="en-US" sz="2000">
                <a:latin typeface="Times New Roman Regular" panose="02020603050405020304" charset="0"/>
                <a:cs typeface="Times New Roman Regular" panose="02020603050405020304" charset="0"/>
              </a:rPr>
              <a:t>. Learning to play an instrument can help children improve Maths, science, and language</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sym typeface="+mn-ea"/>
              </a:rPr>
              <a:t> </a:t>
            </a:r>
            <a:r>
              <a:rPr lang="zh-CN" altLang="en-US" sz="2000" u="sng">
                <a:latin typeface="Times New Roman Regular" panose="02020603050405020304" charset="0"/>
                <a:cs typeface="Times New Roman Regular" panose="02020603050405020304" charset="0"/>
                <a:sym typeface="+mn-ea"/>
              </a:rPr>
              <a:t> </a:t>
            </a:r>
            <a:r>
              <a:rPr lang="en-US" altLang="zh-CN" sz="2000" u="sng">
                <a:latin typeface="Times New Roman Regular" panose="02020603050405020304" charset="0"/>
                <a:cs typeface="Times New Roman Regular" panose="02020603050405020304" charset="0"/>
                <a:sym typeface="+mn-ea"/>
              </a:rPr>
              <a:t> 4 </a:t>
            </a:r>
            <a:r>
              <a:rPr lang="zh-CN" altLang="en-US" sz="2000" u="sng">
                <a:latin typeface="Times New Roman Regular" panose="02020603050405020304" charset="0"/>
                <a:cs typeface="Times New Roman Regular" panose="02020603050405020304" charset="0"/>
                <a:sym typeface="+mn-ea"/>
              </a:rPr>
              <a:t> </a:t>
            </a:r>
            <a:r>
              <a:rPr lang="zh-CN" altLang="en-US" sz="2000">
                <a:latin typeface="Times New Roman Regular" panose="02020603050405020304" charset="0"/>
                <a:cs typeface="Times New Roman Regular" panose="02020603050405020304" charset="0"/>
              </a:rPr>
              <a:t> . One study in Canada followed children's IQ scores for nine months,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 5   </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6  </a:t>
            </a:r>
            <a:r>
              <a:rPr lang="zh-CN" altLang="en-US" sz="2000">
                <a:latin typeface="Times New Roman Regular" panose="02020603050405020304" charset="0"/>
                <a:cs typeface="Times New Roman Regular" panose="02020603050405020304" charset="0"/>
              </a:rPr>
              <a:t> to learn school subjects.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Music is also used for </a:t>
            </a:r>
            <a:r>
              <a:rPr lang="zh-CN" altLang="en-US" sz="2000" u="sng">
                <a:latin typeface="Times New Roman Regular" panose="02020603050405020304" charset="0"/>
                <a:cs typeface="Times New Roman Regular" panose="02020603050405020304" charset="0"/>
              </a:rPr>
              <a:t>  7  </a:t>
            </a:r>
            <a:r>
              <a:rPr lang="zh-CN" altLang="en-US" sz="20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8 </a:t>
            </a:r>
            <a:r>
              <a:rPr lang="zh-CN" altLang="en-US" sz="20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2000" u="sng">
                <a:latin typeface="Times New Roman Regular" panose="02020603050405020304" charset="0"/>
                <a:cs typeface="Times New Roman Regular" panose="02020603050405020304" charset="0"/>
              </a:rPr>
              <a:t> 9 </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hidden</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memories by building up musical pathways to memories.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Studies of the music and brain connection often centre on classical music,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10</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2000" u="sng">
                <a:latin typeface="Times New Roman Regular" panose="02020603050405020304" charset="0"/>
                <a:cs typeface="Times New Roman Regular" panose="02020603050405020304" charset="0"/>
              </a:rPr>
              <a:t> 1</a:t>
            </a:r>
            <a:r>
              <a:rPr lang="en-US" altLang="zh-CN" sz="2000" u="sng">
                <a:latin typeface="Times New Roman Regular" panose="02020603050405020304" charset="0"/>
                <a:cs typeface="Times New Roman Regular" panose="02020603050405020304" charset="0"/>
              </a:rPr>
              <a:t>1</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 This process (进程) is </a:t>
            </a:r>
            <a:r>
              <a:rPr lang="en-US" altLang="zh-CN" sz="2000" u="sng">
                <a:latin typeface="Times New Roman Regular" panose="02020603050405020304" charset="0"/>
                <a:cs typeface="Times New Roman Regular" panose="02020603050405020304" charset="0"/>
              </a:rPr>
              <a:t> 1</a:t>
            </a:r>
            <a:r>
              <a:rPr lang="zh-CN" altLang="en-US" sz="2000" u="sng">
                <a:latin typeface="Times New Roman Regular" panose="02020603050405020304" charset="0"/>
                <a:cs typeface="Times New Roman Regular" panose="02020603050405020304" charset="0"/>
              </a:rPr>
              <a:t>2 </a:t>
            </a:r>
            <a:r>
              <a:rPr lang="zh-CN" altLang="en-US" sz="20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2000">
              <a:latin typeface="Times New Roman Regular" panose="02020603050405020304" charset="0"/>
              <a:cs typeface="Times New Roman Regular" panose="02020603050405020304" charset="0"/>
            </a:endParaRPr>
          </a:p>
        </p:txBody>
      </p:sp>
      <p:grpSp>
        <p:nvGrpSpPr>
          <p:cNvPr id="17" name="组合 16"/>
          <p:cNvGrpSpPr/>
          <p:nvPr/>
        </p:nvGrpSpPr>
        <p:grpSpPr>
          <a:xfrm>
            <a:off x="226060" y="207645"/>
            <a:ext cx="11640820" cy="6046470"/>
            <a:chOff x="569" y="450"/>
            <a:chExt cx="18066" cy="802"/>
          </a:xfrm>
        </p:grpSpPr>
        <p:sp>
          <p:nvSpPr>
            <p:cNvPr id="18" name="圆角矩形 17"/>
            <p:cNvSpPr/>
            <p:nvPr/>
          </p:nvSpPr>
          <p:spPr>
            <a:xfrm>
              <a:off x="569" y="459"/>
              <a:ext cx="18066" cy="7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089" y="450"/>
              <a:ext cx="17545" cy="86"/>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1. </a:t>
              </a:r>
              <a:r>
                <a:rPr lang="zh-CN" altLang="en-US" sz="2400">
                  <a:solidFill>
                    <a:srgbClr val="FF0000"/>
                  </a:solidFill>
                  <a:latin typeface="Comic Sans MS Regular" panose="030F0702030302020204" charset="0"/>
                  <a:cs typeface="Comic Sans MS Regular" panose="030F0702030302020204" charset="0"/>
                </a:rPr>
                <a:t>动名词作主语</a:t>
              </a: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20" name="文本框 19"/>
          <p:cNvSpPr txBox="1"/>
          <p:nvPr/>
        </p:nvSpPr>
        <p:spPr>
          <a:xfrm>
            <a:off x="788670" y="769620"/>
            <a:ext cx="10966450" cy="553085"/>
          </a:xfrm>
          <a:prstGeom prst="rect">
            <a:avLst/>
          </a:prstGeom>
          <a:noFill/>
        </p:spPr>
        <p:txBody>
          <a:bodyPr wrap="non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Learning to play an instrument can help children improve Maths,science, and language skills.</a:t>
            </a:r>
            <a:endParaRPr lang="en-US" altLang="zh-CN" sz="2000">
              <a:solidFill>
                <a:schemeClr val="tx1"/>
              </a:solidFill>
              <a:latin typeface="Comic Sans MS Regular" panose="030F0702030302020204" charset="0"/>
              <a:cs typeface="Comic Sans MS Regular" panose="030F0702030302020204" charset="0"/>
            </a:endParaRPr>
          </a:p>
        </p:txBody>
      </p:sp>
      <p:sp>
        <p:nvSpPr>
          <p:cNvPr id="21" name="文本框 20"/>
          <p:cNvSpPr txBox="1"/>
          <p:nvPr/>
        </p:nvSpPr>
        <p:spPr>
          <a:xfrm>
            <a:off x="777875" y="1142365"/>
            <a:ext cx="11457940" cy="1014730"/>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To improve Maths, science,and language skills, it is _______________________________ _______________________ .</a:t>
            </a:r>
            <a:endParaRPr lang="en-US" altLang="zh-CN" sz="2400">
              <a:solidFill>
                <a:schemeClr val="accent2"/>
              </a:solidFill>
              <a:latin typeface="Comic Sans MS Regular" panose="030F0702030302020204" charset="0"/>
              <a:cs typeface="Comic Sans MS Regular" panose="030F0702030302020204" charset="0"/>
            </a:endParaRPr>
          </a:p>
        </p:txBody>
      </p:sp>
      <p:grpSp>
        <p:nvGrpSpPr>
          <p:cNvPr id="24" name="组合 23"/>
          <p:cNvGrpSpPr/>
          <p:nvPr/>
        </p:nvGrpSpPr>
        <p:grpSpPr>
          <a:xfrm>
            <a:off x="1008380" y="1057910"/>
            <a:ext cx="10554335" cy="1017905"/>
            <a:chOff x="1369" y="1555"/>
            <a:chExt cx="16621" cy="1603"/>
          </a:xfrm>
        </p:grpSpPr>
        <p:sp>
          <p:nvSpPr>
            <p:cNvPr id="22" name="文本框 21"/>
            <p:cNvSpPr txBox="1"/>
            <p:nvPr/>
          </p:nvSpPr>
          <p:spPr>
            <a:xfrm>
              <a:off x="10764" y="1555"/>
              <a:ext cx="7227" cy="871"/>
            </a:xfrm>
            <a:prstGeom prst="rect">
              <a:avLst/>
            </a:prstGeom>
            <a:noFill/>
          </p:spPr>
          <p:txBody>
            <a:bodyPr wrap="non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helpful/of great help for children to </a:t>
              </a:r>
              <a:endParaRPr lang="en-US" altLang="zh-CN" sz="2000">
                <a:solidFill>
                  <a:srgbClr val="FF0000"/>
                </a:solidFill>
                <a:latin typeface="Comic Sans MS Regular" panose="030F0702030302020204" charset="0"/>
                <a:cs typeface="Comic Sans MS Regular" panose="030F0702030302020204" charset="0"/>
              </a:endParaRPr>
            </a:p>
          </p:txBody>
        </p:sp>
        <p:sp>
          <p:nvSpPr>
            <p:cNvPr id="23" name="文本框 22"/>
            <p:cNvSpPr txBox="1"/>
            <p:nvPr/>
          </p:nvSpPr>
          <p:spPr>
            <a:xfrm>
              <a:off x="1369" y="2288"/>
              <a:ext cx="5283" cy="871"/>
            </a:xfrm>
            <a:prstGeom prst="rect">
              <a:avLst/>
            </a:prstGeom>
            <a:noFill/>
          </p:spPr>
          <p:txBody>
            <a:bodyPr wrap="non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learn to play an instrument</a:t>
              </a:r>
              <a:endParaRPr lang="en-US" altLang="zh-CN" sz="2000">
                <a:solidFill>
                  <a:srgbClr val="FF0000"/>
                </a:solidFill>
                <a:latin typeface="Comic Sans MS Regular" panose="030F0702030302020204" charset="0"/>
                <a:cs typeface="Comic Sans MS Regular" panose="030F0702030302020204" charset="0"/>
              </a:endParaRPr>
            </a:p>
          </p:txBody>
        </p:sp>
      </p:grpSp>
      <p:grpSp>
        <p:nvGrpSpPr>
          <p:cNvPr id="39" name="组合 38"/>
          <p:cNvGrpSpPr/>
          <p:nvPr/>
        </p:nvGrpSpPr>
        <p:grpSpPr>
          <a:xfrm>
            <a:off x="229235" y="193040"/>
            <a:ext cx="12087225" cy="6132830"/>
            <a:chOff x="765" y="5232"/>
            <a:chExt cx="18736" cy="5646"/>
          </a:xfrm>
        </p:grpSpPr>
        <p:grpSp>
          <p:nvGrpSpPr>
            <p:cNvPr id="26" name="组合 25"/>
            <p:cNvGrpSpPr/>
            <p:nvPr/>
          </p:nvGrpSpPr>
          <p:grpSpPr>
            <a:xfrm>
              <a:off x="765" y="5232"/>
              <a:ext cx="18066" cy="5646"/>
              <a:chOff x="569" y="450"/>
              <a:chExt cx="18066" cy="802"/>
            </a:xfrm>
          </p:grpSpPr>
          <p:sp>
            <p:nvSpPr>
              <p:cNvPr id="27" name="圆角矩形 26"/>
              <p:cNvSpPr/>
              <p:nvPr/>
            </p:nvSpPr>
            <p:spPr>
              <a:xfrm>
                <a:off x="569" y="459"/>
                <a:ext cx="18066" cy="7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089" y="450"/>
                <a:ext cx="17545" cy="84"/>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1. </a:t>
                </a:r>
                <a:r>
                  <a:rPr lang="zh-CN" altLang="en-US" sz="2400">
                    <a:solidFill>
                      <a:srgbClr val="FF0000"/>
                    </a:solidFill>
                    <a:latin typeface="Comic Sans MS Regular" panose="030F0702030302020204" charset="0"/>
                    <a:cs typeface="Comic Sans MS Regular" panose="030F0702030302020204" charset="0"/>
                  </a:rPr>
                  <a:t>动名词作主语</a:t>
                </a: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29" name="文本框 28"/>
            <p:cNvSpPr txBox="1"/>
            <p:nvPr/>
          </p:nvSpPr>
          <p:spPr>
            <a:xfrm>
              <a:off x="1501" y="5603"/>
              <a:ext cx="17270" cy="509"/>
            </a:xfrm>
            <a:prstGeom prst="rect">
              <a:avLst/>
            </a:prstGeom>
            <a:noFill/>
          </p:spPr>
          <p:txBody>
            <a:bodyPr wrap="squar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Learning to play an instrument can help children improve Maths,science, and language skills.</a:t>
              </a:r>
              <a:endParaRPr lang="en-US" altLang="zh-CN" sz="2000">
                <a:solidFill>
                  <a:schemeClr val="tx1"/>
                </a:solidFill>
                <a:latin typeface="Comic Sans MS Regular" panose="030F0702030302020204" charset="0"/>
                <a:cs typeface="Comic Sans MS Regular" panose="030F0702030302020204" charset="0"/>
              </a:endParaRPr>
            </a:p>
          </p:txBody>
        </p:sp>
        <p:sp>
          <p:nvSpPr>
            <p:cNvPr id="33" name="文本框 32"/>
            <p:cNvSpPr txBox="1"/>
            <p:nvPr/>
          </p:nvSpPr>
          <p:spPr>
            <a:xfrm>
              <a:off x="1457" y="5965"/>
              <a:ext cx="18044" cy="934"/>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To improve Maths, science,and language skills, it is _______________________________ _______________________ .</a:t>
              </a:r>
              <a:endParaRPr lang="en-US" altLang="zh-CN" sz="2400">
                <a:solidFill>
                  <a:schemeClr val="accent2"/>
                </a:solidFill>
                <a:latin typeface="Comic Sans MS Regular" panose="030F0702030302020204" charset="0"/>
                <a:cs typeface="Comic Sans MS Regular" panose="030F0702030302020204" charset="0"/>
              </a:endParaRPr>
            </a:p>
          </p:txBody>
        </p:sp>
        <p:grpSp>
          <p:nvGrpSpPr>
            <p:cNvPr id="36" name="组合 35"/>
            <p:cNvGrpSpPr/>
            <p:nvPr/>
          </p:nvGrpSpPr>
          <p:grpSpPr>
            <a:xfrm>
              <a:off x="1847" y="5859"/>
              <a:ext cx="16622" cy="917"/>
              <a:chOff x="1369" y="1057"/>
              <a:chExt cx="16622" cy="917"/>
            </a:xfrm>
          </p:grpSpPr>
          <p:sp>
            <p:nvSpPr>
              <p:cNvPr id="37" name="文本框 36"/>
              <p:cNvSpPr txBox="1"/>
              <p:nvPr/>
            </p:nvSpPr>
            <p:spPr>
              <a:xfrm>
                <a:off x="10764" y="1057"/>
                <a:ext cx="7227" cy="509"/>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helpful/of great help for children to </a:t>
                </a:r>
                <a:endParaRPr lang="en-US" altLang="zh-CN" sz="2000">
                  <a:solidFill>
                    <a:srgbClr val="FF0000"/>
                  </a:solidFill>
                  <a:latin typeface="Comic Sans MS Regular" panose="030F0702030302020204" charset="0"/>
                  <a:cs typeface="Comic Sans MS Regular" panose="030F0702030302020204" charset="0"/>
                </a:endParaRPr>
              </a:p>
            </p:txBody>
          </p:sp>
          <p:sp>
            <p:nvSpPr>
              <p:cNvPr id="38" name="文本框 37"/>
              <p:cNvSpPr txBox="1"/>
              <p:nvPr/>
            </p:nvSpPr>
            <p:spPr>
              <a:xfrm>
                <a:off x="1369" y="1465"/>
                <a:ext cx="5283" cy="509"/>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learn to play an instrument</a:t>
                </a:r>
                <a:endParaRPr lang="en-US" altLang="zh-CN" sz="2000">
                  <a:solidFill>
                    <a:srgbClr val="FF0000"/>
                  </a:solidFill>
                  <a:latin typeface="Comic Sans MS Regular" panose="030F0702030302020204" charset="0"/>
                  <a:cs typeface="Comic Sans MS Regular" panose="030F0702030302020204" charset="0"/>
                </a:endParaRPr>
              </a:p>
            </p:txBody>
          </p:sp>
        </p:grpSp>
      </p:grpSp>
      <p:sp>
        <p:nvSpPr>
          <p:cNvPr id="41" name="下弧形箭头 40"/>
          <p:cNvSpPr/>
          <p:nvPr/>
        </p:nvSpPr>
        <p:spPr>
          <a:xfrm rot="10800000">
            <a:off x="4553585" y="2025015"/>
            <a:ext cx="2397125" cy="26162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3" name="文本框 42"/>
          <p:cNvSpPr txBox="1"/>
          <p:nvPr/>
        </p:nvSpPr>
        <p:spPr>
          <a:xfrm>
            <a:off x="5116830" y="1667510"/>
            <a:ext cx="1201420" cy="553085"/>
          </a:xfrm>
          <a:prstGeom prst="rect">
            <a:avLst/>
          </a:prstGeom>
          <a:noFill/>
        </p:spPr>
        <p:txBody>
          <a:bodyPr wrap="none" rtlCol="0">
            <a:spAutoFit/>
          </a:bodyPr>
          <a:p>
            <a:pPr algn="l">
              <a:lnSpc>
                <a:spcPct val="150000"/>
              </a:lnSpc>
              <a:buClrTx/>
              <a:buSzTx/>
              <a:buFontTx/>
            </a:pPr>
            <a:r>
              <a:rPr lang="zh-CN" altLang="en-US" sz="2000" b="1">
                <a:solidFill>
                  <a:srgbClr val="FF0000"/>
                </a:solidFill>
                <a:latin typeface="宋体" charset="0"/>
                <a:ea typeface="宋体" charset="0"/>
                <a:cs typeface="Comic Sans MS Regular" panose="030F0702030302020204" charset="0"/>
                <a:sym typeface="+mn-ea"/>
              </a:rPr>
              <a:t>定语从句</a:t>
            </a:r>
            <a:endParaRPr lang="zh-CN" altLang="en-US" sz="2000" b="1">
              <a:solidFill>
                <a:srgbClr val="FF0000"/>
              </a:solidFill>
              <a:latin typeface="宋体" charset="0"/>
              <a:ea typeface="宋体" charset="0"/>
              <a:cs typeface="Comic Sans MS Regular" panose="030F0702030302020204" charset="0"/>
              <a:sym typeface="+mn-ea"/>
            </a:endParaRPr>
          </a:p>
        </p:txBody>
      </p:sp>
      <p:sp>
        <p:nvSpPr>
          <p:cNvPr id="53" name="文本框 52"/>
          <p:cNvSpPr txBox="1"/>
          <p:nvPr/>
        </p:nvSpPr>
        <p:spPr>
          <a:xfrm>
            <a:off x="770255" y="2041525"/>
            <a:ext cx="11141075" cy="645160"/>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2. </a:t>
            </a:r>
            <a:r>
              <a:rPr lang="en-US" altLang="zh-CN" sz="2000">
                <a:solidFill>
                  <a:schemeClr val="tx1"/>
                </a:solidFill>
                <a:latin typeface="Comic Sans MS Regular" panose="030F0702030302020204" charset="0"/>
                <a:cs typeface="Comic Sans MS Regular" panose="030F0702030302020204" charset="0"/>
              </a:rPr>
              <a:t>...</a:t>
            </a:r>
            <a:r>
              <a:rPr lang="en-US" altLang="zh-CN" sz="2000">
                <a:latin typeface="Comic Sans MS Regular" panose="030F0702030302020204" charset="0"/>
                <a:cs typeface="Comic Sans MS Regular" panose="030F0702030302020204" charset="0"/>
                <a:sym typeface="+mn-ea"/>
              </a:rPr>
              <a:t>such as the treatment of diseases </a:t>
            </a:r>
            <a:r>
              <a:rPr lang="en-US" altLang="zh-CN" sz="2000">
                <a:solidFill>
                  <a:srgbClr val="FF0000"/>
                </a:solidFill>
                <a:latin typeface="Comic Sans MS Regular" panose="030F0702030302020204" charset="0"/>
                <a:cs typeface="Comic Sans MS Regular" panose="030F0702030302020204" charset="0"/>
                <a:sym typeface="+mn-ea"/>
              </a:rPr>
              <a:t>which influence memory</a:t>
            </a:r>
            <a:r>
              <a:rPr lang="en-US" altLang="zh-CN" sz="2000">
                <a:latin typeface="Comic Sans MS Regular" panose="030F0702030302020204" charset="0"/>
                <a:cs typeface="Comic Sans MS Regular" panose="030F0702030302020204" charset="0"/>
                <a:sym typeface="+mn-ea"/>
              </a:rPr>
              <a:t>.</a:t>
            </a:r>
            <a:endParaRPr lang="zh-CN" altLang="en-US" sz="2000">
              <a:solidFill>
                <a:srgbClr val="FF0000"/>
              </a:solidFill>
              <a:latin typeface="Comic Sans MS Regular" panose="030F0702030302020204" charset="0"/>
              <a:cs typeface="Comic Sans MS Regular" panose="030F0702030302020204" charset="0"/>
            </a:endParaRPr>
          </a:p>
        </p:txBody>
      </p:sp>
      <p:sp>
        <p:nvSpPr>
          <p:cNvPr id="64" name="文本框 63"/>
          <p:cNvSpPr txBox="1"/>
          <p:nvPr/>
        </p:nvSpPr>
        <p:spPr>
          <a:xfrm>
            <a:off x="993140" y="2482215"/>
            <a:ext cx="4703445" cy="553085"/>
          </a:xfrm>
          <a:prstGeom prst="rect">
            <a:avLst/>
          </a:prstGeom>
          <a:noFill/>
        </p:spPr>
        <p:txBody>
          <a:bodyPr wrap="non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Simon</a:t>
            </a:r>
            <a:r>
              <a:rPr lang="zh-CN" altLang="en-US" sz="2000">
                <a:solidFill>
                  <a:schemeClr val="tx1"/>
                </a:solidFill>
                <a:latin typeface="Comic Sans MS Regular" panose="030F0702030302020204" charset="0"/>
                <a:cs typeface="Comic Sans MS Regular" panose="030F0702030302020204" charset="0"/>
              </a:rPr>
              <a:t>更喜欢对我们有积极影响的</a:t>
            </a:r>
            <a:r>
              <a:rPr lang="zh-CN" altLang="en-US" sz="2000">
                <a:solidFill>
                  <a:schemeClr val="tx1"/>
                </a:solidFill>
                <a:latin typeface="Comic Sans MS Regular" panose="030F0702030302020204" charset="0"/>
                <a:cs typeface="Comic Sans MS Regular" panose="030F0702030302020204" charset="0"/>
              </a:rPr>
              <a:t>音乐。</a:t>
            </a:r>
            <a:endParaRPr lang="zh-CN" altLang="en-US" sz="2000">
              <a:solidFill>
                <a:schemeClr val="tx1"/>
              </a:solidFill>
              <a:latin typeface="Comic Sans MS Regular" panose="030F0702030302020204" charset="0"/>
              <a:cs typeface="Comic Sans MS Regular" panose="030F0702030302020204" charset="0"/>
            </a:endParaRPr>
          </a:p>
        </p:txBody>
      </p:sp>
      <p:sp>
        <p:nvSpPr>
          <p:cNvPr id="66" name="文本框 65"/>
          <p:cNvSpPr txBox="1"/>
          <p:nvPr/>
        </p:nvSpPr>
        <p:spPr>
          <a:xfrm>
            <a:off x="1027430" y="2835275"/>
            <a:ext cx="9453245"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Simon  ______________________________________________ .</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79" name="文本框 78"/>
          <p:cNvSpPr txBox="1"/>
          <p:nvPr/>
        </p:nvSpPr>
        <p:spPr>
          <a:xfrm>
            <a:off x="2152650" y="2756535"/>
            <a:ext cx="6794500" cy="553085"/>
          </a:xfrm>
          <a:prstGeom prst="rect">
            <a:avLst/>
          </a:prstGeom>
          <a:noFill/>
        </p:spPr>
        <p:txBody>
          <a:bodyPr wrap="non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prefers music that/which has a positive influence on us </a:t>
            </a:r>
            <a:endParaRPr lang="en-US" altLang="zh-CN" sz="2000">
              <a:solidFill>
                <a:srgbClr val="FF0000"/>
              </a:solidFill>
              <a:latin typeface="Comic Sans MS Regular" panose="030F0702030302020204" charset="0"/>
              <a:cs typeface="Comic Sans MS Regular" panose="030F0702030302020204" charset="0"/>
            </a:endParaRPr>
          </a:p>
        </p:txBody>
      </p:sp>
      <p:grpSp>
        <p:nvGrpSpPr>
          <p:cNvPr id="95" name="组合 94"/>
          <p:cNvGrpSpPr/>
          <p:nvPr/>
        </p:nvGrpSpPr>
        <p:grpSpPr>
          <a:xfrm>
            <a:off x="185420" y="154305"/>
            <a:ext cx="12179300" cy="6275070"/>
            <a:chOff x="706" y="740"/>
            <a:chExt cx="18736" cy="9780"/>
          </a:xfrm>
        </p:grpSpPr>
        <p:grpSp>
          <p:nvGrpSpPr>
            <p:cNvPr id="80" name="组合 79"/>
            <p:cNvGrpSpPr/>
            <p:nvPr/>
          </p:nvGrpSpPr>
          <p:grpSpPr>
            <a:xfrm>
              <a:off x="706" y="740"/>
              <a:ext cx="18736" cy="9780"/>
              <a:chOff x="765" y="5232"/>
              <a:chExt cx="18736" cy="5646"/>
            </a:xfrm>
          </p:grpSpPr>
          <p:grpSp>
            <p:nvGrpSpPr>
              <p:cNvPr id="81" name="组合 80"/>
              <p:cNvGrpSpPr/>
              <p:nvPr/>
            </p:nvGrpSpPr>
            <p:grpSpPr>
              <a:xfrm>
                <a:off x="765" y="5232"/>
                <a:ext cx="18066" cy="5646"/>
                <a:chOff x="569" y="450"/>
                <a:chExt cx="18066" cy="802"/>
              </a:xfrm>
            </p:grpSpPr>
            <p:sp>
              <p:nvSpPr>
                <p:cNvPr id="82" name="圆角矩形 81"/>
                <p:cNvSpPr/>
                <p:nvPr/>
              </p:nvSpPr>
              <p:spPr>
                <a:xfrm>
                  <a:off x="569" y="459"/>
                  <a:ext cx="18066" cy="7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文本框 82"/>
                <p:cNvSpPr txBox="1"/>
                <p:nvPr/>
              </p:nvSpPr>
              <p:spPr>
                <a:xfrm>
                  <a:off x="1089" y="450"/>
                  <a:ext cx="17545" cy="82"/>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1. </a:t>
                  </a:r>
                  <a:r>
                    <a:rPr lang="zh-CN" altLang="en-US" sz="2400">
                      <a:solidFill>
                        <a:srgbClr val="FF0000"/>
                      </a:solidFill>
                      <a:latin typeface="Comic Sans MS Regular" panose="030F0702030302020204" charset="0"/>
                      <a:cs typeface="Comic Sans MS Regular" panose="030F0702030302020204" charset="0"/>
                    </a:rPr>
                    <a:t>动名词作主语</a:t>
                  </a: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84" name="文本框 83"/>
              <p:cNvSpPr txBox="1"/>
              <p:nvPr/>
            </p:nvSpPr>
            <p:spPr>
              <a:xfrm>
                <a:off x="1501" y="5603"/>
                <a:ext cx="17270" cy="498"/>
              </a:xfrm>
              <a:prstGeom prst="rect">
                <a:avLst/>
              </a:prstGeom>
              <a:noFill/>
            </p:spPr>
            <p:txBody>
              <a:bodyPr wrap="squar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Learning to play an instrument can help children improve Maths,science, and language skills.</a:t>
                </a:r>
                <a:endParaRPr lang="en-US" altLang="zh-CN" sz="2000">
                  <a:solidFill>
                    <a:schemeClr val="tx1"/>
                  </a:solidFill>
                  <a:latin typeface="Comic Sans MS Regular" panose="030F0702030302020204" charset="0"/>
                  <a:cs typeface="Comic Sans MS Regular" panose="030F0702030302020204" charset="0"/>
                </a:endParaRPr>
              </a:p>
            </p:txBody>
          </p:sp>
          <p:sp>
            <p:nvSpPr>
              <p:cNvPr id="85" name="文本框 84"/>
              <p:cNvSpPr txBox="1"/>
              <p:nvPr/>
            </p:nvSpPr>
            <p:spPr>
              <a:xfrm>
                <a:off x="1457" y="5965"/>
                <a:ext cx="18044" cy="913"/>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To improve Maths, science,and language skills, it is _______________________________ _______________________ .</a:t>
                </a:r>
                <a:endParaRPr lang="en-US" altLang="zh-CN" sz="2400">
                  <a:solidFill>
                    <a:schemeClr val="accent2"/>
                  </a:solidFill>
                  <a:latin typeface="Comic Sans MS Regular" panose="030F0702030302020204" charset="0"/>
                  <a:cs typeface="Comic Sans MS Regular" panose="030F0702030302020204" charset="0"/>
                </a:endParaRPr>
              </a:p>
            </p:txBody>
          </p:sp>
          <p:grpSp>
            <p:nvGrpSpPr>
              <p:cNvPr id="86" name="组合 85"/>
              <p:cNvGrpSpPr/>
              <p:nvPr/>
            </p:nvGrpSpPr>
            <p:grpSpPr>
              <a:xfrm>
                <a:off x="1847" y="5859"/>
                <a:ext cx="16622" cy="906"/>
                <a:chOff x="1369" y="1057"/>
                <a:chExt cx="16622" cy="906"/>
              </a:xfrm>
            </p:grpSpPr>
            <p:sp>
              <p:nvSpPr>
                <p:cNvPr id="87" name="文本框 86"/>
                <p:cNvSpPr txBox="1"/>
                <p:nvPr/>
              </p:nvSpPr>
              <p:spPr>
                <a:xfrm>
                  <a:off x="10764" y="1057"/>
                  <a:ext cx="7227" cy="498"/>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helpful/of great help for children to </a:t>
                  </a:r>
                  <a:endParaRPr lang="en-US" altLang="zh-CN" sz="2000">
                    <a:solidFill>
                      <a:srgbClr val="FF0000"/>
                    </a:solidFill>
                    <a:latin typeface="Comic Sans MS Regular" panose="030F0702030302020204" charset="0"/>
                    <a:cs typeface="Comic Sans MS Regular" panose="030F0702030302020204" charset="0"/>
                  </a:endParaRPr>
                </a:p>
              </p:txBody>
            </p:sp>
            <p:sp>
              <p:nvSpPr>
                <p:cNvPr id="88" name="文本框 87"/>
                <p:cNvSpPr txBox="1"/>
                <p:nvPr/>
              </p:nvSpPr>
              <p:spPr>
                <a:xfrm>
                  <a:off x="1369" y="1465"/>
                  <a:ext cx="5283" cy="498"/>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learn to play an instrument</a:t>
                  </a:r>
                  <a:endParaRPr lang="en-US" altLang="zh-CN" sz="2000">
                    <a:solidFill>
                      <a:srgbClr val="FF0000"/>
                    </a:solidFill>
                    <a:latin typeface="Comic Sans MS Regular" panose="030F0702030302020204" charset="0"/>
                    <a:cs typeface="Comic Sans MS Regular" panose="030F0702030302020204" charset="0"/>
                  </a:endParaRPr>
                </a:p>
              </p:txBody>
            </p:sp>
          </p:grpSp>
        </p:grpSp>
        <p:sp>
          <p:nvSpPr>
            <p:cNvPr id="89" name="下弧形箭头 88"/>
            <p:cNvSpPr/>
            <p:nvPr/>
          </p:nvSpPr>
          <p:spPr>
            <a:xfrm rot="10800000">
              <a:off x="7371" y="3389"/>
              <a:ext cx="3775" cy="41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90" name="文本框 89"/>
            <p:cNvSpPr txBox="1"/>
            <p:nvPr/>
          </p:nvSpPr>
          <p:spPr>
            <a:xfrm>
              <a:off x="8258" y="2826"/>
              <a:ext cx="1892" cy="862"/>
            </a:xfrm>
            <a:prstGeom prst="rect">
              <a:avLst/>
            </a:prstGeom>
            <a:noFill/>
          </p:spPr>
          <p:txBody>
            <a:bodyPr wrap="square" rtlCol="0">
              <a:spAutoFit/>
            </a:bodyPr>
            <a:p>
              <a:pPr algn="l">
                <a:lnSpc>
                  <a:spcPct val="150000"/>
                </a:lnSpc>
                <a:buClrTx/>
                <a:buSzTx/>
                <a:buFontTx/>
              </a:pPr>
              <a:r>
                <a:rPr lang="zh-CN" altLang="en-US" sz="2000" b="1">
                  <a:solidFill>
                    <a:srgbClr val="FF0000"/>
                  </a:solidFill>
                  <a:latin typeface="宋体" charset="0"/>
                  <a:ea typeface="宋体" charset="0"/>
                  <a:cs typeface="Comic Sans MS Regular" panose="030F0702030302020204" charset="0"/>
                  <a:sym typeface="+mn-ea"/>
                </a:rPr>
                <a:t>定语从句</a:t>
              </a:r>
              <a:endParaRPr lang="zh-CN" altLang="en-US" sz="2000" b="1">
                <a:solidFill>
                  <a:srgbClr val="FF0000"/>
                </a:solidFill>
                <a:latin typeface="宋体" charset="0"/>
                <a:ea typeface="宋体" charset="0"/>
                <a:cs typeface="Comic Sans MS Regular" panose="030F0702030302020204" charset="0"/>
                <a:sym typeface="+mn-ea"/>
              </a:endParaRPr>
            </a:p>
          </p:txBody>
        </p:sp>
        <p:sp>
          <p:nvSpPr>
            <p:cNvPr id="91" name="文本框 90"/>
            <p:cNvSpPr txBox="1"/>
            <p:nvPr/>
          </p:nvSpPr>
          <p:spPr>
            <a:xfrm>
              <a:off x="1245" y="3375"/>
              <a:ext cx="17545" cy="1006"/>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2. </a:t>
              </a:r>
              <a:r>
                <a:rPr lang="en-US" altLang="zh-CN" sz="2000">
                  <a:solidFill>
                    <a:schemeClr val="tx1"/>
                  </a:solidFill>
                  <a:latin typeface="Comic Sans MS Regular" panose="030F0702030302020204" charset="0"/>
                  <a:cs typeface="Comic Sans MS Regular" panose="030F0702030302020204" charset="0"/>
                </a:rPr>
                <a:t>...</a:t>
              </a:r>
              <a:r>
                <a:rPr lang="en-US" altLang="zh-CN" sz="2000">
                  <a:latin typeface="Comic Sans MS Regular" panose="030F0702030302020204" charset="0"/>
                  <a:cs typeface="Comic Sans MS Regular" panose="030F0702030302020204" charset="0"/>
                  <a:sym typeface="+mn-ea"/>
                </a:rPr>
                <a:t>such as the treatment of diseases </a:t>
              </a:r>
              <a:r>
                <a:rPr lang="en-US" altLang="zh-CN" sz="2000">
                  <a:solidFill>
                    <a:srgbClr val="FF0000"/>
                  </a:solidFill>
                  <a:latin typeface="Comic Sans MS Regular" panose="030F0702030302020204" charset="0"/>
                  <a:cs typeface="Comic Sans MS Regular" panose="030F0702030302020204" charset="0"/>
                  <a:sym typeface="+mn-ea"/>
                </a:rPr>
                <a:t>which influence memory</a:t>
              </a:r>
              <a:r>
                <a:rPr lang="en-US" altLang="zh-CN" sz="2000">
                  <a:latin typeface="Comic Sans MS Regular" panose="030F0702030302020204" charset="0"/>
                  <a:cs typeface="Comic Sans MS Regular" panose="030F0702030302020204" charset="0"/>
                  <a:sym typeface="+mn-ea"/>
                </a:rPr>
                <a:t>.</a:t>
              </a:r>
              <a:endParaRPr lang="zh-CN" altLang="en-US" sz="2000">
                <a:solidFill>
                  <a:srgbClr val="FF0000"/>
                </a:solidFill>
                <a:latin typeface="Comic Sans MS Regular" panose="030F0702030302020204" charset="0"/>
                <a:cs typeface="Comic Sans MS Regular" panose="030F0702030302020204" charset="0"/>
              </a:endParaRPr>
            </a:p>
          </p:txBody>
        </p:sp>
        <p:sp>
          <p:nvSpPr>
            <p:cNvPr id="92" name="文本框 91"/>
            <p:cNvSpPr txBox="1"/>
            <p:nvPr/>
          </p:nvSpPr>
          <p:spPr>
            <a:xfrm>
              <a:off x="1764" y="4109"/>
              <a:ext cx="7407" cy="862"/>
            </a:xfrm>
            <a:prstGeom prst="rect">
              <a:avLst/>
            </a:prstGeom>
            <a:noFill/>
          </p:spPr>
          <p:txBody>
            <a:bodyPr wrap="squar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Simon</a:t>
              </a:r>
              <a:r>
                <a:rPr lang="zh-CN" altLang="en-US" sz="2000">
                  <a:solidFill>
                    <a:schemeClr val="tx1"/>
                  </a:solidFill>
                  <a:latin typeface="Comic Sans MS Regular" panose="030F0702030302020204" charset="0"/>
                  <a:cs typeface="Comic Sans MS Regular" panose="030F0702030302020204" charset="0"/>
                </a:rPr>
                <a:t>更喜欢对我们有积极影响的</a:t>
              </a:r>
              <a:r>
                <a:rPr lang="zh-CN" altLang="en-US" sz="2000">
                  <a:solidFill>
                    <a:schemeClr val="tx1"/>
                  </a:solidFill>
                  <a:latin typeface="Comic Sans MS Regular" panose="030F0702030302020204" charset="0"/>
                  <a:cs typeface="Comic Sans MS Regular" panose="030F0702030302020204" charset="0"/>
                </a:rPr>
                <a:t>音乐。</a:t>
              </a:r>
              <a:endParaRPr lang="zh-CN" altLang="en-US" sz="2000">
                <a:solidFill>
                  <a:schemeClr val="tx1"/>
                </a:solidFill>
                <a:latin typeface="Comic Sans MS Regular" panose="030F0702030302020204" charset="0"/>
                <a:cs typeface="Comic Sans MS Regular" panose="030F0702030302020204" charset="0"/>
              </a:endParaRPr>
            </a:p>
          </p:txBody>
        </p:sp>
        <p:sp>
          <p:nvSpPr>
            <p:cNvPr id="93" name="文本框 92"/>
            <p:cNvSpPr txBox="1"/>
            <p:nvPr/>
          </p:nvSpPr>
          <p:spPr>
            <a:xfrm>
              <a:off x="1818" y="4665"/>
              <a:ext cx="14887" cy="862"/>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Simon  ______________________________________________ .</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94" name="文本框 93"/>
            <p:cNvSpPr txBox="1"/>
            <p:nvPr/>
          </p:nvSpPr>
          <p:spPr>
            <a:xfrm>
              <a:off x="3590" y="4541"/>
              <a:ext cx="10700" cy="862"/>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prefers music that/which has a positive influence on us </a:t>
              </a:r>
              <a:endParaRPr lang="en-US" altLang="zh-CN" sz="2000">
                <a:solidFill>
                  <a:srgbClr val="FF0000"/>
                </a:solidFill>
                <a:latin typeface="Comic Sans MS Regular" panose="030F0702030302020204" charset="0"/>
                <a:cs typeface="Comic Sans MS Regular" panose="030F0702030302020204" charset="0"/>
              </a:endParaRPr>
            </a:p>
          </p:txBody>
        </p:sp>
      </p:grpSp>
      <p:sp>
        <p:nvSpPr>
          <p:cNvPr id="96" name="文本框 95"/>
          <p:cNvSpPr txBox="1"/>
          <p:nvPr/>
        </p:nvSpPr>
        <p:spPr>
          <a:xfrm>
            <a:off x="665480" y="3024505"/>
            <a:ext cx="11141075" cy="645160"/>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3. both ... and ...   “(</a:t>
            </a:r>
            <a:r>
              <a:rPr lang="zh-CN" altLang="en-US" sz="2400">
                <a:solidFill>
                  <a:srgbClr val="FF0000"/>
                </a:solidFill>
                <a:latin typeface="Comic Sans MS Regular" panose="030F0702030302020204" charset="0"/>
                <a:cs typeface="Comic Sans MS Regular" panose="030F0702030302020204" charset="0"/>
              </a:rPr>
              <a:t>两者</a:t>
            </a:r>
            <a:r>
              <a:rPr lang="en-US" altLang="zh-CN" sz="2400">
                <a:solidFill>
                  <a:srgbClr val="FF0000"/>
                </a:solidFill>
                <a:latin typeface="Comic Sans MS Regular" panose="030F0702030302020204" charset="0"/>
                <a:cs typeface="Comic Sans MS Regular" panose="030F0702030302020204" charset="0"/>
              </a:rPr>
              <a:t>) </a:t>
            </a:r>
            <a:r>
              <a:rPr lang="zh-CN" altLang="en-US" sz="2400">
                <a:solidFill>
                  <a:srgbClr val="FF0000"/>
                </a:solidFill>
                <a:latin typeface="Comic Sans MS Regular" panose="030F0702030302020204" charset="0"/>
                <a:cs typeface="Comic Sans MS Regular" panose="030F0702030302020204" charset="0"/>
              </a:rPr>
              <a:t>都</a:t>
            </a:r>
            <a:r>
              <a:rPr lang="en-US" altLang="zh-CN" sz="2400">
                <a:solidFill>
                  <a:srgbClr val="FF0000"/>
                </a:solidFill>
                <a:latin typeface="Comic Sans MS Regular" panose="030F0702030302020204" charset="0"/>
                <a:cs typeface="Comic Sans MS Regular" panose="030F0702030302020204" charset="0"/>
              </a:rPr>
              <a:t>”</a:t>
            </a:r>
            <a:endParaRPr lang="zh-CN" altLang="en-US" sz="2400">
              <a:solidFill>
                <a:srgbClr val="FF0000"/>
              </a:solidFill>
              <a:latin typeface="Comic Sans MS Regular" panose="030F0702030302020204" charset="0"/>
              <a:cs typeface="Comic Sans MS Regular" panose="030F0702030302020204" charset="0"/>
            </a:endParaRPr>
          </a:p>
        </p:txBody>
      </p:sp>
      <p:sp>
        <p:nvSpPr>
          <p:cNvPr id="67" name="文本框 66"/>
          <p:cNvSpPr txBox="1"/>
          <p:nvPr/>
        </p:nvSpPr>
        <p:spPr>
          <a:xfrm>
            <a:off x="5055870" y="3102610"/>
            <a:ext cx="670623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Arial" panose="020B0604020202020204" pitchFamily="34" charset="0"/>
                <a:cs typeface="Arial" panose="020B0604020202020204" pitchFamily="34" charset="0"/>
                <a:sym typeface="+mn-ea"/>
              </a:rPr>
              <a:t> not only ... but (also)... “</a:t>
            </a:r>
            <a:r>
              <a:rPr lang="zh-CN" altLang="en-US" sz="2000">
                <a:solidFill>
                  <a:srgbClr val="FF0000"/>
                </a:solidFill>
                <a:latin typeface="Arial" panose="020B0604020202020204" pitchFamily="34" charset="0"/>
                <a:cs typeface="Arial" panose="020B0604020202020204" pitchFamily="34" charset="0"/>
                <a:sym typeface="+mn-ea"/>
              </a:rPr>
              <a:t>不仅……而且……</a:t>
            </a:r>
            <a:r>
              <a:rPr lang="en-US" altLang="zh-CN" sz="2000">
                <a:solidFill>
                  <a:srgbClr val="FF0000"/>
                </a:solidFill>
                <a:latin typeface="Arial" panose="020B0604020202020204" pitchFamily="34" charset="0"/>
                <a:cs typeface="Arial" panose="020B0604020202020204" pitchFamily="34" charset="0"/>
                <a:sym typeface="+mn-ea"/>
              </a:rPr>
              <a:t>”</a:t>
            </a:r>
            <a:endParaRPr lang="en-US" altLang="zh-CN" sz="2000">
              <a:solidFill>
                <a:srgbClr val="FF0000"/>
              </a:solidFill>
              <a:latin typeface="Comic Sans MS Regular" panose="030F0702030302020204" charset="0"/>
              <a:cs typeface="Comic Sans MS Regular" panose="030F0702030302020204" charset="0"/>
            </a:endParaRPr>
          </a:p>
        </p:txBody>
      </p:sp>
      <p:sp>
        <p:nvSpPr>
          <p:cNvPr id="68" name="文本框 67"/>
          <p:cNvSpPr txBox="1"/>
          <p:nvPr/>
        </p:nvSpPr>
        <p:spPr>
          <a:xfrm>
            <a:off x="1010920" y="3422015"/>
            <a:ext cx="670623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either ... or...   “</a:t>
            </a:r>
            <a:r>
              <a:rPr lang="zh-CN" altLang="en-US" sz="2000">
                <a:solidFill>
                  <a:srgbClr val="FF0000"/>
                </a:solidFill>
                <a:latin typeface="Comic Sans MS Regular" panose="030F0702030302020204" charset="0"/>
                <a:cs typeface="Comic Sans MS Regular" panose="030F0702030302020204" charset="0"/>
              </a:rPr>
              <a:t>要么……要么……</a:t>
            </a:r>
            <a:r>
              <a:rPr lang="en-US" altLang="zh-CN" sz="2000">
                <a:solidFill>
                  <a:srgbClr val="FF0000"/>
                </a:solidFill>
                <a:latin typeface="Comic Sans MS Regular" panose="030F0702030302020204" charset="0"/>
                <a:cs typeface="Comic Sans MS Regular" panose="030F0702030302020204" charset="0"/>
              </a:rPr>
              <a:t>”</a:t>
            </a:r>
            <a:endParaRPr lang="en-US" altLang="zh-CN" sz="2000">
              <a:solidFill>
                <a:srgbClr val="FF0000"/>
              </a:solidFill>
              <a:latin typeface="Comic Sans MS Regular" panose="030F0702030302020204" charset="0"/>
              <a:cs typeface="Comic Sans MS Regular" panose="030F0702030302020204" charset="0"/>
            </a:endParaRPr>
          </a:p>
        </p:txBody>
      </p:sp>
      <p:sp>
        <p:nvSpPr>
          <p:cNvPr id="69" name="文本框 68"/>
          <p:cNvSpPr txBox="1"/>
          <p:nvPr/>
        </p:nvSpPr>
        <p:spPr>
          <a:xfrm>
            <a:off x="5118735" y="3401695"/>
            <a:ext cx="670623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neither ... nor...   “(</a:t>
            </a:r>
            <a:r>
              <a:rPr lang="zh-CN" altLang="en-US" sz="2000">
                <a:solidFill>
                  <a:srgbClr val="FF0000"/>
                </a:solidFill>
                <a:latin typeface="Comic Sans MS Regular" panose="030F0702030302020204" charset="0"/>
                <a:cs typeface="Comic Sans MS Regular" panose="030F0702030302020204" charset="0"/>
              </a:rPr>
              <a:t>两者</a:t>
            </a:r>
            <a:r>
              <a:rPr lang="en-US" altLang="zh-CN" sz="2000">
                <a:solidFill>
                  <a:srgbClr val="FF0000"/>
                </a:solidFill>
                <a:latin typeface="Comic Sans MS Regular" panose="030F0702030302020204" charset="0"/>
                <a:cs typeface="Comic Sans MS Regular" panose="030F0702030302020204" charset="0"/>
              </a:rPr>
              <a:t>) </a:t>
            </a:r>
            <a:r>
              <a:rPr lang="zh-CN" altLang="en-US" sz="2000">
                <a:solidFill>
                  <a:srgbClr val="FF0000"/>
                </a:solidFill>
                <a:latin typeface="Comic Sans MS Regular" panose="030F0702030302020204" charset="0"/>
                <a:cs typeface="Comic Sans MS Regular" panose="030F0702030302020204" charset="0"/>
              </a:rPr>
              <a:t>都不</a:t>
            </a:r>
            <a:r>
              <a:rPr lang="en-US" altLang="zh-CN" sz="2000">
                <a:solidFill>
                  <a:srgbClr val="FF0000"/>
                </a:solidFill>
                <a:latin typeface="Comic Sans MS Regular" panose="030F0702030302020204" charset="0"/>
                <a:cs typeface="Comic Sans MS Regular" panose="030F0702030302020204" charset="0"/>
              </a:rPr>
              <a:t>”</a:t>
            </a:r>
            <a:endParaRPr lang="en-US" altLang="zh-CN" sz="2000">
              <a:solidFill>
                <a:srgbClr val="FF0000"/>
              </a:solidFill>
              <a:latin typeface="Comic Sans MS Regular" panose="030F0702030302020204" charset="0"/>
              <a:cs typeface="Comic Sans MS Regular" panose="030F0702030302020204" charset="0"/>
            </a:endParaRPr>
          </a:p>
        </p:txBody>
      </p:sp>
      <p:sp>
        <p:nvSpPr>
          <p:cNvPr id="70" name="文本框 69"/>
          <p:cNvSpPr txBox="1"/>
          <p:nvPr/>
        </p:nvSpPr>
        <p:spPr>
          <a:xfrm>
            <a:off x="524510" y="3776980"/>
            <a:ext cx="5816600" cy="553085"/>
          </a:xfrm>
          <a:prstGeom prst="rect">
            <a:avLst/>
          </a:prstGeom>
          <a:noFill/>
        </p:spPr>
        <p:txBody>
          <a:bodyPr wrap="non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(1)</a:t>
            </a:r>
            <a:r>
              <a:rPr lang="zh-CN" altLang="en-US" sz="2000">
                <a:solidFill>
                  <a:schemeClr val="tx1"/>
                </a:solidFill>
                <a:latin typeface="Comic Sans MS Regular" panose="030F0702030302020204" charset="0"/>
                <a:cs typeface="Comic Sans MS Regular" panose="030F0702030302020204" charset="0"/>
              </a:rPr>
              <a:t>树木不仅能减少噪声污染，而且能够挡风停</a:t>
            </a:r>
            <a:r>
              <a:rPr lang="zh-CN" altLang="en-US" sz="2000">
                <a:solidFill>
                  <a:schemeClr val="tx1"/>
                </a:solidFill>
                <a:latin typeface="Comic Sans MS Regular" panose="030F0702030302020204" charset="0"/>
                <a:cs typeface="Comic Sans MS Regular" panose="030F0702030302020204" charset="0"/>
              </a:rPr>
              <a:t>沙。</a:t>
            </a:r>
            <a:endParaRPr lang="zh-CN" altLang="en-US" sz="2000">
              <a:solidFill>
                <a:schemeClr val="tx1"/>
              </a:solidFill>
              <a:latin typeface="Comic Sans MS Regular" panose="030F0702030302020204" charset="0"/>
              <a:cs typeface="Comic Sans MS Regular" panose="030F0702030302020204" charset="0"/>
            </a:endParaRPr>
          </a:p>
        </p:txBody>
      </p:sp>
      <p:sp>
        <p:nvSpPr>
          <p:cNvPr id="71" name="文本框 70"/>
          <p:cNvSpPr txBox="1"/>
          <p:nvPr/>
        </p:nvSpPr>
        <p:spPr>
          <a:xfrm>
            <a:off x="455295" y="4092575"/>
            <a:ext cx="11457940"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Trees can ___________________________________________________ .</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72" name="文本框 71"/>
          <p:cNvSpPr txBox="1"/>
          <p:nvPr/>
        </p:nvSpPr>
        <p:spPr>
          <a:xfrm>
            <a:off x="1889760" y="4041140"/>
            <a:ext cx="802894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not only reduce noise pollution, but also prevent the wind and sand</a:t>
            </a:r>
            <a:endParaRPr lang="en-US" altLang="zh-CN" sz="2000">
              <a:solidFill>
                <a:srgbClr val="FF0000"/>
              </a:solidFill>
              <a:latin typeface="Comic Sans MS Regular" panose="030F0702030302020204" charset="0"/>
              <a:cs typeface="Comic Sans MS Regular" panose="030F0702030302020204" charset="0"/>
            </a:endParaRPr>
          </a:p>
        </p:txBody>
      </p:sp>
      <p:sp>
        <p:nvSpPr>
          <p:cNvPr id="73" name="文本框 72"/>
          <p:cNvSpPr txBox="1"/>
          <p:nvPr/>
        </p:nvSpPr>
        <p:spPr>
          <a:xfrm>
            <a:off x="542290" y="4462780"/>
            <a:ext cx="6741160" cy="553085"/>
          </a:xfrm>
          <a:prstGeom prst="rect">
            <a:avLst/>
          </a:prstGeom>
          <a:noFill/>
        </p:spPr>
        <p:txBody>
          <a:bodyPr wrap="non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(2)</a:t>
            </a:r>
            <a:r>
              <a:rPr lang="zh-CN" altLang="en-US" sz="2000">
                <a:solidFill>
                  <a:schemeClr val="tx1"/>
                </a:solidFill>
                <a:latin typeface="Comic Sans MS Regular" panose="030F0702030302020204" charset="0"/>
                <a:cs typeface="Comic Sans MS Regular" panose="030F0702030302020204" charset="0"/>
              </a:rPr>
              <a:t>要么是</a:t>
            </a:r>
            <a:r>
              <a:rPr lang="en-US" altLang="zh-CN" sz="2000">
                <a:solidFill>
                  <a:schemeClr val="tx1"/>
                </a:solidFill>
                <a:latin typeface="Comic Sans MS Regular" panose="030F0702030302020204" charset="0"/>
                <a:cs typeface="Comic Sans MS Regular" panose="030F0702030302020204" charset="0"/>
              </a:rPr>
              <a:t>Jack</a:t>
            </a:r>
            <a:r>
              <a:rPr lang="zh-CN" altLang="en-US" sz="2000">
                <a:solidFill>
                  <a:schemeClr val="tx1"/>
                </a:solidFill>
                <a:latin typeface="Comic Sans MS Regular" panose="030F0702030302020204" charset="0"/>
                <a:cs typeface="Comic Sans MS Regular" panose="030F0702030302020204" charset="0"/>
              </a:rPr>
              <a:t>要么是</a:t>
            </a:r>
            <a:r>
              <a:rPr lang="en-US" altLang="zh-CN" sz="2000">
                <a:solidFill>
                  <a:schemeClr val="tx1"/>
                </a:solidFill>
                <a:latin typeface="Comic Sans MS Regular" panose="030F0702030302020204" charset="0"/>
                <a:cs typeface="Comic Sans MS Regular" panose="030F0702030302020204" charset="0"/>
              </a:rPr>
              <a:t>Mike</a:t>
            </a:r>
            <a:r>
              <a:rPr lang="zh-CN" altLang="en-US" sz="2000">
                <a:solidFill>
                  <a:schemeClr val="tx1"/>
                </a:solidFill>
                <a:latin typeface="Comic Sans MS Regular" panose="030F0702030302020204" charset="0"/>
                <a:cs typeface="Comic Sans MS Regular" panose="030F0702030302020204" charset="0"/>
              </a:rPr>
              <a:t>经常为他们的老师分发</a:t>
            </a:r>
            <a:r>
              <a:rPr lang="zh-CN" altLang="en-US" sz="2000">
                <a:solidFill>
                  <a:schemeClr val="tx1"/>
                </a:solidFill>
                <a:latin typeface="Comic Sans MS Regular" panose="030F0702030302020204" charset="0"/>
                <a:cs typeface="Comic Sans MS Regular" panose="030F0702030302020204" charset="0"/>
              </a:rPr>
              <a:t>作业本。</a:t>
            </a:r>
            <a:endParaRPr lang="zh-CN" altLang="en-US" sz="2000">
              <a:solidFill>
                <a:schemeClr val="tx1"/>
              </a:solidFill>
              <a:latin typeface="Comic Sans MS Regular" panose="030F0702030302020204" charset="0"/>
              <a:cs typeface="Comic Sans MS Regular" panose="030F0702030302020204" charset="0"/>
            </a:endParaRPr>
          </a:p>
        </p:txBody>
      </p:sp>
      <p:sp>
        <p:nvSpPr>
          <p:cNvPr id="74" name="文本框 73"/>
          <p:cNvSpPr txBox="1"/>
          <p:nvPr/>
        </p:nvSpPr>
        <p:spPr>
          <a:xfrm>
            <a:off x="582930" y="4964430"/>
            <a:ext cx="11457940"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 ____________________________________________ for their teachers.</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75" name="文本框 74"/>
          <p:cNvSpPr txBox="1"/>
          <p:nvPr/>
        </p:nvSpPr>
        <p:spPr>
          <a:xfrm>
            <a:off x="835660" y="4867910"/>
            <a:ext cx="802894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Either Jack or Mike often hands out exercise books</a:t>
            </a:r>
            <a:endParaRPr lang="en-US" altLang="zh-CN" sz="2000">
              <a:solidFill>
                <a:srgbClr val="FF0000"/>
              </a:solidFill>
              <a:latin typeface="Comic Sans MS Regular" panose="030F0702030302020204" charset="0"/>
              <a:cs typeface="Comic Sans MS Regular" panose="030F0702030302020204" charset="0"/>
            </a:endParaRPr>
          </a:p>
        </p:txBody>
      </p:sp>
      <p:sp>
        <p:nvSpPr>
          <p:cNvPr id="78" name="文本框 77"/>
          <p:cNvSpPr txBox="1"/>
          <p:nvPr/>
        </p:nvSpPr>
        <p:spPr>
          <a:xfrm>
            <a:off x="545465" y="5701030"/>
            <a:ext cx="11271885"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 ________________________________________________________ </a:t>
            </a:r>
            <a:r>
              <a:rPr lang="en-US" altLang="zh-CN" sz="2000">
                <a:solidFill>
                  <a:schemeClr val="accent2"/>
                </a:solidFill>
                <a:latin typeface="Comic Sans MS Regular" panose="030F0702030302020204" charset="0"/>
                <a:cs typeface="Comic Sans MS Regular" panose="030F0702030302020204" charset="0"/>
                <a:sym typeface="+mn-ea"/>
              </a:rPr>
              <a:t>too much space .</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77" name="文本框 76"/>
          <p:cNvSpPr txBox="1"/>
          <p:nvPr/>
        </p:nvSpPr>
        <p:spPr>
          <a:xfrm>
            <a:off x="669925" y="5662930"/>
            <a:ext cx="9039225" cy="521970"/>
          </a:xfrm>
          <a:prstGeom prst="rect">
            <a:avLst/>
          </a:prstGeom>
          <a:noFill/>
        </p:spPr>
        <p:txBody>
          <a:bodyPr wrap="square" lIns="0" rtlCol="0" anchor="t" anchorCtr="0">
            <a:spAutoFit/>
          </a:bodyPr>
          <a:p>
            <a:pPr algn="ctr">
              <a:lnSpc>
                <a:spcPct val="140000"/>
              </a:lnSpc>
              <a:buClrTx/>
              <a:buSzTx/>
              <a:buFontTx/>
            </a:pPr>
            <a:r>
              <a:rPr lang="en-US" altLang="zh-CN" sz="2000">
                <a:solidFill>
                  <a:srgbClr val="FF0000"/>
                </a:solidFill>
                <a:latin typeface="Comic Sans MS Regular" panose="030F0702030302020204" charset="0"/>
                <a:cs typeface="Comic Sans MS Regular" panose="030F0702030302020204" charset="0"/>
              </a:rPr>
              <a:t>Neither Lily nor her mother is satisfied with the sofa because it takes up</a:t>
            </a:r>
            <a:endParaRPr lang="en-US" altLang="zh-CN" sz="2000">
              <a:solidFill>
                <a:srgbClr val="FF0000"/>
              </a:solidFill>
              <a:latin typeface="Comic Sans MS Regular" panose="030F0702030302020204" charset="0"/>
              <a:cs typeface="Comic Sans MS Regular" panose="030F0702030302020204" charset="0"/>
            </a:endParaRPr>
          </a:p>
        </p:txBody>
      </p:sp>
      <p:sp>
        <p:nvSpPr>
          <p:cNvPr id="76" name="文本框 75"/>
          <p:cNvSpPr txBox="1"/>
          <p:nvPr/>
        </p:nvSpPr>
        <p:spPr>
          <a:xfrm>
            <a:off x="608965" y="5302250"/>
            <a:ext cx="7285990" cy="553085"/>
          </a:xfrm>
          <a:prstGeom prst="rect">
            <a:avLst/>
          </a:prstGeom>
          <a:noFill/>
        </p:spPr>
        <p:txBody>
          <a:bodyPr wrap="non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(3)Lily</a:t>
            </a:r>
            <a:r>
              <a:rPr lang="zh-CN" altLang="en-US" sz="2000">
                <a:solidFill>
                  <a:schemeClr val="tx1"/>
                </a:solidFill>
                <a:latin typeface="Comic Sans MS Regular" panose="030F0702030302020204" charset="0"/>
                <a:cs typeface="Comic Sans MS Regular" panose="030F0702030302020204" charset="0"/>
              </a:rPr>
              <a:t>和她妈妈都对这个沙发不满意，因为它占据了太多</a:t>
            </a:r>
            <a:r>
              <a:rPr lang="zh-CN" altLang="en-US" sz="2000">
                <a:solidFill>
                  <a:schemeClr val="tx1"/>
                </a:solidFill>
                <a:latin typeface="Comic Sans MS Regular" panose="030F0702030302020204" charset="0"/>
                <a:cs typeface="Comic Sans MS Regular" panose="030F0702030302020204" charset="0"/>
              </a:rPr>
              <a:t>空间。</a:t>
            </a:r>
            <a:endParaRPr lang="zh-CN" altLang="en-US" sz="2000">
              <a:solidFill>
                <a:schemeClr val="tx1"/>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dissolve">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21">
                                            <p:txEl>
                                              <p:pRg st="0" end="0"/>
                                            </p:txEl>
                                          </p:spTgt>
                                        </p:tgtEl>
                                      </p:cBhvr>
                                    </p:animEffect>
                                    <p:set>
                                      <p:cBhvr>
                                        <p:cTn id="35" dur="1" fill="hold">
                                          <p:stCondLst>
                                            <p:cond delay="499"/>
                                          </p:stCondLst>
                                        </p:cTn>
                                        <p:tgtEl>
                                          <p:spTgt spid="21">
                                            <p:txEl>
                                              <p:pRg st="0" end="0"/>
                                            </p:txEl>
                                          </p:spTgt>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24"/>
                                        </p:tgtEl>
                                      </p:cBhvr>
                                    </p:animEffect>
                                    <p:set>
                                      <p:cBhvr>
                                        <p:cTn id="41" dur="1" fill="hold">
                                          <p:stCondLst>
                                            <p:cond delay="499"/>
                                          </p:stCondLst>
                                        </p:cTn>
                                        <p:tgtEl>
                                          <p:spTgt spid="2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dissolv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dissolve">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right)">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checkerboard(across)">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checkerboard(across)">
                                      <p:cBhvr>
                                        <p:cTn id="72" dur="5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66">
                                            <p:txEl>
                                              <p:pRg st="0" end="0"/>
                                            </p:txEl>
                                          </p:spTgt>
                                        </p:tgtEl>
                                        <p:attrNameLst>
                                          <p:attrName>style.visibility</p:attrName>
                                        </p:attrNameLst>
                                      </p:cBhvr>
                                      <p:to>
                                        <p:strVal val="visible"/>
                                      </p:to>
                                    </p:set>
                                    <p:animEffect transition="in" filter="dissolve">
                                      <p:cBhvr>
                                        <p:cTn id="77" dur="500"/>
                                        <p:tgtEl>
                                          <p:spTgt spid="6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checkerboard(across)">
                                      <p:cBhvr>
                                        <p:cTn id="82" dur="500"/>
                                        <p:tgtEl>
                                          <p:spTgt spid="79"/>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53"/>
                                        </p:tgtEl>
                                      </p:cBhvr>
                                    </p:animEffect>
                                    <p:set>
                                      <p:cBhvr>
                                        <p:cTn id="87" dur="1" fill="hold">
                                          <p:stCondLst>
                                            <p:cond delay="499"/>
                                          </p:stCondLst>
                                        </p:cTn>
                                        <p:tgtEl>
                                          <p:spTgt spid="53"/>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41"/>
                                        </p:tgtEl>
                                      </p:cBhvr>
                                    </p:animEffect>
                                    <p:set>
                                      <p:cBhvr>
                                        <p:cTn id="90" dur="1" fill="hold">
                                          <p:stCondLst>
                                            <p:cond delay="499"/>
                                          </p:stCondLst>
                                        </p:cTn>
                                        <p:tgtEl>
                                          <p:spTgt spid="41"/>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79"/>
                                        </p:tgtEl>
                                      </p:cBhvr>
                                    </p:animEffect>
                                    <p:set>
                                      <p:cBhvr>
                                        <p:cTn id="96" dur="1" fill="hold">
                                          <p:stCondLst>
                                            <p:cond delay="499"/>
                                          </p:stCondLst>
                                        </p:cTn>
                                        <p:tgtEl>
                                          <p:spTgt spid="79"/>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64"/>
                                        </p:tgtEl>
                                      </p:cBhvr>
                                    </p:animEffect>
                                    <p:set>
                                      <p:cBhvr>
                                        <p:cTn id="99" dur="1" fill="hold">
                                          <p:stCondLst>
                                            <p:cond delay="499"/>
                                          </p:stCondLst>
                                        </p:cTn>
                                        <p:tgtEl>
                                          <p:spTgt spid="64"/>
                                        </p:tgtEl>
                                        <p:attrNameLst>
                                          <p:attrName>style.visibility</p:attrName>
                                        </p:attrNameLst>
                                      </p:cBhvr>
                                      <p:to>
                                        <p:strVal val="hidden"/>
                                      </p:to>
                                    </p:set>
                                  </p:childTnLst>
                                </p:cTn>
                              </p:par>
                              <p:par>
                                <p:cTn id="100" presetID="3" presetClass="exit" presetSubtype="10" fill="hold" grpId="0" nodeType="withEffect">
                                  <p:stCondLst>
                                    <p:cond delay="0"/>
                                  </p:stCondLst>
                                  <p:childTnLst>
                                    <p:animEffect transition="out" filter="blinds(horizontal)">
                                      <p:cBhvr>
                                        <p:cTn id="101" dur="500"/>
                                        <p:tgtEl>
                                          <p:spTgt spid="66">
                                            <p:txEl>
                                              <p:pRg st="0" end="0"/>
                                            </p:txEl>
                                          </p:spTgt>
                                        </p:tgtEl>
                                      </p:cBhvr>
                                    </p:animEffect>
                                    <p:set>
                                      <p:cBhvr>
                                        <p:cTn id="102" dur="1" fill="hold">
                                          <p:stCondLst>
                                            <p:cond delay="499"/>
                                          </p:stCondLst>
                                        </p:cTn>
                                        <p:tgtEl>
                                          <p:spTgt spid="66">
                                            <p:txEl>
                                              <p:pRg st="0" end="0"/>
                                            </p:txEl>
                                          </p:spTgt>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dissolve">
                                      <p:cBhvr>
                                        <p:cTn id="110" dur="500"/>
                                        <p:tgtEl>
                                          <p:spTgt spid="58"/>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95"/>
                                        </p:tgtEl>
                                        <p:attrNameLst>
                                          <p:attrName>style.visibility</p:attrName>
                                        </p:attrNameLst>
                                      </p:cBhvr>
                                      <p:to>
                                        <p:strVal val="visible"/>
                                      </p:to>
                                    </p:set>
                                    <p:animEffect transition="in" filter="dissolve">
                                      <p:cBhvr>
                                        <p:cTn id="115" dur="500"/>
                                        <p:tgtEl>
                                          <p:spTgt spid="95"/>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grpId="0" nodeType="clickEffect">
                                  <p:stCondLst>
                                    <p:cond delay="0"/>
                                  </p:stCondLst>
                                  <p:childTnLst>
                                    <p:set>
                                      <p:cBhvr>
                                        <p:cTn id="119" dur="1" fill="hold">
                                          <p:stCondLst>
                                            <p:cond delay="0"/>
                                          </p:stCondLst>
                                        </p:cTn>
                                        <p:tgtEl>
                                          <p:spTgt spid="96"/>
                                        </p:tgtEl>
                                        <p:attrNameLst>
                                          <p:attrName>style.visibility</p:attrName>
                                        </p:attrNameLst>
                                      </p:cBhvr>
                                      <p:to>
                                        <p:strVal val="visible"/>
                                      </p:to>
                                    </p:set>
                                    <p:animEffect transition="in" filter="dissolve">
                                      <p:cBhvr>
                                        <p:cTn id="120" dur="500"/>
                                        <p:tgtEl>
                                          <p:spTgt spid="96"/>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grpId="0" nodeType="click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checkerboard(across)">
                                      <p:cBhvr>
                                        <p:cTn id="125" dur="500"/>
                                        <p:tgtEl>
                                          <p:spTgt spid="67"/>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checkerboard(across)">
                                      <p:cBhvr>
                                        <p:cTn id="130" dur="500"/>
                                        <p:tgtEl>
                                          <p:spTgt spid="68"/>
                                        </p:tgtEl>
                                      </p:cBhvr>
                                    </p:animEffect>
                                  </p:childTnLst>
                                </p:cTn>
                              </p:par>
                            </p:childTnLst>
                          </p:cTn>
                        </p:par>
                      </p:childTnLst>
                    </p:cTn>
                  </p:par>
                  <p:par>
                    <p:cTn id="131" fill="hold">
                      <p:stCondLst>
                        <p:cond delay="indefinite"/>
                      </p:stCondLst>
                      <p:childTnLst>
                        <p:par>
                          <p:cTn id="132" fill="hold">
                            <p:stCondLst>
                              <p:cond delay="0"/>
                            </p:stCondLst>
                            <p:childTnLst>
                              <p:par>
                                <p:cTn id="133" presetID="5" presetClass="entr" presetSubtype="10" fill="hold" grpId="0" nodeType="clickEffect">
                                  <p:stCondLst>
                                    <p:cond delay="0"/>
                                  </p:stCondLst>
                                  <p:childTnLst>
                                    <p:set>
                                      <p:cBhvr>
                                        <p:cTn id="134" dur="1" fill="hold">
                                          <p:stCondLst>
                                            <p:cond delay="0"/>
                                          </p:stCondLst>
                                        </p:cTn>
                                        <p:tgtEl>
                                          <p:spTgt spid="69"/>
                                        </p:tgtEl>
                                        <p:attrNameLst>
                                          <p:attrName>style.visibility</p:attrName>
                                        </p:attrNameLst>
                                      </p:cBhvr>
                                      <p:to>
                                        <p:strVal val="visible"/>
                                      </p:to>
                                    </p:set>
                                    <p:animEffect transition="in" filter="checkerboard(across)">
                                      <p:cBhvr>
                                        <p:cTn id="135" dur="500"/>
                                        <p:tgtEl>
                                          <p:spTgt spid="69"/>
                                        </p:tgtEl>
                                      </p:cBhvr>
                                    </p:animEffec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grpId="0" nodeType="click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checkerboard(across)">
                                      <p:cBhvr>
                                        <p:cTn id="140" dur="500"/>
                                        <p:tgtEl>
                                          <p:spTgt spid="70"/>
                                        </p:tgtEl>
                                      </p:cBhvr>
                                    </p:animEffect>
                                  </p:childTnLst>
                                </p:cTn>
                              </p:par>
                            </p:childTnLst>
                          </p:cTn>
                        </p:par>
                      </p:childTnLst>
                    </p:cTn>
                  </p:par>
                  <p:par>
                    <p:cTn id="141" fill="hold">
                      <p:stCondLst>
                        <p:cond delay="indefinite"/>
                      </p:stCondLst>
                      <p:childTnLst>
                        <p:par>
                          <p:cTn id="142" fill="hold">
                            <p:stCondLst>
                              <p:cond delay="0"/>
                            </p:stCondLst>
                            <p:childTnLst>
                              <p:par>
                                <p:cTn id="143" presetID="9" presetClass="entr" presetSubtype="0" fill="hold" nodeType="clickEffect">
                                  <p:stCondLst>
                                    <p:cond delay="0"/>
                                  </p:stCondLst>
                                  <p:childTnLst>
                                    <p:set>
                                      <p:cBhvr>
                                        <p:cTn id="144" dur="1" fill="hold">
                                          <p:stCondLst>
                                            <p:cond delay="0"/>
                                          </p:stCondLst>
                                        </p:cTn>
                                        <p:tgtEl>
                                          <p:spTgt spid="71">
                                            <p:txEl>
                                              <p:pRg st="0" end="0"/>
                                            </p:txEl>
                                          </p:spTgt>
                                        </p:tgtEl>
                                        <p:attrNameLst>
                                          <p:attrName>style.visibility</p:attrName>
                                        </p:attrNameLst>
                                      </p:cBhvr>
                                      <p:to>
                                        <p:strVal val="visible"/>
                                      </p:to>
                                    </p:set>
                                    <p:animEffect transition="in" filter="dissolve">
                                      <p:cBhvr>
                                        <p:cTn id="145" dur="500"/>
                                        <p:tgtEl>
                                          <p:spTgt spid="71">
                                            <p:txEl>
                                              <p:pRg st="0" end="0"/>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 presetClass="entr" presetSubtype="10" fill="hold" grpId="0" nodeType="clickEffect">
                                  <p:stCondLst>
                                    <p:cond delay="0"/>
                                  </p:stCondLst>
                                  <p:childTnLst>
                                    <p:set>
                                      <p:cBhvr>
                                        <p:cTn id="149" dur="1" fill="hold">
                                          <p:stCondLst>
                                            <p:cond delay="0"/>
                                          </p:stCondLst>
                                        </p:cTn>
                                        <p:tgtEl>
                                          <p:spTgt spid="72"/>
                                        </p:tgtEl>
                                        <p:attrNameLst>
                                          <p:attrName>style.visibility</p:attrName>
                                        </p:attrNameLst>
                                      </p:cBhvr>
                                      <p:to>
                                        <p:strVal val="visible"/>
                                      </p:to>
                                    </p:set>
                                    <p:animEffect transition="in" filter="checkerboard(across)">
                                      <p:cBhvr>
                                        <p:cTn id="150" dur="500"/>
                                        <p:tgtEl>
                                          <p:spTgt spid="72"/>
                                        </p:tgtEl>
                                      </p:cBhvr>
                                    </p:animEffect>
                                  </p:childTnLst>
                                </p:cTn>
                              </p:par>
                            </p:childTnLst>
                          </p:cTn>
                        </p:par>
                      </p:childTnLst>
                    </p:cTn>
                  </p:par>
                  <p:par>
                    <p:cTn id="151" fill="hold">
                      <p:stCondLst>
                        <p:cond delay="indefinite"/>
                      </p:stCondLst>
                      <p:childTnLst>
                        <p:par>
                          <p:cTn id="152" fill="hold">
                            <p:stCondLst>
                              <p:cond delay="0"/>
                            </p:stCondLst>
                            <p:childTnLst>
                              <p:par>
                                <p:cTn id="153" presetID="5" presetClass="entr" presetSubtype="10" fill="hold" grpId="0" nodeType="clickEffect">
                                  <p:stCondLst>
                                    <p:cond delay="0"/>
                                  </p:stCondLst>
                                  <p:childTnLst>
                                    <p:set>
                                      <p:cBhvr>
                                        <p:cTn id="154" dur="1" fill="hold">
                                          <p:stCondLst>
                                            <p:cond delay="0"/>
                                          </p:stCondLst>
                                        </p:cTn>
                                        <p:tgtEl>
                                          <p:spTgt spid="73"/>
                                        </p:tgtEl>
                                        <p:attrNameLst>
                                          <p:attrName>style.visibility</p:attrName>
                                        </p:attrNameLst>
                                      </p:cBhvr>
                                      <p:to>
                                        <p:strVal val="visible"/>
                                      </p:to>
                                    </p:set>
                                    <p:animEffect transition="in" filter="checkerboard(across)">
                                      <p:cBhvr>
                                        <p:cTn id="155" dur="500"/>
                                        <p:tgtEl>
                                          <p:spTgt spid="73"/>
                                        </p:tgtEl>
                                      </p:cBhvr>
                                    </p:animEffect>
                                  </p:childTnLst>
                                </p:cTn>
                              </p:par>
                            </p:childTnLst>
                          </p:cTn>
                        </p:par>
                      </p:childTnLst>
                    </p:cTn>
                  </p:par>
                  <p:par>
                    <p:cTn id="156" fill="hold">
                      <p:stCondLst>
                        <p:cond delay="indefinite"/>
                      </p:stCondLst>
                      <p:childTnLst>
                        <p:par>
                          <p:cTn id="157" fill="hold">
                            <p:stCondLst>
                              <p:cond delay="0"/>
                            </p:stCondLst>
                            <p:childTnLst>
                              <p:par>
                                <p:cTn id="158" presetID="9" presetClass="entr" presetSubtype="0" fill="hold" nodeType="clickEffect">
                                  <p:stCondLst>
                                    <p:cond delay="0"/>
                                  </p:stCondLst>
                                  <p:childTnLst>
                                    <p:set>
                                      <p:cBhvr>
                                        <p:cTn id="159" dur="1" fill="hold">
                                          <p:stCondLst>
                                            <p:cond delay="0"/>
                                          </p:stCondLst>
                                        </p:cTn>
                                        <p:tgtEl>
                                          <p:spTgt spid="74">
                                            <p:txEl>
                                              <p:pRg st="0" end="0"/>
                                            </p:txEl>
                                          </p:spTgt>
                                        </p:tgtEl>
                                        <p:attrNameLst>
                                          <p:attrName>style.visibility</p:attrName>
                                        </p:attrNameLst>
                                      </p:cBhvr>
                                      <p:to>
                                        <p:strVal val="visible"/>
                                      </p:to>
                                    </p:set>
                                    <p:animEffect transition="in" filter="dissolve">
                                      <p:cBhvr>
                                        <p:cTn id="160" dur="500"/>
                                        <p:tgtEl>
                                          <p:spTgt spid="74">
                                            <p:txEl>
                                              <p:pRg st="0" end="0"/>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5" presetClass="entr" presetSubtype="10" fill="hold" grpId="0" nodeType="clickEffect">
                                  <p:stCondLst>
                                    <p:cond delay="0"/>
                                  </p:stCondLst>
                                  <p:childTnLst>
                                    <p:set>
                                      <p:cBhvr>
                                        <p:cTn id="164" dur="1" fill="hold">
                                          <p:stCondLst>
                                            <p:cond delay="0"/>
                                          </p:stCondLst>
                                        </p:cTn>
                                        <p:tgtEl>
                                          <p:spTgt spid="75"/>
                                        </p:tgtEl>
                                        <p:attrNameLst>
                                          <p:attrName>style.visibility</p:attrName>
                                        </p:attrNameLst>
                                      </p:cBhvr>
                                      <p:to>
                                        <p:strVal val="visible"/>
                                      </p:to>
                                    </p:set>
                                    <p:animEffect transition="in" filter="checkerboard(across)">
                                      <p:cBhvr>
                                        <p:cTn id="165" dur="500"/>
                                        <p:tgtEl>
                                          <p:spTgt spid="75"/>
                                        </p:tgtEl>
                                      </p:cBhvr>
                                    </p:animEffect>
                                  </p:childTnLst>
                                </p:cTn>
                              </p:par>
                            </p:childTnLst>
                          </p:cTn>
                        </p:par>
                      </p:childTnLst>
                    </p:cTn>
                  </p:par>
                  <p:par>
                    <p:cTn id="166" fill="hold">
                      <p:stCondLst>
                        <p:cond delay="indefinite"/>
                      </p:stCondLst>
                      <p:childTnLst>
                        <p:par>
                          <p:cTn id="167" fill="hold">
                            <p:stCondLst>
                              <p:cond delay="0"/>
                            </p:stCondLst>
                            <p:childTnLst>
                              <p:par>
                                <p:cTn id="168" presetID="5" presetClass="entr" presetSubtype="10" fill="hold" grpId="0" nodeType="clickEffect">
                                  <p:stCondLst>
                                    <p:cond delay="0"/>
                                  </p:stCondLst>
                                  <p:childTnLst>
                                    <p:set>
                                      <p:cBhvr>
                                        <p:cTn id="169" dur="1" fill="hold">
                                          <p:stCondLst>
                                            <p:cond delay="0"/>
                                          </p:stCondLst>
                                        </p:cTn>
                                        <p:tgtEl>
                                          <p:spTgt spid="76"/>
                                        </p:tgtEl>
                                        <p:attrNameLst>
                                          <p:attrName>style.visibility</p:attrName>
                                        </p:attrNameLst>
                                      </p:cBhvr>
                                      <p:to>
                                        <p:strVal val="visible"/>
                                      </p:to>
                                    </p:set>
                                    <p:animEffect transition="in" filter="checkerboard(across)">
                                      <p:cBhvr>
                                        <p:cTn id="170" dur="500"/>
                                        <p:tgtEl>
                                          <p:spTgt spid="76"/>
                                        </p:tgtEl>
                                      </p:cBhvr>
                                    </p:animEffect>
                                  </p:childTnLst>
                                </p:cTn>
                              </p:par>
                            </p:childTnLst>
                          </p:cTn>
                        </p:par>
                      </p:childTnLst>
                    </p:cTn>
                  </p:par>
                  <p:par>
                    <p:cTn id="171" fill="hold">
                      <p:stCondLst>
                        <p:cond delay="indefinite"/>
                      </p:stCondLst>
                      <p:childTnLst>
                        <p:par>
                          <p:cTn id="172" fill="hold">
                            <p:stCondLst>
                              <p:cond delay="0"/>
                            </p:stCondLst>
                            <p:childTnLst>
                              <p:par>
                                <p:cTn id="173" presetID="9" presetClass="entr" presetSubtype="0" fill="hold" nodeType="clickEffect">
                                  <p:stCondLst>
                                    <p:cond delay="0"/>
                                  </p:stCondLst>
                                  <p:childTnLst>
                                    <p:set>
                                      <p:cBhvr>
                                        <p:cTn id="174" dur="1" fill="hold">
                                          <p:stCondLst>
                                            <p:cond delay="0"/>
                                          </p:stCondLst>
                                        </p:cTn>
                                        <p:tgtEl>
                                          <p:spTgt spid="78">
                                            <p:txEl>
                                              <p:pRg st="0" end="0"/>
                                            </p:txEl>
                                          </p:spTgt>
                                        </p:tgtEl>
                                        <p:attrNameLst>
                                          <p:attrName>style.visibility</p:attrName>
                                        </p:attrNameLst>
                                      </p:cBhvr>
                                      <p:to>
                                        <p:strVal val="visible"/>
                                      </p:to>
                                    </p:set>
                                    <p:animEffect transition="in" filter="dissolve">
                                      <p:cBhvr>
                                        <p:cTn id="175" dur="500"/>
                                        <p:tgtEl>
                                          <p:spTgt spid="78">
                                            <p:txEl>
                                              <p:pRg st="0" end="0"/>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5" presetClass="entr" presetSubtype="10" fill="hold" grpId="0" nodeType="clickEffect">
                                  <p:stCondLst>
                                    <p:cond delay="0"/>
                                  </p:stCondLst>
                                  <p:childTnLst>
                                    <p:set>
                                      <p:cBhvr>
                                        <p:cTn id="179" dur="1" fill="hold">
                                          <p:stCondLst>
                                            <p:cond delay="0"/>
                                          </p:stCondLst>
                                        </p:cTn>
                                        <p:tgtEl>
                                          <p:spTgt spid="77"/>
                                        </p:tgtEl>
                                        <p:attrNameLst>
                                          <p:attrName>style.visibility</p:attrName>
                                        </p:attrNameLst>
                                      </p:cBhvr>
                                      <p:to>
                                        <p:strVal val="visible"/>
                                      </p:to>
                                    </p:set>
                                    <p:animEffect transition="in" filter="checkerboard(across)">
                                      <p:cBhvr>
                                        <p:cTn id="18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7" grpId="0" bldLvl="0" animBg="1"/>
      <p:bldP spid="67" grpId="0"/>
      <p:bldP spid="68" grpId="0"/>
      <p:bldP spid="69" grpId="0"/>
      <p:bldP spid="72" grpId="0"/>
      <p:bldP spid="70" grpId="0"/>
      <p:bldP spid="75" grpId="0"/>
      <p:bldP spid="73" grpId="0"/>
      <p:bldP spid="77" grpId="0" bldLvl="0" animBg="1"/>
      <p:bldP spid="76" grpId="0"/>
      <p:bldP spid="20" grpId="0"/>
      <p:bldP spid="21" grpId="0" bldLvl="0" build="allAtOnce"/>
      <p:bldP spid="20" grpId="1"/>
      <p:bldP spid="41" grpId="0" bldLvl="0" animBg="1"/>
      <p:bldP spid="43" grpId="0"/>
      <p:bldP spid="53" grpId="0"/>
      <p:bldP spid="64" grpId="0"/>
      <p:bldP spid="79" grpId="0"/>
      <p:bldP spid="53" grpId="1"/>
      <p:bldP spid="41" grpId="1" bldLvl="0" animBg="1"/>
      <p:bldP spid="43" grpId="1"/>
      <p:bldP spid="79" grpId="1"/>
      <p:bldP spid="64" grpId="1"/>
      <p:bldP spid="66" grpId="0" bldLvl="0" build="allAtOnce"/>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25805" y="1263015"/>
            <a:ext cx="1615440" cy="36830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13" name="文本框 12"/>
          <p:cNvSpPr txBox="1"/>
          <p:nvPr/>
        </p:nvSpPr>
        <p:spPr>
          <a:xfrm>
            <a:off x="3806190" y="3607435"/>
            <a:ext cx="1614805" cy="36830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7" name="文本框 6"/>
          <p:cNvSpPr txBox="1"/>
          <p:nvPr/>
        </p:nvSpPr>
        <p:spPr>
          <a:xfrm>
            <a:off x="385445" y="232410"/>
            <a:ext cx="11383645" cy="6092825"/>
          </a:xfrm>
          <a:prstGeom prst="rect">
            <a:avLst/>
          </a:prstGeom>
          <a:noFill/>
        </p:spPr>
        <p:txBody>
          <a:bodyPr wrap="square" rtlCol="0">
            <a:spAutoFit/>
          </a:bodyPr>
          <a:p>
            <a:pPr indent="457200" algn="l" fontAlgn="auto">
              <a:lnSpc>
                <a:spcPts val="2600"/>
              </a:lnSpc>
            </a:pPr>
            <a:r>
              <a:rPr lang="zh-CN" altLang="en-US" sz="20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2000" u="sng">
                <a:latin typeface="Times New Roman Regular" panose="02020603050405020304" charset="0"/>
                <a:cs typeface="Times New Roman Regular" panose="02020603050405020304" charset="0"/>
              </a:rPr>
              <a:t> 1 </a:t>
            </a:r>
            <a:r>
              <a:rPr lang="zh-CN" altLang="en-US" sz="2000">
                <a:latin typeface="Times New Roman Regular" panose="02020603050405020304" charset="0"/>
                <a:cs typeface="Times New Roman Regular" panose="02020603050405020304" charset="0"/>
              </a:rPr>
              <a:t>  much time to its study. Experts(专家) are finding that </a:t>
            </a:r>
            <a:r>
              <a:rPr lang="zh-CN" altLang="en-US" sz="2000" u="sng">
                <a:latin typeface="Times New Roman Regular" panose="02020603050405020304" charset="0"/>
                <a:cs typeface="Times New Roman Regular" panose="02020603050405020304" charset="0"/>
              </a:rPr>
              <a:t>  2  </a:t>
            </a:r>
            <a:r>
              <a:rPr lang="zh-CN" altLang="en-US" sz="20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2000">
              <a:latin typeface="Times New Roman Regular" panose="02020603050405020304" charset="0"/>
              <a:cs typeface="Times New Roman Regular" panose="02020603050405020304" charset="0"/>
            </a:endParaRPr>
          </a:p>
          <a:p>
            <a:pPr indent="457200" algn="just" fontAlgn="auto">
              <a:lnSpc>
                <a:spcPts val="2600"/>
              </a:lnSpc>
            </a:pPr>
            <a:r>
              <a:rPr lang="zh-CN" altLang="en-US" sz="2000">
                <a:latin typeface="Times New Roman Regular" panose="02020603050405020304" charset="0"/>
                <a:cs typeface="Times New Roman Regular" panose="02020603050405020304" charset="0"/>
              </a:rPr>
              <a:t>Music education has received a </a:t>
            </a:r>
            <a:r>
              <a:rPr lang="en-US" altLang="zh-CN" sz="2000">
                <a:latin typeface="Times New Roman Regular" panose="02020603050405020304" charset="0"/>
                <a:cs typeface="Times New Roman Regular" panose="02020603050405020304" charset="0"/>
              </a:rPr>
              <a:t>l</a:t>
            </a:r>
            <a:r>
              <a:rPr lang="zh-CN" altLang="en-US" sz="2000">
                <a:latin typeface="Times New Roman Regular" panose="02020603050405020304" charset="0"/>
                <a:cs typeface="Times New Roman Regular" panose="02020603050405020304" charset="0"/>
              </a:rPr>
              <a:t>ot of  </a:t>
            </a:r>
            <a:r>
              <a:rPr lang="zh-CN" altLang="en-US" sz="2000" u="sng">
                <a:latin typeface="Times New Roman Regular" panose="02020603050405020304" charset="0"/>
                <a:cs typeface="Times New Roman Regular" panose="02020603050405020304" charset="0"/>
              </a:rPr>
              <a:t>  3  </a:t>
            </a:r>
            <a:r>
              <a:rPr lang="zh-CN" altLang="en-US" sz="2000">
                <a:latin typeface="Times New Roman Regular" panose="02020603050405020304" charset="0"/>
                <a:cs typeface="Times New Roman Regular" panose="02020603050405020304" charset="0"/>
              </a:rPr>
              <a:t>. Learning to play an instrument can help children improve Maths, science, and language  </a:t>
            </a:r>
            <a:r>
              <a:rPr lang="zh-CN" altLang="en-US" sz="2000" u="sng">
                <a:latin typeface="Times New Roman Regular" panose="02020603050405020304" charset="0"/>
                <a:cs typeface="Times New Roman Regular" panose="02020603050405020304" charset="0"/>
              </a:rPr>
              <a:t>  4  </a:t>
            </a:r>
            <a:r>
              <a:rPr lang="zh-CN" altLang="en-US" sz="2000">
                <a:latin typeface="Times New Roman Regular" panose="02020603050405020304" charset="0"/>
                <a:cs typeface="Times New Roman Regular" panose="02020603050405020304" charset="0"/>
              </a:rPr>
              <a:t> . One study in Canada followed children's IQ scores for nine months,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 5   </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6  </a:t>
            </a:r>
            <a:r>
              <a:rPr lang="zh-CN" altLang="en-US" sz="2000">
                <a:latin typeface="Times New Roman Regular" panose="02020603050405020304" charset="0"/>
                <a:cs typeface="Times New Roman Regular" panose="02020603050405020304" charset="0"/>
              </a:rPr>
              <a:t> to learn school subjects.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Music is also used for </a:t>
            </a:r>
            <a:r>
              <a:rPr lang="zh-CN" altLang="en-US" sz="2000" u="sng">
                <a:latin typeface="Times New Roman Regular" panose="02020603050405020304" charset="0"/>
                <a:cs typeface="Times New Roman Regular" panose="02020603050405020304" charset="0"/>
              </a:rPr>
              <a:t>  7  </a:t>
            </a:r>
            <a:r>
              <a:rPr lang="zh-CN" altLang="en-US" sz="20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8 </a:t>
            </a:r>
            <a:r>
              <a:rPr lang="zh-CN" altLang="en-US" sz="20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2000" u="sng">
                <a:latin typeface="Times New Roman Regular" panose="02020603050405020304" charset="0"/>
                <a:cs typeface="Times New Roman Regular" panose="02020603050405020304" charset="0"/>
              </a:rPr>
              <a:t> 9 </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hidden</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memories by building up musical pathways to memories.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Studies of the music and brain connection often centre on classical music,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10</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2000" u="sng">
                <a:latin typeface="Times New Roman Regular" panose="02020603050405020304" charset="0"/>
                <a:cs typeface="Times New Roman Regular" panose="02020603050405020304" charset="0"/>
              </a:rPr>
              <a:t> 1</a:t>
            </a:r>
            <a:r>
              <a:rPr lang="en-US" altLang="zh-CN" sz="2000" u="sng">
                <a:latin typeface="Times New Roman Regular" panose="02020603050405020304" charset="0"/>
                <a:cs typeface="Times New Roman Regular" panose="02020603050405020304" charset="0"/>
              </a:rPr>
              <a:t>1</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 This process (进程) is </a:t>
            </a:r>
            <a:r>
              <a:rPr lang="en-US" altLang="zh-CN" sz="2000" u="sng">
                <a:latin typeface="Times New Roman Regular" panose="02020603050405020304" charset="0"/>
                <a:cs typeface="Times New Roman Regular" panose="02020603050405020304" charset="0"/>
              </a:rPr>
              <a:t> 1</a:t>
            </a:r>
            <a:r>
              <a:rPr lang="zh-CN" altLang="en-US" sz="2000" u="sng">
                <a:latin typeface="Times New Roman Regular" panose="02020603050405020304" charset="0"/>
                <a:cs typeface="Times New Roman Regular" panose="02020603050405020304" charset="0"/>
              </a:rPr>
              <a:t>2 </a:t>
            </a:r>
            <a:r>
              <a:rPr lang="zh-CN" altLang="en-US" sz="20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2000">
              <a:latin typeface="Times New Roman Regular" panose="02020603050405020304" charset="0"/>
              <a:cs typeface="Times New Roman Regular" panose="02020603050405020304" charset="0"/>
            </a:endParaRPr>
          </a:p>
        </p:txBody>
      </p:sp>
      <p:grpSp>
        <p:nvGrpSpPr>
          <p:cNvPr id="17" name="组合 16"/>
          <p:cNvGrpSpPr/>
          <p:nvPr/>
        </p:nvGrpSpPr>
        <p:grpSpPr>
          <a:xfrm>
            <a:off x="223520" y="295910"/>
            <a:ext cx="11743690" cy="6029325"/>
            <a:chOff x="98" y="10800"/>
            <a:chExt cx="18494" cy="11307"/>
          </a:xfrm>
        </p:grpSpPr>
        <p:sp>
          <p:nvSpPr>
            <p:cNvPr id="82" name="圆角矩形 81"/>
            <p:cNvSpPr/>
            <p:nvPr/>
          </p:nvSpPr>
          <p:spPr>
            <a:xfrm>
              <a:off x="98" y="10911"/>
              <a:ext cx="18494" cy="1119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文本框 82"/>
            <p:cNvSpPr txBox="1"/>
            <p:nvPr/>
          </p:nvSpPr>
          <p:spPr>
            <a:xfrm>
              <a:off x="630" y="10800"/>
              <a:ext cx="17961" cy="6404"/>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4. benefit     n. “</a:t>
              </a:r>
              <a:r>
                <a:rPr lang="zh-CN" altLang="en-US" sz="2000">
                  <a:solidFill>
                    <a:srgbClr val="FF0000"/>
                  </a:solidFill>
                  <a:latin typeface="Comic Sans MS Regular" panose="030F0702030302020204" charset="0"/>
                  <a:cs typeface="Comic Sans MS Regular" panose="030F0702030302020204" charset="0"/>
                </a:rPr>
                <a:t>益处</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a:t>
              </a:r>
              <a:r>
                <a:rPr lang="en-US" altLang="zh-CN" sz="2000">
                  <a:solidFill>
                    <a:srgbClr val="FF0000"/>
                  </a:solidFill>
                  <a:latin typeface="Comic Sans MS Regular" panose="030F0702030302020204" charset="0"/>
                  <a:cs typeface="Comic Sans MS Regular" panose="030F0702030302020204" charset="0"/>
                </a:rPr>
                <a:t>v. “</a:t>
              </a:r>
              <a:r>
                <a:rPr lang="zh-CN" altLang="en-US" sz="2000">
                  <a:solidFill>
                    <a:srgbClr val="FF0000"/>
                  </a:solidFill>
                  <a:latin typeface="Comic Sans MS Regular" panose="030F0702030302020204" charset="0"/>
                  <a:cs typeface="Comic Sans MS Regular" panose="030F0702030302020204" charset="0"/>
                </a:rPr>
                <a:t>使受益</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(1) benefit from  “</a:t>
              </a:r>
              <a:r>
                <a:rPr lang="zh-CN" altLang="en-US" sz="2000">
                  <a:solidFill>
                    <a:srgbClr val="FF0000"/>
                  </a:solidFill>
                  <a:latin typeface="Comic Sans MS Regular" panose="030F0702030302020204" charset="0"/>
                  <a:cs typeface="Comic Sans MS Regular" panose="030F0702030302020204" charset="0"/>
                </a:rPr>
                <a:t>从</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中受益</a:t>
              </a:r>
              <a:r>
                <a:rPr lang="en-US" altLang="zh-CN" sz="2000">
                  <a:solidFill>
                    <a:srgbClr val="FF0000"/>
                  </a:solidFill>
                  <a:latin typeface="Comic Sans MS Regular" panose="030F0702030302020204" charset="0"/>
                  <a:cs typeface="Comic Sans MS Regular" panose="030F0702030302020204" charset="0"/>
                </a:rPr>
                <a:t>”    </a:t>
              </a:r>
              <a:endParaRPr lang="zh-CN" altLang="en-US" sz="20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sym typeface="+mn-ea"/>
              </a:endParaRPr>
            </a:p>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sym typeface="+mn-ea"/>
                </a:rPr>
                <a:t>(2) beneficial   adj. “</a:t>
              </a:r>
              <a:r>
                <a:rPr lang="zh-CN" altLang="en-US" sz="2000">
                  <a:solidFill>
                    <a:srgbClr val="FF0000"/>
                  </a:solidFill>
                  <a:latin typeface="Comic Sans MS Regular" panose="030F0702030302020204" charset="0"/>
                  <a:cs typeface="Comic Sans MS Regular" panose="030F0702030302020204" charset="0"/>
                  <a:sym typeface="+mn-ea"/>
                </a:rPr>
                <a:t>有益的</a:t>
              </a:r>
              <a:r>
                <a:rPr lang="en-US" altLang="zh-CN" sz="2000">
                  <a:solidFill>
                    <a:srgbClr val="FF0000"/>
                  </a:solidFill>
                  <a:latin typeface="Comic Sans MS Regular" panose="030F0702030302020204" charset="0"/>
                  <a:cs typeface="Comic Sans MS Regular" panose="030F0702030302020204" charset="0"/>
                  <a:sym typeface="+mn-ea"/>
                </a:rPr>
                <a:t>”</a:t>
              </a:r>
              <a:endParaRPr lang="zh-CN" altLang="en-US" sz="20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0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5. suffer    v.  “</a:t>
              </a:r>
              <a:r>
                <a:rPr lang="zh-CN" altLang="en-US" sz="2000">
                  <a:solidFill>
                    <a:srgbClr val="FF0000"/>
                  </a:solidFill>
                  <a:latin typeface="Comic Sans MS Regular" panose="030F0702030302020204" charset="0"/>
                  <a:cs typeface="Comic Sans MS Regular" panose="030F0702030302020204" charset="0"/>
                </a:rPr>
                <a:t>遭受</a:t>
              </a:r>
              <a:r>
                <a:rPr lang="en-US" altLang="zh-CN" sz="2000">
                  <a:solidFill>
                    <a:srgbClr val="FF0000"/>
                  </a:solidFill>
                  <a:latin typeface="Comic Sans MS Regular" panose="030F0702030302020204" charset="0"/>
                  <a:cs typeface="Comic Sans MS Regular" panose="030F0702030302020204" charset="0"/>
                </a:rPr>
                <a:t>”</a:t>
              </a:r>
              <a:endParaRPr lang="en-US" altLang="zh-CN" sz="20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(1) suffer from  “</a:t>
              </a:r>
              <a:r>
                <a:rPr lang="zh-CN" altLang="en-US" sz="2000">
                  <a:solidFill>
                    <a:srgbClr val="FF0000"/>
                  </a:solidFill>
                  <a:latin typeface="Comic Sans MS Regular" panose="030F0702030302020204" charset="0"/>
                  <a:cs typeface="Comic Sans MS Regular" panose="030F0702030302020204" charset="0"/>
                </a:rPr>
                <a:t>患</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病</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；遭受</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折磨</a:t>
              </a:r>
              <a:r>
                <a:rPr lang="en-US" altLang="zh-CN" sz="2000">
                  <a:solidFill>
                    <a:srgbClr val="FF0000"/>
                  </a:solidFill>
                  <a:latin typeface="Comic Sans MS Regular" panose="030F0702030302020204" charset="0"/>
                  <a:cs typeface="Comic Sans MS Regular" panose="030F0702030302020204" charset="0"/>
                </a:rPr>
                <a:t>)”</a:t>
              </a:r>
              <a:endParaRPr lang="en-US" altLang="zh-CN" sz="2000">
                <a:solidFill>
                  <a:srgbClr val="FF0000"/>
                </a:solidFill>
                <a:latin typeface="Comic Sans MS Regular" panose="030F0702030302020204" charset="0"/>
                <a:cs typeface="Comic Sans MS Regular" panose="030F0702030302020204" charset="0"/>
              </a:endParaRPr>
            </a:p>
          </p:txBody>
        </p:sp>
      </p:grpSp>
      <p:sp>
        <p:nvSpPr>
          <p:cNvPr id="84" name="文本框 83"/>
          <p:cNvSpPr txBox="1"/>
          <p:nvPr/>
        </p:nvSpPr>
        <p:spPr>
          <a:xfrm>
            <a:off x="582295" y="1030605"/>
            <a:ext cx="11226165" cy="553720"/>
          </a:xfrm>
          <a:prstGeom prst="rect">
            <a:avLst/>
          </a:prstGeom>
          <a:noFill/>
        </p:spPr>
        <p:txBody>
          <a:bodyPr wrap="square" rtlCol="0">
            <a:spAutoFit/>
          </a:bodyPr>
          <a:p>
            <a:pPr algn="l">
              <a:lnSpc>
                <a:spcPct val="150000"/>
              </a:lnSpc>
              <a:buClrTx/>
              <a:buSzTx/>
              <a:buFontTx/>
            </a:pPr>
            <a:r>
              <a:rPr lang="en-US" altLang="zh-CN" sz="2000">
                <a:solidFill>
                  <a:schemeClr val="tx1"/>
                </a:solidFill>
                <a:latin typeface="Comic Sans MS Regular" panose="030F0702030302020204" charset="0"/>
                <a:cs typeface="Comic Sans MS Regular" panose="030F0702030302020204" charset="0"/>
              </a:rPr>
              <a:t>Learning to play an instrument </a:t>
            </a:r>
            <a:r>
              <a:rPr lang="en-US" altLang="zh-CN" sz="2000">
                <a:solidFill>
                  <a:schemeClr val="tx1"/>
                </a:solidFill>
                <a:latin typeface="Comic Sans MS Regular" panose="030F0702030302020204" charset="0"/>
                <a:cs typeface="Comic Sans MS Regular" panose="030F0702030302020204" charset="0"/>
              </a:rPr>
              <a:t>or just listening to music can have a large number of benefits.</a:t>
            </a:r>
            <a:endParaRPr lang="en-US" altLang="zh-CN" sz="2000">
              <a:solidFill>
                <a:schemeClr val="tx1"/>
              </a:solidFill>
              <a:latin typeface="Comic Sans MS Regular" panose="030F0702030302020204" charset="0"/>
              <a:cs typeface="Comic Sans MS Regular" panose="030F0702030302020204" charset="0"/>
            </a:endParaRPr>
          </a:p>
        </p:txBody>
      </p:sp>
      <p:sp>
        <p:nvSpPr>
          <p:cNvPr id="85" name="文本框 84"/>
          <p:cNvSpPr txBox="1"/>
          <p:nvPr/>
        </p:nvSpPr>
        <p:spPr>
          <a:xfrm>
            <a:off x="549275" y="1455420"/>
            <a:ext cx="10274935" cy="553720"/>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We can ___________  learning to play an instrument or just listening to music.</a:t>
            </a:r>
            <a:endParaRPr lang="en-US" altLang="zh-CN" sz="2400">
              <a:solidFill>
                <a:schemeClr val="accent2"/>
              </a:solidFill>
              <a:latin typeface="Comic Sans MS Regular" panose="030F0702030302020204" charset="0"/>
              <a:cs typeface="Comic Sans MS Regular" panose="030F0702030302020204" charset="0"/>
            </a:endParaRPr>
          </a:p>
        </p:txBody>
      </p:sp>
      <p:sp>
        <p:nvSpPr>
          <p:cNvPr id="87" name="文本框 86"/>
          <p:cNvSpPr txBox="1"/>
          <p:nvPr/>
        </p:nvSpPr>
        <p:spPr>
          <a:xfrm>
            <a:off x="1642110" y="1373505"/>
            <a:ext cx="2025650" cy="553720"/>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benefit from </a:t>
            </a:r>
            <a:endParaRPr lang="en-US" altLang="zh-CN" sz="2000">
              <a:solidFill>
                <a:srgbClr val="FF0000"/>
              </a:solidFill>
              <a:latin typeface="Comic Sans MS Regular" panose="030F0702030302020204" charset="0"/>
              <a:cs typeface="Comic Sans MS Regular" panose="030F0702030302020204" charset="0"/>
            </a:endParaRPr>
          </a:p>
        </p:txBody>
      </p:sp>
      <p:sp>
        <p:nvSpPr>
          <p:cNvPr id="14" name="文本框 13"/>
          <p:cNvSpPr txBox="1"/>
          <p:nvPr/>
        </p:nvSpPr>
        <p:spPr>
          <a:xfrm>
            <a:off x="501650" y="2127250"/>
            <a:ext cx="11102975"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 </a:t>
            </a:r>
            <a:r>
              <a:rPr lang="en-US" altLang="zh-CN" sz="2000">
                <a:solidFill>
                  <a:schemeClr val="accent2"/>
                </a:solidFill>
                <a:latin typeface="Comic Sans MS Regular" panose="030F0702030302020204" charset="0"/>
                <a:cs typeface="Comic Sans MS Regular" panose="030F0702030302020204" charset="0"/>
              </a:rPr>
              <a:t>Learning to play an instrument or just listening to music __________________ us.</a:t>
            </a:r>
            <a:endParaRPr lang="en-US" altLang="zh-CN" sz="2400">
              <a:solidFill>
                <a:schemeClr val="accent2"/>
              </a:solidFill>
              <a:latin typeface="Comic Sans MS Regular" panose="030F0702030302020204" charset="0"/>
              <a:cs typeface="Comic Sans MS Regular" panose="030F0702030302020204" charset="0"/>
            </a:endParaRPr>
          </a:p>
        </p:txBody>
      </p:sp>
      <p:sp>
        <p:nvSpPr>
          <p:cNvPr id="16" name="文本框 15"/>
          <p:cNvSpPr txBox="1"/>
          <p:nvPr/>
        </p:nvSpPr>
        <p:spPr>
          <a:xfrm>
            <a:off x="7556500" y="2116455"/>
            <a:ext cx="238379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is beneficial for</a:t>
            </a:r>
            <a:endParaRPr lang="en-US" altLang="zh-CN" sz="2000">
              <a:solidFill>
                <a:srgbClr val="FF0000"/>
              </a:solidFill>
              <a:latin typeface="Comic Sans MS Regular" panose="030F0702030302020204" charset="0"/>
              <a:cs typeface="Comic Sans MS Regular" panose="030F0702030302020204" charset="0"/>
            </a:endParaRPr>
          </a:p>
        </p:txBody>
      </p:sp>
      <p:sp>
        <p:nvSpPr>
          <p:cNvPr id="41" name="文本框 40"/>
          <p:cNvSpPr txBox="1"/>
          <p:nvPr/>
        </p:nvSpPr>
        <p:spPr>
          <a:xfrm>
            <a:off x="561975" y="3623945"/>
            <a:ext cx="4754880" cy="553085"/>
          </a:xfrm>
          <a:prstGeom prst="rect">
            <a:avLst/>
          </a:prstGeom>
          <a:noFill/>
        </p:spPr>
        <p:txBody>
          <a:bodyPr wrap="non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很多青少年正遭受着焦虑和抑郁的</a:t>
            </a:r>
            <a:r>
              <a:rPr lang="zh-CN" altLang="en-US" sz="2000">
                <a:solidFill>
                  <a:schemeClr val="tx1"/>
                </a:solidFill>
                <a:latin typeface="Comic Sans MS Regular" panose="030F0702030302020204" charset="0"/>
                <a:cs typeface="Comic Sans MS Regular" panose="030F0702030302020204" charset="0"/>
              </a:rPr>
              <a:t>折磨。</a:t>
            </a:r>
            <a:endParaRPr lang="zh-CN" altLang="en-US" sz="2000">
              <a:solidFill>
                <a:schemeClr val="tx1"/>
              </a:solidFill>
              <a:latin typeface="Comic Sans MS Regular" panose="030F0702030302020204" charset="0"/>
              <a:cs typeface="Comic Sans MS Regular" panose="030F0702030302020204" charset="0"/>
            </a:endParaRPr>
          </a:p>
        </p:txBody>
      </p:sp>
      <p:sp>
        <p:nvSpPr>
          <p:cNvPr id="43" name="文本框 42"/>
          <p:cNvSpPr txBox="1"/>
          <p:nvPr/>
        </p:nvSpPr>
        <p:spPr>
          <a:xfrm>
            <a:off x="558800" y="4047490"/>
            <a:ext cx="11457940"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Many teenagers ________________________ anxiety and depression.</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44" name="文本框 43"/>
          <p:cNvSpPr txBox="1"/>
          <p:nvPr/>
        </p:nvSpPr>
        <p:spPr>
          <a:xfrm>
            <a:off x="3140710" y="4011930"/>
            <a:ext cx="267652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are suffering from</a:t>
            </a:r>
            <a:endParaRPr lang="en-US" altLang="zh-CN" sz="2000">
              <a:solidFill>
                <a:srgbClr val="FF0000"/>
              </a:solidFill>
              <a:latin typeface="Comic Sans MS Regular" panose="030F0702030302020204" charset="0"/>
              <a:cs typeface="Comic Sans MS Regular" panose="030F0702030302020204" charset="0"/>
            </a:endParaRPr>
          </a:p>
        </p:txBody>
      </p:sp>
      <p:sp>
        <p:nvSpPr>
          <p:cNvPr id="49" name="文本框 48"/>
          <p:cNvSpPr txBox="1"/>
          <p:nvPr/>
        </p:nvSpPr>
        <p:spPr>
          <a:xfrm>
            <a:off x="560705" y="12114530"/>
            <a:ext cx="6532880" cy="553085"/>
          </a:xfrm>
          <a:prstGeom prst="rect">
            <a:avLst/>
          </a:prstGeom>
          <a:noFill/>
        </p:spPr>
        <p:txBody>
          <a:bodyPr wrap="non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很多</a:t>
            </a:r>
            <a:r>
              <a:rPr lang="zh-CN" altLang="en-US" sz="2000">
                <a:solidFill>
                  <a:srgbClr val="FF0000"/>
                </a:solidFill>
                <a:latin typeface="Comic Sans MS Regular" panose="030F0702030302020204" charset="0"/>
                <a:cs typeface="Comic Sans MS Regular" panose="030F0702030302020204" charset="0"/>
              </a:rPr>
              <a:t>难以处理压力的</a:t>
            </a:r>
            <a:r>
              <a:rPr lang="zh-CN" altLang="en-US" sz="2000">
                <a:solidFill>
                  <a:schemeClr val="tx1"/>
                </a:solidFill>
                <a:latin typeface="Comic Sans MS Regular" panose="030F0702030302020204" charset="0"/>
                <a:cs typeface="Comic Sans MS Regular" panose="030F0702030302020204" charset="0"/>
              </a:rPr>
              <a:t>青少年正遭受着焦虑和抑郁的</a:t>
            </a:r>
            <a:r>
              <a:rPr lang="zh-CN" altLang="en-US" sz="2000">
                <a:solidFill>
                  <a:schemeClr val="tx1"/>
                </a:solidFill>
                <a:latin typeface="Comic Sans MS Regular" panose="030F0702030302020204" charset="0"/>
                <a:cs typeface="Comic Sans MS Regular" panose="030F0702030302020204" charset="0"/>
              </a:rPr>
              <a:t>折磨。</a:t>
            </a:r>
            <a:endParaRPr lang="zh-CN" altLang="en-US" sz="2000">
              <a:solidFill>
                <a:schemeClr val="tx1"/>
              </a:solidFill>
              <a:latin typeface="Comic Sans MS Regular" panose="030F0702030302020204" charset="0"/>
              <a:cs typeface="Comic Sans MS Regular" panose="030F0702030302020204" charset="0"/>
            </a:endParaRPr>
          </a:p>
        </p:txBody>
      </p:sp>
      <p:sp>
        <p:nvSpPr>
          <p:cNvPr id="53" name="文本框 52"/>
          <p:cNvSpPr txBox="1"/>
          <p:nvPr/>
        </p:nvSpPr>
        <p:spPr>
          <a:xfrm>
            <a:off x="581660" y="5466715"/>
            <a:ext cx="11173460" cy="706755"/>
          </a:xfrm>
          <a:prstGeom prst="rect">
            <a:avLst/>
          </a:prstGeom>
          <a:noFill/>
        </p:spPr>
        <p:txBody>
          <a:bodyPr wrap="square" rtlCol="0">
            <a:spAutoFit/>
          </a:bodyPr>
          <a:p>
            <a:pPr algn="l">
              <a:lnSpc>
                <a:spcPct val="10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Many teenagers ___________________________________________ anxiety and depression.</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55" name="文本框 54"/>
          <p:cNvSpPr txBox="1"/>
          <p:nvPr/>
        </p:nvSpPr>
        <p:spPr>
          <a:xfrm>
            <a:off x="2557780" y="5297170"/>
            <a:ext cx="692912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having difficulty dealing with stress are suffering from </a:t>
            </a:r>
            <a:endParaRPr lang="en-US" altLang="zh-CN" sz="2000">
              <a:solidFill>
                <a:srgbClr val="FF0000"/>
              </a:solidFill>
              <a:latin typeface="Comic Sans MS Regular" panose="030F0702030302020204" charset="0"/>
              <a:cs typeface="Comic Sans MS Regular" panose="030F0702030302020204" charset="0"/>
            </a:endParaRPr>
          </a:p>
        </p:txBody>
      </p:sp>
      <p:sp>
        <p:nvSpPr>
          <p:cNvPr id="56" name="文本框 55"/>
          <p:cNvSpPr txBox="1"/>
          <p:nvPr/>
        </p:nvSpPr>
        <p:spPr>
          <a:xfrm>
            <a:off x="547370" y="4623435"/>
            <a:ext cx="584835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(2) For patients </a:t>
            </a:r>
            <a:r>
              <a:rPr lang="en-US" altLang="zh-CN" sz="2000">
                <a:solidFill>
                  <a:srgbClr val="163AD5"/>
                </a:solidFill>
                <a:latin typeface="Comic Sans MS Regular" panose="030F0702030302020204" charset="0"/>
                <a:cs typeface="Comic Sans MS Regular" panose="030F0702030302020204" charset="0"/>
              </a:rPr>
              <a:t>suffering</a:t>
            </a:r>
            <a:r>
              <a:rPr lang="en-US" altLang="zh-CN" sz="2000">
                <a:solidFill>
                  <a:srgbClr val="FF0000"/>
                </a:solidFill>
                <a:latin typeface="Comic Sans MS Regular" panose="030F0702030302020204" charset="0"/>
                <a:cs typeface="Comic Sans MS Regular" panose="030F0702030302020204" charset="0"/>
              </a:rPr>
              <a:t> from diseases like...</a:t>
            </a:r>
            <a:endParaRPr lang="en-US" altLang="zh-CN" sz="2000">
              <a:solidFill>
                <a:srgbClr val="FF0000"/>
              </a:solidFill>
              <a:latin typeface="Comic Sans MS Regular" panose="030F0702030302020204" charset="0"/>
              <a:cs typeface="Comic Sans MS Regular" panose="030F0702030302020204" charset="0"/>
            </a:endParaRPr>
          </a:p>
        </p:txBody>
      </p:sp>
      <p:sp>
        <p:nvSpPr>
          <p:cNvPr id="62" name="文本框 61"/>
          <p:cNvSpPr txBox="1"/>
          <p:nvPr/>
        </p:nvSpPr>
        <p:spPr>
          <a:xfrm>
            <a:off x="6395720" y="4617720"/>
            <a:ext cx="2425065" cy="553085"/>
          </a:xfrm>
          <a:prstGeom prst="rect">
            <a:avLst/>
          </a:prstGeom>
          <a:noFill/>
        </p:spPr>
        <p:txBody>
          <a:bodyPr wrap="none" rtlCol="0">
            <a:spAutoFit/>
          </a:bodyPr>
          <a:p>
            <a:pPr algn="l">
              <a:lnSpc>
                <a:spcPct val="150000"/>
              </a:lnSpc>
              <a:buClrTx/>
              <a:buSzTx/>
              <a:buFontTx/>
            </a:pPr>
            <a:r>
              <a:rPr lang="zh-CN" altLang="en-US" sz="2000" b="1">
                <a:solidFill>
                  <a:srgbClr val="FF0000"/>
                </a:solidFill>
                <a:latin typeface="宋体" charset="0"/>
                <a:ea typeface="宋体" charset="0"/>
                <a:cs typeface="Comic Sans MS Regular" panose="030F0702030302020204" charset="0"/>
                <a:sym typeface="+mn-ea"/>
              </a:rPr>
              <a:t>后置定语</a:t>
            </a:r>
            <a:r>
              <a:rPr lang="en-US" altLang="zh-CN" sz="2000" b="1">
                <a:solidFill>
                  <a:srgbClr val="FF0000"/>
                </a:solidFill>
                <a:latin typeface="宋体" charset="0"/>
                <a:ea typeface="宋体" charset="0"/>
                <a:cs typeface="Comic Sans MS Regular" panose="030F0702030302020204" charset="0"/>
                <a:sym typeface="+mn-ea"/>
              </a:rPr>
              <a:t> (</a:t>
            </a:r>
            <a:r>
              <a:rPr lang="zh-CN" altLang="en-US" sz="2000" b="1">
                <a:solidFill>
                  <a:srgbClr val="FF0000"/>
                </a:solidFill>
                <a:latin typeface="宋体" charset="0"/>
                <a:ea typeface="宋体" charset="0"/>
                <a:cs typeface="Comic Sans MS Regular" panose="030F0702030302020204" charset="0"/>
                <a:sym typeface="+mn-ea"/>
              </a:rPr>
              <a:t>表示主动</a:t>
            </a:r>
            <a:r>
              <a:rPr lang="en-US" altLang="zh-CN" sz="2000" b="1">
                <a:solidFill>
                  <a:srgbClr val="FF0000"/>
                </a:solidFill>
                <a:latin typeface="宋体" charset="0"/>
                <a:ea typeface="宋体" charset="0"/>
                <a:cs typeface="Comic Sans MS Regular" panose="030F0702030302020204" charset="0"/>
                <a:sym typeface="+mn-ea"/>
              </a:rPr>
              <a:t>)</a:t>
            </a:r>
            <a:endParaRPr lang="en-US" altLang="zh-CN" sz="2000" b="1">
              <a:solidFill>
                <a:srgbClr val="FF0000"/>
              </a:solidFill>
              <a:latin typeface="宋体" charset="0"/>
              <a:ea typeface="宋体" charset="0"/>
              <a:cs typeface="Comic Sans MS Regular" panose="030F0702030302020204" charset="0"/>
              <a:sym typeface="+mn-ea"/>
            </a:endParaRPr>
          </a:p>
        </p:txBody>
      </p:sp>
      <p:sp>
        <p:nvSpPr>
          <p:cNvPr id="61" name="下弧形箭头 60"/>
          <p:cNvSpPr/>
          <p:nvPr/>
        </p:nvSpPr>
        <p:spPr>
          <a:xfrm rot="10800000">
            <a:off x="1384935" y="4500245"/>
            <a:ext cx="1379855" cy="36893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p:nvSpPr>
        <p:spPr>
          <a:xfrm>
            <a:off x="561975" y="5010785"/>
            <a:ext cx="6532880" cy="553085"/>
          </a:xfrm>
          <a:prstGeom prst="rect">
            <a:avLst/>
          </a:prstGeom>
          <a:noFill/>
        </p:spPr>
        <p:txBody>
          <a:bodyPr wrap="non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很多难以处理压力</a:t>
            </a:r>
            <a:r>
              <a:rPr lang="zh-CN" altLang="en-US" sz="2000">
                <a:solidFill>
                  <a:schemeClr val="tx1"/>
                </a:solidFill>
                <a:latin typeface="Comic Sans MS Regular" panose="030F0702030302020204" charset="0"/>
                <a:cs typeface="Comic Sans MS Regular" panose="030F0702030302020204" charset="0"/>
              </a:rPr>
              <a:t>的青少年正遭受着焦虑和抑郁的</a:t>
            </a:r>
            <a:r>
              <a:rPr lang="zh-CN" altLang="en-US" sz="2000">
                <a:solidFill>
                  <a:schemeClr val="tx1"/>
                </a:solidFill>
                <a:latin typeface="Comic Sans MS Regular" panose="030F0702030302020204" charset="0"/>
                <a:cs typeface="Comic Sans MS Regular" panose="030F0702030302020204" charset="0"/>
              </a:rPr>
              <a:t>折磨。</a:t>
            </a:r>
            <a:endParaRPr lang="zh-CN" altLang="en-US" sz="2000">
              <a:solidFill>
                <a:schemeClr val="tx1"/>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dissolv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dissolv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dissolve">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heckerboard(across)">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3">
                                            <p:txEl>
                                              <p:pRg st="0" end="0"/>
                                            </p:txEl>
                                          </p:spTgt>
                                        </p:tgtEl>
                                        <p:attrNameLst>
                                          <p:attrName>style.visibility</p:attrName>
                                        </p:attrNameLst>
                                      </p:cBhvr>
                                      <p:to>
                                        <p:strVal val="visible"/>
                                      </p:to>
                                    </p:set>
                                    <p:animEffect transition="in" filter="dissolve">
                                      <p:cBhvr>
                                        <p:cTn id="52" dur="500"/>
                                        <p:tgtEl>
                                          <p:spTgt spid="4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checkerboard(across)">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checkerboard(across)">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checkerboard(across)">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right)">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checkerboard(across)">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checkerboard(across)">
                                      <p:cBhvr>
                                        <p:cTn id="82" dur="5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53">
                                            <p:txEl>
                                              <p:pRg st="0" end="0"/>
                                            </p:txEl>
                                          </p:spTgt>
                                        </p:tgtEl>
                                        <p:attrNameLst>
                                          <p:attrName>style.visibility</p:attrName>
                                        </p:attrNameLst>
                                      </p:cBhvr>
                                      <p:to>
                                        <p:strVal val="visible"/>
                                      </p:to>
                                    </p:set>
                                    <p:animEffect transition="in" filter="dissolve">
                                      <p:cBhvr>
                                        <p:cTn id="87" dur="500"/>
                                        <p:tgtEl>
                                          <p:spTgt spid="5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checkerboard(across)">
                                      <p:cBhvr>
                                        <p:cTn id="9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14" grpId="0"/>
      <p:bldP spid="16" grpId="0"/>
      <p:bldP spid="84" grpId="0"/>
      <p:bldP spid="85" grpId="0"/>
      <p:bldP spid="87" grpId="0"/>
      <p:bldP spid="41" grpId="0"/>
      <p:bldP spid="44" grpId="0"/>
      <p:bldP spid="49" grpId="0"/>
      <p:bldP spid="55" grpId="0"/>
      <p:bldP spid="56" grpId="0"/>
      <p:bldP spid="61" grpId="0" bldLvl="0" animBg="1"/>
      <p:bldP spid="62" grpId="0" bldLvl="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4000" y="212090"/>
            <a:ext cx="8954135" cy="6426200"/>
          </a:xfrm>
          <a:prstGeom prst="rect">
            <a:avLst/>
          </a:prstGeom>
          <a:noFill/>
        </p:spPr>
        <p:txBody>
          <a:bodyPr wrap="square" rtlCol="0">
            <a:spAutoFit/>
          </a:bodyPr>
          <a:p>
            <a:pPr indent="457200" algn="just"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grpSp>
        <p:nvGrpSpPr>
          <p:cNvPr id="18" name="组合 17"/>
          <p:cNvGrpSpPr/>
          <p:nvPr/>
        </p:nvGrpSpPr>
        <p:grpSpPr>
          <a:xfrm>
            <a:off x="314960" y="1925320"/>
            <a:ext cx="8954770" cy="728980"/>
            <a:chOff x="362" y="2517"/>
            <a:chExt cx="14102" cy="1148"/>
          </a:xfrm>
        </p:grpSpPr>
        <p:sp>
          <p:nvSpPr>
            <p:cNvPr id="14" name="矩形 13"/>
            <p:cNvSpPr/>
            <p:nvPr/>
          </p:nvSpPr>
          <p:spPr>
            <a:xfrm>
              <a:off x="362" y="3067"/>
              <a:ext cx="9818" cy="59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4834" y="2517"/>
              <a:ext cx="9630"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9144000" y="2821305"/>
            <a:ext cx="3064510" cy="1436370"/>
            <a:chOff x="14309" y="6103"/>
            <a:chExt cx="4833" cy="2064"/>
          </a:xfrm>
        </p:grpSpPr>
        <p:sp>
          <p:nvSpPr>
            <p:cNvPr id="40" name="圆角矩形 39"/>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413" y="6180"/>
              <a:ext cx="4729" cy="190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5. </a:t>
              </a:r>
              <a:r>
                <a:rPr lang="zh-CN" altLang="en-US" sz="2000">
                  <a:latin typeface="Comic Sans MS Regular" panose="030F0702030302020204" charset="0"/>
                  <a:cs typeface="Comic Sans MS Regular" panose="030F0702030302020204" charset="0"/>
                </a:rPr>
                <a:t>A. </a:t>
              </a:r>
              <a:r>
                <a:rPr lang="en-US" sz="2000">
                  <a:latin typeface="Comic Sans MS Regular" panose="030F0702030302020204" charset="0"/>
                  <a:cs typeface="Comic Sans MS Regular" panose="030F0702030302020204" charset="0"/>
                </a:rPr>
                <a:t>believing</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considering</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explaining</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sz="2000">
                  <a:latin typeface="Comic Sans MS Regular" panose="030F0702030302020204" charset="0"/>
                  <a:cs typeface="Comic Sans MS Regular" panose="030F0702030302020204" charset="0"/>
                  <a:sym typeface="+mn-ea"/>
                </a:rPr>
                <a:t>discovering</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13" name="图片 12"/>
          <p:cNvPicPr>
            <a:picLocks noChangeAspect="1"/>
          </p:cNvPicPr>
          <p:nvPr/>
        </p:nvPicPr>
        <p:blipFill>
          <a:blip r:embed="rId1"/>
          <a:stretch>
            <a:fillRect/>
          </a:stretch>
        </p:blipFill>
        <p:spPr>
          <a:xfrm>
            <a:off x="9361170" y="3760470"/>
            <a:ext cx="436880" cy="436880"/>
          </a:xfrm>
          <a:prstGeom prst="rect">
            <a:avLst/>
          </a:prstGeom>
        </p:spPr>
      </p:pic>
      <p:sp>
        <p:nvSpPr>
          <p:cNvPr id="16" name="文本框 15"/>
          <p:cNvSpPr txBox="1"/>
          <p:nvPr/>
        </p:nvSpPr>
        <p:spPr>
          <a:xfrm>
            <a:off x="11219815" y="2897505"/>
            <a:ext cx="2402840" cy="1322070"/>
          </a:xfrm>
          <a:prstGeom prst="rect">
            <a:avLst/>
          </a:prstGeom>
          <a:noFill/>
        </p:spPr>
        <p:txBody>
          <a:bodyPr wrap="square" rtlCol="0">
            <a:spAutoFit/>
          </a:bodyPr>
          <a:p>
            <a:pPr algn="l">
              <a:lnSpc>
                <a:spcPct val="100000"/>
              </a:lnSpc>
            </a:pPr>
            <a:r>
              <a:rPr lang="zh-CN" altLang="en-US" sz="2000">
                <a:solidFill>
                  <a:srgbClr val="FF0000"/>
                </a:solidFill>
                <a:latin typeface="Comic Sans MS Regular" panose="030F0702030302020204" charset="0"/>
                <a:cs typeface="Comic Sans MS Regular" panose="030F0702030302020204" charset="0"/>
              </a:rPr>
              <a:t>相信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考虑                 </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解释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发现</a:t>
            </a:r>
            <a:endParaRPr lang="zh-CN" altLang="en-US" sz="2000">
              <a:solidFill>
                <a:srgbClr val="FF0000"/>
              </a:solidFill>
              <a:latin typeface="Comic Sans MS Regular" panose="030F0702030302020204" charset="0"/>
              <a:cs typeface="Comic Sans MS Regular" panose="030F0702030302020204" charset="0"/>
            </a:endParaRPr>
          </a:p>
        </p:txBody>
      </p:sp>
      <p:sp>
        <p:nvSpPr>
          <p:cNvPr id="3" name="文本框 2"/>
          <p:cNvSpPr txBox="1"/>
          <p:nvPr/>
        </p:nvSpPr>
        <p:spPr>
          <a:xfrm>
            <a:off x="9257665" y="1562418"/>
            <a:ext cx="2722245" cy="953135"/>
          </a:xfrm>
          <a:prstGeom prst="rect">
            <a:avLst/>
          </a:prstGeom>
          <a:solidFill>
            <a:schemeClr val="bg1"/>
          </a:solidFill>
        </p:spPr>
        <p:txBody>
          <a:bodyPr wrap="square" rtlCol="0" anchor="ctr" anchorCtr="0">
            <a:spAutoFit/>
          </a:bodyPr>
          <a:p>
            <a:r>
              <a:rPr lang="en-US" altLang="zh-CN" sz="2800">
                <a:solidFill>
                  <a:srgbClr val="FF0000"/>
                </a:solidFill>
                <a:latin typeface="Comic Sans MS Regular" panose="030F0702030302020204" charset="0"/>
                <a:cs typeface="Comic Sans MS Regular" panose="030F0702030302020204" charset="0"/>
              </a:rPr>
              <a:t>Tip3:context</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(上下文)</a:t>
            </a:r>
            <a:endParaRPr lang="en-US" altLang="zh-CN" sz="4800">
              <a:solidFill>
                <a:srgbClr val="FF0000"/>
              </a:solidFill>
              <a:latin typeface="Comic Sans MS Regular" panose="030F0702030302020204" charset="0"/>
              <a:cs typeface="Comic Sans MS Regular" panose="030F0702030302020204" charset="0"/>
            </a:endParaRPr>
          </a:p>
        </p:txBody>
      </p:sp>
      <p:sp>
        <p:nvSpPr>
          <p:cNvPr id="7" name="文本框 6"/>
          <p:cNvSpPr txBox="1"/>
          <p:nvPr/>
        </p:nvSpPr>
        <p:spPr>
          <a:xfrm>
            <a:off x="9184005" y="1040448"/>
            <a:ext cx="26377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Tip2:main idea</a:t>
            </a:r>
            <a:endParaRPr lang="en-US" altLang="zh-CN" sz="2800">
              <a:solidFill>
                <a:srgbClr val="FF0000"/>
              </a:solidFill>
              <a:latin typeface="Comic Sans MS Regular" panose="030F0702030302020204" charset="0"/>
              <a:cs typeface="Comic Sans MS Regular" panose="030F0702030302020204" charset="0"/>
            </a:endParaRPr>
          </a:p>
        </p:txBody>
      </p:sp>
      <p:sp>
        <p:nvSpPr>
          <p:cNvPr id="8" name="文本框 7"/>
          <p:cNvSpPr txBox="1"/>
          <p:nvPr/>
        </p:nvSpPr>
        <p:spPr>
          <a:xfrm>
            <a:off x="9244965" y="-23177"/>
            <a:ext cx="2637790" cy="521970"/>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Cloze</a:t>
            </a:r>
            <a:endParaRPr lang="en-US" altLang="zh-CN" sz="2800">
              <a:solidFill>
                <a:schemeClr val="tx1"/>
              </a:solidFill>
              <a:latin typeface="Comic Sans MS Regular" panose="030F0702030302020204" charset="0"/>
              <a:cs typeface="Comic Sans MS Regular" panose="030F0702030302020204" charset="0"/>
            </a:endParaRPr>
          </a:p>
        </p:txBody>
      </p:sp>
      <p:sp>
        <p:nvSpPr>
          <p:cNvPr id="28" name="文本框 27"/>
          <p:cNvSpPr txBox="1"/>
          <p:nvPr/>
        </p:nvSpPr>
        <p:spPr>
          <a:xfrm>
            <a:off x="8968740" y="544513"/>
            <a:ext cx="22948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Tip1:topic</a:t>
            </a:r>
            <a:endParaRPr lang="en-US" altLang="zh-CN" sz="2800">
              <a:solidFill>
                <a:srgbClr val="FF0000"/>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ppt_x</p:attrName>
                                        </p:attrNameLst>
                                      </p:cBhvr>
                                      <p:tavLst>
                                        <p:tav tm="0">
                                          <p:val>
                                            <p:strVal val="#ppt_x-#ppt_w*1.125000"/>
                                          </p:val>
                                        </p:tav>
                                        <p:tav tm="100000">
                                          <p:val>
                                            <p:strVal val="#ppt_x"/>
                                          </p:val>
                                        </p:tav>
                                      </p:tavLst>
                                    </p:anim>
                                    <p:animEffect transition="in" filter="wipe(righ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66615" y="607060"/>
            <a:ext cx="26670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9" name="文本框 18"/>
          <p:cNvSpPr txBox="1"/>
          <p:nvPr/>
        </p:nvSpPr>
        <p:spPr>
          <a:xfrm>
            <a:off x="7818755" y="5855970"/>
            <a:ext cx="113792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grpSp>
        <p:nvGrpSpPr>
          <p:cNvPr id="41" name="组合 40"/>
          <p:cNvGrpSpPr/>
          <p:nvPr/>
        </p:nvGrpSpPr>
        <p:grpSpPr>
          <a:xfrm>
            <a:off x="9015095" y="2821305"/>
            <a:ext cx="3668395" cy="894715"/>
            <a:chOff x="14309" y="6103"/>
            <a:chExt cx="5667" cy="2064"/>
          </a:xfrm>
        </p:grpSpPr>
        <p:sp>
          <p:nvSpPr>
            <p:cNvPr id="40" name="圆角矩形 39"/>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413" y="6181"/>
              <a:ext cx="5563" cy="163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1. </a:t>
              </a:r>
              <a:r>
                <a:rPr lang="zh-CN" altLang="en-US" sz="2000">
                  <a:latin typeface="Comic Sans MS Regular" panose="030F0702030302020204" charset="0"/>
                  <a:cs typeface="Comic Sans MS Regular" panose="030F0702030302020204" charset="0"/>
                </a:rPr>
                <a:t>A. </a:t>
              </a:r>
              <a:r>
                <a:rPr lang="en-US" sz="2000">
                  <a:latin typeface="Comic Sans MS Regular" panose="030F0702030302020204" charset="0"/>
                  <a:cs typeface="Comic Sans MS Regular" panose="030F0702030302020204" charset="0"/>
                </a:rPr>
                <a:t>devote</a:t>
              </a: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spend</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control</a:t>
              </a:r>
              <a:r>
                <a:rPr lang="zh-CN" altLang="en-US"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sz="2000">
                  <a:latin typeface="Comic Sans MS Regular" panose="030F0702030302020204" charset="0"/>
                  <a:cs typeface="Comic Sans MS Regular" panose="030F0702030302020204" charset="0"/>
                  <a:sym typeface="+mn-ea"/>
                </a:rPr>
                <a:t>organize</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13" name="图片 12"/>
          <p:cNvPicPr>
            <a:picLocks noChangeAspect="1"/>
          </p:cNvPicPr>
          <p:nvPr/>
        </p:nvPicPr>
        <p:blipFill>
          <a:blip r:embed="rId1"/>
          <a:stretch>
            <a:fillRect/>
          </a:stretch>
        </p:blipFill>
        <p:spPr>
          <a:xfrm>
            <a:off x="9341485" y="2833370"/>
            <a:ext cx="436880" cy="436880"/>
          </a:xfrm>
          <a:prstGeom prst="rect">
            <a:avLst/>
          </a:prstGeom>
        </p:spPr>
      </p:pic>
      <p:sp>
        <p:nvSpPr>
          <p:cNvPr id="3" name="文本框 2"/>
          <p:cNvSpPr txBox="1"/>
          <p:nvPr/>
        </p:nvSpPr>
        <p:spPr>
          <a:xfrm>
            <a:off x="7800340" y="2541905"/>
            <a:ext cx="70040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5" name="文本框 4"/>
          <p:cNvSpPr txBox="1"/>
          <p:nvPr/>
        </p:nvSpPr>
        <p:spPr>
          <a:xfrm>
            <a:off x="9888855" y="2695575"/>
            <a:ext cx="2402840" cy="398780"/>
          </a:xfrm>
          <a:prstGeom prst="rect">
            <a:avLst/>
          </a:prstGeom>
          <a:noFill/>
        </p:spPr>
        <p:txBody>
          <a:bodyPr wrap="square" rtlCol="0">
            <a:spAutoFit/>
          </a:bodyPr>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a:t>
            </a:r>
            <a:r>
              <a:rPr lang="zh-CN" altLang="en-US" sz="2000">
                <a:solidFill>
                  <a:srgbClr val="FF0000"/>
                </a:solidFill>
                <a:latin typeface="Comic Sans MS Regular" panose="030F0702030302020204" charset="0"/>
                <a:cs typeface="Comic Sans MS Regular" panose="030F0702030302020204" charset="0"/>
              </a:rPr>
              <a:t>    </a:t>
            </a:r>
            <a:r>
              <a:rPr lang="en-US" altLang="zh-CN" sz="2000">
                <a:solidFill>
                  <a:srgbClr val="FF0000"/>
                </a:solidFill>
                <a:latin typeface="Comic Sans MS Regular" panose="030F0702030302020204" charset="0"/>
                <a:cs typeface="Comic Sans MS Regular" panose="030F0702030302020204" charset="0"/>
              </a:rPr>
              <a:t>           </a:t>
            </a:r>
            <a:r>
              <a:rPr lang="en-US" sz="2000">
                <a:solidFill>
                  <a:srgbClr val="FF0000"/>
                </a:solidFill>
                <a:latin typeface="Comic Sans MS Regular" panose="030F0702030302020204" charset="0"/>
                <a:cs typeface="Comic Sans MS Regular" panose="030F0702030302020204" charset="0"/>
              </a:rPr>
              <a:t>on</a:t>
            </a:r>
            <a:endParaRPr lang="en-US" sz="2000">
              <a:solidFill>
                <a:srgbClr val="FF0000"/>
              </a:solidFill>
              <a:latin typeface="Comic Sans MS Regular" panose="030F0702030302020204" charset="0"/>
              <a:cs typeface="Comic Sans MS Regular" panose="030F0702030302020204" charset="0"/>
            </a:endParaRPr>
          </a:p>
        </p:txBody>
      </p:sp>
      <p:grpSp>
        <p:nvGrpSpPr>
          <p:cNvPr id="7" name="组合 6"/>
          <p:cNvGrpSpPr/>
          <p:nvPr/>
        </p:nvGrpSpPr>
        <p:grpSpPr>
          <a:xfrm>
            <a:off x="9071610" y="3729990"/>
            <a:ext cx="3064510" cy="1436370"/>
            <a:chOff x="14309" y="6103"/>
            <a:chExt cx="4833" cy="2064"/>
          </a:xfrm>
        </p:grpSpPr>
        <p:sp>
          <p:nvSpPr>
            <p:cNvPr id="8" name="圆角矩形 7"/>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4413" y="6180"/>
              <a:ext cx="4729" cy="190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6. </a:t>
              </a:r>
              <a:r>
                <a:rPr lang="zh-CN" altLang="en-US" sz="2000">
                  <a:latin typeface="Comic Sans MS Regular" panose="030F0702030302020204" charset="0"/>
                  <a:cs typeface="Comic Sans MS Regular" panose="030F0702030302020204" charset="0"/>
                </a:rPr>
                <a:t>A. </a:t>
              </a:r>
              <a:r>
                <a:rPr lang="en-US" sz="2000">
                  <a:latin typeface="Comic Sans MS Regular" panose="030F0702030302020204" charset="0"/>
                  <a:cs typeface="Comic Sans MS Regular" panose="030F0702030302020204" charset="0"/>
                </a:rPr>
                <a:t>habit</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knowledge</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a:t>
              </a:r>
              <a:r>
                <a:rPr lang="en-US" sz="2000">
                  <a:latin typeface="Comic Sans MS Regular" panose="030F0702030302020204" charset="0"/>
                  <a:cs typeface="Comic Sans MS Regular" panose="030F0702030302020204" charset="0"/>
                </a:rPr>
                <a:t>interest</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 </a:t>
              </a:r>
              <a:r>
                <a:rPr lang="en-US" sz="2000">
                  <a:latin typeface="Comic Sans MS Regular" panose="030F0702030302020204" charset="0"/>
                  <a:cs typeface="Comic Sans MS Regular" panose="030F0702030302020204" charset="0"/>
                  <a:sym typeface="+mn-ea"/>
                </a:rPr>
                <a:t>ability</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11" name="图片 10"/>
          <p:cNvPicPr>
            <a:picLocks noChangeAspect="1"/>
          </p:cNvPicPr>
          <p:nvPr/>
        </p:nvPicPr>
        <p:blipFill>
          <a:blip r:embed="rId1"/>
          <a:stretch>
            <a:fillRect/>
          </a:stretch>
        </p:blipFill>
        <p:spPr>
          <a:xfrm>
            <a:off x="9288780" y="4669155"/>
            <a:ext cx="436880" cy="436880"/>
          </a:xfrm>
          <a:prstGeom prst="rect">
            <a:avLst/>
          </a:prstGeom>
        </p:spPr>
      </p:pic>
      <p:sp>
        <p:nvSpPr>
          <p:cNvPr id="17" name="文本框 16"/>
          <p:cNvSpPr txBox="1"/>
          <p:nvPr/>
        </p:nvSpPr>
        <p:spPr>
          <a:xfrm>
            <a:off x="11147425" y="3787775"/>
            <a:ext cx="2402840" cy="1322070"/>
          </a:xfrm>
          <a:prstGeom prst="rect">
            <a:avLst/>
          </a:prstGeom>
          <a:noFill/>
        </p:spPr>
        <p:txBody>
          <a:bodyPr wrap="square" rtlCol="0">
            <a:spAutoFit/>
          </a:bodyPr>
          <a:p>
            <a:pPr algn="l">
              <a:lnSpc>
                <a:spcPct val="100000"/>
              </a:lnSpc>
            </a:pPr>
            <a:r>
              <a:rPr lang="en-US" altLang="zh-CN" sz="2000">
                <a:solidFill>
                  <a:srgbClr val="FF0000"/>
                </a:solidFill>
                <a:latin typeface="Comic Sans MS Regular" panose="030F0702030302020204" charset="0"/>
                <a:cs typeface="Comic Sans MS Regular" panose="030F0702030302020204" charset="0"/>
              </a:rPr>
              <a:t>of</a:t>
            </a:r>
            <a:r>
              <a:rPr lang="zh-CN" altLang="en-US" sz="2000">
                <a:solidFill>
                  <a:srgbClr val="FF0000"/>
                </a:solidFill>
                <a:latin typeface="Comic Sans MS Regular" panose="030F0702030302020204" charset="0"/>
                <a:cs typeface="Comic Sans MS Regular" panose="030F0702030302020204" charset="0"/>
              </a:rPr>
              <a:t>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of</a:t>
            </a:r>
            <a:r>
              <a:rPr lang="zh-CN" altLang="en-US" sz="2000">
                <a:solidFill>
                  <a:srgbClr val="FF0000"/>
                </a:solidFill>
                <a:latin typeface="Comic Sans MS Regular" panose="030F0702030302020204" charset="0"/>
                <a:cs typeface="Comic Sans MS Regular" panose="030F0702030302020204" charset="0"/>
              </a:rPr>
              <a:t>                 </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in</a:t>
            </a:r>
            <a:r>
              <a:rPr lang="zh-CN" altLang="en-US" sz="2000">
                <a:solidFill>
                  <a:srgbClr val="FF0000"/>
                </a:solidFill>
                <a:latin typeface="Comic Sans MS Regular" panose="030F0702030302020204" charset="0"/>
                <a:cs typeface="Comic Sans MS Regular" panose="030F0702030302020204" charset="0"/>
              </a:rPr>
              <a:t>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 do</a:t>
            </a:r>
            <a:endParaRPr lang="en-US" altLang="zh-CN" sz="2000">
              <a:solidFill>
                <a:srgbClr val="FF0000"/>
              </a:solidFill>
              <a:latin typeface="Comic Sans MS Regular" panose="030F0702030302020204" charset="0"/>
              <a:cs typeface="Comic Sans MS Regular" panose="030F0702030302020204" charset="0"/>
            </a:endParaRPr>
          </a:p>
        </p:txBody>
      </p:sp>
      <p:sp>
        <p:nvSpPr>
          <p:cNvPr id="2" name="文本框 1"/>
          <p:cNvSpPr txBox="1"/>
          <p:nvPr/>
        </p:nvSpPr>
        <p:spPr>
          <a:xfrm>
            <a:off x="238760" y="192405"/>
            <a:ext cx="8954135" cy="6426200"/>
          </a:xfrm>
          <a:prstGeom prst="rect">
            <a:avLst/>
          </a:prstGeom>
          <a:noFill/>
        </p:spPr>
        <p:txBody>
          <a:bodyPr wrap="square" rtlCol="0">
            <a:spAutoFit/>
          </a:bodyPr>
          <a:p>
            <a:pPr indent="457200" algn="l"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l"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l"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grpSp>
        <p:nvGrpSpPr>
          <p:cNvPr id="18" name="组合 17"/>
          <p:cNvGrpSpPr/>
          <p:nvPr/>
        </p:nvGrpSpPr>
        <p:grpSpPr>
          <a:xfrm>
            <a:off x="254738" y="246380"/>
            <a:ext cx="8724162" cy="728980"/>
            <a:chOff x="690" y="2457"/>
            <a:chExt cx="13774" cy="1148"/>
          </a:xfrm>
        </p:grpSpPr>
        <p:sp>
          <p:nvSpPr>
            <p:cNvPr id="14" name="矩形 13"/>
            <p:cNvSpPr/>
            <p:nvPr/>
          </p:nvSpPr>
          <p:spPr>
            <a:xfrm>
              <a:off x="690" y="3067"/>
              <a:ext cx="8470"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2081" y="2457"/>
              <a:ext cx="2383" cy="59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302998" y="2199640"/>
            <a:ext cx="8797634" cy="1007110"/>
            <a:chOff x="690" y="2457"/>
            <a:chExt cx="13890" cy="1586"/>
          </a:xfrm>
        </p:grpSpPr>
        <p:sp>
          <p:nvSpPr>
            <p:cNvPr id="24" name="矩形 23"/>
            <p:cNvSpPr/>
            <p:nvPr/>
          </p:nvSpPr>
          <p:spPr>
            <a:xfrm>
              <a:off x="690" y="3067"/>
              <a:ext cx="13889" cy="976"/>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0670" y="2457"/>
              <a:ext cx="3910" cy="67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1" name="组合 30"/>
          <p:cNvGrpSpPr/>
          <p:nvPr/>
        </p:nvGrpSpPr>
        <p:grpSpPr>
          <a:xfrm>
            <a:off x="297626" y="5876925"/>
            <a:ext cx="8684259" cy="785495"/>
            <a:chOff x="870" y="2457"/>
            <a:chExt cx="13711" cy="1237"/>
          </a:xfrm>
        </p:grpSpPr>
        <p:sp>
          <p:nvSpPr>
            <p:cNvPr id="32" name="矩形 31"/>
            <p:cNvSpPr/>
            <p:nvPr/>
          </p:nvSpPr>
          <p:spPr>
            <a:xfrm>
              <a:off x="870" y="3067"/>
              <a:ext cx="13709" cy="627"/>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9273" y="2457"/>
              <a:ext cx="5308" cy="627"/>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p:nvGrpSpPr>
        <p:grpSpPr>
          <a:xfrm>
            <a:off x="9063990" y="5182235"/>
            <a:ext cx="3064510" cy="1436370"/>
            <a:chOff x="14309" y="6103"/>
            <a:chExt cx="4833" cy="2064"/>
          </a:xfrm>
        </p:grpSpPr>
        <p:sp>
          <p:nvSpPr>
            <p:cNvPr id="35" name="圆角矩形 34"/>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nvSpPr>
          <p:spPr>
            <a:xfrm>
              <a:off x="14413" y="6180"/>
              <a:ext cx="4729" cy="190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12. </a:t>
              </a:r>
              <a:r>
                <a:rPr lang="zh-CN" altLang="en-US" sz="2000">
                  <a:latin typeface="Comic Sans MS Regular" panose="030F0702030302020204" charset="0"/>
                  <a:cs typeface="Comic Sans MS Regular" panose="030F0702030302020204" charset="0"/>
                </a:rPr>
                <a:t>A.</a:t>
              </a:r>
              <a:r>
                <a:rPr lang="en-US" sz="2000">
                  <a:latin typeface="Comic Sans MS Regular" panose="030F0702030302020204" charset="0"/>
                  <a:cs typeface="Comic Sans MS Regular" panose="030F0702030302020204" charset="0"/>
                </a:rPr>
                <a:t>used</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able</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a:t>
              </a:r>
              <a:r>
                <a:rPr lang="en-US" sz="2000">
                  <a:latin typeface="Comic Sans MS Regular" panose="030F0702030302020204" charset="0"/>
                  <a:cs typeface="Comic Sans MS Regular" panose="030F0702030302020204" charset="0"/>
                </a:rPr>
                <a:t>similar</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 </a:t>
              </a:r>
              <a:r>
                <a:rPr lang="en-US" sz="2000">
                  <a:latin typeface="Comic Sans MS Regular" panose="030F0702030302020204" charset="0"/>
                  <a:cs typeface="Comic Sans MS Regular" panose="030F0702030302020204" charset="0"/>
                  <a:sym typeface="+mn-ea"/>
                </a:rPr>
                <a:t>close</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38" name="图片 37"/>
          <p:cNvPicPr>
            <a:picLocks noChangeAspect="1"/>
          </p:cNvPicPr>
          <p:nvPr/>
        </p:nvPicPr>
        <p:blipFill>
          <a:blip r:embed="rId1"/>
          <a:stretch>
            <a:fillRect/>
          </a:stretch>
        </p:blipFill>
        <p:spPr>
          <a:xfrm>
            <a:off x="9433560" y="5881370"/>
            <a:ext cx="436880" cy="436880"/>
          </a:xfrm>
          <a:prstGeom prst="rect">
            <a:avLst/>
          </a:prstGeom>
        </p:spPr>
      </p:pic>
      <p:sp>
        <p:nvSpPr>
          <p:cNvPr id="39" name="文本框 38"/>
          <p:cNvSpPr txBox="1"/>
          <p:nvPr/>
        </p:nvSpPr>
        <p:spPr>
          <a:xfrm>
            <a:off x="10589895" y="5222240"/>
            <a:ext cx="2402840" cy="1322070"/>
          </a:xfrm>
          <a:prstGeom prst="rect">
            <a:avLst/>
          </a:prstGeom>
          <a:noFill/>
        </p:spPr>
        <p:txBody>
          <a:bodyPr wrap="square" rtlCol="0">
            <a:spAutoFit/>
          </a:bodyPr>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 do</a:t>
            </a:r>
            <a:r>
              <a:rPr lang="zh-CN" altLang="en-US" sz="2000">
                <a:solidFill>
                  <a:srgbClr val="FF0000"/>
                </a:solidFill>
                <a:latin typeface="Comic Sans MS Regular" panose="030F0702030302020204" charset="0"/>
                <a:cs typeface="Comic Sans MS Regular" panose="030F0702030302020204" charset="0"/>
              </a:rPr>
              <a:t>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 do</a:t>
            </a:r>
            <a:r>
              <a:rPr lang="zh-CN" altLang="en-US" sz="2000">
                <a:solidFill>
                  <a:srgbClr val="FF0000"/>
                </a:solidFill>
                <a:latin typeface="Comic Sans MS Regular" panose="030F0702030302020204" charset="0"/>
                <a:cs typeface="Comic Sans MS Regular" panose="030F0702030302020204" charset="0"/>
              </a:rPr>
              <a:t>                 </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 sth</a:t>
            </a:r>
            <a:r>
              <a:rPr lang="zh-CN" altLang="en-US" sz="2000">
                <a:solidFill>
                  <a:srgbClr val="FF0000"/>
                </a:solidFill>
                <a:latin typeface="Comic Sans MS Regular" panose="030F0702030302020204" charset="0"/>
                <a:cs typeface="Comic Sans MS Regular" panose="030F0702030302020204" charset="0"/>
              </a:rPr>
              <a:t> 相似</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en-US" altLang="zh-CN" sz="2000">
                <a:solidFill>
                  <a:srgbClr val="FF0000"/>
                </a:solidFill>
                <a:latin typeface="Comic Sans MS Regular" panose="030F0702030302020204" charset="0"/>
                <a:cs typeface="Comic Sans MS Regular" panose="030F0702030302020204" charset="0"/>
              </a:rPr>
              <a:t>to sth </a:t>
            </a:r>
            <a:r>
              <a:rPr lang="zh-CN" altLang="en-US" sz="2000">
                <a:solidFill>
                  <a:srgbClr val="FF0000"/>
                </a:solidFill>
                <a:latin typeface="Comic Sans MS Regular" panose="030F0702030302020204" charset="0"/>
                <a:cs typeface="Comic Sans MS Regular" panose="030F0702030302020204" charset="0"/>
              </a:rPr>
              <a:t>相近</a:t>
            </a:r>
            <a:endParaRPr lang="zh-CN" altLang="en-US" sz="2000">
              <a:solidFill>
                <a:srgbClr val="FF0000"/>
              </a:solidFill>
              <a:latin typeface="Comic Sans MS Regular" panose="030F0702030302020204" charset="0"/>
              <a:cs typeface="Comic Sans MS Regular" panose="030F0702030302020204" charset="0"/>
            </a:endParaRPr>
          </a:p>
        </p:txBody>
      </p:sp>
      <p:sp>
        <p:nvSpPr>
          <p:cNvPr id="42" name="文本框 41"/>
          <p:cNvSpPr txBox="1"/>
          <p:nvPr/>
        </p:nvSpPr>
        <p:spPr>
          <a:xfrm>
            <a:off x="9257665" y="1562418"/>
            <a:ext cx="2722245" cy="953135"/>
          </a:xfrm>
          <a:prstGeom prst="rect">
            <a:avLst/>
          </a:prstGeom>
          <a:solidFill>
            <a:schemeClr val="bg1"/>
          </a:solidFill>
        </p:spPr>
        <p:txBody>
          <a:bodyPr wrap="square" rtlCol="0" anchor="ctr" anchorCtr="0">
            <a:spAutoFit/>
          </a:bodyPr>
          <a:p>
            <a:r>
              <a:rPr lang="en-US" altLang="zh-CN" sz="2800">
                <a:solidFill>
                  <a:srgbClr val="FF0000"/>
                </a:solidFill>
                <a:latin typeface="Comic Sans MS Regular" panose="030F0702030302020204" charset="0"/>
                <a:cs typeface="Comic Sans MS Regular" panose="030F0702030302020204" charset="0"/>
              </a:rPr>
              <a:t>Tip3:context</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(上下文)</a:t>
            </a:r>
            <a:endParaRPr lang="en-US" altLang="zh-CN" sz="4800">
              <a:solidFill>
                <a:srgbClr val="FF0000"/>
              </a:solidFill>
              <a:latin typeface="Comic Sans MS Regular" panose="030F0702030302020204" charset="0"/>
              <a:cs typeface="Comic Sans MS Regular" panose="030F0702030302020204" charset="0"/>
            </a:endParaRPr>
          </a:p>
        </p:txBody>
      </p:sp>
      <p:sp>
        <p:nvSpPr>
          <p:cNvPr id="44" name="文本框 43"/>
          <p:cNvSpPr txBox="1"/>
          <p:nvPr/>
        </p:nvSpPr>
        <p:spPr>
          <a:xfrm>
            <a:off x="9184005" y="1040448"/>
            <a:ext cx="26377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Tip2:main idea</a:t>
            </a:r>
            <a:endParaRPr lang="en-US" altLang="zh-CN" sz="2800">
              <a:solidFill>
                <a:srgbClr val="FF0000"/>
              </a:solidFill>
              <a:latin typeface="Comic Sans MS Regular" panose="030F0702030302020204" charset="0"/>
              <a:cs typeface="Comic Sans MS Regular" panose="030F0702030302020204" charset="0"/>
            </a:endParaRPr>
          </a:p>
        </p:txBody>
      </p:sp>
      <p:sp>
        <p:nvSpPr>
          <p:cNvPr id="45" name="文本框 44"/>
          <p:cNvSpPr txBox="1"/>
          <p:nvPr/>
        </p:nvSpPr>
        <p:spPr>
          <a:xfrm>
            <a:off x="9244965" y="-23177"/>
            <a:ext cx="2637790" cy="521970"/>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Cloze</a:t>
            </a:r>
            <a:endParaRPr lang="en-US" altLang="zh-CN" sz="2800">
              <a:solidFill>
                <a:schemeClr val="tx1"/>
              </a:solidFill>
              <a:latin typeface="Comic Sans MS Regular" panose="030F0702030302020204" charset="0"/>
              <a:cs typeface="Comic Sans MS Regular" panose="030F0702030302020204" charset="0"/>
            </a:endParaRPr>
          </a:p>
        </p:txBody>
      </p:sp>
      <p:sp>
        <p:nvSpPr>
          <p:cNvPr id="46" name="文本框 45"/>
          <p:cNvSpPr txBox="1"/>
          <p:nvPr/>
        </p:nvSpPr>
        <p:spPr>
          <a:xfrm>
            <a:off x="8968740" y="544513"/>
            <a:ext cx="22948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Tip1:topic</a:t>
            </a:r>
            <a:endParaRPr lang="en-US" altLang="zh-CN" sz="2800">
              <a:solidFill>
                <a:srgbClr val="FF0000"/>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22" presetClass="entr" presetSubtype="8"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par>
                                <p:cTn id="20" presetID="3"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dissolv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ppt_x</p:attrName>
                                        </p:attrNameLst>
                                      </p:cBhvr>
                                      <p:tavLst>
                                        <p:tav tm="0">
                                          <p:val>
                                            <p:strVal val="#ppt_x-#ppt_w*1.125000"/>
                                          </p:val>
                                        </p:tav>
                                        <p:tav tm="100000">
                                          <p:val>
                                            <p:strVal val="#ppt_x"/>
                                          </p:val>
                                        </p:tav>
                                      </p:tavLst>
                                    </p:anim>
                                    <p:animEffect transition="in" filter="wipe(righ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linds(horizontal)">
                                      <p:cBhvr>
                                        <p:cTn id="53" dur="500"/>
                                        <p:tgtEl>
                                          <p:spTgt spid="3"/>
                                        </p:tgtEl>
                                      </p:cBhvr>
                                    </p:animEffect>
                                  </p:childTnLst>
                                </p:cTn>
                              </p:par>
                              <p:par>
                                <p:cTn id="54" presetID="12" presetClass="entr" presetSubtype="4" fill="hold" nodeType="withEffect">
                                  <p:stCondLst>
                                    <p:cond delay="0"/>
                                  </p:stCondLst>
                                  <p:childTnLst>
                                    <p:set>
                                      <p:cBhvr>
                                        <p:cTn id="55" dur="1" fill="hold">
                                          <p:stCondLst>
                                            <p:cond delay="0"/>
                                          </p:stCondLst>
                                        </p:cTn>
                                        <p:tgtEl>
                                          <p:spTgt spid="17">
                                            <p:txEl>
                                              <p:pRg st="3" end="3"/>
                                            </p:txEl>
                                          </p:spTgt>
                                        </p:tgtEl>
                                        <p:attrNameLst>
                                          <p:attrName>style.visibility</p:attrName>
                                        </p:attrNameLst>
                                      </p:cBhvr>
                                      <p:to>
                                        <p:strVal val="visible"/>
                                      </p:to>
                                    </p:set>
                                    <p:anim calcmode="lin" valueType="num">
                                      <p:cBhvr additive="base">
                                        <p:cTn id="56" dur="500"/>
                                        <p:tgtEl>
                                          <p:spTgt spid="17">
                                            <p:txEl>
                                              <p:pRg st="3" end="3"/>
                                            </p:txEl>
                                          </p:spTgt>
                                        </p:tgtEl>
                                        <p:attrNameLst>
                                          <p:attrName>ppt_y</p:attrName>
                                        </p:attrNameLst>
                                      </p:cBhvr>
                                      <p:tavLst>
                                        <p:tav tm="0">
                                          <p:val>
                                            <p:strVal val="#ppt_y+#ppt_h*1.125000"/>
                                          </p:val>
                                        </p:tav>
                                        <p:tav tm="100000">
                                          <p:val>
                                            <p:strVal val="#ppt_y"/>
                                          </p:val>
                                        </p:tav>
                                      </p:tavLst>
                                    </p:anim>
                                    <p:animEffect transition="in" filter="wipe(up)">
                                      <p:cBhvr>
                                        <p:cTn id="57" dur="500"/>
                                        <p:tgtEl>
                                          <p:spTgt spid="1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 calcmode="lin" valueType="num">
                                      <p:cBhvr additive="base">
                                        <p:cTn id="62"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up)">
                                      <p:cBhvr>
                                        <p:cTn id="63" dur="500"/>
                                        <p:tgtEl>
                                          <p:spTgt spid="1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4" fill="hold" nodeType="clickEffect">
                                  <p:stCondLst>
                                    <p:cond delay="0"/>
                                  </p:stCondLst>
                                  <p:childTnLst>
                                    <p:set>
                                      <p:cBhvr>
                                        <p:cTn id="67" dur="1" fill="hold">
                                          <p:stCondLst>
                                            <p:cond delay="0"/>
                                          </p:stCondLst>
                                        </p:cTn>
                                        <p:tgtEl>
                                          <p:spTgt spid="17">
                                            <p:txEl>
                                              <p:pRg st="1" end="1"/>
                                            </p:txEl>
                                          </p:spTgt>
                                        </p:tgtEl>
                                        <p:attrNameLst>
                                          <p:attrName>style.visibility</p:attrName>
                                        </p:attrNameLst>
                                      </p:cBhvr>
                                      <p:to>
                                        <p:strVal val="visible"/>
                                      </p:to>
                                    </p:set>
                                    <p:anim calcmode="lin" valueType="num">
                                      <p:cBhvr additive="base">
                                        <p:cTn id="68"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up)">
                                      <p:cBhvr>
                                        <p:cTn id="69" dur="500"/>
                                        <p:tgtEl>
                                          <p:spTgt spid="17">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4" fill="hold" nodeType="clickEffect">
                                  <p:stCondLst>
                                    <p:cond delay="0"/>
                                  </p:stCondLst>
                                  <p:childTnLst>
                                    <p:set>
                                      <p:cBhvr>
                                        <p:cTn id="73" dur="1" fill="hold">
                                          <p:stCondLst>
                                            <p:cond delay="0"/>
                                          </p:stCondLst>
                                        </p:cTn>
                                        <p:tgtEl>
                                          <p:spTgt spid="17">
                                            <p:txEl>
                                              <p:pRg st="2" end="2"/>
                                            </p:txEl>
                                          </p:spTgt>
                                        </p:tgtEl>
                                        <p:attrNameLst>
                                          <p:attrName>style.visibility</p:attrName>
                                        </p:attrNameLst>
                                      </p:cBhvr>
                                      <p:to>
                                        <p:strVal val="visible"/>
                                      </p:to>
                                    </p:set>
                                    <p:anim calcmode="lin" valueType="num">
                                      <p:cBhvr additive="base">
                                        <p:cTn id="74"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up)">
                                      <p:cBhvr>
                                        <p:cTn id="75" dur="500"/>
                                        <p:tgtEl>
                                          <p:spTgt spid="17">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dissolve">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nodeType="clickEffect">
                                  <p:stCondLst>
                                    <p:cond delay="0"/>
                                  </p:stCondLst>
                                  <p:childTnLst>
                                    <p:set>
                                      <p:cBhvr>
                                        <p:cTn id="84" dur="1" fill="hold">
                                          <p:stCondLst>
                                            <p:cond delay="0"/>
                                          </p:stCondLst>
                                        </p:cTn>
                                        <p:tgtEl>
                                          <p:spTgt spid="39">
                                            <p:txEl>
                                              <p:pRg st="2" end="2"/>
                                            </p:txEl>
                                          </p:spTgt>
                                        </p:tgtEl>
                                        <p:attrNameLst>
                                          <p:attrName>style.visibility</p:attrName>
                                        </p:attrNameLst>
                                      </p:cBhvr>
                                      <p:to>
                                        <p:strVal val="visible"/>
                                      </p:to>
                                    </p:set>
                                    <p:anim calcmode="lin" valueType="num">
                                      <p:cBhvr additive="base">
                                        <p:cTn id="85" dur="500"/>
                                        <p:tgtEl>
                                          <p:spTgt spid="39">
                                            <p:txEl>
                                              <p:pRg st="2" end="2"/>
                                            </p:txEl>
                                          </p:spTgt>
                                        </p:tgtEl>
                                        <p:attrNameLst>
                                          <p:attrName>ppt_y</p:attrName>
                                        </p:attrNameLst>
                                      </p:cBhvr>
                                      <p:tavLst>
                                        <p:tav tm="0">
                                          <p:val>
                                            <p:strVal val="#ppt_y+#ppt_h*1.125000"/>
                                          </p:val>
                                        </p:tav>
                                        <p:tav tm="100000">
                                          <p:val>
                                            <p:strVal val="#ppt_y"/>
                                          </p:val>
                                        </p:tav>
                                      </p:tavLst>
                                    </p:anim>
                                    <p:animEffect transition="in" filter="wipe(up)">
                                      <p:cBhvr>
                                        <p:cTn id="86" dur="500"/>
                                        <p:tgtEl>
                                          <p:spTgt spid="39">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nodeType="clickEffect">
                                  <p:stCondLst>
                                    <p:cond delay="0"/>
                                  </p:stCondLst>
                                  <p:childTnLst>
                                    <p:set>
                                      <p:cBhvr>
                                        <p:cTn id="90" dur="1" fill="hold">
                                          <p:stCondLst>
                                            <p:cond delay="0"/>
                                          </p:stCondLst>
                                        </p:cTn>
                                        <p:tgtEl>
                                          <p:spTgt spid="39">
                                            <p:txEl>
                                              <p:pRg st="0" end="0"/>
                                            </p:txEl>
                                          </p:spTgt>
                                        </p:tgtEl>
                                        <p:attrNameLst>
                                          <p:attrName>style.visibility</p:attrName>
                                        </p:attrNameLst>
                                      </p:cBhvr>
                                      <p:to>
                                        <p:strVal val="visible"/>
                                      </p:to>
                                    </p:set>
                                    <p:anim calcmode="lin" valueType="num">
                                      <p:cBhvr additive="base">
                                        <p:cTn id="91" dur="500"/>
                                        <p:tgtEl>
                                          <p:spTgt spid="39">
                                            <p:txEl>
                                              <p:pRg st="0" end="0"/>
                                            </p:txEl>
                                          </p:spTgt>
                                        </p:tgtEl>
                                        <p:attrNameLst>
                                          <p:attrName>ppt_y</p:attrName>
                                        </p:attrNameLst>
                                      </p:cBhvr>
                                      <p:tavLst>
                                        <p:tav tm="0">
                                          <p:val>
                                            <p:strVal val="#ppt_y+#ppt_h*1.125000"/>
                                          </p:val>
                                        </p:tav>
                                        <p:tav tm="100000">
                                          <p:val>
                                            <p:strVal val="#ppt_y"/>
                                          </p:val>
                                        </p:tav>
                                      </p:tavLst>
                                    </p:anim>
                                    <p:animEffect transition="in" filter="wipe(up)">
                                      <p:cBhvr>
                                        <p:cTn id="92" dur="500"/>
                                        <p:tgtEl>
                                          <p:spTgt spid="3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nodeType="clickEffect">
                                  <p:stCondLst>
                                    <p:cond delay="0"/>
                                  </p:stCondLst>
                                  <p:childTnLst>
                                    <p:set>
                                      <p:cBhvr>
                                        <p:cTn id="96" dur="1" fill="hold">
                                          <p:stCondLst>
                                            <p:cond delay="0"/>
                                          </p:stCondLst>
                                        </p:cTn>
                                        <p:tgtEl>
                                          <p:spTgt spid="39">
                                            <p:txEl>
                                              <p:pRg st="1" end="1"/>
                                            </p:txEl>
                                          </p:spTgt>
                                        </p:tgtEl>
                                        <p:attrNameLst>
                                          <p:attrName>style.visibility</p:attrName>
                                        </p:attrNameLst>
                                      </p:cBhvr>
                                      <p:to>
                                        <p:strVal val="visible"/>
                                      </p:to>
                                    </p:set>
                                    <p:anim calcmode="lin" valueType="num">
                                      <p:cBhvr additive="base">
                                        <p:cTn id="97" dur="500"/>
                                        <p:tgtEl>
                                          <p:spTgt spid="39">
                                            <p:txEl>
                                              <p:pRg st="1" end="1"/>
                                            </p:txEl>
                                          </p:spTgt>
                                        </p:tgtEl>
                                        <p:attrNameLst>
                                          <p:attrName>ppt_y</p:attrName>
                                        </p:attrNameLst>
                                      </p:cBhvr>
                                      <p:tavLst>
                                        <p:tav tm="0">
                                          <p:val>
                                            <p:strVal val="#ppt_y+#ppt_h*1.125000"/>
                                          </p:val>
                                        </p:tav>
                                        <p:tav tm="100000">
                                          <p:val>
                                            <p:strVal val="#ppt_y"/>
                                          </p:val>
                                        </p:tav>
                                      </p:tavLst>
                                    </p:anim>
                                    <p:animEffect transition="in" filter="wipe(up)">
                                      <p:cBhvr>
                                        <p:cTn id="98" dur="500"/>
                                        <p:tgtEl>
                                          <p:spTgt spid="39">
                                            <p:txEl>
                                              <p:pRg st="1" end="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nodeType="clickEffect">
                                  <p:stCondLst>
                                    <p:cond delay="0"/>
                                  </p:stCondLst>
                                  <p:childTnLst>
                                    <p:set>
                                      <p:cBhvr>
                                        <p:cTn id="102" dur="1" fill="hold">
                                          <p:stCondLst>
                                            <p:cond delay="0"/>
                                          </p:stCondLst>
                                        </p:cTn>
                                        <p:tgtEl>
                                          <p:spTgt spid="39">
                                            <p:txEl>
                                              <p:pRg st="3" end="3"/>
                                            </p:txEl>
                                          </p:spTgt>
                                        </p:tgtEl>
                                        <p:attrNameLst>
                                          <p:attrName>style.visibility</p:attrName>
                                        </p:attrNameLst>
                                      </p:cBhvr>
                                      <p:to>
                                        <p:strVal val="visible"/>
                                      </p:to>
                                    </p:set>
                                    <p:anim calcmode="lin" valueType="num">
                                      <p:cBhvr additive="base">
                                        <p:cTn id="103" dur="500"/>
                                        <p:tgtEl>
                                          <p:spTgt spid="39">
                                            <p:txEl>
                                              <p:pRg st="3" end="3"/>
                                            </p:txEl>
                                          </p:spTgt>
                                        </p:tgtEl>
                                        <p:attrNameLst>
                                          <p:attrName>ppt_y</p:attrName>
                                        </p:attrNameLst>
                                      </p:cBhvr>
                                      <p:tavLst>
                                        <p:tav tm="0">
                                          <p:val>
                                            <p:strVal val="#ppt_y+#ppt_h*1.125000"/>
                                          </p:val>
                                        </p:tav>
                                        <p:tav tm="100000">
                                          <p:val>
                                            <p:strVal val="#ppt_y"/>
                                          </p:val>
                                        </p:tav>
                                      </p:tavLst>
                                    </p:anim>
                                    <p:animEffect transition="in" filter="wipe(up)">
                                      <p:cBhvr>
                                        <p:cTn id="104"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ldLvl="0" animBg="1"/>
      <p:bldP spid="5"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66615" y="607060"/>
            <a:ext cx="26670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9" name="文本框 18"/>
          <p:cNvSpPr txBox="1"/>
          <p:nvPr/>
        </p:nvSpPr>
        <p:spPr>
          <a:xfrm>
            <a:off x="7818755" y="5855970"/>
            <a:ext cx="113792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3" name="文本框 2"/>
          <p:cNvSpPr txBox="1"/>
          <p:nvPr/>
        </p:nvSpPr>
        <p:spPr>
          <a:xfrm>
            <a:off x="7800340" y="2541905"/>
            <a:ext cx="70040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2" name="文本框 1"/>
          <p:cNvSpPr txBox="1"/>
          <p:nvPr/>
        </p:nvSpPr>
        <p:spPr>
          <a:xfrm>
            <a:off x="254000" y="212090"/>
            <a:ext cx="8954135" cy="6426200"/>
          </a:xfrm>
          <a:prstGeom prst="rect">
            <a:avLst/>
          </a:prstGeom>
          <a:noFill/>
        </p:spPr>
        <p:txBody>
          <a:bodyPr wrap="square" rtlCol="0">
            <a:spAutoFit/>
          </a:bodyPr>
          <a:p>
            <a:pPr indent="457200" algn="l"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l"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l"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grpSp>
        <p:nvGrpSpPr>
          <p:cNvPr id="18" name="组合 17"/>
          <p:cNvGrpSpPr/>
          <p:nvPr/>
        </p:nvGrpSpPr>
        <p:grpSpPr>
          <a:xfrm>
            <a:off x="254738" y="246380"/>
            <a:ext cx="8724162" cy="728980"/>
            <a:chOff x="690" y="2457"/>
            <a:chExt cx="13774" cy="1148"/>
          </a:xfrm>
        </p:grpSpPr>
        <p:sp>
          <p:nvSpPr>
            <p:cNvPr id="14" name="矩形 13"/>
            <p:cNvSpPr/>
            <p:nvPr/>
          </p:nvSpPr>
          <p:spPr>
            <a:xfrm>
              <a:off x="690" y="3067"/>
              <a:ext cx="8470"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2081" y="2457"/>
              <a:ext cx="2383" cy="59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302998" y="2199640"/>
            <a:ext cx="8797634" cy="1007110"/>
            <a:chOff x="690" y="2457"/>
            <a:chExt cx="13890" cy="1586"/>
          </a:xfrm>
        </p:grpSpPr>
        <p:sp>
          <p:nvSpPr>
            <p:cNvPr id="24" name="矩形 23"/>
            <p:cNvSpPr/>
            <p:nvPr/>
          </p:nvSpPr>
          <p:spPr>
            <a:xfrm>
              <a:off x="690" y="3067"/>
              <a:ext cx="13889" cy="976"/>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0670" y="2457"/>
              <a:ext cx="3910" cy="67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1" name="组合 30"/>
          <p:cNvGrpSpPr/>
          <p:nvPr/>
        </p:nvGrpSpPr>
        <p:grpSpPr>
          <a:xfrm>
            <a:off x="297626" y="5876925"/>
            <a:ext cx="8684259" cy="785495"/>
            <a:chOff x="870" y="2457"/>
            <a:chExt cx="13711" cy="1237"/>
          </a:xfrm>
        </p:grpSpPr>
        <p:sp>
          <p:nvSpPr>
            <p:cNvPr id="32" name="矩形 31"/>
            <p:cNvSpPr/>
            <p:nvPr/>
          </p:nvSpPr>
          <p:spPr>
            <a:xfrm>
              <a:off x="870" y="3067"/>
              <a:ext cx="13709" cy="627"/>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9273" y="2457"/>
              <a:ext cx="5308" cy="627"/>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文本框 15"/>
          <p:cNvSpPr txBox="1"/>
          <p:nvPr/>
        </p:nvSpPr>
        <p:spPr>
          <a:xfrm>
            <a:off x="9304020" y="2725738"/>
            <a:ext cx="2722245" cy="1383665"/>
          </a:xfrm>
          <a:prstGeom prst="rect">
            <a:avLst/>
          </a:prstGeom>
          <a:solidFill>
            <a:schemeClr val="bg1"/>
          </a:solidFill>
        </p:spPr>
        <p:txBody>
          <a:bodyPr wrap="square" rtlCol="0" anchor="ctr" anchorCtr="0">
            <a:spAutoFit/>
          </a:bodyPr>
          <a:p>
            <a:r>
              <a:rPr lang="en-US" altLang="zh-CN" sz="2800">
                <a:solidFill>
                  <a:srgbClr val="FF0000"/>
                </a:solidFill>
                <a:latin typeface="Comic Sans MS Regular" panose="030F0702030302020204" charset="0"/>
                <a:cs typeface="Comic Sans MS Regular" panose="030F0702030302020204" charset="0"/>
              </a:rPr>
              <a:t>Tip4: words</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&amp;</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phrases</a:t>
            </a:r>
            <a:endParaRPr lang="en-US" altLang="zh-CN" sz="2800">
              <a:solidFill>
                <a:srgbClr val="FF0000"/>
              </a:solidFill>
              <a:latin typeface="Comic Sans MS Regular" panose="030F0702030302020204" charset="0"/>
              <a:cs typeface="Comic Sans MS Regular" panose="030F0702030302020204" charset="0"/>
            </a:endParaRPr>
          </a:p>
        </p:txBody>
      </p:sp>
      <p:grpSp>
        <p:nvGrpSpPr>
          <p:cNvPr id="21" name="组合 20"/>
          <p:cNvGrpSpPr/>
          <p:nvPr/>
        </p:nvGrpSpPr>
        <p:grpSpPr>
          <a:xfrm>
            <a:off x="314960" y="1925320"/>
            <a:ext cx="8954770" cy="728980"/>
            <a:chOff x="362" y="2517"/>
            <a:chExt cx="14102" cy="1148"/>
          </a:xfrm>
        </p:grpSpPr>
        <p:sp>
          <p:nvSpPr>
            <p:cNvPr id="22" name="矩形 21"/>
            <p:cNvSpPr/>
            <p:nvPr/>
          </p:nvSpPr>
          <p:spPr>
            <a:xfrm>
              <a:off x="362" y="3067"/>
              <a:ext cx="9818" cy="59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4834" y="2517"/>
              <a:ext cx="9630"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6" name="文本框 25"/>
          <p:cNvSpPr txBox="1"/>
          <p:nvPr/>
        </p:nvSpPr>
        <p:spPr>
          <a:xfrm>
            <a:off x="9257665" y="1562418"/>
            <a:ext cx="2722245" cy="953135"/>
          </a:xfrm>
          <a:prstGeom prst="rect">
            <a:avLst/>
          </a:prstGeom>
          <a:solidFill>
            <a:schemeClr val="bg1"/>
          </a:solidFill>
        </p:spPr>
        <p:txBody>
          <a:bodyPr wrap="square" rtlCol="0" anchor="ctr" anchorCtr="0">
            <a:spAutoFit/>
          </a:bodyPr>
          <a:p>
            <a:r>
              <a:rPr lang="en-US" altLang="zh-CN" sz="2800">
                <a:solidFill>
                  <a:srgbClr val="FF0000"/>
                </a:solidFill>
                <a:latin typeface="Comic Sans MS Regular" panose="030F0702030302020204" charset="0"/>
                <a:cs typeface="Comic Sans MS Regular" panose="030F0702030302020204" charset="0"/>
              </a:rPr>
              <a:t>Tip3:context</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(上下文)</a:t>
            </a:r>
            <a:endParaRPr lang="en-US" altLang="zh-CN" sz="4800">
              <a:solidFill>
                <a:srgbClr val="FF0000"/>
              </a:solidFill>
              <a:latin typeface="Comic Sans MS Regular" panose="030F0702030302020204" charset="0"/>
              <a:cs typeface="Comic Sans MS Regular" panose="030F0702030302020204" charset="0"/>
            </a:endParaRPr>
          </a:p>
        </p:txBody>
      </p:sp>
      <p:sp>
        <p:nvSpPr>
          <p:cNvPr id="28" name="文本框 27"/>
          <p:cNvSpPr txBox="1"/>
          <p:nvPr/>
        </p:nvSpPr>
        <p:spPr>
          <a:xfrm>
            <a:off x="8968740" y="544513"/>
            <a:ext cx="22948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Tip1:topic</a:t>
            </a:r>
            <a:endParaRPr lang="en-US" altLang="zh-CN" sz="2800">
              <a:solidFill>
                <a:srgbClr val="FF0000"/>
              </a:solidFill>
              <a:latin typeface="Comic Sans MS Regular" panose="030F0702030302020204" charset="0"/>
              <a:cs typeface="Comic Sans MS Regular" panose="030F0702030302020204" charset="0"/>
            </a:endParaRPr>
          </a:p>
        </p:txBody>
      </p:sp>
      <p:sp>
        <p:nvSpPr>
          <p:cNvPr id="29" name="文本框 28"/>
          <p:cNvSpPr txBox="1"/>
          <p:nvPr/>
        </p:nvSpPr>
        <p:spPr>
          <a:xfrm>
            <a:off x="9184005" y="1040448"/>
            <a:ext cx="26377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Tip2:main idea</a:t>
            </a:r>
            <a:endParaRPr lang="en-US" altLang="zh-CN" sz="2800">
              <a:solidFill>
                <a:srgbClr val="FF0000"/>
              </a:solidFill>
              <a:latin typeface="Comic Sans MS Regular" panose="030F0702030302020204" charset="0"/>
              <a:cs typeface="Comic Sans MS Regular" panose="030F0702030302020204" charset="0"/>
            </a:endParaRPr>
          </a:p>
        </p:txBody>
      </p:sp>
      <p:sp>
        <p:nvSpPr>
          <p:cNvPr id="30" name="文本框 29"/>
          <p:cNvSpPr txBox="1"/>
          <p:nvPr/>
        </p:nvSpPr>
        <p:spPr>
          <a:xfrm>
            <a:off x="9244965" y="-23177"/>
            <a:ext cx="2637790" cy="521970"/>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Cloze</a:t>
            </a:r>
            <a:endParaRPr lang="en-US" altLang="zh-CN" sz="2800">
              <a:solidFill>
                <a:schemeClr val="tx1"/>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03860" y="260350"/>
            <a:ext cx="11383645" cy="6092825"/>
          </a:xfrm>
          <a:prstGeom prst="rect">
            <a:avLst/>
          </a:prstGeom>
          <a:noFill/>
        </p:spPr>
        <p:txBody>
          <a:bodyPr wrap="square" rtlCol="0">
            <a:spAutoFit/>
          </a:bodyPr>
          <a:p>
            <a:pPr indent="457200" algn="l" fontAlgn="auto">
              <a:lnSpc>
                <a:spcPts val="2600"/>
              </a:lnSpc>
            </a:pPr>
            <a:r>
              <a:rPr lang="zh-CN" altLang="en-US" sz="20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2000" u="sng">
                <a:latin typeface="Times New Roman Regular" panose="02020603050405020304" charset="0"/>
                <a:cs typeface="Times New Roman Regular" panose="02020603050405020304" charset="0"/>
              </a:rPr>
              <a:t> 1 </a:t>
            </a:r>
            <a:r>
              <a:rPr lang="zh-CN" altLang="en-US" sz="2000">
                <a:latin typeface="Times New Roman Regular" panose="02020603050405020304" charset="0"/>
                <a:cs typeface="Times New Roman Regular" panose="02020603050405020304" charset="0"/>
              </a:rPr>
              <a:t>  much time to its study. Experts(专家) are finding that </a:t>
            </a:r>
            <a:r>
              <a:rPr lang="zh-CN" altLang="en-US" sz="2000" u="sng">
                <a:latin typeface="Times New Roman Regular" panose="02020603050405020304" charset="0"/>
                <a:cs typeface="Times New Roman Regular" panose="02020603050405020304" charset="0"/>
              </a:rPr>
              <a:t>  2  </a:t>
            </a:r>
            <a:r>
              <a:rPr lang="zh-CN" altLang="en-US" sz="20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2000">
              <a:latin typeface="Times New Roman Regular" panose="02020603050405020304" charset="0"/>
              <a:cs typeface="Times New Roman Regular" panose="02020603050405020304" charset="0"/>
            </a:endParaRPr>
          </a:p>
          <a:p>
            <a:pPr indent="457200" algn="just" fontAlgn="auto">
              <a:lnSpc>
                <a:spcPts val="2600"/>
              </a:lnSpc>
            </a:pPr>
            <a:r>
              <a:rPr lang="zh-CN" altLang="en-US" sz="2000">
                <a:latin typeface="Times New Roman Regular" panose="02020603050405020304" charset="0"/>
                <a:cs typeface="Times New Roman Regular" panose="02020603050405020304" charset="0"/>
              </a:rPr>
              <a:t>Music education has received a </a:t>
            </a:r>
            <a:r>
              <a:rPr lang="en-US" altLang="zh-CN" sz="2000">
                <a:latin typeface="Times New Roman Regular" panose="02020603050405020304" charset="0"/>
                <a:cs typeface="Times New Roman Regular" panose="02020603050405020304" charset="0"/>
              </a:rPr>
              <a:t>l</a:t>
            </a:r>
            <a:r>
              <a:rPr lang="zh-CN" altLang="en-US" sz="2000">
                <a:latin typeface="Times New Roman Regular" panose="02020603050405020304" charset="0"/>
                <a:cs typeface="Times New Roman Regular" panose="02020603050405020304" charset="0"/>
              </a:rPr>
              <a:t>ot of  </a:t>
            </a:r>
            <a:r>
              <a:rPr lang="zh-CN" altLang="en-US" sz="2000" u="sng">
                <a:latin typeface="Times New Roman Regular" panose="02020603050405020304" charset="0"/>
                <a:cs typeface="Times New Roman Regular" panose="02020603050405020304" charset="0"/>
              </a:rPr>
              <a:t>  3  </a:t>
            </a:r>
            <a:r>
              <a:rPr lang="zh-CN" altLang="en-US" sz="2000">
                <a:latin typeface="Times New Roman Regular" panose="02020603050405020304" charset="0"/>
                <a:cs typeface="Times New Roman Regular" panose="02020603050405020304" charset="0"/>
              </a:rPr>
              <a:t>. Learning to play an instrument can help children improve Maths, science, and language  </a:t>
            </a:r>
            <a:r>
              <a:rPr lang="zh-CN" altLang="en-US" sz="2000" u="sng">
                <a:latin typeface="Times New Roman Regular" panose="02020603050405020304" charset="0"/>
                <a:cs typeface="Times New Roman Regular" panose="02020603050405020304" charset="0"/>
              </a:rPr>
              <a:t>  4  </a:t>
            </a:r>
            <a:r>
              <a:rPr lang="zh-CN" altLang="en-US" sz="2000">
                <a:latin typeface="Times New Roman Regular" panose="02020603050405020304" charset="0"/>
                <a:cs typeface="Times New Roman Regular" panose="02020603050405020304" charset="0"/>
              </a:rPr>
              <a:t> . One study in Canada followed children's IQ scores for nine months,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 5   </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6  </a:t>
            </a:r>
            <a:r>
              <a:rPr lang="zh-CN" altLang="en-US" sz="2000">
                <a:latin typeface="Times New Roman Regular" panose="02020603050405020304" charset="0"/>
                <a:cs typeface="Times New Roman Regular" panose="02020603050405020304" charset="0"/>
              </a:rPr>
              <a:t> to learn school subjects.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Music is also used for </a:t>
            </a:r>
            <a:r>
              <a:rPr lang="zh-CN" altLang="en-US" sz="2000" u="sng">
                <a:latin typeface="Times New Roman Regular" panose="02020603050405020304" charset="0"/>
                <a:cs typeface="Times New Roman Regular" panose="02020603050405020304" charset="0"/>
              </a:rPr>
              <a:t>  7  </a:t>
            </a:r>
            <a:r>
              <a:rPr lang="zh-CN" altLang="en-US" sz="20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8 </a:t>
            </a:r>
            <a:r>
              <a:rPr lang="zh-CN" altLang="en-US" sz="20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2000" u="sng">
                <a:latin typeface="Times New Roman Regular" panose="02020603050405020304" charset="0"/>
                <a:cs typeface="Times New Roman Regular" panose="02020603050405020304" charset="0"/>
              </a:rPr>
              <a:t> 9 </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hidden</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memories by building up musical pathways to memories.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Studies of the music and brain connection often centre on classical music,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10</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2000" u="sng">
                <a:latin typeface="Times New Roman Regular" panose="02020603050405020304" charset="0"/>
                <a:cs typeface="Times New Roman Regular" panose="02020603050405020304" charset="0"/>
              </a:rPr>
              <a:t> 1</a:t>
            </a:r>
            <a:r>
              <a:rPr lang="en-US" altLang="zh-CN" sz="2000" u="sng">
                <a:latin typeface="Times New Roman Regular" panose="02020603050405020304" charset="0"/>
                <a:cs typeface="Times New Roman Regular" panose="02020603050405020304" charset="0"/>
              </a:rPr>
              <a:t>1</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 This process (进程) is </a:t>
            </a:r>
            <a:r>
              <a:rPr lang="en-US" altLang="zh-CN" sz="2000" u="sng">
                <a:latin typeface="Times New Roman Regular" panose="02020603050405020304" charset="0"/>
                <a:cs typeface="Times New Roman Regular" panose="02020603050405020304" charset="0"/>
              </a:rPr>
              <a:t> 1</a:t>
            </a:r>
            <a:r>
              <a:rPr lang="zh-CN" altLang="en-US" sz="2000" u="sng">
                <a:latin typeface="Times New Roman Regular" panose="02020603050405020304" charset="0"/>
                <a:cs typeface="Times New Roman Regular" panose="02020603050405020304" charset="0"/>
              </a:rPr>
              <a:t>2 </a:t>
            </a:r>
            <a:r>
              <a:rPr lang="zh-CN" altLang="en-US" sz="20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2000">
              <a:latin typeface="Times New Roman Regular" panose="02020603050405020304" charset="0"/>
              <a:cs typeface="Times New Roman Regular" panose="02020603050405020304" charset="0"/>
            </a:endParaRPr>
          </a:p>
        </p:txBody>
      </p:sp>
      <p:sp>
        <p:nvSpPr>
          <p:cNvPr id="51" name="文本框 50"/>
          <p:cNvSpPr txBox="1"/>
          <p:nvPr/>
        </p:nvSpPr>
        <p:spPr>
          <a:xfrm>
            <a:off x="4087495" y="1797050"/>
            <a:ext cx="1497965" cy="553085"/>
          </a:xfrm>
          <a:prstGeom prst="rect">
            <a:avLst/>
          </a:prstGeom>
          <a:noFill/>
        </p:spPr>
        <p:txBody>
          <a:bodyPr wrap="square" rtlCol="0">
            <a:spAutoFit/>
          </a:bodyPr>
          <a:p>
            <a:pPr algn="l">
              <a:lnSpc>
                <a:spcPct val="150000"/>
              </a:lnSpc>
              <a:buClrTx/>
              <a:buSzTx/>
              <a:buFontTx/>
            </a:pPr>
            <a:r>
              <a:rPr lang="zh-CN" altLang="en-US" sz="2000">
                <a:solidFill>
                  <a:srgbClr val="FF0000"/>
                </a:solidFill>
                <a:latin typeface="Times New Roman Regular" panose="02020603050405020304" charset="0"/>
                <a:cs typeface="Times New Roman Regular" panose="02020603050405020304" charset="0"/>
              </a:rPr>
              <a:t>One study</a:t>
            </a:r>
            <a:endParaRPr lang="zh-CN" altLang="en-US" sz="2000" b="1">
              <a:solidFill>
                <a:srgbClr val="FF0000"/>
              </a:solidFill>
              <a:latin typeface="Times New Roman Regular" panose="02020603050405020304" charset="0"/>
              <a:ea typeface="宋体" charset="0"/>
              <a:cs typeface="Times New Roman Regular" panose="02020603050405020304" charset="0"/>
            </a:endParaRPr>
          </a:p>
        </p:txBody>
      </p:sp>
      <p:grpSp>
        <p:nvGrpSpPr>
          <p:cNvPr id="14" name="组合 13"/>
          <p:cNvGrpSpPr/>
          <p:nvPr/>
        </p:nvGrpSpPr>
        <p:grpSpPr>
          <a:xfrm>
            <a:off x="367030" y="362585"/>
            <a:ext cx="11471910" cy="4358640"/>
            <a:chOff x="569" y="459"/>
            <a:chExt cx="18066" cy="2395"/>
          </a:xfrm>
        </p:grpSpPr>
        <p:sp>
          <p:nvSpPr>
            <p:cNvPr id="16" name="圆角矩形 15"/>
            <p:cNvSpPr/>
            <p:nvPr/>
          </p:nvSpPr>
          <p:spPr>
            <a:xfrm>
              <a:off x="569" y="459"/>
              <a:ext cx="18066" cy="23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326" y="525"/>
              <a:ext cx="17062" cy="1166"/>
            </a:xfrm>
            <a:prstGeom prst="rect">
              <a:avLst/>
            </a:prstGeom>
            <a:noFill/>
          </p:spPr>
          <p:txBody>
            <a:bodyPr wrap="square" rtlCol="0">
              <a:spAutoFit/>
            </a:bodyPr>
            <a:p>
              <a:pPr algn="l">
                <a:lnSpc>
                  <a:spcPct val="150000"/>
                </a:lnSpc>
                <a:buClrTx/>
                <a:buSzTx/>
                <a:buFontTx/>
              </a:pPr>
              <a:r>
                <a:rPr lang="en-US" altLang="zh-CN" sz="2200">
                  <a:solidFill>
                    <a:srgbClr val="FF0000"/>
                  </a:solidFill>
                  <a:latin typeface="Comic Sans MS Regular" panose="030F0702030302020204" charset="0"/>
                  <a:cs typeface="Comic Sans MS Regular" panose="030F0702030302020204" charset="0"/>
                </a:rPr>
                <a:t>6. One study in Canada followed children’s IQ scores for nine months, </a:t>
              </a:r>
              <a:r>
                <a:rPr lang="en-US" altLang="zh-CN" sz="2200">
                  <a:solidFill>
                    <a:srgbClr val="FF0000"/>
                  </a:solidFill>
                  <a:latin typeface="Comic Sans MS Regular" panose="030F0702030302020204" charset="0"/>
                  <a:cs typeface="Comic Sans MS Regular" panose="030F0702030302020204" charset="0"/>
                </a:rPr>
                <a:t>so it discovered that...  </a:t>
              </a:r>
              <a:endParaRPr lang="zh-CN" altLang="en-US" sz="2200">
                <a:solidFill>
                  <a:srgbClr val="FF0000"/>
                </a:solidFill>
                <a:latin typeface="Arial" panose="020B0604020202020204" pitchFamily="34" charset="0"/>
                <a:cs typeface="Arial" panose="020B0604020202020204" pitchFamily="34" charset="0"/>
              </a:endParaRPr>
            </a:p>
            <a:p>
              <a:pPr algn="l">
                <a:lnSpc>
                  <a:spcPct val="150000"/>
                </a:lnSpc>
                <a:buClrTx/>
                <a:buSzTx/>
                <a:buFontTx/>
              </a:pPr>
              <a:endParaRPr lang="en-US" altLang="zh-CN" sz="22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zh-CN" altLang="en-US" sz="2200">
                <a:solidFill>
                  <a:srgbClr val="FF0000"/>
                </a:solidFill>
                <a:latin typeface="Comic Sans MS Regular" panose="030F0702030302020204" charset="0"/>
                <a:cs typeface="Comic Sans MS Regular" panose="030F0702030302020204" charset="0"/>
              </a:endParaRPr>
            </a:p>
          </p:txBody>
        </p:sp>
      </p:grpSp>
      <p:sp>
        <p:nvSpPr>
          <p:cNvPr id="23" name="文本框 22"/>
          <p:cNvSpPr txBox="1"/>
          <p:nvPr/>
        </p:nvSpPr>
        <p:spPr>
          <a:xfrm>
            <a:off x="1203960" y="482600"/>
            <a:ext cx="10275570" cy="598805"/>
          </a:xfrm>
          <a:prstGeom prst="rect">
            <a:avLst/>
          </a:prstGeom>
          <a:noFill/>
        </p:spPr>
        <p:txBody>
          <a:bodyPr wrap="square" rtlCol="0">
            <a:spAutoFit/>
          </a:bodyPr>
          <a:p>
            <a:pPr algn="l">
              <a:lnSpc>
                <a:spcPct val="150000"/>
              </a:lnSpc>
              <a:buClrTx/>
              <a:buSzTx/>
              <a:buFontTx/>
            </a:pPr>
            <a:r>
              <a:rPr lang="en-US" sz="2200">
                <a:solidFill>
                  <a:srgbClr val="0070C0"/>
                </a:solidFill>
                <a:latin typeface="Comic Sans MS Regular" panose="030F0702030302020204" charset="0"/>
                <a:cs typeface="Comic Sans MS Regular" panose="030F0702030302020204" charset="0"/>
              </a:rPr>
              <a:t>One study                                                                                              it</a:t>
            </a:r>
            <a:endParaRPr lang="en-US" sz="2200">
              <a:solidFill>
                <a:srgbClr val="0070C0"/>
              </a:solidFill>
              <a:latin typeface="Comic Sans MS Regular" panose="030F0702030302020204" charset="0"/>
              <a:cs typeface="Comic Sans MS Regular" panose="030F0702030302020204" charset="0"/>
            </a:endParaRPr>
          </a:p>
        </p:txBody>
      </p:sp>
      <p:sp>
        <p:nvSpPr>
          <p:cNvPr id="54" name="文本框 53"/>
          <p:cNvSpPr txBox="1"/>
          <p:nvPr/>
        </p:nvSpPr>
        <p:spPr>
          <a:xfrm>
            <a:off x="853440" y="967740"/>
            <a:ext cx="3872865" cy="598805"/>
          </a:xfrm>
          <a:prstGeom prst="rect">
            <a:avLst/>
          </a:prstGeom>
          <a:noFill/>
        </p:spPr>
        <p:txBody>
          <a:bodyPr wrap="none" rtlCol="0">
            <a:spAutoFit/>
          </a:bodyPr>
          <a:p>
            <a:pPr algn="l">
              <a:lnSpc>
                <a:spcPct val="150000"/>
              </a:lnSpc>
              <a:buClrTx/>
              <a:buSzTx/>
              <a:buFontTx/>
            </a:pPr>
            <a:r>
              <a:rPr lang="en-US" altLang="zh-CN" sz="2200">
                <a:solidFill>
                  <a:srgbClr val="0070C0"/>
                </a:solidFill>
                <a:latin typeface="Comic Sans MS Regular" panose="030F0702030302020204" charset="0"/>
                <a:ea typeface="宋体" charset="0"/>
                <a:cs typeface="Comic Sans MS Regular" panose="030F0702030302020204" charset="0"/>
                <a:sym typeface="+mn-ea"/>
              </a:rPr>
              <a:t>discovered              </a:t>
            </a:r>
            <a:r>
              <a:rPr lang="zh-CN" altLang="en-US" sz="2200">
                <a:solidFill>
                  <a:srgbClr val="0070C0"/>
                </a:solidFill>
                <a:latin typeface="Comic Sans MS Regular" panose="030F0702030302020204" charset="0"/>
                <a:ea typeface="宋体" charset="0"/>
                <a:cs typeface="Comic Sans MS Regular" panose="030F0702030302020204" charset="0"/>
                <a:sym typeface="+mn-ea"/>
              </a:rPr>
              <a:t>主谓关系</a:t>
            </a:r>
            <a:endParaRPr lang="zh-CN" altLang="en-US" sz="2200">
              <a:solidFill>
                <a:srgbClr val="0070C0"/>
              </a:solidFill>
              <a:latin typeface="Comic Sans MS Regular" panose="030F0702030302020204" charset="0"/>
              <a:ea typeface="宋体" charset="0"/>
              <a:cs typeface="Comic Sans MS Regular" panose="030F0702030302020204" charset="0"/>
              <a:sym typeface="+mn-ea"/>
            </a:endParaRPr>
          </a:p>
        </p:txBody>
      </p:sp>
      <p:sp>
        <p:nvSpPr>
          <p:cNvPr id="28" name="文本框 27"/>
          <p:cNvSpPr txBox="1"/>
          <p:nvPr/>
        </p:nvSpPr>
        <p:spPr>
          <a:xfrm>
            <a:off x="887730" y="1778635"/>
            <a:ext cx="6024880" cy="553085"/>
          </a:xfrm>
          <a:prstGeom prst="rect">
            <a:avLst/>
          </a:prstGeom>
          <a:noFill/>
        </p:spPr>
        <p:txBody>
          <a:bodyPr wrap="non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他刻苦训练，终于成功地实现了成为音乐家</a:t>
            </a:r>
            <a:r>
              <a:rPr lang="zh-CN" altLang="en-US" sz="2000">
                <a:solidFill>
                  <a:schemeClr val="tx1"/>
                </a:solidFill>
                <a:latin typeface="Comic Sans MS Regular" panose="030F0702030302020204" charset="0"/>
                <a:cs typeface="Comic Sans MS Regular" panose="030F0702030302020204" charset="0"/>
              </a:rPr>
              <a:t>地梦想。</a:t>
            </a:r>
            <a:endParaRPr lang="zh-CN" altLang="en-US" sz="2000">
              <a:solidFill>
                <a:schemeClr val="tx1"/>
              </a:solidFill>
              <a:latin typeface="Comic Sans MS Regular" panose="030F0702030302020204" charset="0"/>
              <a:cs typeface="Comic Sans MS Regular" panose="030F0702030302020204" charset="0"/>
            </a:endParaRPr>
          </a:p>
        </p:txBody>
      </p:sp>
      <p:sp>
        <p:nvSpPr>
          <p:cNvPr id="29" name="文本框 28"/>
          <p:cNvSpPr txBox="1"/>
          <p:nvPr/>
        </p:nvSpPr>
        <p:spPr>
          <a:xfrm>
            <a:off x="820420" y="2843530"/>
            <a:ext cx="11457940"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 ______________, he finally ______________________________________.</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31" name="文本框 30"/>
          <p:cNvSpPr txBox="1"/>
          <p:nvPr/>
        </p:nvSpPr>
        <p:spPr>
          <a:xfrm>
            <a:off x="1125220" y="2796540"/>
            <a:ext cx="237172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Practising hard</a:t>
            </a:r>
            <a:endParaRPr lang="en-US" altLang="zh-CN" sz="2000">
              <a:solidFill>
                <a:srgbClr val="FF0000"/>
              </a:solidFill>
              <a:latin typeface="Comic Sans MS Regular" panose="030F0702030302020204" charset="0"/>
              <a:cs typeface="Comic Sans MS Regular" panose="030F0702030302020204" charset="0"/>
            </a:endParaRPr>
          </a:p>
        </p:txBody>
      </p:sp>
      <p:sp>
        <p:nvSpPr>
          <p:cNvPr id="33" name="文本框 32"/>
          <p:cNvSpPr txBox="1"/>
          <p:nvPr/>
        </p:nvSpPr>
        <p:spPr>
          <a:xfrm>
            <a:off x="4511675" y="2796540"/>
            <a:ext cx="637540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succeeded in achieving his dream to be a musician</a:t>
            </a:r>
            <a:endParaRPr lang="zh-CN" altLang="en-US" sz="2000">
              <a:solidFill>
                <a:srgbClr val="FF0000"/>
              </a:solidFill>
              <a:latin typeface="Comic Sans MS Regular" panose="030F0702030302020204" charset="0"/>
              <a:cs typeface="Comic Sans MS Regular" panose="030F0702030302020204" charset="0"/>
            </a:endParaRPr>
          </a:p>
        </p:txBody>
      </p:sp>
      <p:grpSp>
        <p:nvGrpSpPr>
          <p:cNvPr id="27" name="组合 26"/>
          <p:cNvGrpSpPr/>
          <p:nvPr/>
        </p:nvGrpSpPr>
        <p:grpSpPr>
          <a:xfrm>
            <a:off x="808762" y="483235"/>
            <a:ext cx="10558216" cy="1083310"/>
            <a:chOff x="1016" y="7431"/>
            <a:chExt cx="15681" cy="943"/>
          </a:xfrm>
        </p:grpSpPr>
        <p:sp>
          <p:nvSpPr>
            <p:cNvPr id="25" name="文本框 24"/>
            <p:cNvSpPr txBox="1"/>
            <p:nvPr/>
          </p:nvSpPr>
          <p:spPr>
            <a:xfrm>
              <a:off x="1016" y="7842"/>
              <a:ext cx="3992" cy="521"/>
            </a:xfrm>
            <a:prstGeom prst="rect">
              <a:avLst/>
            </a:prstGeom>
            <a:solidFill>
              <a:schemeClr val="bg1"/>
            </a:solidFill>
          </p:spPr>
          <p:txBody>
            <a:bodyPr wrap="square" rtlCol="0">
              <a:spAutoFit/>
            </a:bodyPr>
            <a:p>
              <a:pPr algn="l">
                <a:lnSpc>
                  <a:spcPct val="150000"/>
                </a:lnSpc>
                <a:buClrTx/>
                <a:buSzTx/>
                <a:buFontTx/>
              </a:pPr>
              <a:r>
                <a:rPr lang="en-US" altLang="zh-CN" sz="2200">
                  <a:solidFill>
                    <a:srgbClr val="0070C0"/>
                  </a:solidFill>
                  <a:latin typeface="Comic Sans MS Regular" panose="030F0702030302020204" charset="0"/>
                  <a:cs typeface="Comic Sans MS Regular" panose="030F0702030302020204" charset="0"/>
                </a:rPr>
                <a:t>discovering</a:t>
              </a:r>
              <a:r>
                <a:rPr lang="en-US" altLang="zh-CN" sz="2200">
                  <a:solidFill>
                    <a:srgbClr val="FF0000"/>
                  </a:solidFill>
                  <a:latin typeface="Comic Sans MS Regular" panose="030F0702030302020204" charset="0"/>
                  <a:cs typeface="Comic Sans MS Regular" panose="030F0702030302020204" charset="0"/>
                </a:rPr>
                <a:t> that...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26" name="文本框 25"/>
            <p:cNvSpPr txBox="1"/>
            <p:nvPr/>
          </p:nvSpPr>
          <p:spPr>
            <a:xfrm>
              <a:off x="14680" y="7431"/>
              <a:ext cx="2017" cy="943"/>
            </a:xfrm>
            <a:prstGeom prst="rect">
              <a:avLst/>
            </a:prstGeom>
            <a:solidFill>
              <a:schemeClr val="bg1"/>
            </a:solidFill>
          </p:spPr>
          <p:txBody>
            <a:bodyPr wrap="square" rtlCol="0">
              <a:spAutoFit/>
            </a:bodyPr>
            <a:p>
              <a:pPr algn="l">
                <a:lnSpc>
                  <a:spcPct val="150000"/>
                </a:lnSpc>
                <a:buClrTx/>
                <a:buSzTx/>
                <a:buFontTx/>
              </a:pPr>
              <a:endParaRPr lang="zh-CN" altLang="en-US" sz="2200">
                <a:solidFill>
                  <a:srgbClr val="FF0000"/>
                </a:solidFill>
                <a:latin typeface="Comic Sans MS Regular" panose="030F0702030302020204" charset="0"/>
                <a:cs typeface="Comic Sans MS Regular" panose="030F0702030302020204" charset="0"/>
              </a:endParaRPr>
            </a:p>
          </p:txBody>
        </p:sp>
      </p:grpSp>
      <p:sp>
        <p:nvSpPr>
          <p:cNvPr id="24" name="文本框 23"/>
          <p:cNvSpPr txBox="1"/>
          <p:nvPr/>
        </p:nvSpPr>
        <p:spPr>
          <a:xfrm>
            <a:off x="1487170" y="166370"/>
            <a:ext cx="10016490" cy="598805"/>
          </a:xfrm>
          <a:prstGeom prst="rect">
            <a:avLst/>
          </a:prstGeom>
          <a:noFill/>
        </p:spPr>
        <p:txBody>
          <a:bodyPr wrap="square" rtlCol="0">
            <a:spAutoFit/>
          </a:bodyPr>
          <a:p>
            <a:pPr algn="l">
              <a:lnSpc>
                <a:spcPct val="150000"/>
              </a:lnSpc>
              <a:buClrTx/>
              <a:buSzTx/>
              <a:buFontTx/>
            </a:pPr>
            <a:r>
              <a:rPr lang="zh-CN" altLang="en-US" sz="2200">
                <a:solidFill>
                  <a:srgbClr val="FF0000"/>
                </a:solidFill>
                <a:latin typeface="Comic Sans MS Regular" panose="030F0702030302020204" charset="0"/>
                <a:cs typeface="Comic Sans MS Regular" panose="030F0702030302020204" charset="0"/>
              </a:rPr>
              <a:t>主主</a:t>
            </a:r>
            <a:r>
              <a:rPr lang="en-US" altLang="zh-CN" sz="2200">
                <a:solidFill>
                  <a:srgbClr val="FF0000"/>
                </a:solidFill>
                <a:latin typeface="Comic Sans MS Regular" panose="030F0702030302020204" charset="0"/>
                <a:cs typeface="Comic Sans MS Regular" panose="030F0702030302020204" charset="0"/>
              </a:rPr>
              <a:t>                                                                                                   </a:t>
            </a:r>
            <a:r>
              <a:rPr lang="zh-CN" altLang="en-US" sz="2200">
                <a:solidFill>
                  <a:srgbClr val="FF0000"/>
                </a:solidFill>
                <a:latin typeface="Comic Sans MS Regular" panose="030F0702030302020204" charset="0"/>
                <a:cs typeface="Comic Sans MS Regular" panose="030F0702030302020204" charset="0"/>
              </a:rPr>
              <a:t>从主</a:t>
            </a:r>
            <a:endParaRPr lang="zh-CN" altLang="en-US" sz="2200">
              <a:solidFill>
                <a:srgbClr val="FF0000"/>
              </a:solidFill>
              <a:latin typeface="Comic Sans MS Regular" panose="030F0702030302020204" charset="0"/>
              <a:cs typeface="Comic Sans MS Regular" panose="030F0702030302020204" charset="0"/>
            </a:endParaRPr>
          </a:p>
        </p:txBody>
      </p:sp>
      <p:sp>
        <p:nvSpPr>
          <p:cNvPr id="3" name="文本框 2"/>
          <p:cNvSpPr txBox="1"/>
          <p:nvPr/>
        </p:nvSpPr>
        <p:spPr>
          <a:xfrm>
            <a:off x="868045" y="2258695"/>
            <a:ext cx="11457940"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 He ____________, so he finally ______________________________________.</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4" name="文本框 3"/>
          <p:cNvSpPr txBox="1"/>
          <p:nvPr/>
        </p:nvSpPr>
        <p:spPr>
          <a:xfrm>
            <a:off x="1354455" y="2228215"/>
            <a:ext cx="237172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 practised hard</a:t>
            </a:r>
            <a:endParaRPr lang="en-US" altLang="zh-CN" sz="2000">
              <a:solidFill>
                <a:srgbClr val="FF0000"/>
              </a:solidFill>
              <a:latin typeface="Comic Sans MS Regular" panose="030F0702030302020204" charset="0"/>
              <a:cs typeface="Comic Sans MS Regular" panose="030F0702030302020204" charset="0"/>
            </a:endParaRPr>
          </a:p>
        </p:txBody>
      </p:sp>
      <p:sp>
        <p:nvSpPr>
          <p:cNvPr id="5" name="文本框 4"/>
          <p:cNvSpPr txBox="1"/>
          <p:nvPr/>
        </p:nvSpPr>
        <p:spPr>
          <a:xfrm>
            <a:off x="5154930" y="2211705"/>
            <a:ext cx="637540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succeeded in achieving his dream to be a musician</a:t>
            </a:r>
            <a:endParaRPr lang="zh-CN" altLang="en-US" sz="2000">
              <a:solidFill>
                <a:srgbClr val="FF0000"/>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heckerboard(across)">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checkerboard(across)">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heckerboard(across)">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dissolve">
                                      <p:cBhvr>
                                        <p:cTn id="42" dur="500"/>
                                        <p:tgtEl>
                                          <p:spTgt spid="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heckerboard(across)">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29">
                                            <p:txEl>
                                              <p:pRg st="0" end="0"/>
                                            </p:txEl>
                                          </p:spTgt>
                                        </p:tgtEl>
                                        <p:attrNameLst>
                                          <p:attrName>style.visibility</p:attrName>
                                        </p:attrNameLst>
                                      </p:cBhvr>
                                      <p:to>
                                        <p:strVal val="visible"/>
                                      </p:to>
                                    </p:set>
                                    <p:animEffect transition="in" filter="dissolve">
                                      <p:cBhvr>
                                        <p:cTn id="57" dur="500"/>
                                        <p:tgtEl>
                                          <p:spTgt spid="2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heckerboard(across)">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4" grpId="0"/>
      <p:bldP spid="23" grpId="0"/>
      <p:bldP spid="24" grpId="0"/>
      <p:bldP spid="31" grpId="0"/>
      <p:bldP spid="28" grpId="0"/>
      <p:bldP spid="3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19755" y="270510"/>
            <a:ext cx="7581900" cy="711200"/>
            <a:chOff x="4976" y="194"/>
            <a:chExt cx="11940" cy="1120"/>
          </a:xfrm>
        </p:grpSpPr>
        <p:sp>
          <p:nvSpPr>
            <p:cNvPr id="3" name="文本框 2"/>
            <p:cNvSpPr txBox="1"/>
            <p:nvPr/>
          </p:nvSpPr>
          <p:spPr>
            <a:xfrm>
              <a:off x="16110" y="194"/>
              <a:ext cx="806" cy="58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sp>
          <p:nvSpPr>
            <p:cNvPr id="5" name="文本框 4"/>
            <p:cNvSpPr txBox="1"/>
            <p:nvPr/>
          </p:nvSpPr>
          <p:spPr>
            <a:xfrm>
              <a:off x="4976" y="734"/>
              <a:ext cx="806" cy="580"/>
            </a:xfrm>
            <a:prstGeom prst="rect">
              <a:avLst/>
            </a:prstGeom>
            <a:solidFill>
              <a:schemeClr val="accent5">
                <a:lumMod val="40000"/>
                <a:lumOff val="60000"/>
              </a:schemeClr>
            </a:solidFill>
          </p:spPr>
          <p:txBody>
            <a:bodyPr wrap="square" rtlCol="0">
              <a:spAutoFit/>
            </a:bodyPr>
            <a:p>
              <a:r>
                <a:rPr lang="en-US" altLang="zh-CN"/>
                <a:t>                                                                        </a:t>
              </a:r>
              <a:endParaRPr lang="en-US" altLang="zh-CN"/>
            </a:p>
          </p:txBody>
        </p:sp>
      </p:grpSp>
      <p:grpSp>
        <p:nvGrpSpPr>
          <p:cNvPr id="56" name="组合 55"/>
          <p:cNvGrpSpPr/>
          <p:nvPr/>
        </p:nvGrpSpPr>
        <p:grpSpPr>
          <a:xfrm>
            <a:off x="352425" y="281940"/>
            <a:ext cx="10886440" cy="709295"/>
            <a:chOff x="696" y="-1206"/>
            <a:chExt cx="17144" cy="1117"/>
          </a:xfrm>
        </p:grpSpPr>
        <p:sp>
          <p:nvSpPr>
            <p:cNvPr id="9" name="文本框 8"/>
            <p:cNvSpPr txBox="1"/>
            <p:nvPr/>
          </p:nvSpPr>
          <p:spPr>
            <a:xfrm>
              <a:off x="15268" y="-1206"/>
              <a:ext cx="806" cy="58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53" name="文本框 52"/>
            <p:cNvSpPr txBox="1"/>
            <p:nvPr/>
          </p:nvSpPr>
          <p:spPr>
            <a:xfrm>
              <a:off x="17034" y="-1183"/>
              <a:ext cx="806" cy="58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55" name="文本框 54"/>
            <p:cNvSpPr txBox="1"/>
            <p:nvPr/>
          </p:nvSpPr>
          <p:spPr>
            <a:xfrm>
              <a:off x="696" y="-669"/>
              <a:ext cx="2863" cy="58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grpSp>
      <p:sp>
        <p:nvSpPr>
          <p:cNvPr id="8" name="文本框 7"/>
          <p:cNvSpPr txBox="1"/>
          <p:nvPr/>
        </p:nvSpPr>
        <p:spPr>
          <a:xfrm>
            <a:off x="387985" y="250825"/>
            <a:ext cx="11383645" cy="6092825"/>
          </a:xfrm>
          <a:prstGeom prst="rect">
            <a:avLst/>
          </a:prstGeom>
          <a:noFill/>
        </p:spPr>
        <p:txBody>
          <a:bodyPr wrap="square" rtlCol="0">
            <a:spAutoFit/>
          </a:bodyPr>
          <a:p>
            <a:pPr indent="457200" algn="l" fontAlgn="auto">
              <a:lnSpc>
                <a:spcPts val="2600"/>
              </a:lnSpc>
            </a:pPr>
            <a:r>
              <a:rPr lang="zh-CN" altLang="en-US" sz="20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2000" u="sng">
                <a:latin typeface="Times New Roman Regular" panose="02020603050405020304" charset="0"/>
                <a:cs typeface="Times New Roman Regular" panose="02020603050405020304" charset="0"/>
              </a:rPr>
              <a:t> 1 </a:t>
            </a:r>
            <a:r>
              <a:rPr lang="zh-CN" altLang="en-US" sz="2000">
                <a:latin typeface="Times New Roman Regular" panose="02020603050405020304" charset="0"/>
                <a:cs typeface="Times New Roman Regular" panose="02020603050405020304" charset="0"/>
              </a:rPr>
              <a:t>  much time to its study. Experts(专家) are finding that </a:t>
            </a:r>
            <a:r>
              <a:rPr lang="zh-CN" altLang="en-US" sz="2000" u="sng">
                <a:latin typeface="Times New Roman Regular" panose="02020603050405020304" charset="0"/>
                <a:cs typeface="Times New Roman Regular" panose="02020603050405020304" charset="0"/>
              </a:rPr>
              <a:t>  2  </a:t>
            </a:r>
            <a:r>
              <a:rPr lang="zh-CN" altLang="en-US" sz="20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2000">
              <a:latin typeface="Times New Roman Regular" panose="02020603050405020304" charset="0"/>
              <a:cs typeface="Times New Roman Regular" panose="02020603050405020304" charset="0"/>
            </a:endParaRPr>
          </a:p>
          <a:p>
            <a:pPr indent="457200" algn="just" fontAlgn="auto">
              <a:lnSpc>
                <a:spcPts val="2600"/>
              </a:lnSpc>
            </a:pPr>
            <a:r>
              <a:rPr lang="zh-CN" altLang="en-US" sz="2000">
                <a:latin typeface="Times New Roman Regular" panose="02020603050405020304" charset="0"/>
                <a:cs typeface="Times New Roman Regular" panose="02020603050405020304" charset="0"/>
              </a:rPr>
              <a:t>Music education has received a </a:t>
            </a:r>
            <a:r>
              <a:rPr lang="en-US" altLang="zh-CN" sz="2000">
                <a:latin typeface="Times New Roman Regular" panose="02020603050405020304" charset="0"/>
                <a:cs typeface="Times New Roman Regular" panose="02020603050405020304" charset="0"/>
              </a:rPr>
              <a:t>l</a:t>
            </a:r>
            <a:r>
              <a:rPr lang="zh-CN" altLang="en-US" sz="2000">
                <a:latin typeface="Times New Roman Regular" panose="02020603050405020304" charset="0"/>
                <a:cs typeface="Times New Roman Regular" panose="02020603050405020304" charset="0"/>
              </a:rPr>
              <a:t>ot of  </a:t>
            </a:r>
            <a:r>
              <a:rPr lang="zh-CN" altLang="en-US" sz="2000" u="sng">
                <a:latin typeface="Times New Roman Regular" panose="02020603050405020304" charset="0"/>
                <a:cs typeface="Times New Roman Regular" panose="02020603050405020304" charset="0"/>
              </a:rPr>
              <a:t>  3  </a:t>
            </a:r>
            <a:r>
              <a:rPr lang="zh-CN" altLang="en-US" sz="2000">
                <a:latin typeface="Times New Roman Regular" panose="02020603050405020304" charset="0"/>
                <a:cs typeface="Times New Roman Regular" panose="02020603050405020304" charset="0"/>
              </a:rPr>
              <a:t>. Learning to play an instrument can help children improve Maths, science, and language  </a:t>
            </a:r>
            <a:r>
              <a:rPr lang="zh-CN" altLang="en-US" sz="2000" u="sng">
                <a:latin typeface="Times New Roman Regular" panose="02020603050405020304" charset="0"/>
                <a:cs typeface="Times New Roman Regular" panose="02020603050405020304" charset="0"/>
              </a:rPr>
              <a:t>  4  </a:t>
            </a:r>
            <a:r>
              <a:rPr lang="zh-CN" altLang="en-US" sz="2000">
                <a:latin typeface="Times New Roman Regular" panose="02020603050405020304" charset="0"/>
                <a:cs typeface="Times New Roman Regular" panose="02020603050405020304" charset="0"/>
              </a:rPr>
              <a:t> . One study in Canada followed children's IQ scores for nine months,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 5   </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6  </a:t>
            </a:r>
            <a:r>
              <a:rPr lang="zh-CN" altLang="en-US" sz="2000">
                <a:latin typeface="Times New Roman Regular" panose="02020603050405020304" charset="0"/>
                <a:cs typeface="Times New Roman Regular" panose="02020603050405020304" charset="0"/>
              </a:rPr>
              <a:t> to learn school subjects.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Music is also used for </a:t>
            </a:r>
            <a:r>
              <a:rPr lang="zh-CN" altLang="en-US" sz="2000" u="sng">
                <a:latin typeface="Times New Roman Regular" panose="02020603050405020304" charset="0"/>
                <a:cs typeface="Times New Roman Regular" panose="02020603050405020304" charset="0"/>
              </a:rPr>
              <a:t>  7  </a:t>
            </a:r>
            <a:r>
              <a:rPr lang="zh-CN" altLang="en-US" sz="20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2000" u="sng">
                <a:latin typeface="Times New Roman Regular" panose="02020603050405020304" charset="0"/>
                <a:cs typeface="Times New Roman Regular" panose="02020603050405020304" charset="0"/>
              </a:rPr>
              <a:t> </a:t>
            </a:r>
            <a:r>
              <a:rPr lang="zh-CN" altLang="en-US" sz="2000" u="sng">
                <a:latin typeface="Times New Roman Regular" panose="02020603050405020304" charset="0"/>
                <a:cs typeface="Times New Roman Regular" panose="02020603050405020304" charset="0"/>
              </a:rPr>
              <a:t>8 </a:t>
            </a:r>
            <a:r>
              <a:rPr lang="zh-CN" altLang="en-US" sz="20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2000" u="sng">
                <a:latin typeface="Times New Roman Regular" panose="02020603050405020304" charset="0"/>
                <a:cs typeface="Times New Roman Regular" panose="02020603050405020304" charset="0"/>
              </a:rPr>
              <a:t> 9 </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hidden</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memories by building up musical pathways to memories.</a:t>
            </a:r>
            <a:endParaRPr lang="zh-CN" altLang="en-US" sz="2000">
              <a:latin typeface="Times New Roman Regular" panose="02020603050405020304" charset="0"/>
              <a:cs typeface="Times New Roman Regular" panose="02020603050405020304" charset="0"/>
            </a:endParaRPr>
          </a:p>
          <a:p>
            <a:pPr indent="457200" algn="l" fontAlgn="auto">
              <a:lnSpc>
                <a:spcPts val="2600"/>
              </a:lnSpc>
            </a:pPr>
            <a:r>
              <a:rPr lang="zh-CN" altLang="en-US" sz="2000">
                <a:latin typeface="Times New Roman Regular" panose="02020603050405020304" charset="0"/>
                <a:cs typeface="Times New Roman Regular" panose="02020603050405020304" charset="0"/>
              </a:rPr>
              <a:t>Studies of the music and brain connection often centre on classical music,  </a:t>
            </a:r>
            <a:r>
              <a:rPr lang="zh-CN" altLang="en-US" sz="2000" u="sng">
                <a:latin typeface="Times New Roman Regular" panose="02020603050405020304" charset="0"/>
                <a:cs typeface="Times New Roman Regular" panose="02020603050405020304" charset="0"/>
              </a:rPr>
              <a:t>  </a:t>
            </a:r>
            <a:r>
              <a:rPr lang="en-US" altLang="zh-CN" sz="2000" u="sng">
                <a:latin typeface="Times New Roman Regular" panose="02020603050405020304" charset="0"/>
                <a:cs typeface="Times New Roman Regular" panose="02020603050405020304" charset="0"/>
              </a:rPr>
              <a:t>10</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2000">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2000" u="sng">
                <a:latin typeface="Times New Roman Regular" panose="02020603050405020304" charset="0"/>
                <a:cs typeface="Times New Roman Regular" panose="02020603050405020304" charset="0"/>
              </a:rPr>
              <a:t> 1</a:t>
            </a:r>
            <a:r>
              <a:rPr lang="en-US" altLang="zh-CN" sz="2000" u="sng">
                <a:latin typeface="Times New Roman Regular" panose="02020603050405020304" charset="0"/>
                <a:cs typeface="Times New Roman Regular" panose="02020603050405020304" charset="0"/>
              </a:rPr>
              <a:t>1</a:t>
            </a:r>
            <a:r>
              <a:rPr lang="zh-CN" altLang="en-US" sz="2000" u="sng">
                <a:latin typeface="Times New Roman Regular" panose="02020603050405020304" charset="0"/>
                <a:cs typeface="Times New Roman Regular" panose="02020603050405020304" charset="0"/>
              </a:rPr>
              <a:t> </a:t>
            </a:r>
            <a:r>
              <a:rPr lang="zh-CN" altLang="en-US" sz="2000">
                <a:latin typeface="Times New Roman Regular" panose="02020603050405020304" charset="0"/>
                <a:cs typeface="Times New Roman Regular" panose="02020603050405020304" charset="0"/>
              </a:rPr>
              <a:t> . This process (进程) is </a:t>
            </a:r>
            <a:r>
              <a:rPr lang="en-US" altLang="zh-CN" sz="2000" u="sng">
                <a:latin typeface="Times New Roman Regular" panose="02020603050405020304" charset="0"/>
                <a:cs typeface="Times New Roman Regular" panose="02020603050405020304" charset="0"/>
              </a:rPr>
              <a:t> 1</a:t>
            </a:r>
            <a:r>
              <a:rPr lang="zh-CN" altLang="en-US" sz="2000" u="sng">
                <a:latin typeface="Times New Roman Regular" panose="02020603050405020304" charset="0"/>
                <a:cs typeface="Times New Roman Regular" panose="02020603050405020304" charset="0"/>
              </a:rPr>
              <a:t>2 </a:t>
            </a:r>
            <a:r>
              <a:rPr lang="zh-CN" altLang="en-US" sz="20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2000">
              <a:latin typeface="Times New Roman Regular" panose="02020603050405020304" charset="0"/>
              <a:cs typeface="Times New Roman Regular" panose="02020603050405020304" charset="0"/>
            </a:endParaRPr>
          </a:p>
        </p:txBody>
      </p:sp>
      <p:grpSp>
        <p:nvGrpSpPr>
          <p:cNvPr id="6" name="组合 5"/>
          <p:cNvGrpSpPr/>
          <p:nvPr/>
        </p:nvGrpSpPr>
        <p:grpSpPr>
          <a:xfrm>
            <a:off x="417830" y="158895"/>
            <a:ext cx="11471910" cy="4986296"/>
            <a:chOff x="569" y="396"/>
            <a:chExt cx="18066" cy="2458"/>
          </a:xfrm>
        </p:grpSpPr>
        <p:sp>
          <p:nvSpPr>
            <p:cNvPr id="7" name="圆角矩形 6"/>
            <p:cNvSpPr/>
            <p:nvPr/>
          </p:nvSpPr>
          <p:spPr>
            <a:xfrm>
              <a:off x="569" y="459"/>
              <a:ext cx="18066" cy="239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089" y="396"/>
              <a:ext cx="13248" cy="1137"/>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7. play an important role/part in... “</a:t>
              </a:r>
              <a:r>
                <a:rPr lang="zh-CN" altLang="en-US" sz="2400">
                  <a:solidFill>
                    <a:srgbClr val="FF0000"/>
                  </a:solidFill>
                  <a:latin typeface="Comic Sans MS Regular" panose="030F0702030302020204" charset="0"/>
                  <a:cs typeface="Comic Sans MS Regular" panose="030F0702030302020204" charset="0"/>
                </a:rPr>
                <a:t>在</a:t>
              </a:r>
              <a:r>
                <a:rPr lang="en-US" altLang="zh-CN" sz="2400">
                  <a:solidFill>
                    <a:srgbClr val="FF0000"/>
                  </a:solidFill>
                  <a:latin typeface="Comic Sans MS Regular" panose="030F0702030302020204" charset="0"/>
                  <a:cs typeface="Comic Sans MS Regular" panose="030F0702030302020204" charset="0"/>
                </a:rPr>
                <a:t>......</a:t>
              </a:r>
              <a:r>
                <a:rPr lang="zh-CN" altLang="en-US" sz="2400">
                  <a:solidFill>
                    <a:srgbClr val="FF0000"/>
                  </a:solidFill>
                  <a:latin typeface="Comic Sans MS Regular" panose="030F0702030302020204" charset="0"/>
                  <a:cs typeface="Comic Sans MS Regular" panose="030F0702030302020204" charset="0"/>
                </a:rPr>
                <a:t>中起</a:t>
              </a:r>
              <a:r>
                <a:rPr lang="zh-CN" altLang="en-US" sz="2400">
                  <a:solidFill>
                    <a:srgbClr val="FF0000"/>
                  </a:solidFill>
                  <a:latin typeface="Comic Sans MS Regular" panose="030F0702030302020204" charset="0"/>
                  <a:cs typeface="Comic Sans MS Regular" panose="030F0702030302020204" charset="0"/>
                </a:rPr>
                <a:t>重要作用</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8. such/so...that... “</a:t>
              </a:r>
              <a:r>
                <a:rPr lang="zh-CN" altLang="en-US" sz="2400">
                  <a:solidFill>
                    <a:srgbClr val="FF0000"/>
                  </a:solidFill>
                  <a:latin typeface="Comic Sans MS Regular" panose="030F0702030302020204" charset="0"/>
                  <a:cs typeface="Comic Sans MS Regular" panose="030F0702030302020204" charset="0"/>
                </a:rPr>
                <a:t>如此</a:t>
              </a:r>
              <a:r>
                <a:rPr lang="en-US" altLang="zh-CN" sz="2400">
                  <a:solidFill>
                    <a:srgbClr val="FF0000"/>
                  </a:solidFill>
                  <a:latin typeface="Comic Sans MS Regular" panose="030F0702030302020204" charset="0"/>
                  <a:cs typeface="Comic Sans MS Regular" panose="030F0702030302020204" charset="0"/>
                </a:rPr>
                <a:t>......</a:t>
              </a:r>
              <a:r>
                <a:rPr lang="zh-CN" altLang="en-US" sz="2400">
                  <a:solidFill>
                    <a:srgbClr val="FF0000"/>
                  </a:solidFill>
                  <a:latin typeface="Comic Sans MS Regular" panose="030F0702030302020204" charset="0"/>
                  <a:cs typeface="Comic Sans MS Regular" panose="030F0702030302020204" charset="0"/>
                </a:rPr>
                <a:t>以至于</a:t>
              </a:r>
              <a:r>
                <a:rPr lang="en-US" altLang="zh-CN" sz="2400">
                  <a:solidFill>
                    <a:srgbClr val="FF0000"/>
                  </a:solidFill>
                  <a:latin typeface="Comic Sans MS Regular" panose="030F0702030302020204" charset="0"/>
                  <a:cs typeface="Comic Sans MS Regular" panose="030F0702030302020204" charset="0"/>
                </a:rPr>
                <a:t>......”</a:t>
              </a: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12" name="文本框 11"/>
          <p:cNvSpPr txBox="1"/>
          <p:nvPr/>
        </p:nvSpPr>
        <p:spPr>
          <a:xfrm>
            <a:off x="643255" y="651510"/>
            <a:ext cx="5364480" cy="645160"/>
          </a:xfrm>
          <a:prstGeom prst="rect">
            <a:avLst/>
          </a:prstGeom>
          <a:noFill/>
        </p:spPr>
        <p:txBody>
          <a:bodyPr wrap="none" rtlCol="0">
            <a:spAutoFit/>
          </a:bodyPr>
          <a:p>
            <a:pPr algn="l">
              <a:lnSpc>
                <a:spcPct val="150000"/>
              </a:lnSpc>
              <a:buClrTx/>
              <a:buSzTx/>
              <a:buFontTx/>
            </a:pPr>
            <a:r>
              <a:rPr lang="zh-CN" altLang="en-US" sz="2400">
                <a:solidFill>
                  <a:schemeClr val="tx1"/>
                </a:solidFill>
                <a:latin typeface="Comic Sans MS Regular" panose="030F0702030302020204" charset="0"/>
                <a:cs typeface="Comic Sans MS Regular" panose="030F0702030302020204" charset="0"/>
              </a:rPr>
              <a:t>体育</a:t>
            </a:r>
            <a:r>
              <a:rPr lang="zh-CN" altLang="en-US" sz="2400">
                <a:solidFill>
                  <a:schemeClr val="tx1"/>
                </a:solidFill>
                <a:latin typeface="Comic Sans MS Regular" panose="030F0702030302020204" charset="0"/>
                <a:cs typeface="Comic Sans MS Regular" panose="030F0702030302020204" charset="0"/>
              </a:rPr>
              <a:t>运动在孩子的成长中起重要作用。</a:t>
            </a:r>
            <a:endParaRPr lang="zh-CN" altLang="en-US" sz="2400">
              <a:solidFill>
                <a:schemeClr val="tx1"/>
              </a:solidFill>
              <a:latin typeface="Comic Sans MS Regular" panose="030F0702030302020204" charset="0"/>
              <a:cs typeface="Comic Sans MS Regular" panose="030F0702030302020204" charset="0"/>
            </a:endParaRPr>
          </a:p>
        </p:txBody>
      </p:sp>
      <p:sp>
        <p:nvSpPr>
          <p:cNvPr id="15" name="文本框 14"/>
          <p:cNvSpPr txBox="1"/>
          <p:nvPr/>
        </p:nvSpPr>
        <p:spPr>
          <a:xfrm>
            <a:off x="594360" y="1012825"/>
            <a:ext cx="11457940" cy="3969385"/>
          </a:xfrm>
          <a:prstGeom prst="rect">
            <a:avLst/>
          </a:prstGeom>
          <a:noFill/>
        </p:spPr>
        <p:txBody>
          <a:bodyPr wrap="square" rtlCol="0">
            <a:spAutoFit/>
          </a:bodyPr>
          <a:p>
            <a:pPr algn="l">
              <a:lnSpc>
                <a:spcPct val="150000"/>
              </a:lnSpc>
              <a:buClrTx/>
              <a:buSzTx/>
              <a:buFontTx/>
            </a:pPr>
            <a:r>
              <a:rPr lang="en-US" altLang="zh-CN" sz="2400">
                <a:solidFill>
                  <a:schemeClr val="accent2"/>
                </a:solidFill>
                <a:latin typeface="Comic Sans MS Regular" panose="030F0702030302020204" charset="0"/>
                <a:cs typeface="Comic Sans MS Regular" panose="030F0702030302020204" charset="0"/>
              </a:rPr>
              <a:t>Sports __________________________________ children.</a:t>
            </a:r>
            <a:endParaRPr lang="en-US" altLang="zh-CN" sz="2400">
              <a:solidFill>
                <a:schemeClr val="accent2"/>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chemeClr val="accent2"/>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en-US" altLang="zh-CN" sz="2400">
              <a:solidFill>
                <a:schemeClr val="accent2"/>
              </a:solidFill>
              <a:latin typeface="Comic Sans MS Regular" panose="030F0702030302020204" charset="0"/>
              <a:cs typeface="Comic Sans MS Regular" panose="030F0702030302020204" charset="0"/>
              <a:sym typeface="+mn-ea"/>
            </a:endParaRPr>
          </a:p>
          <a:p>
            <a:pPr algn="l">
              <a:lnSpc>
                <a:spcPct val="150000"/>
              </a:lnSpc>
              <a:buClrTx/>
              <a:buSzTx/>
              <a:buFontTx/>
            </a:pPr>
            <a:r>
              <a:rPr lang="en-US" altLang="zh-CN" sz="2400">
                <a:solidFill>
                  <a:schemeClr val="accent2"/>
                </a:solidFill>
                <a:latin typeface="Comic Sans MS Regular" panose="030F0702030302020204" charset="0"/>
                <a:cs typeface="Comic Sans MS Regular" panose="030F0702030302020204" charset="0"/>
                <a:sym typeface="+mn-ea"/>
              </a:rPr>
              <a:t>She __________________________________ play the lead role.</a:t>
            </a:r>
            <a:endParaRPr lang="en-US" altLang="zh-CN" sz="2400">
              <a:solidFill>
                <a:schemeClr val="accent2"/>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en-US" altLang="zh-CN" sz="2400">
              <a:solidFill>
                <a:schemeClr val="accent2"/>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400">
                <a:solidFill>
                  <a:schemeClr val="accent2"/>
                </a:solidFill>
                <a:latin typeface="Comic Sans MS Regular" panose="030F0702030302020204" charset="0"/>
                <a:cs typeface="Comic Sans MS Regular" panose="030F0702030302020204" charset="0"/>
              </a:rPr>
              <a:t>Her performance _____________________________ all the judges at the last Olympic Games.</a:t>
            </a:r>
            <a:endParaRPr lang="en-US" altLang="zh-CN" sz="2400">
              <a:solidFill>
                <a:schemeClr val="accent2"/>
              </a:solidFill>
              <a:latin typeface="Comic Sans MS Regular" panose="030F0702030302020204" charset="0"/>
              <a:cs typeface="Comic Sans MS Regular" panose="030F0702030302020204" charset="0"/>
            </a:endParaRPr>
          </a:p>
        </p:txBody>
      </p:sp>
      <p:sp>
        <p:nvSpPr>
          <p:cNvPr id="18" name="文本框 17"/>
          <p:cNvSpPr txBox="1"/>
          <p:nvPr/>
        </p:nvSpPr>
        <p:spPr>
          <a:xfrm>
            <a:off x="1976755" y="1045210"/>
            <a:ext cx="4850130" cy="553085"/>
          </a:xfrm>
          <a:prstGeom prst="rect">
            <a:avLst/>
          </a:prstGeom>
          <a:noFill/>
        </p:spPr>
        <p:txBody>
          <a:bodyPr wrap="non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play an important role in the growth of </a:t>
            </a:r>
            <a:endParaRPr lang="en-US" altLang="zh-CN" sz="2000">
              <a:solidFill>
                <a:srgbClr val="FF0000"/>
              </a:solidFill>
              <a:latin typeface="Comic Sans MS Regular" panose="030F0702030302020204" charset="0"/>
              <a:cs typeface="Comic Sans MS Regular" panose="030F0702030302020204" charset="0"/>
            </a:endParaRPr>
          </a:p>
        </p:txBody>
      </p:sp>
      <p:sp>
        <p:nvSpPr>
          <p:cNvPr id="19" name="文本框 18"/>
          <p:cNvSpPr txBox="1"/>
          <p:nvPr/>
        </p:nvSpPr>
        <p:spPr>
          <a:xfrm>
            <a:off x="1465580" y="2714625"/>
            <a:ext cx="670623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has such a gift for acting that she is often chosen to  </a:t>
            </a:r>
            <a:endParaRPr lang="en-US" altLang="zh-CN" sz="2000">
              <a:solidFill>
                <a:srgbClr val="FF0000"/>
              </a:solidFill>
              <a:latin typeface="Comic Sans MS Regular" panose="030F0702030302020204" charset="0"/>
              <a:cs typeface="Comic Sans MS Regular" panose="030F0702030302020204" charset="0"/>
            </a:endParaRPr>
          </a:p>
        </p:txBody>
      </p:sp>
      <p:sp>
        <p:nvSpPr>
          <p:cNvPr id="20" name="文本框 19"/>
          <p:cNvSpPr txBox="1"/>
          <p:nvPr/>
        </p:nvSpPr>
        <p:spPr>
          <a:xfrm>
            <a:off x="617855" y="2282190"/>
            <a:ext cx="6888480" cy="645160"/>
          </a:xfrm>
          <a:prstGeom prst="rect">
            <a:avLst/>
          </a:prstGeom>
          <a:noFill/>
        </p:spPr>
        <p:txBody>
          <a:bodyPr wrap="none" rtlCol="0">
            <a:spAutoFit/>
          </a:bodyPr>
          <a:p>
            <a:pPr algn="l">
              <a:lnSpc>
                <a:spcPct val="150000"/>
              </a:lnSpc>
              <a:buClrTx/>
              <a:buSzTx/>
              <a:buFontTx/>
            </a:pPr>
            <a:r>
              <a:rPr lang="zh-CN" altLang="en-US" sz="2400">
                <a:solidFill>
                  <a:schemeClr val="tx1"/>
                </a:solidFill>
                <a:latin typeface="Comic Sans MS Regular" panose="030F0702030302020204" charset="0"/>
                <a:cs typeface="Comic Sans MS Regular" panose="030F0702030302020204" charset="0"/>
              </a:rPr>
              <a:t>她是如此有表演天赋，以至于经常被选来当</a:t>
            </a:r>
            <a:r>
              <a:rPr lang="zh-CN" altLang="en-US" sz="2400">
                <a:solidFill>
                  <a:schemeClr val="tx1"/>
                </a:solidFill>
                <a:latin typeface="Comic Sans MS Regular" panose="030F0702030302020204" charset="0"/>
                <a:cs typeface="Comic Sans MS Regular" panose="030F0702030302020204" charset="0"/>
              </a:rPr>
              <a:t>主演。</a:t>
            </a:r>
            <a:endParaRPr lang="zh-CN" altLang="en-US" sz="2400">
              <a:solidFill>
                <a:schemeClr val="tx1"/>
              </a:solidFill>
              <a:latin typeface="Comic Sans MS Regular" panose="030F0702030302020204" charset="0"/>
              <a:cs typeface="Comic Sans MS Regular" panose="030F0702030302020204" charset="0"/>
            </a:endParaRPr>
          </a:p>
        </p:txBody>
      </p:sp>
      <p:sp>
        <p:nvSpPr>
          <p:cNvPr id="21" name="文本框 20"/>
          <p:cNvSpPr txBox="1"/>
          <p:nvPr/>
        </p:nvSpPr>
        <p:spPr>
          <a:xfrm>
            <a:off x="677545" y="3361055"/>
            <a:ext cx="9631680" cy="645160"/>
          </a:xfrm>
          <a:prstGeom prst="rect">
            <a:avLst/>
          </a:prstGeom>
          <a:noFill/>
        </p:spPr>
        <p:txBody>
          <a:bodyPr wrap="none" rtlCol="0">
            <a:spAutoFit/>
          </a:bodyPr>
          <a:p>
            <a:pPr algn="l">
              <a:lnSpc>
                <a:spcPct val="150000"/>
              </a:lnSpc>
              <a:buClrTx/>
              <a:buSzTx/>
              <a:buFontTx/>
            </a:pPr>
            <a:r>
              <a:rPr lang="zh-CN" altLang="en-US" sz="2400">
                <a:solidFill>
                  <a:schemeClr val="tx1"/>
                </a:solidFill>
                <a:latin typeface="Comic Sans MS Regular" panose="030F0702030302020204" charset="0"/>
                <a:cs typeface="Comic Sans MS Regular" panose="030F0702030302020204" charset="0"/>
              </a:rPr>
              <a:t>她在上届奥运会上的表现如此完美，以至赢得了所有评委的高度</a:t>
            </a:r>
            <a:r>
              <a:rPr lang="zh-CN" altLang="en-US" sz="2400">
                <a:solidFill>
                  <a:schemeClr val="tx1"/>
                </a:solidFill>
                <a:latin typeface="Comic Sans MS Regular" panose="030F0702030302020204" charset="0"/>
                <a:cs typeface="Comic Sans MS Regular" panose="030F0702030302020204" charset="0"/>
              </a:rPr>
              <a:t>赞扬。</a:t>
            </a:r>
            <a:endParaRPr lang="zh-CN" altLang="en-US" sz="2400">
              <a:solidFill>
                <a:schemeClr val="tx1"/>
              </a:solidFill>
              <a:latin typeface="Comic Sans MS Regular" panose="030F0702030302020204" charset="0"/>
              <a:cs typeface="Comic Sans MS Regular" panose="030F0702030302020204" charset="0"/>
            </a:endParaRPr>
          </a:p>
        </p:txBody>
      </p:sp>
      <p:sp>
        <p:nvSpPr>
          <p:cNvPr id="22" name="文本框 21"/>
          <p:cNvSpPr txBox="1"/>
          <p:nvPr/>
        </p:nvSpPr>
        <p:spPr>
          <a:xfrm>
            <a:off x="3325495" y="3803650"/>
            <a:ext cx="670623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was so perfect that she won high praise from</a:t>
            </a:r>
            <a:endParaRPr lang="en-US" altLang="zh-CN" sz="2000">
              <a:solidFill>
                <a:srgbClr val="FF0000"/>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dissolv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heckerboard(across)">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
                                            <p:txEl>
                                              <p:pRg st="3" end="3"/>
                                            </p:txEl>
                                          </p:spTgt>
                                        </p:tgtEl>
                                        <p:attrNameLst>
                                          <p:attrName>style.visibility</p:attrName>
                                        </p:attrNameLst>
                                      </p:cBhvr>
                                      <p:to>
                                        <p:strVal val="visible"/>
                                      </p:to>
                                    </p:set>
                                    <p:animEffect transition="in" filter="dissolve">
                                      <p:cBhvr>
                                        <p:cTn id="42" dur="500"/>
                                        <p:tgtEl>
                                          <p:spTgt spid="1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heckerboard(across)">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animEffect transition="in" filter="dissolve">
                                      <p:cBhvr>
                                        <p:cTn id="57" dur="500"/>
                                        <p:tgtEl>
                                          <p:spTgt spid="1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checkerboard(across)">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l="13153" t="25279" r="13619" b="15484"/>
          <a:stretch>
            <a:fillRect/>
          </a:stretch>
        </p:blipFill>
        <p:spPr>
          <a:xfrm>
            <a:off x="1" y="0"/>
            <a:ext cx="12192000" cy="6858000"/>
          </a:xfrm>
          <a:prstGeom prst="rect">
            <a:avLst/>
          </a:prstGeom>
        </p:spPr>
      </p:pic>
      <p:sp>
        <p:nvSpPr>
          <p:cNvPr id="16" name="矩形 15"/>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
          <a:stretch>
            <a:fillRect/>
          </a:stretch>
        </p:blipFill>
        <p:spPr>
          <a:xfrm>
            <a:off x="4069000" y="5058678"/>
            <a:ext cx="4054000" cy="64510"/>
          </a:xfrm>
          <a:prstGeom prst="rect">
            <a:avLst/>
          </a:prstGeom>
        </p:spPr>
      </p:pic>
      <p:grpSp>
        <p:nvGrpSpPr>
          <p:cNvPr id="4" name="组合 3"/>
          <p:cNvGrpSpPr/>
          <p:nvPr/>
        </p:nvGrpSpPr>
        <p:grpSpPr>
          <a:xfrm>
            <a:off x="4064635" y="1257935"/>
            <a:ext cx="3950970" cy="4136390"/>
            <a:chOff x="4922175" y="1528763"/>
            <a:chExt cx="2347650" cy="2594678"/>
          </a:xfrm>
        </p:grpSpPr>
        <p:pic>
          <p:nvPicPr>
            <p:cNvPr id="6" name="图片 5"/>
            <p:cNvPicPr>
              <a:picLocks noChangeAspect="1"/>
            </p:cNvPicPr>
            <p:nvPr/>
          </p:nvPicPr>
          <p:blipFill>
            <a:blip r:embed="rId3"/>
            <a:stretch>
              <a:fillRect/>
            </a:stretch>
          </p:blipFill>
          <p:spPr>
            <a:xfrm>
              <a:off x="4922175" y="1528763"/>
              <a:ext cx="2347650" cy="2353200"/>
            </a:xfrm>
            <a:prstGeom prst="rect">
              <a:avLst/>
            </a:prstGeom>
          </p:spPr>
        </p:pic>
        <p:pic>
          <p:nvPicPr>
            <p:cNvPr id="7" name="图片 6"/>
            <p:cNvPicPr>
              <a:picLocks noChangeAspect="1"/>
            </p:cNvPicPr>
            <p:nvPr/>
          </p:nvPicPr>
          <p:blipFill>
            <a:blip r:embed="rId4"/>
            <a:stretch>
              <a:fillRect/>
            </a:stretch>
          </p:blipFill>
          <p:spPr>
            <a:xfrm>
              <a:off x="5178569" y="3219293"/>
              <a:ext cx="1860406" cy="904148"/>
            </a:xfrm>
            <a:prstGeom prst="rect">
              <a:avLst/>
            </a:prstGeom>
          </p:spPr>
        </p:pic>
      </p:grpSp>
      <p:sp>
        <p:nvSpPr>
          <p:cNvPr id="24" name="矩形 23"/>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47870" y="1906270"/>
            <a:ext cx="3036570" cy="681990"/>
          </a:xfrm>
          <a:prstGeom prst="rect">
            <a:avLst/>
          </a:prstGeom>
        </p:spPr>
        <p:txBody>
          <a:bodyPr wrap="square">
            <a:spAutoFit/>
          </a:bodyPr>
          <a:lstStyle/>
          <a:p>
            <a:pPr lvl="0" algn="ctr">
              <a:lnSpc>
                <a:spcPct val="80000"/>
              </a:lnSpc>
            </a:pPr>
            <a:r>
              <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rPr>
              <a:t>Reading</a:t>
            </a:r>
            <a:endPar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endParaRPr>
          </a:p>
        </p:txBody>
      </p:sp>
      <p:sp>
        <p:nvSpPr>
          <p:cNvPr id="19" name="矩形 18"/>
          <p:cNvSpPr/>
          <p:nvPr/>
        </p:nvSpPr>
        <p:spPr>
          <a:xfrm>
            <a:off x="4210050" y="2660015"/>
            <a:ext cx="3668395" cy="878840"/>
          </a:xfrm>
          <a:prstGeom prst="rect">
            <a:avLst/>
          </a:prstGeom>
        </p:spPr>
        <p:txBody>
          <a:bodyPr wrap="square">
            <a:spAutoFit/>
          </a:bodyPr>
          <a:lstStyle/>
          <a:p>
            <a:pPr lvl="0" algn="ctr">
              <a:lnSpc>
                <a:spcPct val="80000"/>
              </a:lnSpc>
            </a:pPr>
            <a:r>
              <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rPr>
              <a:t>Reading Comprehension</a:t>
            </a:r>
            <a:endPar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endParaRPr>
          </a:p>
        </p:txBody>
      </p:sp>
      <p:sp>
        <p:nvSpPr>
          <p:cNvPr id="23" name="矩形 22"/>
          <p:cNvSpPr/>
          <p:nvPr/>
        </p:nvSpPr>
        <p:spPr>
          <a:xfrm>
            <a:off x="4818380" y="3541395"/>
            <a:ext cx="2451735" cy="460375"/>
          </a:xfrm>
          <a:prstGeom prst="rect">
            <a:avLst/>
          </a:prstGeom>
        </p:spPr>
        <p:txBody>
          <a:bodyPr wrap="square">
            <a:spAutoFit/>
          </a:bodyPr>
          <a:lstStyle/>
          <a:p>
            <a:pPr algn="ctr"/>
            <a:r>
              <a:rPr lang="zh-CN" altLang="en-US" sz="2400" b="1" dirty="0">
                <a:ln w="3175">
                  <a:noFill/>
                </a:ln>
                <a:solidFill>
                  <a:schemeClr val="accent1">
                    <a:lumMod val="75000"/>
                  </a:schemeClr>
                </a:solidFill>
                <a:latin typeface="宋体" charset="0"/>
                <a:ea typeface="宋体" charset="0"/>
              </a:rPr>
              <a:t>阅读理解</a:t>
            </a:r>
            <a:endParaRPr lang="zh-CN" altLang="en-US" sz="2400" b="1" dirty="0">
              <a:ln w="3175">
                <a:noFill/>
              </a:ln>
              <a:solidFill>
                <a:schemeClr val="accent1">
                  <a:lumMod val="75000"/>
                </a:schemeClr>
              </a:solidFill>
              <a:latin typeface="宋体" charset="0"/>
              <a:ea typeface="宋体"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2" name="文本框 1"/>
          <p:cNvSpPr txBox="1"/>
          <p:nvPr/>
        </p:nvSpPr>
        <p:spPr>
          <a:xfrm>
            <a:off x="282575" y="189230"/>
            <a:ext cx="11527155" cy="3784600"/>
          </a:xfrm>
          <a:prstGeom prst="rect">
            <a:avLst/>
          </a:prstGeom>
          <a:solidFill>
            <a:schemeClr val="bg1"/>
          </a:solidFill>
        </p:spPr>
        <p:txBody>
          <a:bodyPr wrap="square" rtlCol="0">
            <a:spAutoFit/>
          </a:bodyPr>
          <a:p>
            <a:pPr indent="457200" algn="just" eaLnBrk="0" fontAlgn="auto"/>
            <a:r>
              <a:rPr lang="zh-CN" altLang="en-US" sz="1500">
                <a:latin typeface="Comic Sans MS Regular" panose="030F0702030302020204" charset="0"/>
                <a:cs typeface="Comic Sans MS Regular" panose="030F0702030302020204" charset="0"/>
              </a:rPr>
              <a:t>When I was 10, I was always joked by my buddy Co-Curricular Activities (CCA) mates, including</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John. Words were like,“Dick is the best player in the CCA! He only knows how to play 'Mary had a</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Little Lamb' on the trumpet(小号)!”</a:t>
            </a:r>
            <a:endParaRPr lang="zh-CN" altLang="en-US" sz="1500">
              <a:latin typeface="Comic Sans MS Regular" panose="030F0702030302020204" charset="0"/>
              <a:cs typeface="Comic Sans MS Regular" panose="030F0702030302020204" charset="0"/>
            </a:endParaRPr>
          </a:p>
          <a:p>
            <a:pPr indent="457200" algn="just" eaLnBrk="0" fontAlgn="auto"/>
            <a:r>
              <a:rPr lang="zh-CN" altLang="en-US" sz="1500">
                <a:latin typeface="Comic Sans MS Regular" panose="030F0702030302020204" charset="0"/>
                <a:cs typeface="Comic Sans MS Regular" panose="030F0702030302020204" charset="0"/>
              </a:rPr>
              <a:t>Once the moment I left </a:t>
            </a:r>
            <a:r>
              <a:rPr lang="en-US" altLang="zh-CN" sz="1500">
                <a:latin typeface="Comic Sans MS Regular" panose="030F0702030302020204" charset="0"/>
                <a:cs typeface="Comic Sans MS Regular" panose="030F0702030302020204" charset="0"/>
              </a:rPr>
              <a:t>th</a:t>
            </a:r>
            <a:r>
              <a:rPr lang="zh-CN" altLang="en-US" sz="15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1500">
                <a:latin typeface="Comic Sans MS Regular" panose="030F0702030302020204" charset="0"/>
                <a:cs typeface="Comic Sans MS Regular" panose="030F0702030302020204" charset="0"/>
                <a:sym typeface="+mn-ea"/>
              </a:rPr>
              <a:t>“</a:t>
            </a:r>
            <a:r>
              <a:rPr lang="zh-CN" altLang="en-US" sz="1500">
                <a:latin typeface="Comic Sans MS Regular" panose="030F0702030302020204" charset="0"/>
                <a:cs typeface="Comic Sans MS Regular" panose="030F0702030302020204" charset="0"/>
              </a:rPr>
              <a:t>One leg injury would not stop me; it would only make me feel more motivated, </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I replied to the nurse.</a:t>
            </a:r>
            <a:r>
              <a:rPr lang="en-US" altLang="zh-CN" sz="1500">
                <a:latin typeface="Comic Sans MS Regular" panose="030F0702030302020204" charset="0"/>
                <a:cs typeface="Comic Sans MS Regular" panose="030F0702030302020204" charset="0"/>
              </a:rPr>
              <a:t> </a:t>
            </a:r>
            <a:endParaRPr lang="zh-CN" altLang="en-US" sz="1500">
              <a:latin typeface="Comic Sans MS Regular" panose="030F0702030302020204" charset="0"/>
              <a:cs typeface="Comic Sans MS Regular" panose="030F0702030302020204" charset="0"/>
            </a:endParaRPr>
          </a:p>
          <a:p>
            <a:pPr indent="457200" algn="just" eaLnBrk="0" fontAlgn="auto"/>
            <a:r>
              <a:rPr lang="zh-CN" altLang="en-US" sz="1500">
                <a:latin typeface="Comic Sans MS Regular" panose="030F0702030302020204" charset="0"/>
                <a:cs typeface="Comic Sans MS Regular" panose="030F0702030302020204" charset="0"/>
              </a:rPr>
              <a:t>That was a hard period of my life. If I had not been careless, I would not have this problem. Yet if I</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haven't gotten myself into this problem, I would not be as motivated and would not have that experience teaching me a life lesson. My parents and my best friend had come to give me emotional support, telling me what had happened during CCA today and advising me on how to become a better player. After day-and-night hard practice, I finally perfected and went back to m</a:t>
            </a:r>
            <a:r>
              <a:rPr lang="en-US" altLang="zh-CN" sz="1500">
                <a:latin typeface="Comic Sans MS Regular" panose="030F0702030302020204" charset="0"/>
                <a:cs typeface="Comic Sans MS Regular" panose="030F0702030302020204" charset="0"/>
              </a:rPr>
              <a:t>y</a:t>
            </a:r>
            <a:r>
              <a:rPr lang="zh-CN" altLang="en-US" sz="1500">
                <a:latin typeface="Comic Sans MS Regular" panose="030F0702030302020204" charset="0"/>
                <a:cs typeface="Comic Sans MS Regular" panose="030F0702030302020204" charset="0"/>
              </a:rPr>
              <a:t> </a:t>
            </a:r>
            <a:r>
              <a:rPr lang="en-US" altLang="zh-CN" sz="1500">
                <a:latin typeface="Comic Sans MS Regular" panose="030F0702030302020204" charset="0"/>
                <a:cs typeface="Comic Sans MS Regular" panose="030F0702030302020204" charset="0"/>
              </a:rPr>
              <a:t>C</a:t>
            </a:r>
            <a:r>
              <a:rPr lang="zh-CN" altLang="en-US" sz="1500">
                <a:latin typeface="Comic Sans MS Regular" panose="030F0702030302020204" charset="0"/>
                <a:cs typeface="Comic Sans MS Regular" panose="030F0702030302020204" charset="0"/>
              </a:rPr>
              <a:t>CA.</a:t>
            </a:r>
            <a:endParaRPr lang="zh-CN" altLang="en-US" sz="1500">
              <a:latin typeface="Comic Sans MS Regular" panose="030F0702030302020204" charset="0"/>
              <a:cs typeface="Comic Sans MS Regular" panose="030F0702030302020204" charset="0"/>
            </a:endParaRPr>
          </a:p>
          <a:p>
            <a:pPr indent="457200" algn="just" eaLnBrk="0" fontAlgn="auto"/>
            <a:r>
              <a:rPr lang="zh-CN" altLang="en-US" sz="1500">
                <a:latin typeface="Comic Sans MS Regular" panose="030F0702030302020204" charset="0"/>
                <a:cs typeface="Comic Sans MS Regular" panose="030F0702030302020204" charset="0"/>
              </a:rPr>
              <a:t>On the selection day, the conductor (指挥) praised me and asked how I had improved so much. I</a:t>
            </a:r>
            <a:r>
              <a:rPr lang="en-US" altLang="zh-CN" sz="1500">
                <a:latin typeface="Comic Sans MS Regular" panose="030F0702030302020204" charset="0"/>
                <a:cs typeface="Comic Sans MS Regular" panose="030F0702030302020204" charset="0"/>
              </a:rPr>
              <a:t> </a:t>
            </a:r>
            <a:r>
              <a:rPr lang="zh-CN" altLang="en-US" sz="1500">
                <a:latin typeface="Comic Sans MS Regular" panose="030F0702030302020204" charset="0"/>
                <a:cs typeface="Comic Sans MS Regular" panose="030F0702030302020204" charset="0"/>
              </a:rPr>
              <a:t>explained that it was because of my determination, my family and my friends. The conductor then said that I was a role model and that the whole band should follow my motivation and practice instead of being like John.</a:t>
            </a:r>
            <a:endParaRPr lang="zh-CN" altLang="en-US" sz="1500">
              <a:latin typeface="Comic Sans MS Regular" panose="030F0702030302020204" charset="0"/>
              <a:cs typeface="Comic Sans MS Regular" panose="030F0702030302020204" charset="0"/>
            </a:endParaRPr>
          </a:p>
          <a:p>
            <a:pPr indent="457200" algn="just" eaLnBrk="0" fontAlgn="auto"/>
            <a:r>
              <a:rPr lang="zh-CN" altLang="en-US" sz="1500">
                <a:latin typeface="Comic Sans MS Regular" panose="030F0702030302020204" charset="0"/>
                <a:cs typeface="Comic Sans MS Regular" panose="030F0702030302020204" charset="0"/>
              </a:rPr>
              <a:t>This experience made me what I am today. Recently, I am the best player and the head of the secondary school military band.</a:t>
            </a:r>
            <a:endParaRPr lang="zh-CN" altLang="en-US" sz="1500">
              <a:latin typeface="Comic Sans MS Regular" panose="030F0702030302020204" charset="0"/>
              <a:cs typeface="Comic Sans MS Regular" panose="030F0702030302020204" charset="0"/>
            </a:endParaRPr>
          </a:p>
        </p:txBody>
      </p:sp>
      <p:sp>
        <p:nvSpPr>
          <p:cNvPr id="3" name="文本框 2"/>
          <p:cNvSpPr txBox="1"/>
          <p:nvPr/>
        </p:nvSpPr>
        <p:spPr>
          <a:xfrm>
            <a:off x="350520" y="3980815"/>
            <a:ext cx="11527155" cy="2553335"/>
          </a:xfrm>
          <a:prstGeom prst="rect">
            <a:avLst/>
          </a:prstGeom>
          <a:solidFill>
            <a:schemeClr val="bg1"/>
          </a:solidFill>
        </p:spPr>
        <p:txBody>
          <a:bodyPr wrap="square" rtlCol="0">
            <a:spAutoFit/>
          </a:bodyPr>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1. What did the writer want to do after hearing the nurse's words?</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A. Leave his team.                                        B. Meet his family and friends. </a:t>
            </a:r>
            <a:endParaRPr lang="en-US" altLang="zh-CN" sz="1600">
              <a:latin typeface="Comic Sans MS Regular" panose="030F0702030302020204" charset="0"/>
              <a:cs typeface="Comic Sans MS Regular" panose="030F0702030302020204" charset="0"/>
              <a:sym typeface="+mn-ea"/>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C. Stop practicing and get some rest.           D. Continue his practice in the hospital.</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2. Why was the writer praised by the conductor?</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A. He performed better than John.              B. He didn't give up even with leg injuries. </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C He was chosen to be the role model.          D. He got the first prize on the selection day.</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3. What does the underlined word in Paragraph 2 probably mean?</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     A. organized.                 B. relaxed.                              C. regretted.                            D. encouraged.</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4. Which can be the best title for the text?</a:t>
            </a:r>
            <a:endParaRPr lang="en-US" altLang="zh-CN" sz="16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1600">
                <a:latin typeface="Comic Sans MS Regular" panose="030F0702030302020204" charset="0"/>
                <a:cs typeface="Comic Sans MS Regular" panose="030F0702030302020204" charset="0"/>
                <a:sym typeface="+mn-ea"/>
              </a:rPr>
              <a:t>A. A Possible Chance          B. An Unexpected Result        C. An Experience to Shape Myself      D. A Wish to Be Better</a:t>
            </a:r>
            <a:endParaRPr lang="zh-CN" altLang="en-US" sz="1600">
              <a:latin typeface="Times New Roman Regular" panose="02020603050405020304" charset="0"/>
              <a:cs typeface="Times New Roman Regular" panose="02020603050405020304" charset="0"/>
            </a:endParaRPr>
          </a:p>
        </p:txBody>
      </p:sp>
      <p:grpSp>
        <p:nvGrpSpPr>
          <p:cNvPr id="7" name="组合 6"/>
          <p:cNvGrpSpPr/>
          <p:nvPr/>
        </p:nvGrpSpPr>
        <p:grpSpPr>
          <a:xfrm>
            <a:off x="328295" y="194945"/>
            <a:ext cx="11527155" cy="3778885"/>
            <a:chOff x="552" y="8987"/>
            <a:chExt cx="18292" cy="5951"/>
          </a:xfrm>
        </p:grpSpPr>
        <p:sp>
          <p:nvSpPr>
            <p:cNvPr id="5" name="矩形 4"/>
            <p:cNvSpPr/>
            <p:nvPr/>
          </p:nvSpPr>
          <p:spPr>
            <a:xfrm>
              <a:off x="552" y="8987"/>
              <a:ext cx="18292" cy="5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3290" y="8997"/>
              <a:ext cx="12808" cy="822"/>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a:t>
              </a:r>
              <a:r>
                <a:rPr lang="en-US" altLang="zh-CN" sz="2800">
                  <a:solidFill>
                    <a:schemeClr val="tx1"/>
                  </a:solidFill>
                  <a:latin typeface="Comic Sans MS Regular" panose="030F0702030302020204" charset="0"/>
                  <a:cs typeface="Comic Sans MS Regular" panose="030F0702030302020204" charset="0"/>
                </a:rPr>
                <a:t>Reading Comprehension</a:t>
              </a:r>
              <a:endParaRPr lang="en-US" altLang="zh-CN" sz="2800">
                <a:solidFill>
                  <a:schemeClr val="tx1"/>
                </a:solidFill>
                <a:latin typeface="Comic Sans MS Regular" panose="030F0702030302020204" charset="0"/>
                <a:cs typeface="Comic Sans MS Regular" panose="030F0702030302020204" charset="0"/>
              </a:endParaRPr>
            </a:p>
          </p:txBody>
        </p:sp>
      </p:grpSp>
      <p:sp>
        <p:nvSpPr>
          <p:cNvPr id="63" name="文本框 62"/>
          <p:cNvSpPr txBox="1"/>
          <p:nvPr/>
        </p:nvSpPr>
        <p:spPr>
          <a:xfrm>
            <a:off x="368935" y="723265"/>
            <a:ext cx="3316605" cy="46037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Tip1: </a:t>
            </a:r>
            <a:r>
              <a:rPr lang="en-US" altLang="zh-CN" sz="2400">
                <a:solidFill>
                  <a:srgbClr val="FF0000"/>
                </a:solidFill>
                <a:latin typeface="Comic Sans MS Regular" panose="030F0702030302020204" charset="0"/>
                <a:cs typeface="Comic Sans MS Regular" panose="030F0702030302020204" charset="0"/>
              </a:rPr>
              <a:t>Questions first.</a:t>
            </a:r>
            <a:endParaRPr lang="en-US" altLang="zh-CN"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9" name="文本框 8"/>
          <p:cNvSpPr txBox="1"/>
          <p:nvPr/>
        </p:nvSpPr>
        <p:spPr>
          <a:xfrm>
            <a:off x="6699250" y="3999230"/>
            <a:ext cx="254063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3" name="文本框 2"/>
          <p:cNvSpPr txBox="1"/>
          <p:nvPr/>
        </p:nvSpPr>
        <p:spPr>
          <a:xfrm>
            <a:off x="313690" y="3934460"/>
            <a:ext cx="11527155" cy="1106805"/>
          </a:xfrm>
          <a:prstGeom prst="rect">
            <a:avLst/>
          </a:prstGeom>
          <a:noFill/>
        </p:spPr>
        <p:txBody>
          <a:bodyPr wrap="square" rtlCol="0">
            <a:spAutoFit/>
          </a:bodyPr>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1. What did the writer want to do after hearing the nurse's words?</a:t>
            </a:r>
            <a:endParaRPr lang="en-US" altLang="zh-CN" sz="22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A. Leave his team.                                        B. Meet his family and friends. </a:t>
            </a:r>
            <a:endParaRPr lang="en-US" altLang="zh-CN" sz="2200">
              <a:latin typeface="Comic Sans MS Regular" panose="030F0702030302020204" charset="0"/>
              <a:cs typeface="Comic Sans MS Regular" panose="030F0702030302020204" charset="0"/>
              <a:sym typeface="+mn-ea"/>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C. Stop practicing and get some rest.           D. Continue his practice in the hospital.</a:t>
            </a:r>
            <a:endParaRPr lang="zh-CN" altLang="en-US" sz="2200">
              <a:latin typeface="Times New Roman Regular" panose="02020603050405020304" charset="0"/>
              <a:cs typeface="Times New Roman Regular" panose="02020603050405020304" charset="0"/>
            </a:endParaRPr>
          </a:p>
        </p:txBody>
      </p:sp>
      <p:grpSp>
        <p:nvGrpSpPr>
          <p:cNvPr id="16" name="组合 15"/>
          <p:cNvGrpSpPr/>
          <p:nvPr/>
        </p:nvGrpSpPr>
        <p:grpSpPr>
          <a:xfrm>
            <a:off x="332105" y="2265045"/>
            <a:ext cx="11477625" cy="699770"/>
            <a:chOff x="523" y="3567"/>
            <a:chExt cx="18075" cy="1102"/>
          </a:xfrm>
        </p:grpSpPr>
        <p:sp>
          <p:nvSpPr>
            <p:cNvPr id="13" name="文本框 12"/>
            <p:cNvSpPr txBox="1"/>
            <p:nvPr/>
          </p:nvSpPr>
          <p:spPr>
            <a:xfrm>
              <a:off x="15508" y="3567"/>
              <a:ext cx="3090" cy="58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5" name="文本框 14"/>
            <p:cNvSpPr txBox="1"/>
            <p:nvPr/>
          </p:nvSpPr>
          <p:spPr>
            <a:xfrm>
              <a:off x="523" y="4089"/>
              <a:ext cx="1740" cy="58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grpSp>
      <p:sp>
        <p:nvSpPr>
          <p:cNvPr id="17" name="文本框 16"/>
          <p:cNvSpPr txBox="1"/>
          <p:nvPr/>
        </p:nvSpPr>
        <p:spPr>
          <a:xfrm>
            <a:off x="2894330" y="2928620"/>
            <a:ext cx="5482590" cy="368300"/>
          </a:xfrm>
          <a:prstGeom prst="rect">
            <a:avLst/>
          </a:prstGeom>
          <a:solidFill>
            <a:schemeClr val="accent5">
              <a:lumMod val="40000"/>
              <a:lumOff val="60000"/>
            </a:schemeClr>
          </a:solidFill>
        </p:spPr>
        <p:txBody>
          <a:bodyPr wrap="square" rtlCol="0">
            <a:spAutoFit/>
          </a:bodyPr>
          <a:p>
            <a:endParaRPr lang="zh-CN" altLang="en-US"/>
          </a:p>
        </p:txBody>
      </p:sp>
      <p:sp>
        <p:nvSpPr>
          <p:cNvPr id="2" name="文本框 1"/>
          <p:cNvSpPr txBox="1"/>
          <p:nvPr/>
        </p:nvSpPr>
        <p:spPr>
          <a:xfrm>
            <a:off x="282575" y="189230"/>
            <a:ext cx="11527155" cy="3476625"/>
          </a:xfrm>
          <a:prstGeom prst="rect">
            <a:avLst/>
          </a:prstGeom>
          <a:noFill/>
        </p:spPr>
        <p:txBody>
          <a:bodyPr wrap="square" rtlCol="0">
            <a:spAutoFit/>
          </a:bodyPr>
          <a:p>
            <a:pPr indent="457200" algn="just" eaLnBrk="0" fontAlgn="auto"/>
            <a:r>
              <a:rPr lang="zh-CN" altLang="en-US" sz="2200">
                <a:latin typeface="Comic Sans MS Regular" panose="030F0702030302020204" charset="0"/>
                <a:cs typeface="Comic Sans MS Regular" panose="030F0702030302020204" charset="0"/>
              </a:rPr>
              <a:t>When I was 10, I was always joked by my buddy Co-Curricular Activities (CCA) mates, including</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John. Words were like,“Dick is the best player in the CCA! He only knows how to play 'Mary had a</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Little Lamb' on the trumpet(小号)!”</a:t>
            </a:r>
            <a:endParaRPr lang="zh-CN" altLang="en-US" sz="2200">
              <a:latin typeface="Comic Sans MS Regular" panose="030F0702030302020204" charset="0"/>
              <a:cs typeface="Comic Sans MS Regular" panose="030F0702030302020204" charset="0"/>
            </a:endParaRPr>
          </a:p>
          <a:p>
            <a:pPr indent="457200" algn="just" eaLnBrk="0" fontAlgn="auto"/>
            <a:r>
              <a:rPr lang="zh-CN" altLang="en-US" sz="2200">
                <a:latin typeface="Comic Sans MS Regular" panose="030F0702030302020204" charset="0"/>
                <a:cs typeface="Comic Sans MS Regular" panose="030F0702030302020204" charset="0"/>
              </a:rPr>
              <a:t>Once the moment I left </a:t>
            </a:r>
            <a:r>
              <a:rPr lang="en-US" altLang="zh-CN" sz="2200">
                <a:latin typeface="Comic Sans MS Regular" panose="030F0702030302020204" charset="0"/>
                <a:cs typeface="Comic Sans MS Regular" panose="030F0702030302020204" charset="0"/>
              </a:rPr>
              <a:t>th</a:t>
            </a:r>
            <a:r>
              <a:rPr lang="zh-CN" altLang="en-US" sz="22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2200">
                <a:latin typeface="Comic Sans MS Regular" panose="030F0702030302020204" charset="0"/>
                <a:cs typeface="Comic Sans MS Regular" panose="030F0702030302020204" charset="0"/>
                <a:sym typeface="+mn-ea"/>
              </a:rPr>
              <a:t>“</a:t>
            </a:r>
            <a:r>
              <a:rPr lang="zh-CN" altLang="en-US" sz="2200">
                <a:latin typeface="Comic Sans MS Regular" panose="030F0702030302020204" charset="0"/>
                <a:cs typeface="Comic Sans MS Regular" panose="030F0702030302020204" charset="0"/>
              </a:rPr>
              <a:t>One leg injury would not stop me; it would only make me feel more motivated, </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I replied to the nurse.</a:t>
            </a:r>
            <a:r>
              <a:rPr lang="en-US" altLang="zh-CN" sz="2200">
                <a:latin typeface="Comic Sans MS Regular" panose="030F0702030302020204" charset="0"/>
                <a:cs typeface="Comic Sans MS Regular" panose="030F0702030302020204" charset="0"/>
              </a:rPr>
              <a:t> </a:t>
            </a:r>
            <a:endParaRPr lang="zh-CN" altLang="en-US" sz="2200">
              <a:latin typeface="Comic Sans MS Regular" panose="030F0702030302020204" charset="0"/>
              <a:cs typeface="Comic Sans MS Regular" panose="030F0702030302020204" charset="0"/>
            </a:endParaRPr>
          </a:p>
        </p:txBody>
      </p:sp>
      <p:pic>
        <p:nvPicPr>
          <p:cNvPr id="11" name="图片 10"/>
          <p:cNvPicPr>
            <a:picLocks noChangeAspect="1"/>
          </p:cNvPicPr>
          <p:nvPr/>
        </p:nvPicPr>
        <p:blipFill>
          <a:blip r:embed="rId5"/>
          <a:stretch>
            <a:fillRect/>
          </a:stretch>
        </p:blipFill>
        <p:spPr>
          <a:xfrm>
            <a:off x="5908675" y="4604385"/>
            <a:ext cx="549275" cy="549275"/>
          </a:xfrm>
          <a:prstGeom prst="rect">
            <a:avLst/>
          </a:prstGeom>
        </p:spPr>
      </p:pic>
      <p:grpSp>
        <p:nvGrpSpPr>
          <p:cNvPr id="22" name="组合 21"/>
          <p:cNvGrpSpPr/>
          <p:nvPr/>
        </p:nvGrpSpPr>
        <p:grpSpPr>
          <a:xfrm>
            <a:off x="328295" y="194945"/>
            <a:ext cx="11526520" cy="3778250"/>
            <a:chOff x="517" y="307"/>
            <a:chExt cx="18152" cy="5950"/>
          </a:xfrm>
        </p:grpSpPr>
        <p:grpSp>
          <p:nvGrpSpPr>
            <p:cNvPr id="18" name="组合 17"/>
            <p:cNvGrpSpPr/>
            <p:nvPr/>
          </p:nvGrpSpPr>
          <p:grpSpPr>
            <a:xfrm>
              <a:off x="517" y="307"/>
              <a:ext cx="18153" cy="5951"/>
              <a:chOff x="552" y="8987"/>
              <a:chExt cx="18292" cy="5951"/>
            </a:xfrm>
          </p:grpSpPr>
          <p:sp>
            <p:nvSpPr>
              <p:cNvPr id="19" name="矩形 18"/>
              <p:cNvSpPr/>
              <p:nvPr/>
            </p:nvSpPr>
            <p:spPr>
              <a:xfrm>
                <a:off x="552" y="8987"/>
                <a:ext cx="18292" cy="5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290" y="8997"/>
                <a:ext cx="12808" cy="822"/>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a:t>
                </a:r>
                <a:r>
                  <a:rPr lang="en-US" altLang="zh-CN" sz="2800">
                    <a:solidFill>
                      <a:schemeClr val="tx1"/>
                    </a:solidFill>
                    <a:latin typeface="Comic Sans MS Regular" panose="030F0702030302020204" charset="0"/>
                    <a:cs typeface="Comic Sans MS Regular" panose="030F0702030302020204" charset="0"/>
                  </a:rPr>
                  <a:t>Reading Comprehension</a:t>
                </a:r>
                <a:endParaRPr lang="en-US" altLang="zh-CN" sz="2800">
                  <a:solidFill>
                    <a:schemeClr val="tx1"/>
                  </a:solidFill>
                  <a:latin typeface="Comic Sans MS Regular" panose="030F0702030302020204" charset="0"/>
                  <a:cs typeface="Comic Sans MS Regular" panose="030F0702030302020204" charset="0"/>
                </a:endParaRPr>
              </a:p>
            </p:txBody>
          </p:sp>
        </p:grpSp>
        <p:sp>
          <p:nvSpPr>
            <p:cNvPr id="21" name="文本框 20"/>
            <p:cNvSpPr txBox="1"/>
            <p:nvPr/>
          </p:nvSpPr>
          <p:spPr>
            <a:xfrm>
              <a:off x="581" y="1139"/>
              <a:ext cx="5223"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Tip1: </a:t>
              </a:r>
              <a:r>
                <a:rPr lang="en-US" altLang="zh-CN" sz="2400">
                  <a:solidFill>
                    <a:srgbClr val="FF0000"/>
                  </a:solidFill>
                  <a:latin typeface="Comic Sans MS Regular" panose="030F0702030302020204" charset="0"/>
                  <a:cs typeface="Comic Sans MS Regular" panose="030F0702030302020204" charset="0"/>
                </a:rPr>
                <a:t>Questions first.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23" name="文本框 22"/>
          <p:cNvSpPr txBox="1"/>
          <p:nvPr/>
        </p:nvSpPr>
        <p:spPr>
          <a:xfrm>
            <a:off x="387350" y="1234440"/>
            <a:ext cx="2563495" cy="46037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Tip2: Key words</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7" grpId="0" bldLvl="0" animBg="1"/>
      <p:bldP spid="2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l="13153" t="25279" r="13619" b="15484"/>
          <a:stretch>
            <a:fillRect/>
          </a:stretch>
        </p:blipFill>
        <p:spPr>
          <a:xfrm>
            <a:off x="1" y="0"/>
            <a:ext cx="12192000" cy="6858000"/>
          </a:xfrm>
          <a:prstGeom prst="rect">
            <a:avLst/>
          </a:prstGeom>
        </p:spPr>
      </p:pic>
      <p:sp>
        <p:nvSpPr>
          <p:cNvPr id="9" name="矩形 8"/>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99185" y="1316990"/>
            <a:ext cx="9772015" cy="2861310"/>
          </a:xfrm>
          <a:prstGeom prst="rect">
            <a:avLst/>
          </a:prstGeom>
          <a:noFill/>
        </p:spPr>
        <p:txBody>
          <a:bodyPr wrap="square" rtlCol="0">
            <a:spAutoFit/>
          </a:bodyPr>
          <a:lstStyle/>
          <a:p>
            <a:pPr algn="ctr">
              <a:lnSpc>
                <a:spcPct val="150000"/>
              </a:lnSpc>
            </a:pPr>
            <a:r>
              <a:rPr lang="en-US" altLang="zh-CN" sz="6000" b="1" spc="300" dirty="0">
                <a:solidFill>
                  <a:schemeClr val="tx1"/>
                </a:solidFill>
                <a:latin typeface="Comic Sans MS Bold" panose="030F0702030302020204" charset="0"/>
                <a:ea typeface="迷你简细倩" panose="03000509000000000000" pitchFamily="65" charset="-122"/>
                <a:cs typeface="Comic Sans MS Bold" panose="030F0702030302020204" charset="0"/>
              </a:rPr>
              <a:t>What I love most</a:t>
            </a:r>
            <a:endParaRPr lang="en-US" altLang="zh-CN" sz="6000" b="1" spc="300" dirty="0">
              <a:solidFill>
                <a:schemeClr val="tx1">
                  <a:lumMod val="65000"/>
                  <a:lumOff val="35000"/>
                </a:schemeClr>
              </a:solidFill>
              <a:latin typeface="Comic Sans MS Bold" panose="030F0702030302020204" charset="0"/>
              <a:ea typeface="迷你简细倩" panose="03000509000000000000" pitchFamily="65" charset="-122"/>
              <a:cs typeface="Comic Sans MS Bold" panose="030F0702030302020204" charset="0"/>
            </a:endParaRPr>
          </a:p>
          <a:p>
            <a:pPr algn="ctr">
              <a:lnSpc>
                <a:spcPct val="150000"/>
              </a:lnSpc>
            </a:pPr>
            <a:r>
              <a:rPr lang="en-US" altLang="zh-CN" sz="4800" b="1" spc="300" dirty="0">
                <a:solidFill>
                  <a:schemeClr val="tx1"/>
                </a:solidFill>
                <a:latin typeface="Comic Sans MS Bold" panose="030F0702030302020204" charset="0"/>
                <a:ea typeface="迷你简细倩" panose="03000509000000000000" pitchFamily="65" charset="-122"/>
                <a:cs typeface="Comic Sans MS Bold" panose="030F0702030302020204" charset="0"/>
              </a:rPr>
              <a:t>Reading &amp; Writing Revision</a:t>
            </a:r>
            <a:r>
              <a:rPr lang="en-US" altLang="zh-CN" sz="6000" b="1" spc="300" dirty="0">
                <a:solidFill>
                  <a:schemeClr val="tx1">
                    <a:lumMod val="65000"/>
                    <a:lumOff val="35000"/>
                  </a:schemeClr>
                </a:solidFill>
                <a:latin typeface="Comic Sans MS Bold" panose="030F0702030302020204" charset="0"/>
                <a:ea typeface="迷你简细倩" panose="03000509000000000000" pitchFamily="65" charset="-122"/>
                <a:cs typeface="Comic Sans MS Bold" panose="030F0702030302020204" charset="0"/>
              </a:rPr>
              <a:t> </a:t>
            </a:r>
            <a:endParaRPr lang="en-US" altLang="zh-CN" sz="6000" b="1" spc="300" dirty="0">
              <a:solidFill>
                <a:schemeClr val="tx1">
                  <a:lumMod val="65000"/>
                  <a:lumOff val="35000"/>
                </a:schemeClr>
              </a:solidFill>
              <a:latin typeface="Comic Sans MS Bold" panose="030F0702030302020204" charset="0"/>
              <a:ea typeface="迷你简细倩" panose="03000509000000000000" pitchFamily="65" charset="-122"/>
              <a:cs typeface="Comic Sans MS Bold" panose="030F0702030302020204" charset="0"/>
            </a:endParaRPr>
          </a:p>
        </p:txBody>
      </p:sp>
      <p:sp>
        <p:nvSpPr>
          <p:cNvPr id="27" name="矩形 26"/>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2"/>
          <a:stretch>
            <a:fillRect/>
          </a:stretch>
        </p:blipFill>
        <p:spPr>
          <a:xfrm rot="19934422">
            <a:off x="934911" y="4052993"/>
            <a:ext cx="1238156" cy="2206370"/>
          </a:xfrm>
          <a:prstGeom prst="rect">
            <a:avLst/>
          </a:prstGeom>
        </p:spPr>
      </p:pic>
      <p:pic>
        <p:nvPicPr>
          <p:cNvPr id="24" name="图片 23"/>
          <p:cNvPicPr>
            <a:picLocks noChangeAspect="1"/>
          </p:cNvPicPr>
          <p:nvPr/>
        </p:nvPicPr>
        <p:blipFill>
          <a:blip r:embed="rId2"/>
          <a:stretch>
            <a:fillRect/>
          </a:stretch>
        </p:blipFill>
        <p:spPr>
          <a:xfrm rot="1665578" flipH="1">
            <a:off x="10023021" y="4053429"/>
            <a:ext cx="1238156" cy="2206370"/>
          </a:xfrm>
          <a:prstGeom prst="rect">
            <a:avLst/>
          </a:prstGeom>
        </p:spPr>
      </p:pic>
      <p:sp>
        <p:nvSpPr>
          <p:cNvPr id="32" name="矩形 31"/>
          <p:cNvSpPr/>
          <p:nvPr/>
        </p:nvSpPr>
        <p:spPr>
          <a:xfrm>
            <a:off x="5663595" y="4271475"/>
            <a:ext cx="4311015" cy="583565"/>
          </a:xfrm>
          <a:prstGeom prst="rect">
            <a:avLst/>
          </a:prstGeom>
        </p:spPr>
        <p:txBody>
          <a:bodyPr wrap="none">
            <a:spAutoFit/>
          </a:bodyPr>
          <a:lstStyle/>
          <a:p>
            <a:r>
              <a:rPr lang="en-US" sz="3200" i="1" dirty="0">
                <a:solidFill>
                  <a:schemeClr val="tx1"/>
                </a:solidFill>
                <a:latin typeface="Comic Sans MS" panose="030F0702030302020204" charset="0"/>
                <a:ea typeface="造字工房悦黑演示版常规体" pitchFamily="50" charset="-122"/>
                <a:cs typeface="Comic Sans MS" panose="030F0702030302020204" charset="0"/>
              </a:rPr>
              <a:t>Feilong Middle School</a:t>
            </a:r>
            <a:endParaRPr lang="en-US" sz="3200" i="1" dirty="0">
              <a:solidFill>
                <a:schemeClr val="tx1"/>
              </a:solidFill>
              <a:latin typeface="Comic Sans MS" panose="030F0702030302020204" charset="0"/>
              <a:ea typeface="造字工房悦黑演示版常规体" pitchFamily="50" charset="-122"/>
              <a:cs typeface="Comic Sans MS" panose="030F0702030302020204" charset="0"/>
            </a:endParaRPr>
          </a:p>
        </p:txBody>
      </p:sp>
      <p:sp>
        <p:nvSpPr>
          <p:cNvPr id="33" name="矩形 32"/>
          <p:cNvSpPr/>
          <p:nvPr/>
        </p:nvSpPr>
        <p:spPr>
          <a:xfrm>
            <a:off x="6869156" y="4948340"/>
            <a:ext cx="1680845" cy="583565"/>
          </a:xfrm>
          <a:prstGeom prst="rect">
            <a:avLst/>
          </a:prstGeom>
        </p:spPr>
        <p:txBody>
          <a:bodyPr wrap="none">
            <a:spAutoFit/>
          </a:bodyPr>
          <a:lstStyle/>
          <a:p>
            <a:r>
              <a:rPr lang="en-US" sz="3200" i="1" dirty="0">
                <a:solidFill>
                  <a:schemeClr val="tx1"/>
                </a:solidFill>
                <a:latin typeface="Comic Sans MS" panose="030F0702030302020204" charset="0"/>
                <a:ea typeface="造字工房悦黑演示版常规体" pitchFamily="50" charset="-122"/>
                <a:cs typeface="Comic Sans MS" panose="030F0702030302020204" charset="0"/>
              </a:rPr>
              <a:t>Lv Hong</a:t>
            </a:r>
            <a:endParaRPr lang="en-US" sz="3200" i="1" dirty="0">
              <a:solidFill>
                <a:schemeClr val="tx1"/>
              </a:solidFill>
              <a:latin typeface="Comic Sans MS" panose="030F0702030302020204" charset="0"/>
              <a:ea typeface="造字工房悦黑演示版常规体" pitchFamily="50" charset="-122"/>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25" name="文本框 24"/>
          <p:cNvSpPr txBox="1"/>
          <p:nvPr/>
        </p:nvSpPr>
        <p:spPr>
          <a:xfrm>
            <a:off x="346075" y="3665855"/>
            <a:ext cx="11091545" cy="1430020"/>
          </a:xfrm>
          <a:prstGeom prst="rect">
            <a:avLst/>
          </a:prstGeom>
          <a:noFill/>
        </p:spPr>
        <p:txBody>
          <a:bodyPr wrap="square" rtlCol="0">
            <a:spAutoFit/>
          </a:bodyPr>
          <a:p>
            <a:pPr algn="l">
              <a:lnSpc>
                <a:spcPct val="150000"/>
              </a:lnSpc>
              <a:buClrTx/>
              <a:buSzTx/>
              <a:buFontTx/>
            </a:pPr>
            <a:r>
              <a:rPr lang="en-US" altLang="zh-CN" sz="3600">
                <a:solidFill>
                  <a:srgbClr val="FF0000"/>
                </a:solidFill>
                <a:latin typeface="Comic Sans MS Regular" panose="030F0702030302020204" charset="0"/>
                <a:cs typeface="Comic Sans MS Regular" panose="030F0702030302020204" charset="0"/>
                <a:sym typeface="+mn-ea"/>
              </a:rPr>
              <a:t>Why was Dick in hospital?</a:t>
            </a:r>
            <a:endParaRPr lang="en-US" altLang="zh-CN" sz="22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200">
                <a:latin typeface="Comic Sans MS Regular" panose="030F0702030302020204" charset="0"/>
                <a:cs typeface="Comic Sans MS Regular" panose="030F0702030302020204" charset="0"/>
                <a:sym typeface="+mn-ea"/>
              </a:rPr>
              <a:t>     </a:t>
            </a:r>
            <a:endParaRPr lang="en-US" altLang="zh-CN" sz="2200">
              <a:solidFill>
                <a:schemeClr val="tx1"/>
              </a:solidFill>
              <a:latin typeface="Comic Sans MS Regular" panose="030F0702030302020204" charset="0"/>
              <a:cs typeface="Comic Sans MS Regular" panose="030F0702030302020204" charset="0"/>
            </a:endParaRPr>
          </a:p>
        </p:txBody>
      </p:sp>
      <p:grpSp>
        <p:nvGrpSpPr>
          <p:cNvPr id="27" name="组合 26"/>
          <p:cNvGrpSpPr/>
          <p:nvPr/>
        </p:nvGrpSpPr>
        <p:grpSpPr>
          <a:xfrm>
            <a:off x="346075" y="1580515"/>
            <a:ext cx="11463655" cy="723900"/>
            <a:chOff x="689" y="5869"/>
            <a:chExt cx="18053" cy="1140"/>
          </a:xfrm>
        </p:grpSpPr>
        <p:sp>
          <p:nvSpPr>
            <p:cNvPr id="17" name="文本框 16"/>
            <p:cNvSpPr txBox="1"/>
            <p:nvPr/>
          </p:nvSpPr>
          <p:spPr>
            <a:xfrm>
              <a:off x="5749" y="5869"/>
              <a:ext cx="12993" cy="580"/>
            </a:xfrm>
            <a:prstGeom prst="rect">
              <a:avLst/>
            </a:prstGeom>
            <a:solidFill>
              <a:schemeClr val="accent5">
                <a:lumMod val="40000"/>
                <a:lumOff val="60000"/>
              </a:schemeClr>
            </a:solidFill>
          </p:spPr>
          <p:txBody>
            <a:bodyPr wrap="square" rtlCol="0">
              <a:spAutoFit/>
            </a:bodyPr>
            <a:p>
              <a:endParaRPr lang="zh-CN" altLang="en-US"/>
            </a:p>
          </p:txBody>
        </p:sp>
        <p:sp>
          <p:nvSpPr>
            <p:cNvPr id="26" name="文本框 25"/>
            <p:cNvSpPr txBox="1"/>
            <p:nvPr/>
          </p:nvSpPr>
          <p:spPr>
            <a:xfrm>
              <a:off x="689" y="6429"/>
              <a:ext cx="5988" cy="580"/>
            </a:xfrm>
            <a:prstGeom prst="rect">
              <a:avLst/>
            </a:prstGeom>
            <a:solidFill>
              <a:schemeClr val="accent5">
                <a:lumMod val="40000"/>
                <a:lumOff val="60000"/>
              </a:schemeClr>
            </a:solidFill>
          </p:spPr>
          <p:txBody>
            <a:bodyPr wrap="square" rtlCol="0">
              <a:spAutoFit/>
            </a:bodyPr>
            <a:p>
              <a:endParaRPr lang="zh-CN" altLang="en-US"/>
            </a:p>
          </p:txBody>
        </p:sp>
      </p:grpSp>
      <p:sp>
        <p:nvSpPr>
          <p:cNvPr id="5" name="文本框 4"/>
          <p:cNvSpPr txBox="1"/>
          <p:nvPr/>
        </p:nvSpPr>
        <p:spPr>
          <a:xfrm>
            <a:off x="282575" y="189230"/>
            <a:ext cx="11527155" cy="3476625"/>
          </a:xfrm>
          <a:prstGeom prst="rect">
            <a:avLst/>
          </a:prstGeom>
          <a:noFill/>
        </p:spPr>
        <p:txBody>
          <a:bodyPr wrap="square" rtlCol="0">
            <a:spAutoFit/>
          </a:bodyPr>
          <a:p>
            <a:pPr indent="457200" algn="just" eaLnBrk="0" fontAlgn="auto"/>
            <a:r>
              <a:rPr lang="zh-CN" altLang="en-US" sz="2200">
                <a:latin typeface="Comic Sans MS Regular" panose="030F0702030302020204" charset="0"/>
                <a:cs typeface="Comic Sans MS Regular" panose="030F0702030302020204" charset="0"/>
              </a:rPr>
              <a:t>When I was 10, I was always joked by my buddy Co-Curricular Activities (CCA) mates, including</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John. Words were like,“Dick is the best player in the CCA! He only knows how to play 'Mary had a</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Little Lamb' on the trumpet(小号)!”</a:t>
            </a:r>
            <a:endParaRPr lang="zh-CN" altLang="en-US" sz="2200">
              <a:latin typeface="Comic Sans MS Regular" panose="030F0702030302020204" charset="0"/>
              <a:cs typeface="Comic Sans MS Regular" panose="030F0702030302020204" charset="0"/>
            </a:endParaRPr>
          </a:p>
          <a:p>
            <a:pPr indent="457200" algn="just" eaLnBrk="0" fontAlgn="auto"/>
            <a:r>
              <a:rPr lang="zh-CN" altLang="en-US" sz="2200">
                <a:latin typeface="Comic Sans MS Regular" panose="030F0702030302020204" charset="0"/>
                <a:cs typeface="Comic Sans MS Regular" panose="030F0702030302020204" charset="0"/>
              </a:rPr>
              <a:t>Once the moment I left </a:t>
            </a:r>
            <a:r>
              <a:rPr lang="en-US" altLang="zh-CN" sz="2200">
                <a:latin typeface="Comic Sans MS Regular" panose="030F0702030302020204" charset="0"/>
                <a:cs typeface="Comic Sans MS Regular" panose="030F0702030302020204" charset="0"/>
              </a:rPr>
              <a:t>th</a:t>
            </a:r>
            <a:r>
              <a:rPr lang="zh-CN" altLang="en-US" sz="22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2200">
                <a:latin typeface="Comic Sans MS Regular" panose="030F0702030302020204" charset="0"/>
                <a:cs typeface="Comic Sans MS Regular" panose="030F0702030302020204" charset="0"/>
                <a:sym typeface="+mn-ea"/>
              </a:rPr>
              <a:t>“</a:t>
            </a:r>
            <a:r>
              <a:rPr lang="zh-CN" altLang="en-US" sz="2200">
                <a:latin typeface="Comic Sans MS Regular" panose="030F0702030302020204" charset="0"/>
                <a:cs typeface="Comic Sans MS Regular" panose="030F0702030302020204" charset="0"/>
              </a:rPr>
              <a:t>One leg injury would not stop me; it would only make me feel more motivated, </a:t>
            </a:r>
            <a:r>
              <a:rPr lang="en-US" altLang="zh-CN" sz="2200">
                <a:latin typeface="Comic Sans MS Regular" panose="030F0702030302020204" charset="0"/>
                <a:cs typeface="Comic Sans MS Regular" panose="030F0702030302020204" charset="0"/>
              </a:rPr>
              <a:t>” </a:t>
            </a:r>
            <a:r>
              <a:rPr lang="zh-CN" altLang="en-US" sz="2200">
                <a:latin typeface="Comic Sans MS Regular" panose="030F0702030302020204" charset="0"/>
                <a:cs typeface="Comic Sans MS Regular" panose="030F0702030302020204" charset="0"/>
              </a:rPr>
              <a:t>I replied to the nurse.</a:t>
            </a:r>
            <a:r>
              <a:rPr lang="en-US" altLang="zh-CN" sz="2200">
                <a:latin typeface="Comic Sans MS Regular" panose="030F0702030302020204" charset="0"/>
                <a:cs typeface="Comic Sans MS Regular" panose="030F0702030302020204" charset="0"/>
              </a:rPr>
              <a:t> </a:t>
            </a:r>
            <a:endParaRPr lang="zh-CN" altLang="en-US" sz="2200">
              <a:latin typeface="Comic Sans MS Regular" panose="030F0702030302020204" charset="0"/>
              <a:cs typeface="Comic Sans MS Regular" panose="030F0702030302020204" charset="0"/>
            </a:endParaRPr>
          </a:p>
        </p:txBody>
      </p:sp>
      <p:grpSp>
        <p:nvGrpSpPr>
          <p:cNvPr id="30" name="组合 29"/>
          <p:cNvGrpSpPr/>
          <p:nvPr/>
        </p:nvGrpSpPr>
        <p:grpSpPr>
          <a:xfrm>
            <a:off x="346075" y="3684270"/>
            <a:ext cx="11551285" cy="2861310"/>
            <a:chOff x="545" y="5802"/>
            <a:chExt cx="18191" cy="4506"/>
          </a:xfrm>
        </p:grpSpPr>
        <p:sp>
          <p:nvSpPr>
            <p:cNvPr id="31" name="圆角矩形 30"/>
            <p:cNvSpPr/>
            <p:nvPr/>
          </p:nvSpPr>
          <p:spPr>
            <a:xfrm>
              <a:off x="545" y="5913"/>
              <a:ext cx="18191" cy="43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774" y="5802"/>
              <a:ext cx="17961" cy="4506"/>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9. concentrated   adj.</a:t>
              </a:r>
              <a:r>
                <a:rPr lang="zh-CN" altLang="en-US" sz="2400">
                  <a:solidFill>
                    <a:srgbClr val="FF0000"/>
                  </a:solidFill>
                  <a:latin typeface="Comic Sans MS Regular" panose="030F0702030302020204" charset="0"/>
                  <a:cs typeface="Comic Sans MS Regular" panose="030F0702030302020204" charset="0"/>
                </a:rPr>
                <a:t>专注</a:t>
              </a:r>
              <a:r>
                <a:rPr lang="zh-CN" altLang="en-US" sz="2400">
                  <a:solidFill>
                    <a:srgbClr val="FF0000"/>
                  </a:solidFill>
                  <a:latin typeface="Comic Sans MS Regular" panose="030F0702030302020204" charset="0"/>
                  <a:cs typeface="Comic Sans MS Regular" panose="030F0702030302020204" charset="0"/>
                </a:rPr>
                <a:t>的</a:t>
              </a:r>
              <a:endParaRPr lang="zh-CN" altLang="en-US"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zh-CN" altLang="en-US"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33" name="文本框 32"/>
          <p:cNvSpPr txBox="1"/>
          <p:nvPr/>
        </p:nvSpPr>
        <p:spPr>
          <a:xfrm>
            <a:off x="671195" y="4895850"/>
            <a:ext cx="11226165" cy="553085"/>
          </a:xfrm>
          <a:prstGeom prst="rect">
            <a:avLst/>
          </a:prstGeom>
          <a:noFill/>
        </p:spPr>
        <p:txBody>
          <a:bodyPr wrap="squar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作为初三学生，我们应该专心于</a:t>
            </a:r>
            <a:r>
              <a:rPr lang="zh-CN" altLang="en-US" sz="2000">
                <a:solidFill>
                  <a:schemeClr val="tx1"/>
                </a:solidFill>
                <a:latin typeface="Comic Sans MS Regular" panose="030F0702030302020204" charset="0"/>
                <a:cs typeface="Comic Sans MS Regular" panose="030F0702030302020204" charset="0"/>
              </a:rPr>
              <a:t>学业。</a:t>
            </a:r>
            <a:endParaRPr lang="zh-CN" altLang="en-US" sz="2000">
              <a:solidFill>
                <a:schemeClr val="tx1"/>
              </a:solidFill>
              <a:latin typeface="Comic Sans MS Regular" panose="030F0702030302020204" charset="0"/>
              <a:cs typeface="Comic Sans MS Regular" panose="030F0702030302020204" charset="0"/>
            </a:endParaRPr>
          </a:p>
        </p:txBody>
      </p:sp>
      <p:sp>
        <p:nvSpPr>
          <p:cNvPr id="34" name="文本框 33"/>
          <p:cNvSpPr txBox="1"/>
          <p:nvPr/>
        </p:nvSpPr>
        <p:spPr>
          <a:xfrm>
            <a:off x="696595" y="5429885"/>
            <a:ext cx="11729085"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rPr>
              <a:t>As Grade 9 students, we are _________________________________________.</a:t>
            </a:r>
            <a:endParaRPr lang="en-US" altLang="zh-CN" sz="2400">
              <a:solidFill>
                <a:schemeClr val="accent2"/>
              </a:solidFill>
              <a:latin typeface="Comic Sans MS Regular" panose="030F0702030302020204" charset="0"/>
              <a:cs typeface="Comic Sans MS Regular" panose="030F0702030302020204" charset="0"/>
            </a:endParaRPr>
          </a:p>
        </p:txBody>
      </p:sp>
      <p:sp>
        <p:nvSpPr>
          <p:cNvPr id="35" name="文本框 34"/>
          <p:cNvSpPr txBox="1"/>
          <p:nvPr/>
        </p:nvSpPr>
        <p:spPr>
          <a:xfrm>
            <a:off x="4374515" y="5382260"/>
            <a:ext cx="6797040"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supposed to concentrate on our studies </a:t>
            </a:r>
            <a:endParaRPr lang="en-US" altLang="zh-CN" sz="2000">
              <a:solidFill>
                <a:srgbClr val="FF0000"/>
              </a:solidFill>
              <a:latin typeface="Comic Sans MS Regular" panose="030F0702030302020204" charset="0"/>
              <a:cs typeface="Comic Sans MS Regular" panose="030F0702030302020204" charset="0"/>
            </a:endParaRPr>
          </a:p>
        </p:txBody>
      </p:sp>
      <p:sp>
        <p:nvSpPr>
          <p:cNvPr id="36" name="文本框 35"/>
          <p:cNvSpPr txBox="1"/>
          <p:nvPr/>
        </p:nvSpPr>
        <p:spPr>
          <a:xfrm>
            <a:off x="746033" y="4212106"/>
            <a:ext cx="6955514" cy="645160"/>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concentrate on ... </a:t>
            </a:r>
            <a:r>
              <a:rPr lang="zh-CN" altLang="en-US" sz="2400">
                <a:solidFill>
                  <a:srgbClr val="FF0000"/>
                </a:solidFill>
                <a:latin typeface="Comic Sans MS Regular" panose="030F0702030302020204" charset="0"/>
                <a:cs typeface="Comic Sans MS Regular" panose="030F0702030302020204" charset="0"/>
              </a:rPr>
              <a:t>专心于</a:t>
            </a:r>
            <a:endParaRPr lang="zh-CN" altLang="en-US"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checkerboard(across)">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heckerboard(across)">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heckerboard(across)">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9" name="文本框 8"/>
          <p:cNvSpPr txBox="1"/>
          <p:nvPr/>
        </p:nvSpPr>
        <p:spPr>
          <a:xfrm>
            <a:off x="4658995" y="3773805"/>
            <a:ext cx="209677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3" name="文本框 2"/>
          <p:cNvSpPr txBox="1"/>
          <p:nvPr/>
        </p:nvSpPr>
        <p:spPr>
          <a:xfrm>
            <a:off x="222885" y="3584575"/>
            <a:ext cx="12230100" cy="2122805"/>
          </a:xfrm>
          <a:prstGeom prst="rect">
            <a:avLst/>
          </a:prstGeom>
          <a:noFill/>
        </p:spPr>
        <p:txBody>
          <a:bodyPr wrap="square" rtlCol="0">
            <a:spAutoFit/>
          </a:bodyPr>
          <a:p>
            <a:pPr algn="l">
              <a:lnSpc>
                <a:spcPct val="150000"/>
              </a:lnSpc>
              <a:buClrTx/>
              <a:buSzTx/>
              <a:buFontTx/>
            </a:pPr>
            <a:r>
              <a:rPr lang="en-US" altLang="zh-CN" sz="2200">
                <a:latin typeface="Comic Sans MS Regular" panose="030F0702030302020204" charset="0"/>
                <a:cs typeface="Comic Sans MS Regular" panose="030F0702030302020204" charset="0"/>
                <a:sym typeface="+mn-ea"/>
              </a:rPr>
              <a:t>2. Why was the writer praised by the conductor?</a:t>
            </a:r>
            <a:endParaRPr lang="en-US" altLang="zh-CN" sz="2200">
              <a:solidFill>
                <a:schemeClr val="tx1"/>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200">
                <a:latin typeface="Comic Sans MS Regular" panose="030F0702030302020204" charset="0"/>
                <a:cs typeface="Comic Sans MS Regular" panose="030F0702030302020204" charset="0"/>
                <a:sym typeface="+mn-ea"/>
              </a:rPr>
              <a:t>     A. He performed better than John       B. He didn't give up even with leg injuries.</a:t>
            </a:r>
            <a:endParaRPr lang="en-US" altLang="zh-CN" sz="2200">
              <a:solidFill>
                <a:schemeClr val="tx1"/>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200">
                <a:latin typeface="Comic Sans MS Regular" panose="030F0702030302020204" charset="0"/>
                <a:cs typeface="Comic Sans MS Regular" panose="030F0702030302020204" charset="0"/>
                <a:sym typeface="+mn-ea"/>
              </a:rPr>
              <a:t>     C He was chosen to be the role model.  D. He got the first prize on the selection day.</a:t>
            </a:r>
            <a:endParaRPr lang="en-US" altLang="zh-CN" sz="2200">
              <a:solidFill>
                <a:schemeClr val="tx1"/>
              </a:solidFill>
              <a:latin typeface="Comic Sans MS Regular" panose="030F0702030302020204" charset="0"/>
              <a:cs typeface="Comic Sans MS Regular" panose="030F0702030302020204" charset="0"/>
            </a:endParaRPr>
          </a:p>
          <a:p>
            <a:pPr algn="l">
              <a:lnSpc>
                <a:spcPct val="150000"/>
              </a:lnSpc>
              <a:buClrTx/>
              <a:buSzTx/>
              <a:buFontTx/>
            </a:pPr>
            <a:endParaRPr lang="zh-CN" altLang="en-US" sz="2200">
              <a:latin typeface="Times New Roman Regular" panose="02020603050405020304" charset="0"/>
              <a:cs typeface="Times New Roman Regular" panose="02020603050405020304" charset="0"/>
            </a:endParaRPr>
          </a:p>
        </p:txBody>
      </p:sp>
      <p:pic>
        <p:nvPicPr>
          <p:cNvPr id="11" name="图片 10"/>
          <p:cNvPicPr>
            <a:picLocks noChangeAspect="1"/>
          </p:cNvPicPr>
          <p:nvPr/>
        </p:nvPicPr>
        <p:blipFill>
          <a:blip r:embed="rId5"/>
          <a:stretch>
            <a:fillRect/>
          </a:stretch>
        </p:blipFill>
        <p:spPr>
          <a:xfrm>
            <a:off x="5590540" y="4160520"/>
            <a:ext cx="549275" cy="549275"/>
          </a:xfrm>
          <a:prstGeom prst="rect">
            <a:avLst/>
          </a:prstGeom>
        </p:spPr>
      </p:pic>
      <p:sp>
        <p:nvSpPr>
          <p:cNvPr id="24" name="文本框 23"/>
          <p:cNvSpPr txBox="1"/>
          <p:nvPr/>
        </p:nvSpPr>
        <p:spPr>
          <a:xfrm>
            <a:off x="3946525" y="694690"/>
            <a:ext cx="209804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grpSp>
        <p:nvGrpSpPr>
          <p:cNvPr id="26" name="组合 25"/>
          <p:cNvGrpSpPr/>
          <p:nvPr/>
        </p:nvGrpSpPr>
        <p:grpSpPr>
          <a:xfrm>
            <a:off x="296545" y="694690"/>
            <a:ext cx="11454130" cy="736600"/>
            <a:chOff x="467" y="1094"/>
            <a:chExt cx="18038" cy="1160"/>
          </a:xfrm>
        </p:grpSpPr>
        <p:sp>
          <p:nvSpPr>
            <p:cNvPr id="17" name="文本框 16"/>
            <p:cNvSpPr txBox="1"/>
            <p:nvPr/>
          </p:nvSpPr>
          <p:spPr>
            <a:xfrm>
              <a:off x="16995" y="1094"/>
              <a:ext cx="1510" cy="580"/>
            </a:xfrm>
            <a:prstGeom prst="rect">
              <a:avLst/>
            </a:prstGeom>
            <a:solidFill>
              <a:schemeClr val="accent5">
                <a:lumMod val="40000"/>
                <a:lumOff val="60000"/>
              </a:schemeClr>
            </a:solidFill>
          </p:spPr>
          <p:txBody>
            <a:bodyPr wrap="square" rtlCol="0">
              <a:spAutoFit/>
            </a:bodyPr>
            <a:p>
              <a:endParaRPr lang="zh-CN" altLang="en-US"/>
            </a:p>
          </p:txBody>
        </p:sp>
        <p:sp>
          <p:nvSpPr>
            <p:cNvPr id="25" name="文本框 24"/>
            <p:cNvSpPr txBox="1"/>
            <p:nvPr/>
          </p:nvSpPr>
          <p:spPr>
            <a:xfrm>
              <a:off x="467" y="1674"/>
              <a:ext cx="4489" cy="580"/>
            </a:xfrm>
            <a:prstGeom prst="rect">
              <a:avLst/>
            </a:prstGeom>
            <a:solidFill>
              <a:schemeClr val="accent5">
                <a:lumMod val="40000"/>
                <a:lumOff val="60000"/>
              </a:schemeClr>
            </a:solidFill>
          </p:spPr>
          <p:txBody>
            <a:bodyPr wrap="square" rtlCol="0">
              <a:spAutoFit/>
            </a:bodyPr>
            <a:p>
              <a:endParaRPr lang="zh-CN" altLang="en-US"/>
            </a:p>
          </p:txBody>
        </p:sp>
      </p:grpSp>
      <p:cxnSp>
        <p:nvCxnSpPr>
          <p:cNvPr id="27" name="直接连接符 26"/>
          <p:cNvCxnSpPr/>
          <p:nvPr/>
        </p:nvCxnSpPr>
        <p:spPr>
          <a:xfrm>
            <a:off x="641350" y="4274820"/>
            <a:ext cx="358775" cy="34163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704205" y="4778375"/>
            <a:ext cx="358775" cy="34163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641350" y="4768215"/>
            <a:ext cx="358775" cy="34163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249920" y="1436370"/>
            <a:ext cx="2850515" cy="368300"/>
          </a:xfrm>
          <a:prstGeom prst="rect">
            <a:avLst/>
          </a:prstGeom>
          <a:solidFill>
            <a:schemeClr val="accent5">
              <a:lumMod val="40000"/>
              <a:lumOff val="60000"/>
            </a:schemeClr>
          </a:solidFill>
        </p:spPr>
        <p:txBody>
          <a:bodyPr wrap="square" rtlCol="0">
            <a:spAutoFit/>
          </a:bodyPr>
          <a:p>
            <a:endParaRPr lang="zh-CN" altLang="en-US"/>
          </a:p>
        </p:txBody>
      </p:sp>
      <p:sp>
        <p:nvSpPr>
          <p:cNvPr id="7" name="文本框 6"/>
          <p:cNvSpPr txBox="1"/>
          <p:nvPr/>
        </p:nvSpPr>
        <p:spPr>
          <a:xfrm>
            <a:off x="222885" y="630555"/>
            <a:ext cx="11527155" cy="2676525"/>
          </a:xfrm>
          <a:prstGeom prst="rect">
            <a:avLst/>
          </a:prstGeom>
          <a:noFill/>
        </p:spPr>
        <p:txBody>
          <a:bodyPr wrap="square" rtlCol="0">
            <a:spAutoFit/>
          </a:bodyPr>
          <a:p>
            <a:pPr indent="457200" algn="just" fontAlgn="auto"/>
            <a:r>
              <a:rPr lang="zh-CN" altLang="en-US" sz="2400">
                <a:latin typeface="Comic Sans MS Regular" panose="030F0702030302020204" charset="0"/>
                <a:cs typeface="Comic Sans MS Regular" panose="030F0702030302020204" charset="0"/>
                <a:sym typeface="+mn-ea"/>
              </a:rPr>
              <a:t>On the selection day, the conductor (指挥) praised me and asked how I had improved so much. I</a:t>
            </a:r>
            <a:r>
              <a:rPr lang="en-US" altLang="zh-CN" sz="2400">
                <a:latin typeface="Comic Sans MS Regular" panose="030F0702030302020204" charset="0"/>
                <a:cs typeface="Comic Sans MS Regular" panose="030F0702030302020204" charset="0"/>
                <a:sym typeface="+mn-ea"/>
              </a:rPr>
              <a:t> </a:t>
            </a:r>
            <a:r>
              <a:rPr lang="zh-CN" altLang="en-US" sz="2400">
                <a:latin typeface="Comic Sans MS Regular" panose="030F0702030302020204" charset="0"/>
                <a:cs typeface="Comic Sans MS Regular" panose="030F0702030302020204" charset="0"/>
                <a:sym typeface="+mn-ea"/>
              </a:rPr>
              <a:t>explained that it was because of my determination, my family and my friends. The conductor then said that I was a role model and that the whole band should follow my motivation and practice instead of being like John.</a:t>
            </a:r>
            <a:endParaRPr lang="zh-CN" altLang="en-US" sz="2400">
              <a:latin typeface="Comic Sans MS Regular" panose="030F0702030302020204" charset="0"/>
              <a:cs typeface="Comic Sans MS Regular" panose="030F0702030302020204" charset="0"/>
            </a:endParaRPr>
          </a:p>
          <a:p>
            <a:pPr indent="457200" algn="just" fontAlgn="auto"/>
            <a:r>
              <a:rPr lang="zh-CN" altLang="en-US" sz="2400">
                <a:latin typeface="Comic Sans MS Regular" panose="030F0702030302020204" charset="0"/>
                <a:cs typeface="Comic Sans MS Regular" panose="030F0702030302020204" charset="0"/>
                <a:sym typeface="+mn-ea"/>
              </a:rPr>
              <a:t>This experience made me what I am today. Recently, I am the best player and the head of the secondary school military band.</a:t>
            </a:r>
            <a:endParaRPr lang="zh-CN" altLang="en-US" sz="2400">
              <a:latin typeface="Comic Sans MS Regular" panose="030F0702030302020204" charset="0"/>
              <a:cs typeface="Comic Sans MS Regular" panose="030F0702030302020204" charset="0"/>
            </a:endParaRPr>
          </a:p>
        </p:txBody>
      </p:sp>
      <p:grpSp>
        <p:nvGrpSpPr>
          <p:cNvPr id="5" name="组合 4"/>
          <p:cNvGrpSpPr/>
          <p:nvPr/>
        </p:nvGrpSpPr>
        <p:grpSpPr>
          <a:xfrm>
            <a:off x="304165" y="351155"/>
            <a:ext cx="11526520" cy="3778250"/>
            <a:chOff x="517" y="307"/>
            <a:chExt cx="18152" cy="5950"/>
          </a:xfrm>
        </p:grpSpPr>
        <p:grpSp>
          <p:nvGrpSpPr>
            <p:cNvPr id="22" name="组合 21"/>
            <p:cNvGrpSpPr/>
            <p:nvPr/>
          </p:nvGrpSpPr>
          <p:grpSpPr>
            <a:xfrm>
              <a:off x="517" y="307"/>
              <a:ext cx="18152" cy="5950"/>
              <a:chOff x="517" y="307"/>
              <a:chExt cx="18152" cy="5950"/>
            </a:xfrm>
          </p:grpSpPr>
          <p:grpSp>
            <p:nvGrpSpPr>
              <p:cNvPr id="18" name="组合 17"/>
              <p:cNvGrpSpPr/>
              <p:nvPr/>
            </p:nvGrpSpPr>
            <p:grpSpPr>
              <a:xfrm>
                <a:off x="517" y="307"/>
                <a:ext cx="18153" cy="5951"/>
                <a:chOff x="552" y="8987"/>
                <a:chExt cx="18292" cy="5951"/>
              </a:xfrm>
            </p:grpSpPr>
            <p:sp>
              <p:nvSpPr>
                <p:cNvPr id="19" name="矩形 18"/>
                <p:cNvSpPr/>
                <p:nvPr/>
              </p:nvSpPr>
              <p:spPr>
                <a:xfrm>
                  <a:off x="552" y="8987"/>
                  <a:ext cx="18292" cy="5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290" y="8997"/>
                  <a:ext cx="12808" cy="822"/>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a:t>
                  </a:r>
                  <a:r>
                    <a:rPr lang="en-US" altLang="zh-CN" sz="2800">
                      <a:solidFill>
                        <a:schemeClr val="tx1"/>
                      </a:solidFill>
                      <a:latin typeface="Comic Sans MS Regular" panose="030F0702030302020204" charset="0"/>
                      <a:cs typeface="Comic Sans MS Regular" panose="030F0702030302020204" charset="0"/>
                    </a:rPr>
                    <a:t>Reading Comprehension</a:t>
                  </a:r>
                  <a:endParaRPr lang="en-US" altLang="zh-CN" sz="2800">
                    <a:solidFill>
                      <a:schemeClr val="tx1"/>
                    </a:solidFill>
                    <a:latin typeface="Comic Sans MS Regular" panose="030F0702030302020204" charset="0"/>
                    <a:cs typeface="Comic Sans MS Regular" panose="030F0702030302020204" charset="0"/>
                  </a:endParaRPr>
                </a:p>
              </p:txBody>
            </p:sp>
          </p:grpSp>
          <p:sp>
            <p:nvSpPr>
              <p:cNvPr id="21" name="文本框 20"/>
              <p:cNvSpPr txBox="1"/>
              <p:nvPr/>
            </p:nvSpPr>
            <p:spPr>
              <a:xfrm>
                <a:off x="581" y="1139"/>
                <a:ext cx="5223"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Tip1: </a:t>
                </a:r>
                <a:r>
                  <a:rPr lang="en-US" altLang="zh-CN" sz="2400">
                    <a:solidFill>
                      <a:srgbClr val="FF0000"/>
                    </a:solidFill>
                    <a:latin typeface="Comic Sans MS Regular" panose="030F0702030302020204" charset="0"/>
                    <a:cs typeface="Comic Sans MS Regular" panose="030F0702030302020204" charset="0"/>
                  </a:rPr>
                  <a:t>Questions first.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23" name="文本框 22"/>
            <p:cNvSpPr txBox="1"/>
            <p:nvPr/>
          </p:nvSpPr>
          <p:spPr>
            <a:xfrm>
              <a:off x="610" y="1944"/>
              <a:ext cx="4037"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Tip2: Key words</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34" name="文本框 33"/>
          <p:cNvSpPr txBox="1"/>
          <p:nvPr/>
        </p:nvSpPr>
        <p:spPr>
          <a:xfrm>
            <a:off x="429260" y="1938020"/>
            <a:ext cx="2880995" cy="46037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Tip3: Infer(</a:t>
            </a:r>
            <a:r>
              <a:rPr lang="zh-CN" altLang="en-US" sz="2400">
                <a:solidFill>
                  <a:srgbClr val="FF0000"/>
                </a:solidFill>
                <a:latin typeface="Comic Sans MS Regular" panose="030F0702030302020204" charset="0"/>
                <a:cs typeface="Comic Sans MS Regular" panose="030F0702030302020204" charset="0"/>
              </a:rPr>
              <a:t>推断</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dissolv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dissolv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4" grpId="0" animBg="1"/>
      <p:bldP spid="34" grpId="0" bldLvl="0" animBg="1"/>
      <p:bldP spid="1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13" name="文本框 12"/>
          <p:cNvSpPr txBox="1"/>
          <p:nvPr/>
        </p:nvSpPr>
        <p:spPr>
          <a:xfrm>
            <a:off x="346075" y="3665855"/>
            <a:ext cx="11091545" cy="2261235"/>
          </a:xfrm>
          <a:prstGeom prst="rect">
            <a:avLst/>
          </a:prstGeom>
          <a:noFill/>
        </p:spPr>
        <p:txBody>
          <a:bodyPr wrap="square" rtlCol="0">
            <a:spAutoFit/>
          </a:bodyPr>
          <a:p>
            <a:pPr algn="l">
              <a:lnSpc>
                <a:spcPct val="150000"/>
              </a:lnSpc>
              <a:buClrTx/>
              <a:buSzTx/>
              <a:buFontTx/>
            </a:pPr>
            <a:r>
              <a:rPr lang="en-US" altLang="zh-CN" sz="3600">
                <a:solidFill>
                  <a:srgbClr val="FF0000"/>
                </a:solidFill>
                <a:latin typeface="Comic Sans MS Regular" panose="030F0702030302020204" charset="0"/>
                <a:cs typeface="Comic Sans MS Regular" panose="030F0702030302020204" charset="0"/>
                <a:sym typeface="+mn-ea"/>
              </a:rPr>
              <a:t>How did Dick deal with the difficulty and improve so much?</a:t>
            </a:r>
            <a:endParaRPr lang="en-US" altLang="zh-CN" sz="22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200">
                <a:latin typeface="Comic Sans MS Regular" panose="030F0702030302020204" charset="0"/>
                <a:cs typeface="Comic Sans MS Regular" panose="030F0702030302020204" charset="0"/>
                <a:sym typeface="+mn-ea"/>
              </a:rPr>
              <a:t>     </a:t>
            </a:r>
            <a:endParaRPr lang="en-US" altLang="zh-CN" sz="2200">
              <a:solidFill>
                <a:schemeClr val="tx1"/>
              </a:solidFill>
              <a:latin typeface="Comic Sans MS Regular" panose="030F0702030302020204" charset="0"/>
              <a:cs typeface="Comic Sans MS Regular" panose="030F0702030302020204" charset="0"/>
            </a:endParaRPr>
          </a:p>
        </p:txBody>
      </p:sp>
      <p:grpSp>
        <p:nvGrpSpPr>
          <p:cNvPr id="15" name="组合 14"/>
          <p:cNvGrpSpPr/>
          <p:nvPr/>
        </p:nvGrpSpPr>
        <p:grpSpPr>
          <a:xfrm>
            <a:off x="344170" y="1061085"/>
            <a:ext cx="11449685" cy="760730"/>
            <a:chOff x="370" y="5811"/>
            <a:chExt cx="18031" cy="1198"/>
          </a:xfrm>
        </p:grpSpPr>
        <p:sp>
          <p:nvSpPr>
            <p:cNvPr id="16" name="文本框 15"/>
            <p:cNvSpPr txBox="1"/>
            <p:nvPr/>
          </p:nvSpPr>
          <p:spPr>
            <a:xfrm>
              <a:off x="13097" y="5811"/>
              <a:ext cx="5304" cy="580"/>
            </a:xfrm>
            <a:prstGeom prst="rect">
              <a:avLst/>
            </a:prstGeom>
            <a:solidFill>
              <a:schemeClr val="accent5">
                <a:lumMod val="40000"/>
                <a:lumOff val="60000"/>
              </a:schemeClr>
            </a:solidFill>
          </p:spPr>
          <p:txBody>
            <a:bodyPr wrap="square" rtlCol="0">
              <a:spAutoFit/>
            </a:bodyPr>
            <a:p>
              <a:endParaRPr lang="zh-CN" altLang="en-US"/>
            </a:p>
          </p:txBody>
        </p:sp>
        <p:sp>
          <p:nvSpPr>
            <p:cNvPr id="30" name="文本框 29"/>
            <p:cNvSpPr txBox="1"/>
            <p:nvPr/>
          </p:nvSpPr>
          <p:spPr>
            <a:xfrm>
              <a:off x="370" y="6429"/>
              <a:ext cx="5303" cy="580"/>
            </a:xfrm>
            <a:prstGeom prst="rect">
              <a:avLst/>
            </a:prstGeom>
            <a:solidFill>
              <a:schemeClr val="accent5">
                <a:lumMod val="40000"/>
                <a:lumOff val="60000"/>
              </a:schemeClr>
            </a:solidFill>
          </p:spPr>
          <p:txBody>
            <a:bodyPr wrap="square" rtlCol="0">
              <a:spAutoFit/>
            </a:bodyPr>
            <a:p>
              <a:endParaRPr lang="zh-CN" altLang="en-US"/>
            </a:p>
          </p:txBody>
        </p:sp>
      </p:grpSp>
      <p:sp>
        <p:nvSpPr>
          <p:cNvPr id="32" name="文本框 31"/>
          <p:cNvSpPr txBox="1"/>
          <p:nvPr/>
        </p:nvSpPr>
        <p:spPr>
          <a:xfrm>
            <a:off x="296545" y="621030"/>
            <a:ext cx="11527155" cy="2676525"/>
          </a:xfrm>
          <a:prstGeom prst="rect">
            <a:avLst/>
          </a:prstGeom>
          <a:noFill/>
        </p:spPr>
        <p:txBody>
          <a:bodyPr wrap="square" rtlCol="0">
            <a:spAutoFit/>
          </a:bodyPr>
          <a:p>
            <a:pPr indent="457200" algn="just" fontAlgn="auto"/>
            <a:r>
              <a:rPr lang="zh-CN" altLang="en-US" sz="2400">
                <a:latin typeface="Comic Sans MS Regular" panose="030F0702030302020204" charset="0"/>
                <a:cs typeface="Comic Sans MS Regular" panose="030F0702030302020204" charset="0"/>
                <a:sym typeface="+mn-ea"/>
              </a:rPr>
              <a:t>On the selection day, the conductor (指挥) praised me and asked how I had improved so much. I</a:t>
            </a:r>
            <a:r>
              <a:rPr lang="en-US" altLang="zh-CN" sz="2400">
                <a:latin typeface="Comic Sans MS Regular" panose="030F0702030302020204" charset="0"/>
                <a:cs typeface="Comic Sans MS Regular" panose="030F0702030302020204" charset="0"/>
                <a:sym typeface="+mn-ea"/>
              </a:rPr>
              <a:t> </a:t>
            </a:r>
            <a:r>
              <a:rPr lang="zh-CN" altLang="en-US" sz="2400">
                <a:latin typeface="Comic Sans MS Regular" panose="030F0702030302020204" charset="0"/>
                <a:cs typeface="Comic Sans MS Regular" panose="030F0702030302020204" charset="0"/>
                <a:sym typeface="+mn-ea"/>
              </a:rPr>
              <a:t>explained that it was because of my determination, my family and my friends. The conductor then said that I was a role model and that the whole band should follow my motivation and practice instead of being like John.</a:t>
            </a:r>
            <a:endParaRPr lang="zh-CN" altLang="en-US" sz="2400">
              <a:latin typeface="Comic Sans MS Regular" panose="030F0702030302020204" charset="0"/>
              <a:cs typeface="Comic Sans MS Regular" panose="030F0702030302020204" charset="0"/>
            </a:endParaRPr>
          </a:p>
          <a:p>
            <a:pPr indent="457200" algn="just" fontAlgn="auto"/>
            <a:r>
              <a:rPr lang="zh-CN" altLang="en-US" sz="2400">
                <a:latin typeface="Comic Sans MS Regular" panose="030F0702030302020204" charset="0"/>
                <a:cs typeface="Comic Sans MS Regular" panose="030F0702030302020204" charset="0"/>
                <a:sym typeface="+mn-ea"/>
              </a:rPr>
              <a:t>This experience made me what I am today. Recently, I am the best player and the head of the secondary school military band.</a:t>
            </a:r>
            <a:endParaRPr lang="zh-CN" altLang="en-US" sz="2400">
              <a:latin typeface="Comic Sans MS Regular" panose="030F0702030302020204" charset="0"/>
              <a:cs typeface="Comic Sans MS Regular" panose="030F0702030302020204" charset="0"/>
            </a:endParaRPr>
          </a:p>
        </p:txBody>
      </p:sp>
      <p:grpSp>
        <p:nvGrpSpPr>
          <p:cNvPr id="81" name="组合 80"/>
          <p:cNvGrpSpPr/>
          <p:nvPr/>
        </p:nvGrpSpPr>
        <p:grpSpPr>
          <a:xfrm rot="0">
            <a:off x="325755" y="3665855"/>
            <a:ext cx="11570970" cy="2861310"/>
            <a:chOff x="569" y="450"/>
            <a:chExt cx="18066" cy="1019"/>
          </a:xfrm>
        </p:grpSpPr>
        <p:sp>
          <p:nvSpPr>
            <p:cNvPr id="82" name="圆角矩形 81"/>
            <p:cNvSpPr/>
            <p:nvPr/>
          </p:nvSpPr>
          <p:spPr>
            <a:xfrm>
              <a:off x="569" y="459"/>
              <a:ext cx="18066" cy="79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文本框 82"/>
            <p:cNvSpPr txBox="1"/>
            <p:nvPr/>
          </p:nvSpPr>
          <p:spPr>
            <a:xfrm>
              <a:off x="1060" y="450"/>
              <a:ext cx="17545" cy="1019"/>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10. determination   n.</a:t>
              </a:r>
              <a:r>
                <a:rPr lang="zh-CN" altLang="en-US" sz="2400">
                  <a:solidFill>
                    <a:srgbClr val="FF0000"/>
                  </a:solidFill>
                  <a:latin typeface="Comic Sans MS Regular" panose="030F0702030302020204" charset="0"/>
                  <a:cs typeface="Comic Sans MS Regular" panose="030F0702030302020204" charset="0"/>
                </a:rPr>
                <a:t>决心</a:t>
              </a:r>
              <a:endParaRPr lang="zh-CN" altLang="en-US"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zh-CN" altLang="en-US" sz="2400">
                <a:solidFill>
                  <a:srgbClr val="FF0000"/>
                </a:solidFill>
                <a:latin typeface="Comic Sans MS Regular" panose="030F0702030302020204" charset="0"/>
                <a:cs typeface="Comic Sans MS Regular" panose="030F0702030302020204" charset="0"/>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en-US" altLang="zh-CN" sz="2400">
                <a:solidFill>
                  <a:srgbClr val="FF0000"/>
                </a:solidFill>
                <a:latin typeface="Comic Sans MS Regular" panose="030F0702030302020204" charset="0"/>
                <a:cs typeface="Comic Sans MS Regular" panose="030F0702030302020204" charset="0"/>
                <a:sym typeface="+mn-ea"/>
              </a:endParaRPr>
            </a:p>
            <a:p>
              <a:pPr algn="l">
                <a:lnSpc>
                  <a:spcPct val="150000"/>
                </a:lnSpc>
                <a:buClrTx/>
                <a:buSzTx/>
                <a:buFontTx/>
              </a:pPr>
              <a:endParaRPr lang="zh-CN" altLang="en-US" sz="2400">
                <a:solidFill>
                  <a:srgbClr val="FF0000"/>
                </a:solidFill>
                <a:latin typeface="Comic Sans MS Regular" panose="030F0702030302020204" charset="0"/>
                <a:cs typeface="Comic Sans MS Regular" panose="030F0702030302020204" charset="0"/>
              </a:endParaRPr>
            </a:p>
          </p:txBody>
        </p:sp>
      </p:grpSp>
      <p:sp>
        <p:nvSpPr>
          <p:cNvPr id="33" name="文本框 32"/>
          <p:cNvSpPr txBox="1"/>
          <p:nvPr/>
        </p:nvSpPr>
        <p:spPr>
          <a:xfrm>
            <a:off x="741711" y="5183616"/>
            <a:ext cx="10853852" cy="553085"/>
          </a:xfrm>
          <a:prstGeom prst="rect">
            <a:avLst/>
          </a:prstGeom>
          <a:noFill/>
        </p:spPr>
        <p:txBody>
          <a:bodyPr wrap="square" rtlCol="0">
            <a:spAutoFit/>
          </a:bodyPr>
          <a:p>
            <a:pPr algn="l">
              <a:lnSpc>
                <a:spcPct val="150000"/>
              </a:lnSpc>
              <a:buClrTx/>
              <a:buSzTx/>
              <a:buFontTx/>
            </a:pPr>
            <a:r>
              <a:rPr lang="en-US" altLang="zh-CN" sz="2000">
                <a:solidFill>
                  <a:schemeClr val="accent2"/>
                </a:solidFill>
                <a:latin typeface="Comic Sans MS Regular" panose="030F0702030302020204" charset="0"/>
                <a:cs typeface="Comic Sans MS Regular" panose="030F0702030302020204" charset="0"/>
                <a:sym typeface="+mn-ea"/>
              </a:rPr>
              <a:t>I ________________________________________________ .</a:t>
            </a:r>
            <a:endParaRPr lang="en-US" altLang="zh-CN" sz="2000">
              <a:solidFill>
                <a:schemeClr val="accent2"/>
              </a:solidFill>
              <a:latin typeface="Comic Sans MS Regular" panose="030F0702030302020204" charset="0"/>
              <a:cs typeface="Comic Sans MS Regular" panose="030F0702030302020204" charset="0"/>
            </a:endParaRPr>
          </a:p>
        </p:txBody>
      </p:sp>
      <p:sp>
        <p:nvSpPr>
          <p:cNvPr id="35" name="文本框 34"/>
          <p:cNvSpPr txBox="1"/>
          <p:nvPr/>
        </p:nvSpPr>
        <p:spPr>
          <a:xfrm>
            <a:off x="1093470" y="5144770"/>
            <a:ext cx="7362825" cy="553085"/>
          </a:xfrm>
          <a:prstGeom prst="rect">
            <a:avLst/>
          </a:prstGeom>
          <a:noFill/>
        </p:spPr>
        <p:txBody>
          <a:bodyPr wrap="square" rtlCol="0">
            <a:spAutoFit/>
          </a:bodyPr>
          <a:p>
            <a:pPr algn="l">
              <a:lnSpc>
                <a:spcPct val="150000"/>
              </a:lnSpc>
              <a:buClrTx/>
              <a:buSzTx/>
              <a:buFontTx/>
            </a:pPr>
            <a:r>
              <a:rPr lang="en-US" altLang="zh-CN" sz="2000">
                <a:solidFill>
                  <a:srgbClr val="FF0000"/>
                </a:solidFill>
                <a:latin typeface="Comic Sans MS Regular" panose="030F0702030302020204" charset="0"/>
                <a:cs typeface="Comic Sans MS Regular" panose="030F0702030302020204" charset="0"/>
              </a:rPr>
              <a:t>am determined to practise harder to make greater progress</a:t>
            </a:r>
            <a:endParaRPr lang="en-US" altLang="zh-CN" sz="2000">
              <a:solidFill>
                <a:srgbClr val="FF0000"/>
              </a:solidFill>
              <a:latin typeface="Comic Sans MS Regular" panose="030F0702030302020204" charset="0"/>
              <a:cs typeface="Comic Sans MS Regular" panose="030F0702030302020204" charset="0"/>
            </a:endParaRPr>
          </a:p>
        </p:txBody>
      </p:sp>
      <p:sp>
        <p:nvSpPr>
          <p:cNvPr id="36" name="文本框 35"/>
          <p:cNvSpPr txBox="1"/>
          <p:nvPr/>
        </p:nvSpPr>
        <p:spPr>
          <a:xfrm>
            <a:off x="718733" y="4737415"/>
            <a:ext cx="11226330" cy="553085"/>
          </a:xfrm>
          <a:prstGeom prst="rect">
            <a:avLst/>
          </a:prstGeom>
          <a:noFill/>
        </p:spPr>
        <p:txBody>
          <a:bodyPr wrap="square" rtlCol="0">
            <a:spAutoFit/>
          </a:bodyPr>
          <a:p>
            <a:pPr algn="l">
              <a:lnSpc>
                <a:spcPct val="150000"/>
              </a:lnSpc>
              <a:buClrTx/>
              <a:buSzTx/>
              <a:buFontTx/>
            </a:pPr>
            <a:r>
              <a:rPr lang="zh-CN" altLang="en-US" sz="2000">
                <a:solidFill>
                  <a:schemeClr val="tx1"/>
                </a:solidFill>
                <a:latin typeface="Comic Sans MS Regular" panose="030F0702030302020204" charset="0"/>
                <a:cs typeface="Comic Sans MS Regular" panose="030F0702030302020204" charset="0"/>
              </a:rPr>
              <a:t>为了取得更大的进步，我决心更刻苦的</a:t>
            </a:r>
            <a:r>
              <a:rPr lang="zh-CN" altLang="en-US" sz="2000">
                <a:solidFill>
                  <a:schemeClr val="tx1"/>
                </a:solidFill>
                <a:latin typeface="Comic Sans MS Regular" panose="030F0702030302020204" charset="0"/>
                <a:cs typeface="Comic Sans MS Regular" panose="030F0702030302020204" charset="0"/>
              </a:rPr>
              <a:t>练习。</a:t>
            </a:r>
            <a:endParaRPr lang="zh-CN" altLang="en-US" sz="2000">
              <a:solidFill>
                <a:schemeClr val="tx1"/>
              </a:solidFill>
              <a:latin typeface="Comic Sans MS Regular" panose="030F0702030302020204" charset="0"/>
              <a:cs typeface="Comic Sans MS Regular" panose="030F0702030302020204" charset="0"/>
            </a:endParaRPr>
          </a:p>
        </p:txBody>
      </p:sp>
      <p:sp>
        <p:nvSpPr>
          <p:cNvPr id="37" name="文本框 36"/>
          <p:cNvSpPr txBox="1"/>
          <p:nvPr/>
        </p:nvSpPr>
        <p:spPr>
          <a:xfrm>
            <a:off x="718728" y="4196866"/>
            <a:ext cx="6955514" cy="645160"/>
          </a:xfrm>
          <a:prstGeom prst="rect">
            <a:avLst/>
          </a:prstGeom>
          <a:noFill/>
        </p:spPr>
        <p:txBody>
          <a:bodyPr wrap="square" rtlCol="0">
            <a:spAutoFit/>
          </a:bodyPr>
          <a:p>
            <a:pPr algn="l">
              <a:lnSpc>
                <a:spcPct val="150000"/>
              </a:lnSpc>
              <a:buClrTx/>
              <a:buSzTx/>
              <a:buFontTx/>
            </a:pPr>
            <a:r>
              <a:rPr lang="en-US" altLang="zh-CN" sz="2400">
                <a:solidFill>
                  <a:srgbClr val="FF0000"/>
                </a:solidFill>
                <a:latin typeface="Comic Sans MS Regular" panose="030F0702030302020204" charset="0"/>
                <a:cs typeface="Comic Sans MS Regular" panose="030F0702030302020204" charset="0"/>
              </a:rPr>
              <a:t>be determined to do ... </a:t>
            </a:r>
            <a:r>
              <a:rPr lang="zh-CN" altLang="en-US" sz="2400">
                <a:solidFill>
                  <a:srgbClr val="FF0000"/>
                </a:solidFill>
                <a:latin typeface="Comic Sans MS Regular" panose="030F0702030302020204" charset="0"/>
                <a:cs typeface="Comic Sans MS Regular" panose="030F0702030302020204" charset="0"/>
              </a:rPr>
              <a:t>决心做</a:t>
            </a:r>
            <a:r>
              <a:rPr lang="zh-CN" altLang="en-US" sz="2400">
                <a:solidFill>
                  <a:srgbClr val="FF0000"/>
                </a:solidFill>
                <a:latin typeface="Comic Sans MS Regular" panose="030F0702030302020204" charset="0"/>
                <a:cs typeface="Comic Sans MS Regular" panose="030F0702030302020204" charset="0"/>
              </a:rPr>
              <a:t>……</a:t>
            </a:r>
            <a:endParaRPr lang="zh-CN" altLang="en-US"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dissolv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heckerboard(across)">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heckerboard(across)">
                                      <p:cBhvr>
                                        <p:cTn id="27" dur="500"/>
                                        <p:tgtEl>
                                          <p:spTgt spid="36"/>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checkerboard(across)">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heckerboard(across)">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P spid="36" grpId="0"/>
      <p:bldP spid="33"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24" name="文本框 23"/>
          <p:cNvSpPr txBox="1"/>
          <p:nvPr/>
        </p:nvSpPr>
        <p:spPr>
          <a:xfrm>
            <a:off x="3474085" y="2900680"/>
            <a:ext cx="491172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3" name="文本框 12"/>
          <p:cNvSpPr txBox="1"/>
          <p:nvPr/>
        </p:nvSpPr>
        <p:spPr>
          <a:xfrm>
            <a:off x="262255" y="4215765"/>
            <a:ext cx="11632565" cy="1198880"/>
          </a:xfrm>
          <a:prstGeom prst="rect">
            <a:avLst/>
          </a:prstGeom>
          <a:noFill/>
        </p:spPr>
        <p:txBody>
          <a:bodyPr wrap="square" rtlCol="0">
            <a:spAutoFit/>
          </a:bodyPr>
          <a:p>
            <a:pPr algn="l">
              <a:lnSpc>
                <a:spcPct val="150000"/>
              </a:lnSpc>
              <a:buClrTx/>
              <a:buSzTx/>
              <a:buFontTx/>
            </a:pPr>
            <a:r>
              <a:rPr lang="en-US" altLang="zh-CN" sz="2400">
                <a:latin typeface="Comic Sans MS Regular" panose="030F0702030302020204" charset="0"/>
                <a:cs typeface="Comic Sans MS Regular" panose="030F0702030302020204" charset="0"/>
                <a:sym typeface="+mn-ea"/>
              </a:rPr>
              <a:t>3. What does the underlined word in Paragraph 2 probably mean?</a:t>
            </a:r>
            <a:endParaRPr lang="en-US" altLang="zh-CN" sz="2400">
              <a:solidFill>
                <a:schemeClr val="tx1"/>
              </a:solidFill>
              <a:latin typeface="Comic Sans MS Regular" panose="030F0702030302020204" charset="0"/>
              <a:cs typeface="Comic Sans MS Regular" panose="030F0702030302020204" charset="0"/>
            </a:endParaRPr>
          </a:p>
          <a:p>
            <a:pPr algn="l">
              <a:lnSpc>
                <a:spcPct val="150000"/>
              </a:lnSpc>
              <a:buClrTx/>
              <a:buSzTx/>
              <a:buFontTx/>
            </a:pPr>
            <a:r>
              <a:rPr lang="en-US" altLang="zh-CN" sz="2400">
                <a:latin typeface="Comic Sans MS Regular" panose="030F0702030302020204" charset="0"/>
                <a:cs typeface="Comic Sans MS Regular" panose="030F0702030302020204" charset="0"/>
                <a:sym typeface="+mn-ea"/>
              </a:rPr>
              <a:t>     A. organized.           B. relaxed.             C. regretted.            D. encouraged.</a:t>
            </a:r>
            <a:endParaRPr lang="en-US" altLang="zh-CN" sz="2400">
              <a:solidFill>
                <a:schemeClr val="tx1"/>
              </a:solidFill>
              <a:latin typeface="Comic Sans MS Regular" panose="030F0702030302020204" charset="0"/>
              <a:cs typeface="Comic Sans MS Regular" panose="030F0702030302020204" charset="0"/>
            </a:endParaRPr>
          </a:p>
        </p:txBody>
      </p:sp>
      <p:pic>
        <p:nvPicPr>
          <p:cNvPr id="50" name="图片 49"/>
          <p:cNvPicPr>
            <a:picLocks noChangeAspect="1"/>
          </p:cNvPicPr>
          <p:nvPr/>
        </p:nvPicPr>
        <p:blipFill>
          <a:blip r:embed="rId5"/>
          <a:stretch>
            <a:fillRect/>
          </a:stretch>
        </p:blipFill>
        <p:spPr>
          <a:xfrm>
            <a:off x="9085554" y="4902601"/>
            <a:ext cx="511655" cy="511655"/>
          </a:xfrm>
          <a:prstGeom prst="rect">
            <a:avLst/>
          </a:prstGeom>
        </p:spPr>
      </p:pic>
      <p:sp>
        <p:nvSpPr>
          <p:cNvPr id="15" name="文本框 14"/>
          <p:cNvSpPr txBox="1"/>
          <p:nvPr/>
        </p:nvSpPr>
        <p:spPr>
          <a:xfrm>
            <a:off x="313690" y="638175"/>
            <a:ext cx="11527155" cy="3046095"/>
          </a:xfrm>
          <a:prstGeom prst="rect">
            <a:avLst/>
          </a:prstGeom>
          <a:noFill/>
        </p:spPr>
        <p:txBody>
          <a:bodyPr wrap="square" rtlCol="0">
            <a:spAutoFit/>
          </a:bodyPr>
          <a:p>
            <a:pPr indent="457200" algn="just" eaLnBrk="0" fontAlgn="auto"/>
            <a:r>
              <a:rPr lang="zh-CN" altLang="en-US" sz="2400">
                <a:latin typeface="Comic Sans MS Regular" panose="030F0702030302020204" charset="0"/>
                <a:cs typeface="Comic Sans MS Regular" panose="030F0702030302020204" charset="0"/>
              </a:rPr>
              <a:t>Once the moment I left </a:t>
            </a:r>
            <a:r>
              <a:rPr lang="en-US" altLang="zh-CN" sz="2400">
                <a:latin typeface="Comic Sans MS Regular" panose="030F0702030302020204" charset="0"/>
                <a:cs typeface="Comic Sans MS Regular" panose="030F0702030302020204" charset="0"/>
              </a:rPr>
              <a:t>th</a:t>
            </a:r>
            <a:r>
              <a:rPr lang="zh-CN" altLang="en-US" sz="24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2400">
                <a:latin typeface="Comic Sans MS Regular" panose="030F0702030302020204" charset="0"/>
                <a:cs typeface="Comic Sans MS Regular" panose="030F0702030302020204" charset="0"/>
              </a:rPr>
              <a:t> </a:t>
            </a:r>
            <a:r>
              <a:rPr lang="zh-CN" altLang="en-US" sz="24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2400">
                <a:latin typeface="Comic Sans MS Regular" panose="030F0702030302020204" charset="0"/>
                <a:cs typeface="Comic Sans MS Regular" panose="030F0702030302020204" charset="0"/>
                <a:sym typeface="+mn-ea"/>
              </a:rPr>
              <a:t>“</a:t>
            </a:r>
            <a:r>
              <a:rPr lang="zh-CN" altLang="en-US" sz="2400">
                <a:latin typeface="Comic Sans MS Regular" panose="030F0702030302020204" charset="0"/>
                <a:cs typeface="Comic Sans MS Regular" panose="030F0702030302020204" charset="0"/>
              </a:rPr>
              <a:t>One leg injury would not stop me; it would only make me feel more motivated, </a:t>
            </a:r>
            <a:r>
              <a:rPr lang="en-US" altLang="zh-CN" sz="2400">
                <a:latin typeface="Comic Sans MS Regular" panose="030F0702030302020204" charset="0"/>
                <a:cs typeface="Comic Sans MS Regular" panose="030F0702030302020204" charset="0"/>
              </a:rPr>
              <a:t>” </a:t>
            </a:r>
            <a:r>
              <a:rPr lang="zh-CN" altLang="en-US" sz="2400">
                <a:latin typeface="Comic Sans MS Regular" panose="030F0702030302020204" charset="0"/>
                <a:cs typeface="Comic Sans MS Regular" panose="030F0702030302020204" charset="0"/>
              </a:rPr>
              <a:t>I replied to the nurse.</a:t>
            </a:r>
            <a:r>
              <a:rPr lang="en-US" altLang="zh-CN" sz="2400">
                <a:latin typeface="Comic Sans MS Regular" panose="030F0702030302020204" charset="0"/>
                <a:cs typeface="Comic Sans MS Regular" panose="030F0702030302020204" charset="0"/>
              </a:rPr>
              <a:t> </a:t>
            </a:r>
            <a:endParaRPr lang="zh-CN" altLang="en-US" sz="2400">
              <a:latin typeface="Comic Sans MS Regular" panose="030F0702030302020204" charset="0"/>
              <a:cs typeface="Comic Sans MS Regular" panose="030F0702030302020204" charset="0"/>
            </a:endParaRPr>
          </a:p>
        </p:txBody>
      </p:sp>
      <p:cxnSp>
        <p:nvCxnSpPr>
          <p:cNvPr id="16" name="直接连接符 15"/>
          <p:cNvCxnSpPr/>
          <p:nvPr/>
        </p:nvCxnSpPr>
        <p:spPr>
          <a:xfrm>
            <a:off x="1812290" y="3623945"/>
            <a:ext cx="152971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32105" y="342265"/>
            <a:ext cx="11526520" cy="3778250"/>
            <a:chOff x="496" y="523"/>
            <a:chExt cx="18152" cy="5950"/>
          </a:xfrm>
        </p:grpSpPr>
        <p:grpSp>
          <p:nvGrpSpPr>
            <p:cNvPr id="5" name="组合 4"/>
            <p:cNvGrpSpPr/>
            <p:nvPr/>
          </p:nvGrpSpPr>
          <p:grpSpPr>
            <a:xfrm>
              <a:off x="496" y="523"/>
              <a:ext cx="18152" cy="5950"/>
              <a:chOff x="517" y="307"/>
              <a:chExt cx="18152" cy="5950"/>
            </a:xfrm>
          </p:grpSpPr>
          <p:grpSp>
            <p:nvGrpSpPr>
              <p:cNvPr id="22" name="组合 21"/>
              <p:cNvGrpSpPr/>
              <p:nvPr/>
            </p:nvGrpSpPr>
            <p:grpSpPr>
              <a:xfrm>
                <a:off x="517" y="307"/>
                <a:ext cx="18152" cy="5950"/>
                <a:chOff x="517" y="307"/>
                <a:chExt cx="18152" cy="5950"/>
              </a:xfrm>
            </p:grpSpPr>
            <p:grpSp>
              <p:nvGrpSpPr>
                <p:cNvPr id="18" name="组合 17"/>
                <p:cNvGrpSpPr/>
                <p:nvPr/>
              </p:nvGrpSpPr>
              <p:grpSpPr>
                <a:xfrm>
                  <a:off x="517" y="307"/>
                  <a:ext cx="18153" cy="5951"/>
                  <a:chOff x="552" y="8987"/>
                  <a:chExt cx="18292" cy="5951"/>
                </a:xfrm>
              </p:grpSpPr>
              <p:sp>
                <p:nvSpPr>
                  <p:cNvPr id="19" name="矩形 18"/>
                  <p:cNvSpPr/>
                  <p:nvPr/>
                </p:nvSpPr>
                <p:spPr>
                  <a:xfrm>
                    <a:off x="552" y="8987"/>
                    <a:ext cx="18292" cy="5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290" y="8997"/>
                    <a:ext cx="12808" cy="822"/>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a:t>
                    </a:r>
                    <a:r>
                      <a:rPr lang="en-US" altLang="zh-CN" sz="2800">
                        <a:solidFill>
                          <a:schemeClr val="tx1"/>
                        </a:solidFill>
                        <a:latin typeface="Comic Sans MS Regular" panose="030F0702030302020204" charset="0"/>
                        <a:cs typeface="Comic Sans MS Regular" panose="030F0702030302020204" charset="0"/>
                      </a:rPr>
                      <a:t>Reading Comprehension</a:t>
                    </a:r>
                    <a:endParaRPr lang="en-US" altLang="zh-CN" sz="2800">
                      <a:solidFill>
                        <a:schemeClr val="tx1"/>
                      </a:solidFill>
                      <a:latin typeface="Comic Sans MS Regular" panose="030F0702030302020204" charset="0"/>
                      <a:cs typeface="Comic Sans MS Regular" panose="030F0702030302020204" charset="0"/>
                    </a:endParaRPr>
                  </a:p>
                </p:txBody>
              </p:sp>
            </p:grpSp>
            <p:sp>
              <p:nvSpPr>
                <p:cNvPr id="21" name="文本框 20"/>
                <p:cNvSpPr txBox="1"/>
                <p:nvPr/>
              </p:nvSpPr>
              <p:spPr>
                <a:xfrm>
                  <a:off x="581" y="1139"/>
                  <a:ext cx="5223"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Tip1: </a:t>
                  </a:r>
                  <a:r>
                    <a:rPr lang="en-US" altLang="zh-CN" sz="2400">
                      <a:solidFill>
                        <a:srgbClr val="FF0000"/>
                      </a:solidFill>
                      <a:latin typeface="Comic Sans MS Regular" panose="030F0702030302020204" charset="0"/>
                      <a:cs typeface="Comic Sans MS Regular" panose="030F0702030302020204" charset="0"/>
                    </a:rPr>
                    <a:t>Questions first.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23" name="文本框 22"/>
              <p:cNvSpPr txBox="1"/>
              <p:nvPr/>
            </p:nvSpPr>
            <p:spPr>
              <a:xfrm>
                <a:off x="610" y="1944"/>
                <a:ext cx="4037"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Tip2: Key words</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34" name="文本框 33"/>
            <p:cNvSpPr txBox="1"/>
            <p:nvPr/>
          </p:nvSpPr>
          <p:spPr>
            <a:xfrm>
              <a:off x="589" y="3052"/>
              <a:ext cx="4537"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Tip3: Infer(</a:t>
              </a:r>
              <a:r>
                <a:rPr lang="zh-CN" altLang="en-US" sz="2400">
                  <a:solidFill>
                    <a:srgbClr val="FF0000"/>
                  </a:solidFill>
                  <a:latin typeface="Comic Sans MS Regular" panose="030F0702030302020204" charset="0"/>
                  <a:cs typeface="Comic Sans MS Regular" panose="030F0702030302020204" charset="0"/>
                </a:rPr>
                <a:t>推断</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30" name="文本框 29"/>
          <p:cNvSpPr txBox="1"/>
          <p:nvPr/>
        </p:nvSpPr>
        <p:spPr>
          <a:xfrm>
            <a:off x="408305" y="2514600"/>
            <a:ext cx="2551430" cy="46037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Tip4: </a:t>
            </a:r>
            <a:r>
              <a:rPr lang="en-US" altLang="zh-CN" sz="2400">
                <a:solidFill>
                  <a:srgbClr val="FF0000"/>
                </a:solidFill>
                <a:latin typeface="Comic Sans MS Regular" panose="030F0702030302020204" charset="0"/>
                <a:cs typeface="Comic Sans MS Regular" panose="030F0702030302020204" charset="0"/>
              </a:rPr>
              <a:t>Context.</a:t>
            </a:r>
            <a:endParaRPr lang="en-US" altLang="zh-CN" sz="24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053007" y="-228600"/>
            <a:ext cx="2253293" cy="1998889"/>
          </a:xfrm>
          <a:prstGeom prst="rect">
            <a:avLst/>
          </a:prstGeom>
        </p:spPr>
      </p:pic>
      <p:pic>
        <p:nvPicPr>
          <p:cNvPr id="10" name="图片 9"/>
          <p:cNvPicPr>
            <a:picLocks noChangeAspect="1"/>
          </p:cNvPicPr>
          <p:nvPr/>
        </p:nvPicPr>
        <p:blipFill>
          <a:blip r:embed="rId2"/>
          <a:stretch>
            <a:fillRect/>
          </a:stretch>
        </p:blipFill>
        <p:spPr>
          <a:xfrm>
            <a:off x="-355951" y="-19050"/>
            <a:ext cx="2328874" cy="1609483"/>
          </a:xfrm>
          <a:prstGeom prst="rect">
            <a:avLst/>
          </a:prstGeom>
        </p:spPr>
      </p:pic>
      <p:pic>
        <p:nvPicPr>
          <p:cNvPr id="12" name="图片 11"/>
          <p:cNvPicPr>
            <a:picLocks noChangeAspect="1"/>
          </p:cNvPicPr>
          <p:nvPr/>
        </p:nvPicPr>
        <p:blipFill>
          <a:blip r:embed="rId3"/>
          <a:stretch>
            <a:fillRect/>
          </a:stretch>
        </p:blipFill>
        <p:spPr>
          <a:xfrm>
            <a:off x="-157814" y="4766891"/>
            <a:ext cx="1932599" cy="2091109"/>
          </a:xfrm>
          <a:prstGeom prst="rect">
            <a:avLst/>
          </a:prstGeom>
        </p:spPr>
      </p:pic>
      <p:pic>
        <p:nvPicPr>
          <p:cNvPr id="14" name="图片 13"/>
          <p:cNvPicPr>
            <a:picLocks noChangeAspect="1"/>
          </p:cNvPicPr>
          <p:nvPr/>
        </p:nvPicPr>
        <p:blipFill>
          <a:blip r:embed="rId4"/>
          <a:stretch>
            <a:fillRect/>
          </a:stretch>
        </p:blipFill>
        <p:spPr>
          <a:xfrm>
            <a:off x="10412835" y="4652373"/>
            <a:ext cx="2097206" cy="2206943"/>
          </a:xfrm>
          <a:prstGeom prst="rect">
            <a:avLst/>
          </a:prstGeom>
        </p:spPr>
      </p:pic>
      <p:sp>
        <p:nvSpPr>
          <p:cNvPr id="3" name="文本框 2"/>
          <p:cNvSpPr txBox="1"/>
          <p:nvPr/>
        </p:nvSpPr>
        <p:spPr>
          <a:xfrm>
            <a:off x="394335" y="2025650"/>
            <a:ext cx="3667125" cy="2306955"/>
          </a:xfrm>
          <a:prstGeom prst="rect">
            <a:avLst/>
          </a:prstGeom>
          <a:noFill/>
        </p:spPr>
        <p:txBody>
          <a:bodyPr wrap="square" rtlCol="0">
            <a:spAutoFit/>
          </a:bodyPr>
          <a:p>
            <a:r>
              <a:rPr lang="en-US" altLang="zh-CN" sz="4800">
                <a:latin typeface="Comic Sans MS Regular" panose="030F0702030302020204" charset="0"/>
              </a:rPr>
              <a:t>Guess the meaning of the words</a:t>
            </a:r>
            <a:endParaRPr lang="en-US" altLang="zh-CN" sz="4800">
              <a:latin typeface="Comic Sans MS Regular" panose="030F0702030302020204" charset="0"/>
            </a:endParaRPr>
          </a:p>
        </p:txBody>
      </p:sp>
      <p:sp>
        <p:nvSpPr>
          <p:cNvPr id="5" name="左大括号 4"/>
          <p:cNvSpPr/>
          <p:nvPr/>
        </p:nvSpPr>
        <p:spPr>
          <a:xfrm>
            <a:off x="3652520" y="323850"/>
            <a:ext cx="683895" cy="6090285"/>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文本框 6"/>
          <p:cNvSpPr txBox="1"/>
          <p:nvPr/>
        </p:nvSpPr>
        <p:spPr>
          <a:xfrm>
            <a:off x="4164330" y="208280"/>
            <a:ext cx="1848485" cy="645160"/>
          </a:xfrm>
          <a:prstGeom prst="rect">
            <a:avLst/>
          </a:prstGeom>
          <a:noFill/>
        </p:spPr>
        <p:txBody>
          <a:bodyPr wrap="none" rtlCol="0">
            <a:spAutoFit/>
          </a:bodyPr>
          <a:p>
            <a:r>
              <a:rPr lang="en-US" altLang="zh-CN" sz="3600">
                <a:solidFill>
                  <a:srgbClr val="FF0000"/>
                </a:solidFill>
                <a:latin typeface="Comic Sans MS Regular" panose="030F0702030302020204" charset="0"/>
                <a:cs typeface="Comic Sans MS Regular" panose="030F0702030302020204" charset="0"/>
              </a:rPr>
              <a:t>context</a:t>
            </a:r>
            <a:endParaRPr lang="en-US" altLang="zh-CN" sz="3600">
              <a:solidFill>
                <a:srgbClr val="FF0000"/>
              </a:solidFill>
              <a:latin typeface="Comic Sans MS Regular" panose="030F0702030302020204" charset="0"/>
              <a:cs typeface="Comic Sans MS Regular" panose="030F0702030302020204" charset="0"/>
            </a:endParaRPr>
          </a:p>
        </p:txBody>
      </p:sp>
      <p:sp>
        <p:nvSpPr>
          <p:cNvPr id="9" name="文本框 8"/>
          <p:cNvSpPr txBox="1"/>
          <p:nvPr/>
        </p:nvSpPr>
        <p:spPr>
          <a:xfrm>
            <a:off x="4109085" y="1129030"/>
            <a:ext cx="5335270" cy="645160"/>
          </a:xfrm>
          <a:prstGeom prst="rect">
            <a:avLst/>
          </a:prstGeom>
          <a:noFill/>
        </p:spPr>
        <p:txBody>
          <a:bodyPr wrap="none" rtlCol="0">
            <a:spAutoFit/>
          </a:bodyPr>
          <a:p>
            <a:r>
              <a:rPr lang="en-US" altLang="zh-CN" sz="3600">
                <a:solidFill>
                  <a:srgbClr val="FF0000"/>
                </a:solidFill>
                <a:latin typeface="Comic Sans MS Regular" panose="030F0702030302020204" charset="0"/>
                <a:cs typeface="Comic Sans MS Regular" panose="030F0702030302020204" charset="0"/>
              </a:rPr>
              <a:t>Word formation(</a:t>
            </a:r>
            <a:r>
              <a:rPr lang="zh-CN" altLang="en-US" sz="3600">
                <a:solidFill>
                  <a:srgbClr val="FF0000"/>
                </a:solidFill>
                <a:latin typeface="Comic Sans MS Regular" panose="030F0702030302020204" charset="0"/>
                <a:cs typeface="Comic Sans MS Regular" panose="030F0702030302020204" charset="0"/>
              </a:rPr>
              <a:t>构词法</a:t>
            </a:r>
            <a:r>
              <a:rPr lang="en-US" altLang="zh-CN" sz="3600">
                <a:solidFill>
                  <a:srgbClr val="FF0000"/>
                </a:solidFill>
                <a:latin typeface="Comic Sans MS Regular" panose="030F0702030302020204" charset="0"/>
                <a:cs typeface="Comic Sans MS Regular" panose="030F0702030302020204" charset="0"/>
              </a:rPr>
              <a:t>)</a:t>
            </a:r>
            <a:endParaRPr lang="en-US" altLang="zh-CN" sz="3600">
              <a:solidFill>
                <a:srgbClr val="FF0000"/>
              </a:solidFill>
              <a:latin typeface="Comic Sans MS Regular" panose="030F0702030302020204" charset="0"/>
              <a:cs typeface="Comic Sans MS Regular" panose="030F0702030302020204" charset="0"/>
            </a:endParaRPr>
          </a:p>
        </p:txBody>
      </p:sp>
      <p:sp>
        <p:nvSpPr>
          <p:cNvPr id="11" name="文本框 10"/>
          <p:cNvSpPr txBox="1"/>
          <p:nvPr/>
        </p:nvSpPr>
        <p:spPr>
          <a:xfrm>
            <a:off x="4202430" y="3312795"/>
            <a:ext cx="3503295" cy="645160"/>
          </a:xfrm>
          <a:prstGeom prst="rect">
            <a:avLst/>
          </a:prstGeom>
          <a:noFill/>
        </p:spPr>
        <p:txBody>
          <a:bodyPr wrap="none" rtlCol="0">
            <a:spAutoFit/>
          </a:bodyPr>
          <a:p>
            <a:r>
              <a:rPr lang="en-US" altLang="zh-CN" sz="3600">
                <a:solidFill>
                  <a:srgbClr val="FF0000"/>
                </a:solidFill>
                <a:latin typeface="Comic Sans MS Regular" panose="030F0702030302020204" charset="0"/>
                <a:cs typeface="Comic Sans MS Regular" panose="030F0702030302020204" charset="0"/>
              </a:rPr>
              <a:t>definition(</a:t>
            </a:r>
            <a:r>
              <a:rPr lang="zh-CN" altLang="en-US" sz="3600">
                <a:solidFill>
                  <a:srgbClr val="FF0000"/>
                </a:solidFill>
                <a:latin typeface="Comic Sans MS Regular" panose="030F0702030302020204" charset="0"/>
                <a:cs typeface="Comic Sans MS Regular" panose="030F0702030302020204" charset="0"/>
              </a:rPr>
              <a:t>定义</a:t>
            </a:r>
            <a:r>
              <a:rPr lang="en-US" altLang="zh-CN" sz="3600">
                <a:solidFill>
                  <a:srgbClr val="FF0000"/>
                </a:solidFill>
                <a:latin typeface="Comic Sans MS Regular" panose="030F0702030302020204" charset="0"/>
                <a:cs typeface="Comic Sans MS Regular" panose="030F0702030302020204" charset="0"/>
              </a:rPr>
              <a:t>)</a:t>
            </a:r>
            <a:endParaRPr lang="en-US" altLang="zh-CN" sz="3600">
              <a:solidFill>
                <a:srgbClr val="FF0000"/>
              </a:solidFill>
              <a:latin typeface="Comic Sans MS Regular" panose="030F0702030302020204" charset="0"/>
              <a:cs typeface="Comic Sans MS Regular" panose="030F0702030302020204" charset="0"/>
            </a:endParaRPr>
          </a:p>
        </p:txBody>
      </p:sp>
      <p:sp>
        <p:nvSpPr>
          <p:cNvPr id="13" name="文本框 12"/>
          <p:cNvSpPr txBox="1"/>
          <p:nvPr/>
        </p:nvSpPr>
        <p:spPr>
          <a:xfrm>
            <a:off x="4219575" y="4867275"/>
            <a:ext cx="7018655" cy="645160"/>
          </a:xfrm>
          <a:prstGeom prst="rect">
            <a:avLst/>
          </a:prstGeom>
          <a:noFill/>
        </p:spPr>
        <p:txBody>
          <a:bodyPr wrap="none" rtlCol="0">
            <a:spAutoFit/>
          </a:bodyPr>
          <a:p>
            <a:r>
              <a:rPr lang="en-US" altLang="zh-CN" sz="3600">
                <a:solidFill>
                  <a:srgbClr val="FF0000"/>
                </a:solidFill>
                <a:latin typeface="Comic Sans MS Regular" panose="030F0702030302020204" charset="0"/>
                <a:cs typeface="Comic Sans MS Regular" panose="030F0702030302020204" charset="0"/>
              </a:rPr>
              <a:t>synonyms/antonyms(</a:t>
            </a:r>
            <a:r>
              <a:rPr lang="zh-CN" altLang="en-US" sz="3600">
                <a:solidFill>
                  <a:srgbClr val="FF0000"/>
                </a:solidFill>
                <a:latin typeface="Comic Sans MS Regular" panose="030F0702030302020204" charset="0"/>
                <a:cs typeface="Comic Sans MS Regular" panose="030F0702030302020204" charset="0"/>
              </a:rPr>
              <a:t>近／反义词</a:t>
            </a:r>
            <a:r>
              <a:rPr lang="en-US" altLang="zh-CN" sz="3600">
                <a:solidFill>
                  <a:srgbClr val="FF0000"/>
                </a:solidFill>
                <a:latin typeface="Comic Sans MS Regular" panose="030F0702030302020204" charset="0"/>
                <a:cs typeface="Comic Sans MS Regular" panose="030F0702030302020204" charset="0"/>
              </a:rPr>
              <a:t>)</a:t>
            </a:r>
            <a:endParaRPr lang="en-US" altLang="zh-CN" sz="3600">
              <a:solidFill>
                <a:srgbClr val="FF0000"/>
              </a:solidFill>
              <a:latin typeface="Comic Sans MS Regular" panose="030F0702030302020204" charset="0"/>
              <a:cs typeface="Comic Sans MS Regular" panose="030F0702030302020204" charset="0"/>
            </a:endParaRPr>
          </a:p>
        </p:txBody>
      </p:sp>
      <p:sp>
        <p:nvSpPr>
          <p:cNvPr id="18" name="文本框 17"/>
          <p:cNvSpPr txBox="1"/>
          <p:nvPr/>
        </p:nvSpPr>
        <p:spPr>
          <a:xfrm>
            <a:off x="4164330" y="1816735"/>
            <a:ext cx="7305675" cy="829945"/>
          </a:xfrm>
          <a:prstGeom prst="rect">
            <a:avLst/>
          </a:prstGeom>
          <a:noFill/>
        </p:spPr>
        <p:txBody>
          <a:bodyPr wrap="square" rtlCol="0">
            <a:spAutoFit/>
          </a:bodyPr>
          <a:p>
            <a:r>
              <a:rPr lang="en-US" altLang="zh-CN" sz="2400">
                <a:solidFill>
                  <a:schemeClr val="tx1"/>
                </a:solidFill>
                <a:latin typeface="Comic Sans MS Regular" panose="030F0702030302020204" charset="0"/>
                <a:cs typeface="Comic Sans MS Regular" panose="030F0702030302020204" charset="0"/>
              </a:rPr>
              <a:t>With their</a:t>
            </a:r>
            <a:r>
              <a:rPr lang="en-US" altLang="zh-CN" sz="2400">
                <a:solidFill>
                  <a:schemeClr val="accent2"/>
                </a:solidFill>
                <a:latin typeface="Comic Sans MS Regular" panose="030F0702030302020204" charset="0"/>
                <a:cs typeface="Comic Sans MS Regular" panose="030F0702030302020204" charset="0"/>
              </a:rPr>
              <a:t> </a:t>
            </a:r>
            <a:r>
              <a:rPr lang="en-US" altLang="zh-CN" sz="2400" i="1" u="sng">
                <a:solidFill>
                  <a:srgbClr val="163AD5"/>
                </a:solidFill>
                <a:latin typeface="Comic Sans MS" panose="030F0702030302020204" charset="0"/>
                <a:cs typeface="Comic Sans MS" panose="030F0702030302020204" charset="0"/>
              </a:rPr>
              <a:t>unconditional </a:t>
            </a:r>
            <a:r>
              <a:rPr lang="en-US" altLang="zh-CN" sz="2400">
                <a:latin typeface="Comic Sans MS Regular" panose="030F0702030302020204" charset="0"/>
                <a:cs typeface="Comic Sans MS Regular" panose="030F0702030302020204" charset="0"/>
              </a:rPr>
              <a:t>help</a:t>
            </a:r>
            <a:r>
              <a:rPr lang="en-US" altLang="zh-CN" sz="2400">
                <a:solidFill>
                  <a:schemeClr val="tx1"/>
                </a:solidFill>
                <a:latin typeface="Comic Sans MS Regular" panose="030F0702030302020204" charset="0"/>
                <a:cs typeface="Comic Sans MS Regular" panose="030F0702030302020204" charset="0"/>
              </a:rPr>
              <a:t>, dogs provide the blind with confidence.</a:t>
            </a:r>
            <a:endParaRPr lang="en-US" altLang="zh-CN" sz="2400">
              <a:solidFill>
                <a:schemeClr val="tx1"/>
              </a:solidFill>
              <a:latin typeface="Comic Sans MS Regular" panose="030F0702030302020204" charset="0"/>
              <a:cs typeface="Comic Sans MS Regular" panose="030F0702030302020204" charset="0"/>
            </a:endParaRPr>
          </a:p>
        </p:txBody>
      </p:sp>
      <p:sp>
        <p:nvSpPr>
          <p:cNvPr id="19" name="文本框 18"/>
          <p:cNvSpPr txBox="1"/>
          <p:nvPr/>
        </p:nvSpPr>
        <p:spPr>
          <a:xfrm>
            <a:off x="4164330" y="2749550"/>
            <a:ext cx="2777490" cy="460375"/>
          </a:xfrm>
          <a:prstGeom prst="rect">
            <a:avLst/>
          </a:prstGeom>
          <a:noFill/>
        </p:spPr>
        <p:txBody>
          <a:bodyPr wrap="none" rtlCol="0">
            <a:spAutoFit/>
          </a:bodyPr>
          <a:p>
            <a:r>
              <a:rPr lang="en-US" altLang="zh-CN" sz="2400">
                <a:solidFill>
                  <a:srgbClr val="163AD5"/>
                </a:solidFill>
                <a:latin typeface="Comic Sans MS Regular" panose="030F0702030302020204" charset="0"/>
                <a:cs typeface="Comic Sans MS Regular" panose="030F0702030302020204" charset="0"/>
              </a:rPr>
              <a:t>un + condition + al </a:t>
            </a:r>
            <a:endParaRPr lang="en-US" altLang="zh-CN" sz="2400">
              <a:solidFill>
                <a:srgbClr val="163AD5"/>
              </a:solidFill>
              <a:latin typeface="Comic Sans MS Regular" panose="030F0702030302020204" charset="0"/>
              <a:cs typeface="Comic Sans MS Regular" panose="030F0702030302020204" charset="0"/>
            </a:endParaRPr>
          </a:p>
        </p:txBody>
      </p:sp>
      <p:sp>
        <p:nvSpPr>
          <p:cNvPr id="20" name="文本框 19"/>
          <p:cNvSpPr txBox="1"/>
          <p:nvPr/>
        </p:nvSpPr>
        <p:spPr>
          <a:xfrm>
            <a:off x="7416800" y="2757170"/>
            <a:ext cx="2027555" cy="460375"/>
          </a:xfrm>
          <a:prstGeom prst="rect">
            <a:avLst/>
          </a:prstGeom>
          <a:noFill/>
        </p:spPr>
        <p:txBody>
          <a:bodyPr wrap="none" rtlCol="0">
            <a:spAutoFit/>
          </a:bodyPr>
          <a:p>
            <a:r>
              <a:rPr lang="zh-CN" altLang="en-US" sz="2400">
                <a:solidFill>
                  <a:srgbClr val="163AD5"/>
                </a:solidFill>
                <a:latin typeface="Comic Sans MS Regular" panose="030F0702030302020204" charset="0"/>
                <a:cs typeface="Comic Sans MS Regular" panose="030F0702030302020204" charset="0"/>
              </a:rPr>
              <a:t>无条件的</a:t>
            </a:r>
            <a:r>
              <a:rPr lang="en-US" altLang="zh-CN" sz="2400">
                <a:solidFill>
                  <a:srgbClr val="163AD5"/>
                </a:solidFill>
                <a:latin typeface="Comic Sans MS Regular" panose="030F0702030302020204" charset="0"/>
                <a:cs typeface="Comic Sans MS Regular" panose="030F0702030302020204" charset="0"/>
              </a:rPr>
              <a:t> </a:t>
            </a:r>
            <a:r>
              <a:rPr lang="en-US" altLang="zh-CN" sz="2400">
                <a:solidFill>
                  <a:srgbClr val="163AD5"/>
                </a:solidFill>
                <a:latin typeface="Comic Sans MS Regular" panose="030F0702030302020204" charset="0"/>
                <a:cs typeface="Comic Sans MS Regular" panose="030F0702030302020204" charset="0"/>
              </a:rPr>
              <a:t>adj.</a:t>
            </a:r>
            <a:endParaRPr lang="en-US" altLang="zh-CN" sz="2400">
              <a:solidFill>
                <a:srgbClr val="163AD5"/>
              </a:solidFill>
              <a:latin typeface="Comic Sans MS Regular" panose="030F0702030302020204" charset="0"/>
              <a:cs typeface="Comic Sans MS Regular" panose="030F0702030302020204" charset="0"/>
            </a:endParaRPr>
          </a:p>
        </p:txBody>
      </p:sp>
      <p:sp>
        <p:nvSpPr>
          <p:cNvPr id="21" name="文本框 20"/>
          <p:cNvSpPr txBox="1"/>
          <p:nvPr/>
        </p:nvSpPr>
        <p:spPr>
          <a:xfrm>
            <a:off x="4171315" y="3975735"/>
            <a:ext cx="7305675" cy="829945"/>
          </a:xfrm>
          <a:prstGeom prst="rect">
            <a:avLst/>
          </a:prstGeom>
          <a:noFill/>
        </p:spPr>
        <p:txBody>
          <a:bodyPr wrap="square" rtlCol="0">
            <a:spAutoFit/>
          </a:bodyPr>
          <a:p>
            <a:r>
              <a:rPr lang="en-US" altLang="zh-CN" sz="2400">
                <a:solidFill>
                  <a:schemeClr val="tx1"/>
                </a:solidFill>
                <a:latin typeface="Comic Sans MS Regular" panose="030F0702030302020204" charset="0"/>
                <a:cs typeface="Comic Sans MS Regular" panose="030F0702030302020204" charset="0"/>
              </a:rPr>
              <a:t>A</a:t>
            </a:r>
            <a:r>
              <a:rPr lang="en-US" altLang="zh-CN" sz="2400">
                <a:solidFill>
                  <a:schemeClr val="accent2"/>
                </a:solidFill>
                <a:latin typeface="Comic Sans MS Regular" panose="030F0702030302020204" charset="0"/>
                <a:cs typeface="Comic Sans MS Regular" panose="030F0702030302020204" charset="0"/>
              </a:rPr>
              <a:t> </a:t>
            </a:r>
            <a:r>
              <a:rPr lang="en-US" altLang="zh-CN" sz="2400" i="1" u="sng">
                <a:solidFill>
                  <a:srgbClr val="163AD5"/>
                </a:solidFill>
                <a:latin typeface="Comic Sans MS" panose="030F0702030302020204" charset="0"/>
                <a:cs typeface="Comic Sans MS" panose="030F0702030302020204" charset="0"/>
              </a:rPr>
              <a:t>plumber</a:t>
            </a:r>
            <a:r>
              <a:rPr lang="en-US" altLang="zh-CN" sz="2400">
                <a:solidFill>
                  <a:schemeClr val="tx1"/>
                </a:solidFill>
                <a:latin typeface="Comic Sans MS Regular" panose="030F0702030302020204" charset="0"/>
                <a:cs typeface="Comic Sans MS Regular" panose="030F0702030302020204" charset="0"/>
              </a:rPr>
              <a:t> is someone who knows how to fix broken pipes.</a:t>
            </a:r>
            <a:endParaRPr lang="en-US" altLang="zh-CN" sz="2400">
              <a:solidFill>
                <a:schemeClr val="tx1"/>
              </a:solidFill>
              <a:latin typeface="Comic Sans MS Regular" panose="030F0702030302020204" charset="0"/>
              <a:cs typeface="Comic Sans MS Regular" panose="030F0702030302020204" charset="0"/>
            </a:endParaRPr>
          </a:p>
        </p:txBody>
      </p:sp>
      <p:sp>
        <p:nvSpPr>
          <p:cNvPr id="34" name="文本框 33"/>
          <p:cNvSpPr txBox="1"/>
          <p:nvPr/>
        </p:nvSpPr>
        <p:spPr>
          <a:xfrm>
            <a:off x="6787515" y="4390390"/>
            <a:ext cx="1423670" cy="460375"/>
          </a:xfrm>
          <a:prstGeom prst="rect">
            <a:avLst/>
          </a:prstGeom>
          <a:noFill/>
        </p:spPr>
        <p:txBody>
          <a:bodyPr wrap="none" rtlCol="0">
            <a:spAutoFit/>
          </a:bodyPr>
          <a:p>
            <a:r>
              <a:rPr lang="zh-CN" altLang="en-US" sz="2400">
                <a:solidFill>
                  <a:srgbClr val="163AD5"/>
                </a:solidFill>
                <a:latin typeface="Comic Sans MS Regular" panose="030F0702030302020204" charset="0"/>
                <a:cs typeface="Comic Sans MS Regular" panose="030F0702030302020204" charset="0"/>
              </a:rPr>
              <a:t>管道工</a:t>
            </a:r>
            <a:r>
              <a:rPr lang="en-US" altLang="zh-CN" sz="2400">
                <a:solidFill>
                  <a:srgbClr val="163AD5"/>
                </a:solidFill>
                <a:latin typeface="Comic Sans MS Regular" panose="030F0702030302020204" charset="0"/>
                <a:cs typeface="Comic Sans MS Regular" panose="030F0702030302020204" charset="0"/>
              </a:rPr>
              <a:t> </a:t>
            </a:r>
            <a:r>
              <a:rPr lang="en-US" altLang="zh-CN" sz="2400">
                <a:solidFill>
                  <a:srgbClr val="163AD5"/>
                </a:solidFill>
                <a:latin typeface="Comic Sans MS Regular" panose="030F0702030302020204" charset="0"/>
                <a:cs typeface="Comic Sans MS Regular" panose="030F0702030302020204" charset="0"/>
              </a:rPr>
              <a:t>n.</a:t>
            </a:r>
            <a:endParaRPr lang="en-US" altLang="zh-CN" sz="2400">
              <a:solidFill>
                <a:srgbClr val="163AD5"/>
              </a:solidFill>
              <a:latin typeface="Comic Sans MS Regular" panose="030F0702030302020204" charset="0"/>
              <a:cs typeface="Comic Sans MS Regular" panose="030F0702030302020204" charset="0"/>
            </a:endParaRPr>
          </a:p>
        </p:txBody>
      </p:sp>
      <p:sp>
        <p:nvSpPr>
          <p:cNvPr id="36" name="文本框 35"/>
          <p:cNvSpPr txBox="1"/>
          <p:nvPr/>
        </p:nvSpPr>
        <p:spPr>
          <a:xfrm>
            <a:off x="4219575" y="5468620"/>
            <a:ext cx="7305675" cy="829945"/>
          </a:xfrm>
          <a:prstGeom prst="rect">
            <a:avLst/>
          </a:prstGeom>
          <a:noFill/>
        </p:spPr>
        <p:txBody>
          <a:bodyPr wrap="square" rtlCol="0">
            <a:spAutoFit/>
          </a:bodyPr>
          <a:p>
            <a:r>
              <a:rPr lang="en-US" altLang="zh-CN" sz="2400">
                <a:solidFill>
                  <a:schemeClr val="tx1"/>
                </a:solidFill>
                <a:latin typeface="Comic Sans MS Regular" panose="030F0702030302020204" charset="0"/>
                <a:cs typeface="Comic Sans MS Regular" panose="030F0702030302020204" charset="0"/>
              </a:rPr>
              <a:t>12-year-old Sally is an active girl, but her sister is quite</a:t>
            </a:r>
            <a:r>
              <a:rPr lang="en-US" altLang="zh-CN" sz="2400">
                <a:solidFill>
                  <a:schemeClr val="accent2"/>
                </a:solidFill>
                <a:latin typeface="Comic Sans MS Regular" panose="030F0702030302020204" charset="0"/>
                <a:cs typeface="Comic Sans MS Regular" panose="030F0702030302020204" charset="0"/>
              </a:rPr>
              <a:t> </a:t>
            </a:r>
            <a:r>
              <a:rPr lang="en-US" altLang="zh-CN" sz="2400" i="1" u="sng">
                <a:solidFill>
                  <a:srgbClr val="163AD5"/>
                </a:solidFill>
                <a:latin typeface="Comic Sans MS" panose="030F0702030302020204" charset="0"/>
                <a:cs typeface="Comic Sans MS" panose="030F0702030302020204" charset="0"/>
              </a:rPr>
              <a:t>sedate</a:t>
            </a:r>
            <a:r>
              <a:rPr lang="en-US" altLang="zh-CN" sz="2400">
                <a:solidFill>
                  <a:schemeClr val="tx1"/>
                </a:solidFill>
                <a:latin typeface="Comic Sans MS Regular" panose="030F0702030302020204" charset="0"/>
                <a:cs typeface="Comic Sans MS Regular" panose="030F0702030302020204" charset="0"/>
              </a:rPr>
              <a:t>. </a:t>
            </a:r>
            <a:endParaRPr lang="en-US" altLang="zh-CN" sz="2400">
              <a:solidFill>
                <a:schemeClr val="tx1"/>
              </a:solidFill>
              <a:latin typeface="Comic Sans MS Regular" panose="030F0702030302020204" charset="0"/>
              <a:cs typeface="Comic Sans MS Regular" panose="030F0702030302020204" charset="0"/>
            </a:endParaRPr>
          </a:p>
        </p:txBody>
      </p:sp>
      <p:sp>
        <p:nvSpPr>
          <p:cNvPr id="39" name="文本框 38"/>
          <p:cNvSpPr txBox="1"/>
          <p:nvPr/>
        </p:nvSpPr>
        <p:spPr>
          <a:xfrm>
            <a:off x="6835775" y="5883275"/>
            <a:ext cx="3551555" cy="460375"/>
          </a:xfrm>
          <a:prstGeom prst="rect">
            <a:avLst/>
          </a:prstGeom>
          <a:noFill/>
        </p:spPr>
        <p:txBody>
          <a:bodyPr wrap="none" rtlCol="0">
            <a:spAutoFit/>
          </a:bodyPr>
          <a:p>
            <a:r>
              <a:rPr lang="zh-CN" altLang="en-US" sz="2400">
                <a:solidFill>
                  <a:srgbClr val="163AD5"/>
                </a:solidFill>
                <a:latin typeface="Comic Sans MS Regular" panose="030F0702030302020204" charset="0"/>
                <a:cs typeface="Comic Sans MS Regular" panose="030F0702030302020204" charset="0"/>
              </a:rPr>
              <a:t>冷静的，不苟言笑的</a:t>
            </a:r>
            <a:r>
              <a:rPr lang="en-US" altLang="zh-CN" sz="2400">
                <a:solidFill>
                  <a:srgbClr val="163AD5"/>
                </a:solidFill>
                <a:latin typeface="Comic Sans MS Regular" panose="030F0702030302020204" charset="0"/>
                <a:cs typeface="Comic Sans MS Regular" panose="030F0702030302020204" charset="0"/>
              </a:rPr>
              <a:t> </a:t>
            </a:r>
            <a:r>
              <a:rPr lang="en-US" altLang="zh-CN" sz="2400">
                <a:solidFill>
                  <a:srgbClr val="163AD5"/>
                </a:solidFill>
                <a:latin typeface="Comic Sans MS Regular" panose="030F0702030302020204" charset="0"/>
                <a:cs typeface="Comic Sans MS Regular" panose="030F0702030302020204" charset="0"/>
              </a:rPr>
              <a:t>adj.</a:t>
            </a:r>
            <a:endParaRPr lang="en-US" altLang="zh-CN" sz="2400">
              <a:solidFill>
                <a:srgbClr val="163AD5"/>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heckerboard(across)">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heckerboard(across)">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checkerboard(across)">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heckerboard(across)">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P spid="11" grpId="0"/>
      <p:bldP spid="21" grpId="0"/>
      <p:bldP spid="34" grpId="0"/>
      <p:bldP spid="13" grpId="0"/>
      <p:bldP spid="36"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13" name="文本框 12"/>
          <p:cNvSpPr txBox="1"/>
          <p:nvPr/>
        </p:nvSpPr>
        <p:spPr>
          <a:xfrm>
            <a:off x="280035" y="5314950"/>
            <a:ext cx="11632565" cy="1106805"/>
          </a:xfrm>
          <a:prstGeom prst="rect">
            <a:avLst/>
          </a:prstGeom>
          <a:noFill/>
        </p:spPr>
        <p:txBody>
          <a:bodyPr wrap="square" rtlCol="0">
            <a:spAutoFit/>
          </a:bodyPr>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4. Which can be </a:t>
            </a:r>
            <a:r>
              <a:rPr lang="en-US" altLang="zh-CN" sz="2200">
                <a:solidFill>
                  <a:srgbClr val="FF0000"/>
                </a:solidFill>
                <a:latin typeface="Comic Sans MS Regular" panose="030F0702030302020204" charset="0"/>
                <a:cs typeface="Comic Sans MS Regular" panose="030F0702030302020204" charset="0"/>
                <a:sym typeface="+mn-ea"/>
              </a:rPr>
              <a:t>the best title</a:t>
            </a:r>
            <a:r>
              <a:rPr lang="en-US" altLang="zh-CN" sz="2200">
                <a:latin typeface="Comic Sans MS Regular" panose="030F0702030302020204" charset="0"/>
                <a:cs typeface="Comic Sans MS Regular" panose="030F0702030302020204" charset="0"/>
                <a:sym typeface="+mn-ea"/>
              </a:rPr>
              <a:t> for the text?</a:t>
            </a:r>
            <a:endParaRPr lang="en-US" altLang="zh-CN" sz="22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     A. A Possible Chance                              B. An Unexpected Result</a:t>
            </a:r>
            <a:endParaRPr lang="en-US" altLang="zh-CN" sz="22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    C. An Experience to Shape Myself          D. A Wish to Be Better</a:t>
            </a:r>
            <a:endParaRPr lang="en-US" altLang="zh-CN" sz="2200">
              <a:solidFill>
                <a:schemeClr val="tx1"/>
              </a:solidFill>
              <a:latin typeface="Comic Sans MS Regular" panose="030F0702030302020204" charset="0"/>
              <a:cs typeface="Comic Sans MS Regular" panose="030F0702030302020204" charset="0"/>
            </a:endParaRPr>
          </a:p>
        </p:txBody>
      </p:sp>
      <p:sp>
        <p:nvSpPr>
          <p:cNvPr id="7" name="文本框 6"/>
          <p:cNvSpPr txBox="1"/>
          <p:nvPr/>
        </p:nvSpPr>
        <p:spPr>
          <a:xfrm>
            <a:off x="301625" y="244475"/>
            <a:ext cx="11527155" cy="5061585"/>
          </a:xfrm>
          <a:prstGeom prst="rect">
            <a:avLst/>
          </a:prstGeom>
          <a:noFill/>
        </p:spPr>
        <p:txBody>
          <a:bodyPr wrap="square" rtlCol="0">
            <a:spAutoFit/>
          </a:bodyPr>
          <a:p>
            <a:pPr indent="457200" algn="just" eaLnBrk="0" fontAlgn="auto"/>
            <a:r>
              <a:rPr lang="zh-CN" altLang="en-US" sz="1700">
                <a:latin typeface="Comic Sans MS Regular" panose="030F0702030302020204" charset="0"/>
                <a:cs typeface="Comic Sans MS Regular" panose="030F0702030302020204" charset="0"/>
              </a:rPr>
              <a:t>When I was 10, I was always joked by my buddy Co-Curricular Activities (CCA) mates, including</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John. Words were like,“Dick is the best player in the CCA! He only knows how to play 'Mary had a</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Little Lamb' on the trumpet(小号)!”</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Once the moment I left </a:t>
            </a:r>
            <a:r>
              <a:rPr lang="en-US" altLang="zh-CN" sz="1700">
                <a:latin typeface="Comic Sans MS Regular" panose="030F0702030302020204" charset="0"/>
                <a:cs typeface="Comic Sans MS Regular" panose="030F0702030302020204" charset="0"/>
              </a:rPr>
              <a:t>th</a:t>
            </a:r>
            <a:r>
              <a:rPr lang="zh-CN" altLang="en-US" sz="17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1700">
                <a:latin typeface="Comic Sans MS Regular" panose="030F0702030302020204" charset="0"/>
                <a:cs typeface="Comic Sans MS Regular" panose="030F0702030302020204" charset="0"/>
                <a:sym typeface="+mn-ea"/>
              </a:rPr>
              <a:t>“</a:t>
            </a:r>
            <a:r>
              <a:rPr lang="zh-CN" altLang="en-US" sz="1700">
                <a:latin typeface="Comic Sans MS Regular" panose="030F0702030302020204" charset="0"/>
                <a:cs typeface="Comic Sans MS Regular" panose="030F0702030302020204" charset="0"/>
              </a:rPr>
              <a:t>One leg injury would not stop me; it would only make me feel more motivated, </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I replied to the nurse.</a:t>
            </a:r>
            <a:r>
              <a:rPr lang="en-US" altLang="zh-CN" sz="1700">
                <a:latin typeface="Comic Sans MS Regular" panose="030F0702030302020204" charset="0"/>
                <a:cs typeface="Comic Sans MS Regular" panose="030F0702030302020204" charset="0"/>
              </a:rPr>
              <a:t> </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That was a hard period of my life. If I had not been careless, I would not have this problem. Yet if I</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haven't gotten myself into this problem, I would not be as motivated and would not have that experience teaching me a life lesson. My parents and my best friend had come to give me emotional support, telling me what had happened during CCA today and advising me on how to become a better player. After day-and-night hard practice, I finally perfected and went back to m</a:t>
            </a:r>
            <a:r>
              <a:rPr lang="en-US" altLang="zh-CN" sz="1700">
                <a:latin typeface="Comic Sans MS Regular" panose="030F0702030302020204" charset="0"/>
                <a:cs typeface="Comic Sans MS Regular" panose="030F0702030302020204" charset="0"/>
              </a:rPr>
              <a:t>y</a:t>
            </a:r>
            <a:r>
              <a:rPr lang="zh-CN" altLang="en-US" sz="1700">
                <a:latin typeface="Comic Sans MS Regular" panose="030F0702030302020204" charset="0"/>
                <a:cs typeface="Comic Sans MS Regular" panose="030F0702030302020204" charset="0"/>
              </a:rPr>
              <a:t> </a:t>
            </a:r>
            <a:r>
              <a:rPr lang="en-US" altLang="zh-CN" sz="1700">
                <a:latin typeface="Comic Sans MS Regular" panose="030F0702030302020204" charset="0"/>
                <a:cs typeface="Comic Sans MS Regular" panose="030F0702030302020204" charset="0"/>
              </a:rPr>
              <a:t>C</a:t>
            </a:r>
            <a:r>
              <a:rPr lang="zh-CN" altLang="en-US" sz="1700">
                <a:latin typeface="Comic Sans MS Regular" panose="030F0702030302020204" charset="0"/>
                <a:cs typeface="Comic Sans MS Regular" panose="030F0702030302020204" charset="0"/>
              </a:rPr>
              <a:t>CA.</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On the selection day, the conductor (指挥) praised me and asked how I had improved so much. I</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explained that it was because of my determination, my family and my friends. The conductor then said that I was a role model and that the whole band should follow my motivation and practice instead of being like John.</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This experience made me what I am today. Recently, I am the best player and the head of the secondary school military band.</a:t>
            </a:r>
            <a:endParaRPr lang="zh-CN" altLang="en-US" sz="1700">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053007" y="-228600"/>
            <a:ext cx="2253293" cy="1998889"/>
          </a:xfrm>
          <a:prstGeom prst="rect">
            <a:avLst/>
          </a:prstGeom>
        </p:spPr>
      </p:pic>
      <p:pic>
        <p:nvPicPr>
          <p:cNvPr id="10" name="图片 9"/>
          <p:cNvPicPr>
            <a:picLocks noChangeAspect="1"/>
          </p:cNvPicPr>
          <p:nvPr/>
        </p:nvPicPr>
        <p:blipFill>
          <a:blip r:embed="rId2"/>
          <a:stretch>
            <a:fillRect/>
          </a:stretch>
        </p:blipFill>
        <p:spPr>
          <a:xfrm>
            <a:off x="-355951" y="-19050"/>
            <a:ext cx="2328874" cy="1609483"/>
          </a:xfrm>
          <a:prstGeom prst="rect">
            <a:avLst/>
          </a:prstGeom>
        </p:spPr>
      </p:pic>
      <p:pic>
        <p:nvPicPr>
          <p:cNvPr id="12" name="图片 11"/>
          <p:cNvPicPr>
            <a:picLocks noChangeAspect="1"/>
          </p:cNvPicPr>
          <p:nvPr/>
        </p:nvPicPr>
        <p:blipFill>
          <a:blip r:embed="rId3"/>
          <a:stretch>
            <a:fillRect/>
          </a:stretch>
        </p:blipFill>
        <p:spPr>
          <a:xfrm>
            <a:off x="-157814" y="4766891"/>
            <a:ext cx="1932599" cy="2091109"/>
          </a:xfrm>
          <a:prstGeom prst="rect">
            <a:avLst/>
          </a:prstGeom>
        </p:spPr>
      </p:pic>
      <p:pic>
        <p:nvPicPr>
          <p:cNvPr id="14" name="图片 13"/>
          <p:cNvPicPr>
            <a:picLocks noChangeAspect="1"/>
          </p:cNvPicPr>
          <p:nvPr/>
        </p:nvPicPr>
        <p:blipFill>
          <a:blip r:embed="rId4"/>
          <a:stretch>
            <a:fillRect/>
          </a:stretch>
        </p:blipFill>
        <p:spPr>
          <a:xfrm>
            <a:off x="10412835" y="4652373"/>
            <a:ext cx="2097206" cy="2206943"/>
          </a:xfrm>
          <a:prstGeom prst="rect">
            <a:avLst/>
          </a:prstGeom>
        </p:spPr>
      </p:pic>
      <p:sp>
        <p:nvSpPr>
          <p:cNvPr id="3" name="文本框 2"/>
          <p:cNvSpPr txBox="1"/>
          <p:nvPr/>
        </p:nvSpPr>
        <p:spPr>
          <a:xfrm>
            <a:off x="4438015" y="365760"/>
            <a:ext cx="3667125" cy="1568450"/>
          </a:xfrm>
          <a:prstGeom prst="rect">
            <a:avLst/>
          </a:prstGeom>
          <a:noFill/>
        </p:spPr>
        <p:txBody>
          <a:bodyPr wrap="square" rtlCol="0">
            <a:spAutoFit/>
          </a:bodyPr>
          <a:p>
            <a:r>
              <a:rPr lang="en-US" altLang="zh-CN" sz="4800">
                <a:latin typeface="Comic Sans MS Regular" panose="030F0702030302020204" charset="0"/>
              </a:rPr>
              <a:t>Structure</a:t>
            </a:r>
            <a:endParaRPr lang="en-US" altLang="zh-CN" sz="4800">
              <a:latin typeface="Comic Sans MS Regular" panose="030F0702030302020204" charset="0"/>
            </a:endParaRPr>
          </a:p>
          <a:p>
            <a:r>
              <a:rPr lang="en-US" altLang="zh-CN" sz="4800">
                <a:latin typeface="Comic Sans MS Regular" panose="030F0702030302020204" charset="0"/>
              </a:rPr>
              <a:t>  </a:t>
            </a:r>
            <a:r>
              <a:rPr lang="zh-CN" altLang="en-US" sz="4800">
                <a:latin typeface="Comic Sans MS Regular" panose="030F0702030302020204" charset="0"/>
              </a:rPr>
              <a:t>（结构）</a:t>
            </a:r>
            <a:endParaRPr lang="zh-CN" altLang="en-US" sz="4800">
              <a:latin typeface="Comic Sans MS Regular" panose="030F0702030302020204" charset="0"/>
            </a:endParaRPr>
          </a:p>
        </p:txBody>
      </p:sp>
      <p:pic>
        <p:nvPicPr>
          <p:cNvPr id="2" name="图片 2"/>
          <p:cNvPicPr>
            <a:picLocks noChangeAspect="1"/>
          </p:cNvPicPr>
          <p:nvPr>
            <p:ph type="pic" idx="4294967295"/>
          </p:nvPr>
        </p:nvPicPr>
        <p:blipFill>
          <a:blip r:embed="rId5"/>
          <a:stretch>
            <a:fillRect/>
          </a:stretch>
        </p:blipFill>
        <p:spPr>
          <a:xfrm>
            <a:off x="608330" y="2192020"/>
            <a:ext cx="10754360" cy="2202815"/>
          </a:xfrm>
          <a:prstGeom prst="rect">
            <a:avLst/>
          </a:prstGeom>
          <a:noFill/>
          <a:ln>
            <a:noFill/>
          </a:ln>
        </p:spPr>
      </p:pic>
      <p:sp>
        <p:nvSpPr>
          <p:cNvPr id="15" name="文本框 14"/>
          <p:cNvSpPr txBox="1"/>
          <p:nvPr/>
        </p:nvSpPr>
        <p:spPr>
          <a:xfrm>
            <a:off x="1774825" y="3998595"/>
            <a:ext cx="521970" cy="521970"/>
          </a:xfrm>
          <a:prstGeom prst="rect">
            <a:avLst/>
          </a:prstGeom>
          <a:solidFill>
            <a:schemeClr val="bg1"/>
          </a:solidFill>
        </p:spPr>
        <p:txBody>
          <a:bodyPr wrap="square" rtlCol="0">
            <a:spAutoFit/>
          </a:bodyPr>
          <a:p>
            <a:r>
              <a:rPr lang="en-US" altLang="zh-CN" sz="2800">
                <a:latin typeface="Comic Sans MS Regular" panose="030F0702030302020204" charset="0"/>
                <a:cs typeface="Comic Sans MS Regular" panose="030F0702030302020204" charset="0"/>
              </a:rPr>
              <a:t>A</a:t>
            </a:r>
            <a:endParaRPr lang="en-US" altLang="zh-CN" sz="2800">
              <a:latin typeface="Comic Sans MS Regular" panose="030F0702030302020204" charset="0"/>
              <a:cs typeface="Comic Sans MS Regular" panose="030F0702030302020204" charset="0"/>
            </a:endParaRPr>
          </a:p>
        </p:txBody>
      </p:sp>
      <p:sp>
        <p:nvSpPr>
          <p:cNvPr id="16" name="文本框 15"/>
          <p:cNvSpPr txBox="1"/>
          <p:nvPr/>
        </p:nvSpPr>
        <p:spPr>
          <a:xfrm>
            <a:off x="4681855" y="3982085"/>
            <a:ext cx="521970" cy="521970"/>
          </a:xfrm>
          <a:prstGeom prst="rect">
            <a:avLst/>
          </a:prstGeom>
          <a:solidFill>
            <a:schemeClr val="bg1"/>
          </a:solidFill>
        </p:spPr>
        <p:txBody>
          <a:bodyPr wrap="square" rtlCol="0">
            <a:spAutoFit/>
          </a:bodyPr>
          <a:p>
            <a:r>
              <a:rPr lang="en-US" altLang="zh-CN" sz="2800">
                <a:latin typeface="Comic Sans MS Regular" panose="030F0702030302020204" charset="0"/>
                <a:cs typeface="Comic Sans MS Regular" panose="030F0702030302020204" charset="0"/>
              </a:rPr>
              <a:t>B</a:t>
            </a:r>
            <a:endParaRPr lang="en-US" altLang="zh-CN" sz="2800">
              <a:latin typeface="Comic Sans MS Regular" panose="030F0702030302020204" charset="0"/>
              <a:cs typeface="Comic Sans MS Regular" panose="030F0702030302020204" charset="0"/>
            </a:endParaRPr>
          </a:p>
        </p:txBody>
      </p:sp>
      <p:sp>
        <p:nvSpPr>
          <p:cNvPr id="17" name="文本框 16"/>
          <p:cNvSpPr txBox="1"/>
          <p:nvPr/>
        </p:nvSpPr>
        <p:spPr>
          <a:xfrm>
            <a:off x="7276465" y="3949065"/>
            <a:ext cx="521970" cy="521970"/>
          </a:xfrm>
          <a:prstGeom prst="rect">
            <a:avLst/>
          </a:prstGeom>
          <a:solidFill>
            <a:schemeClr val="bg1"/>
          </a:solidFill>
        </p:spPr>
        <p:txBody>
          <a:bodyPr wrap="square" rtlCol="0">
            <a:spAutoFit/>
          </a:bodyPr>
          <a:p>
            <a:r>
              <a:rPr lang="en-US" altLang="zh-CN" sz="2800">
                <a:latin typeface="Comic Sans MS Regular" panose="030F0702030302020204" charset="0"/>
                <a:cs typeface="Comic Sans MS Regular" panose="030F0702030302020204" charset="0"/>
              </a:rPr>
              <a:t>C</a:t>
            </a:r>
            <a:endParaRPr lang="en-US" altLang="zh-CN" sz="2800">
              <a:latin typeface="Comic Sans MS Regular" panose="030F0702030302020204" charset="0"/>
              <a:cs typeface="Comic Sans MS Regular" panose="030F0702030302020204" charset="0"/>
            </a:endParaRPr>
          </a:p>
        </p:txBody>
      </p:sp>
      <p:sp>
        <p:nvSpPr>
          <p:cNvPr id="22" name="文本框 21"/>
          <p:cNvSpPr txBox="1"/>
          <p:nvPr/>
        </p:nvSpPr>
        <p:spPr>
          <a:xfrm>
            <a:off x="10012680" y="3889375"/>
            <a:ext cx="521970" cy="521970"/>
          </a:xfrm>
          <a:prstGeom prst="rect">
            <a:avLst/>
          </a:prstGeom>
          <a:solidFill>
            <a:schemeClr val="bg1"/>
          </a:solidFill>
        </p:spPr>
        <p:txBody>
          <a:bodyPr wrap="square" rtlCol="0">
            <a:spAutoFit/>
          </a:bodyPr>
          <a:p>
            <a:r>
              <a:rPr lang="en-US" altLang="zh-CN" sz="2800">
                <a:latin typeface="Comic Sans MS Regular" panose="030F0702030302020204" charset="0"/>
                <a:cs typeface="Comic Sans MS Regular" panose="030F0702030302020204" charset="0"/>
              </a:rPr>
              <a:t>D</a:t>
            </a:r>
            <a:endParaRPr lang="en-US" altLang="zh-CN" sz="2800">
              <a:latin typeface="Comic Sans MS Regular" panose="030F0702030302020204" charset="0"/>
              <a:cs typeface="Comic Sans MS Regular" panose="030F0702030302020204" charset="0"/>
            </a:endParaRPr>
          </a:p>
        </p:txBody>
      </p:sp>
      <p:pic>
        <p:nvPicPr>
          <p:cNvPr id="50" name="图片 49"/>
          <p:cNvPicPr>
            <a:picLocks noChangeAspect="1"/>
          </p:cNvPicPr>
          <p:nvPr/>
        </p:nvPicPr>
        <p:blipFill>
          <a:blip r:embed="rId6"/>
          <a:stretch>
            <a:fillRect/>
          </a:stretch>
        </p:blipFill>
        <p:spPr>
          <a:xfrm>
            <a:off x="7243419" y="4008521"/>
            <a:ext cx="511655" cy="51165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altLang="zh-CN" sz="2800">
                <a:latin typeface="Comic Sans MS Regular" panose="030F0702030302020204" charset="0"/>
                <a:cs typeface="Comic Sans MS Regular" panose="030F0702030302020204" charset="0"/>
                <a:sym typeface="+mn-ea"/>
              </a:rPr>
              <a:t>What genre(</a:t>
            </a:r>
            <a:r>
              <a:rPr lang="zh-CN" altLang="en-US" sz="2800">
                <a:latin typeface="Comic Sans MS Regular" panose="030F0702030302020204" charset="0"/>
                <a:cs typeface="Comic Sans MS Regular" panose="030F0702030302020204" charset="0"/>
                <a:sym typeface="+mn-ea"/>
              </a:rPr>
              <a:t>体裁</a:t>
            </a:r>
            <a:r>
              <a:rPr lang="en-US" altLang="zh-CN" sz="2800">
                <a:latin typeface="Comic Sans MS Regular" panose="030F0702030302020204" charset="0"/>
                <a:cs typeface="Comic Sans MS Regular" panose="030F0702030302020204" charset="0"/>
                <a:sym typeface="+mn-ea"/>
              </a:rPr>
              <a:t>) is this passage?</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sym typeface="+mn-ea"/>
              </a:rPr>
              <a:t>A. Narrative(</a:t>
            </a:r>
            <a:r>
              <a:rPr lang="zh-CN" altLang="en-US" sz="2800">
                <a:latin typeface="Comic Sans MS Regular" panose="030F0702030302020204" charset="0"/>
                <a:cs typeface="Comic Sans MS Regular" panose="030F0702030302020204" charset="0"/>
                <a:sym typeface="+mn-ea"/>
              </a:rPr>
              <a:t>记叙文</a:t>
            </a:r>
            <a:r>
              <a:rPr lang="en-US" altLang="zh-CN" sz="2800">
                <a:latin typeface="Comic Sans MS Regular" panose="030F0702030302020204" charset="0"/>
                <a:cs typeface="Comic Sans MS Regular" panose="030F0702030302020204" charset="0"/>
                <a:sym typeface="+mn-ea"/>
              </a:rPr>
              <a:t>)</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sym typeface="+mn-ea"/>
              </a:rPr>
              <a:t>B. Exposition(</a:t>
            </a:r>
            <a:r>
              <a:rPr lang="zh-CN" altLang="en-US" sz="2800">
                <a:latin typeface="Comic Sans MS Regular" panose="030F0702030302020204" charset="0"/>
                <a:cs typeface="Comic Sans MS Regular" panose="030F0702030302020204" charset="0"/>
                <a:sym typeface="+mn-ea"/>
              </a:rPr>
              <a:t>说明文</a:t>
            </a:r>
            <a:r>
              <a:rPr lang="en-US" altLang="zh-CN" sz="2800">
                <a:latin typeface="Comic Sans MS Regular" panose="030F0702030302020204" charset="0"/>
                <a:cs typeface="Comic Sans MS Regular" panose="030F0702030302020204" charset="0"/>
                <a:sym typeface="+mn-ea"/>
              </a:rPr>
              <a:t>)</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sym typeface="+mn-ea"/>
              </a:rPr>
              <a:t>C. Argumentative writing(</a:t>
            </a:r>
            <a:r>
              <a:rPr lang="zh-CN" altLang="en-US" sz="2800">
                <a:latin typeface="Comic Sans MS Regular" panose="030F0702030302020204" charset="0"/>
                <a:cs typeface="Comic Sans MS Regular" panose="030F0702030302020204" charset="0"/>
                <a:sym typeface="+mn-ea"/>
              </a:rPr>
              <a:t>议论文</a:t>
            </a:r>
            <a:r>
              <a:rPr lang="en-US" altLang="zh-CN" sz="2800">
                <a:latin typeface="Comic Sans MS Regular" panose="030F0702030302020204" charset="0"/>
                <a:cs typeface="Comic Sans MS Regular" panose="030F0702030302020204" charset="0"/>
                <a:sym typeface="+mn-ea"/>
              </a:rPr>
              <a:t>)</a:t>
            </a:r>
            <a:endParaRPr lang="en-US" altLang="zh-CN" sz="2800">
              <a:solidFill>
                <a:srgbClr val="5F5E5F"/>
              </a:solidFill>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1"/>
          <a:stretch>
            <a:fillRect/>
          </a:stretch>
        </p:blipFill>
        <p:spPr>
          <a:xfrm>
            <a:off x="10053007" y="-228600"/>
            <a:ext cx="2253293" cy="1998889"/>
          </a:xfrm>
          <a:prstGeom prst="rect">
            <a:avLst/>
          </a:prstGeom>
        </p:spPr>
      </p:pic>
      <p:pic>
        <p:nvPicPr>
          <p:cNvPr id="10" name="图片 9"/>
          <p:cNvPicPr>
            <a:picLocks noChangeAspect="1"/>
          </p:cNvPicPr>
          <p:nvPr/>
        </p:nvPicPr>
        <p:blipFill>
          <a:blip r:embed="rId2"/>
          <a:stretch>
            <a:fillRect/>
          </a:stretch>
        </p:blipFill>
        <p:spPr>
          <a:xfrm>
            <a:off x="-355951" y="-19050"/>
            <a:ext cx="2328874" cy="1609483"/>
          </a:xfrm>
          <a:prstGeom prst="rect">
            <a:avLst/>
          </a:prstGeom>
        </p:spPr>
      </p:pic>
      <p:pic>
        <p:nvPicPr>
          <p:cNvPr id="12" name="图片 11"/>
          <p:cNvPicPr>
            <a:picLocks noChangeAspect="1"/>
          </p:cNvPicPr>
          <p:nvPr/>
        </p:nvPicPr>
        <p:blipFill>
          <a:blip r:embed="rId3"/>
          <a:stretch>
            <a:fillRect/>
          </a:stretch>
        </p:blipFill>
        <p:spPr>
          <a:xfrm>
            <a:off x="-157814" y="4766891"/>
            <a:ext cx="1932599" cy="2091109"/>
          </a:xfrm>
          <a:prstGeom prst="rect">
            <a:avLst/>
          </a:prstGeom>
        </p:spPr>
      </p:pic>
      <p:pic>
        <p:nvPicPr>
          <p:cNvPr id="14" name="图片 13"/>
          <p:cNvPicPr>
            <a:picLocks noChangeAspect="1"/>
          </p:cNvPicPr>
          <p:nvPr/>
        </p:nvPicPr>
        <p:blipFill>
          <a:blip r:embed="rId4"/>
          <a:stretch>
            <a:fillRect/>
          </a:stretch>
        </p:blipFill>
        <p:spPr>
          <a:xfrm>
            <a:off x="10412835" y="4652373"/>
            <a:ext cx="2097206" cy="2206943"/>
          </a:xfrm>
          <a:prstGeom prst="rect">
            <a:avLst/>
          </a:prstGeom>
        </p:spPr>
      </p:pic>
      <p:sp>
        <p:nvSpPr>
          <p:cNvPr id="3" name="文本框 2"/>
          <p:cNvSpPr txBox="1"/>
          <p:nvPr/>
        </p:nvSpPr>
        <p:spPr>
          <a:xfrm>
            <a:off x="2103755" y="711835"/>
            <a:ext cx="3667125" cy="829945"/>
          </a:xfrm>
          <a:prstGeom prst="rect">
            <a:avLst/>
          </a:prstGeom>
          <a:noFill/>
        </p:spPr>
        <p:txBody>
          <a:bodyPr wrap="square" rtlCol="0">
            <a:spAutoFit/>
          </a:bodyPr>
          <a:p>
            <a:r>
              <a:rPr lang="en-US" altLang="zh-CN" sz="4800">
                <a:latin typeface="Comic Sans MS Regular" panose="030F0702030302020204" charset="0"/>
              </a:rPr>
              <a:t>Structure</a:t>
            </a:r>
            <a:endParaRPr lang="en-US" altLang="zh-CN" sz="4800">
              <a:latin typeface="Comic Sans MS Regular" panose="030F0702030302020204" charset="0"/>
            </a:endParaRPr>
          </a:p>
        </p:txBody>
      </p:sp>
      <p:pic>
        <p:nvPicPr>
          <p:cNvPr id="2" name="图片 2"/>
          <p:cNvPicPr>
            <a:picLocks noChangeAspect="1"/>
          </p:cNvPicPr>
          <p:nvPr>
            <p:ph type="pic" idx="4294967295"/>
          </p:nvPr>
        </p:nvPicPr>
        <p:blipFill>
          <a:blip r:embed="rId5"/>
          <a:srcRect l="51494" t="-2133" r="23742" b="19948"/>
          <a:stretch>
            <a:fillRect/>
          </a:stretch>
        </p:blipFill>
        <p:spPr>
          <a:xfrm>
            <a:off x="1010920" y="1721485"/>
            <a:ext cx="5022215" cy="3414395"/>
          </a:xfrm>
          <a:prstGeom prst="rect">
            <a:avLst/>
          </a:prstGeom>
          <a:noFill/>
          <a:ln>
            <a:noFill/>
          </a:ln>
        </p:spPr>
      </p:pic>
      <p:sp>
        <p:nvSpPr>
          <p:cNvPr id="5" name="文本框 4"/>
          <p:cNvSpPr txBox="1"/>
          <p:nvPr/>
        </p:nvSpPr>
        <p:spPr>
          <a:xfrm>
            <a:off x="6098540" y="4227830"/>
            <a:ext cx="4149725" cy="1076325"/>
          </a:xfrm>
          <a:prstGeom prst="rect">
            <a:avLst/>
          </a:prstGeom>
          <a:solidFill>
            <a:schemeClr val="bg1"/>
          </a:solidFill>
        </p:spPr>
        <p:txBody>
          <a:bodyPr wrap="square" rtlCol="0">
            <a:spAutoFit/>
          </a:bodyPr>
          <a:p>
            <a:pPr algn="ctr"/>
            <a:r>
              <a:rPr lang="en-US" altLang="zh-CN" sz="3600">
                <a:solidFill>
                  <a:srgbClr val="FF0000"/>
                </a:solidFill>
                <a:latin typeface="Comic Sans MS Regular" panose="030F0702030302020204" charset="0"/>
              </a:rPr>
              <a:t>Introduction </a:t>
            </a:r>
            <a:endParaRPr lang="en-US" altLang="zh-CN" sz="3600">
              <a:latin typeface="Comic Sans MS Regular" panose="030F0702030302020204" charset="0"/>
            </a:endParaRPr>
          </a:p>
          <a:p>
            <a:pPr algn="ctr"/>
            <a:r>
              <a:rPr lang="en-US" altLang="zh-CN" sz="2800">
                <a:latin typeface="Comic Sans MS Regular" panose="030F0702030302020204" charset="0"/>
              </a:rPr>
              <a:t>background information</a:t>
            </a:r>
            <a:endParaRPr lang="en-US" altLang="zh-CN" sz="2800">
              <a:latin typeface="Comic Sans MS Regular" panose="030F0702030302020204" charset="0"/>
            </a:endParaRPr>
          </a:p>
        </p:txBody>
      </p:sp>
      <p:sp>
        <p:nvSpPr>
          <p:cNvPr id="7" name="文本框 6"/>
          <p:cNvSpPr txBox="1"/>
          <p:nvPr/>
        </p:nvSpPr>
        <p:spPr>
          <a:xfrm>
            <a:off x="5544820" y="1788160"/>
            <a:ext cx="5022850" cy="1076325"/>
          </a:xfrm>
          <a:prstGeom prst="rect">
            <a:avLst/>
          </a:prstGeom>
          <a:solidFill>
            <a:schemeClr val="bg1"/>
          </a:solidFill>
        </p:spPr>
        <p:txBody>
          <a:bodyPr wrap="square" rtlCol="0">
            <a:spAutoFit/>
          </a:bodyPr>
          <a:p>
            <a:pPr algn="ctr"/>
            <a:r>
              <a:rPr lang="en-US" altLang="zh-CN" sz="3600">
                <a:solidFill>
                  <a:srgbClr val="FF0000"/>
                </a:solidFill>
                <a:latin typeface="Comic Sans MS Regular" panose="030F0702030302020204" charset="0"/>
              </a:rPr>
              <a:t>Main body</a:t>
            </a:r>
            <a:endParaRPr lang="en-US" altLang="zh-CN" sz="3600">
              <a:latin typeface="Comic Sans MS Regular" panose="030F0702030302020204" charset="0"/>
            </a:endParaRPr>
          </a:p>
          <a:p>
            <a:pPr algn="ctr"/>
            <a:r>
              <a:rPr lang="en-US" altLang="zh-CN" sz="2800">
                <a:latin typeface="Comic Sans MS Regular" panose="030F0702030302020204" charset="0"/>
              </a:rPr>
              <a:t>an experience</a:t>
            </a:r>
            <a:endParaRPr lang="en-US" altLang="zh-CN" sz="2800">
              <a:latin typeface="Comic Sans MS Regular" panose="030F0702030302020204" charset="0"/>
            </a:endParaRPr>
          </a:p>
        </p:txBody>
      </p:sp>
      <p:sp>
        <p:nvSpPr>
          <p:cNvPr id="9" name="文本框 8"/>
          <p:cNvSpPr txBox="1"/>
          <p:nvPr/>
        </p:nvSpPr>
        <p:spPr>
          <a:xfrm>
            <a:off x="5903595" y="3106420"/>
            <a:ext cx="4149725" cy="1076325"/>
          </a:xfrm>
          <a:prstGeom prst="rect">
            <a:avLst/>
          </a:prstGeom>
          <a:solidFill>
            <a:schemeClr val="bg1"/>
          </a:solidFill>
        </p:spPr>
        <p:txBody>
          <a:bodyPr wrap="square" rtlCol="0">
            <a:spAutoFit/>
          </a:bodyPr>
          <a:p>
            <a:pPr algn="ctr"/>
            <a:r>
              <a:rPr lang="en-US" altLang="zh-CN" sz="3600">
                <a:solidFill>
                  <a:srgbClr val="FF0000"/>
                </a:solidFill>
                <a:latin typeface="Comic Sans MS Regular" panose="030F0702030302020204" charset="0"/>
              </a:rPr>
              <a:t>Conclusion </a:t>
            </a:r>
            <a:endParaRPr lang="en-US" altLang="zh-CN" sz="3600">
              <a:latin typeface="Comic Sans MS Regular" panose="030F0702030302020204" charset="0"/>
            </a:endParaRPr>
          </a:p>
          <a:p>
            <a:pPr algn="ctr"/>
            <a:r>
              <a:rPr lang="en-US" altLang="zh-CN" sz="2800">
                <a:latin typeface="Comic Sans MS Regular" panose="030F0702030302020204" charset="0"/>
              </a:rPr>
              <a:t>the opinion</a:t>
            </a:r>
            <a:endParaRPr lang="en-US" altLang="zh-CN" sz="2800">
              <a:latin typeface="Comic Sans MS Regular" panose="030F0702030302020204" charset="0"/>
            </a:endParaRPr>
          </a:p>
        </p:txBody>
      </p:sp>
      <p:sp>
        <p:nvSpPr>
          <p:cNvPr id="11" name="文本框 10"/>
          <p:cNvSpPr txBox="1"/>
          <p:nvPr/>
        </p:nvSpPr>
        <p:spPr>
          <a:xfrm>
            <a:off x="6035675" y="1885315"/>
            <a:ext cx="4333240" cy="645160"/>
          </a:xfrm>
          <a:prstGeom prst="rect">
            <a:avLst/>
          </a:prstGeom>
          <a:solidFill>
            <a:schemeClr val="bg1"/>
          </a:solidFill>
        </p:spPr>
        <p:txBody>
          <a:bodyPr wrap="square" rtlCol="0">
            <a:spAutoFit/>
          </a:bodyPr>
          <a:p>
            <a:pPr algn="ctr"/>
            <a:r>
              <a:rPr lang="en-US" altLang="zh-CN" sz="3600">
                <a:solidFill>
                  <a:srgbClr val="163AD5"/>
                </a:solidFill>
                <a:latin typeface="Comic Sans MS Regular" panose="030F0702030302020204" charset="0"/>
              </a:rPr>
              <a:t>in the beginning</a:t>
            </a:r>
            <a:r>
              <a:rPr lang="en-US" altLang="zh-CN" sz="3600">
                <a:solidFill>
                  <a:srgbClr val="FF0000"/>
                </a:solidFill>
                <a:latin typeface="Comic Sans MS Regular" panose="030F0702030302020204" charset="0"/>
              </a:rPr>
              <a:t> </a:t>
            </a:r>
            <a:endParaRPr lang="en-US" altLang="zh-CN" sz="2800">
              <a:latin typeface="Comic Sans MS Regular" panose="030F0702030302020204" charset="0"/>
            </a:endParaRPr>
          </a:p>
        </p:txBody>
      </p:sp>
      <p:sp>
        <p:nvSpPr>
          <p:cNvPr id="19" name="文本框 18"/>
          <p:cNvSpPr txBox="1"/>
          <p:nvPr/>
        </p:nvSpPr>
        <p:spPr>
          <a:xfrm>
            <a:off x="6449695" y="3185795"/>
            <a:ext cx="3343910" cy="645160"/>
          </a:xfrm>
          <a:prstGeom prst="rect">
            <a:avLst/>
          </a:prstGeom>
          <a:solidFill>
            <a:schemeClr val="bg1"/>
          </a:solidFill>
        </p:spPr>
        <p:txBody>
          <a:bodyPr wrap="square" rtlCol="0">
            <a:spAutoFit/>
          </a:bodyPr>
          <a:p>
            <a:pPr algn="ctr"/>
            <a:r>
              <a:rPr lang="en-US" altLang="zh-CN" sz="3600">
                <a:solidFill>
                  <a:srgbClr val="163AD5"/>
                </a:solidFill>
                <a:latin typeface="Comic Sans MS Regular" panose="030F0702030302020204" charset="0"/>
              </a:rPr>
              <a:t>in the middle</a:t>
            </a:r>
            <a:r>
              <a:rPr lang="en-US" altLang="zh-CN" sz="3600">
                <a:solidFill>
                  <a:srgbClr val="FF0000"/>
                </a:solidFill>
                <a:latin typeface="Comic Sans MS Regular" panose="030F0702030302020204" charset="0"/>
              </a:rPr>
              <a:t> </a:t>
            </a:r>
            <a:endParaRPr lang="en-US" altLang="zh-CN" sz="2800">
              <a:latin typeface="Comic Sans MS Regular" panose="030F0702030302020204" charset="0"/>
            </a:endParaRPr>
          </a:p>
        </p:txBody>
      </p:sp>
      <p:sp>
        <p:nvSpPr>
          <p:cNvPr id="20" name="文本框 19"/>
          <p:cNvSpPr txBox="1"/>
          <p:nvPr/>
        </p:nvSpPr>
        <p:spPr>
          <a:xfrm>
            <a:off x="6407150" y="4424680"/>
            <a:ext cx="3343910" cy="645160"/>
          </a:xfrm>
          <a:prstGeom prst="rect">
            <a:avLst/>
          </a:prstGeom>
          <a:solidFill>
            <a:schemeClr val="bg1"/>
          </a:solidFill>
        </p:spPr>
        <p:txBody>
          <a:bodyPr wrap="square" rtlCol="0">
            <a:spAutoFit/>
          </a:bodyPr>
          <a:p>
            <a:pPr algn="ctr"/>
            <a:r>
              <a:rPr lang="en-US" altLang="zh-CN" sz="3600">
                <a:solidFill>
                  <a:srgbClr val="163AD5"/>
                </a:solidFill>
                <a:latin typeface="Comic Sans MS Regular" panose="030F0702030302020204" charset="0"/>
              </a:rPr>
              <a:t>in the end</a:t>
            </a:r>
            <a:r>
              <a:rPr lang="en-US" altLang="zh-CN" sz="3600">
                <a:solidFill>
                  <a:srgbClr val="FF0000"/>
                </a:solidFill>
                <a:latin typeface="Comic Sans MS Regular" panose="030F0702030302020204" charset="0"/>
              </a:rPr>
              <a:t> </a:t>
            </a:r>
            <a:endParaRPr lang="en-US" altLang="zh-CN" sz="2800">
              <a:latin typeface="Comic Sans MS Regular" panose="030F0702030302020204" charset="0"/>
            </a:endParaRPr>
          </a:p>
        </p:txBody>
      </p:sp>
      <p:sp>
        <p:nvSpPr>
          <p:cNvPr id="21" name="文本框 20"/>
          <p:cNvSpPr txBox="1"/>
          <p:nvPr/>
        </p:nvSpPr>
        <p:spPr>
          <a:xfrm>
            <a:off x="6636385" y="711200"/>
            <a:ext cx="3667125" cy="829945"/>
          </a:xfrm>
          <a:prstGeom prst="rect">
            <a:avLst/>
          </a:prstGeom>
          <a:noFill/>
        </p:spPr>
        <p:txBody>
          <a:bodyPr wrap="square" rtlCol="0">
            <a:spAutoFit/>
          </a:bodyPr>
          <a:p>
            <a:r>
              <a:rPr lang="en-US" altLang="zh-CN" sz="4800">
                <a:latin typeface="Comic Sans MS Regular" panose="030F0702030302020204" charset="0"/>
              </a:rPr>
              <a:t>Main idea</a:t>
            </a:r>
            <a:endParaRPr lang="en-US" altLang="zh-CN" sz="4800">
              <a:latin typeface="Comic Sans MS Regular" panose="030F0702030302020204" charset="0"/>
            </a:endParaRPr>
          </a:p>
        </p:txBody>
      </p:sp>
      <p:sp>
        <p:nvSpPr>
          <p:cNvPr id="23" name="文本框 22"/>
          <p:cNvSpPr txBox="1"/>
          <p:nvPr/>
        </p:nvSpPr>
        <p:spPr>
          <a:xfrm>
            <a:off x="6431280" y="5490845"/>
            <a:ext cx="3343910" cy="1198880"/>
          </a:xfrm>
          <a:prstGeom prst="rect">
            <a:avLst/>
          </a:prstGeom>
          <a:solidFill>
            <a:schemeClr val="bg1"/>
          </a:solidFill>
        </p:spPr>
        <p:txBody>
          <a:bodyPr wrap="square" rtlCol="0">
            <a:spAutoFit/>
          </a:bodyPr>
          <a:p>
            <a:pPr algn="ctr"/>
            <a:r>
              <a:rPr lang="en-US" altLang="zh-CN" sz="3600">
                <a:solidFill>
                  <a:srgbClr val="163AD5"/>
                </a:solidFill>
                <a:latin typeface="Comic Sans MS Regular" panose="030F0702030302020204" charset="0"/>
              </a:rPr>
              <a:t>conclude</a:t>
            </a:r>
            <a:endParaRPr lang="en-US" altLang="zh-CN" sz="3600">
              <a:solidFill>
                <a:srgbClr val="163AD5"/>
              </a:solidFill>
              <a:latin typeface="Comic Sans MS Regular" panose="030F0702030302020204" charset="0"/>
            </a:endParaRPr>
          </a:p>
          <a:p>
            <a:pPr algn="ctr"/>
            <a:r>
              <a:rPr lang="zh-CN" altLang="en-US" sz="3600">
                <a:solidFill>
                  <a:srgbClr val="163AD5"/>
                </a:solidFill>
                <a:latin typeface="Comic Sans MS Regular" panose="030F0702030302020204" charset="0"/>
              </a:rPr>
              <a:t>（</a:t>
            </a:r>
            <a:r>
              <a:rPr lang="zh-CN" altLang="en-US" sz="3600">
                <a:solidFill>
                  <a:srgbClr val="163AD5"/>
                </a:solidFill>
                <a:latin typeface="Comic Sans MS Regular" panose="030F0702030302020204" charset="0"/>
              </a:rPr>
              <a:t>总结）</a:t>
            </a:r>
            <a:r>
              <a:rPr lang="en-US" altLang="zh-CN" sz="3600">
                <a:solidFill>
                  <a:srgbClr val="FF0000"/>
                </a:solidFill>
                <a:latin typeface="Comic Sans MS Regular" panose="030F0702030302020204" charset="0"/>
              </a:rPr>
              <a:t> </a:t>
            </a:r>
            <a:endParaRPr lang="en-US" altLang="zh-CN" sz="2800">
              <a:latin typeface="Comic Sans MS Regular" panose="030F0702030302020204" charset="0"/>
            </a:endParaRPr>
          </a:p>
        </p:txBody>
      </p:sp>
      <p:sp>
        <p:nvSpPr>
          <p:cNvPr id="13" name="文本框 12"/>
          <p:cNvSpPr txBox="1"/>
          <p:nvPr/>
        </p:nvSpPr>
        <p:spPr>
          <a:xfrm>
            <a:off x="412750" y="1807845"/>
            <a:ext cx="5828030" cy="3538220"/>
          </a:xfrm>
          <a:prstGeom prst="rect">
            <a:avLst/>
          </a:prstGeom>
          <a:solidFill>
            <a:schemeClr val="bg1"/>
          </a:solidFill>
        </p:spPr>
        <p:txBody>
          <a:bodyPr wrap="none" rtlCol="0">
            <a:spAutoFit/>
          </a:bodyPr>
          <a:p>
            <a:pPr>
              <a:lnSpc>
                <a:spcPct val="200000"/>
              </a:lnSpc>
            </a:pPr>
            <a:r>
              <a:rPr lang="en-US" altLang="zh-CN" sz="2800">
                <a:latin typeface="Comic Sans MS Regular" panose="030F0702030302020204" charset="0"/>
                <a:cs typeface="Comic Sans MS Regular" panose="030F0702030302020204" charset="0"/>
              </a:rPr>
              <a:t>What genre(</a:t>
            </a:r>
            <a:r>
              <a:rPr lang="zh-CN" altLang="en-US" sz="2800">
                <a:latin typeface="Comic Sans MS Regular" panose="030F0702030302020204" charset="0"/>
                <a:cs typeface="Comic Sans MS Regular" panose="030F0702030302020204" charset="0"/>
              </a:rPr>
              <a:t>体裁</a:t>
            </a:r>
            <a:r>
              <a:rPr lang="en-US" altLang="zh-CN" sz="2800">
                <a:latin typeface="Comic Sans MS Regular" panose="030F0702030302020204" charset="0"/>
                <a:cs typeface="Comic Sans MS Regular" panose="030F0702030302020204" charset="0"/>
              </a:rPr>
              <a:t>) is this passage?</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rPr>
              <a:t>A. Narrative(</a:t>
            </a:r>
            <a:r>
              <a:rPr lang="zh-CN" altLang="en-US" sz="2800">
                <a:latin typeface="Comic Sans MS Regular" panose="030F0702030302020204" charset="0"/>
                <a:cs typeface="Comic Sans MS Regular" panose="030F0702030302020204" charset="0"/>
              </a:rPr>
              <a:t>记叙文</a:t>
            </a:r>
            <a:r>
              <a:rPr lang="en-US" altLang="zh-CN" sz="2800">
                <a:latin typeface="Comic Sans MS Regular" panose="030F0702030302020204" charset="0"/>
                <a:cs typeface="Comic Sans MS Regular" panose="030F0702030302020204" charset="0"/>
              </a:rPr>
              <a:t>)</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rPr>
              <a:t>B. Exposition(</a:t>
            </a:r>
            <a:r>
              <a:rPr lang="zh-CN" altLang="en-US" sz="2800">
                <a:latin typeface="Comic Sans MS Regular" panose="030F0702030302020204" charset="0"/>
                <a:cs typeface="Comic Sans MS Regular" panose="030F0702030302020204" charset="0"/>
              </a:rPr>
              <a:t>说明文</a:t>
            </a:r>
            <a:r>
              <a:rPr lang="en-US" altLang="zh-CN" sz="2800">
                <a:latin typeface="Comic Sans MS Regular" panose="030F0702030302020204" charset="0"/>
                <a:cs typeface="Comic Sans MS Regular" panose="030F0702030302020204" charset="0"/>
              </a:rPr>
              <a:t>)</a:t>
            </a:r>
            <a:endParaRPr lang="en-US" altLang="zh-CN" sz="2800">
              <a:latin typeface="Comic Sans MS Regular" panose="030F0702030302020204" charset="0"/>
              <a:cs typeface="Comic Sans MS Regular" panose="030F0702030302020204" charset="0"/>
            </a:endParaRPr>
          </a:p>
          <a:p>
            <a:pPr>
              <a:lnSpc>
                <a:spcPct val="200000"/>
              </a:lnSpc>
            </a:pPr>
            <a:r>
              <a:rPr lang="en-US" altLang="zh-CN" sz="2800">
                <a:latin typeface="Comic Sans MS Regular" panose="030F0702030302020204" charset="0"/>
                <a:cs typeface="Comic Sans MS Regular" panose="030F0702030302020204" charset="0"/>
              </a:rPr>
              <a:t>C. Argumentative writing(</a:t>
            </a:r>
            <a:r>
              <a:rPr lang="zh-CN" altLang="en-US" sz="2800">
                <a:latin typeface="Comic Sans MS Regular" panose="030F0702030302020204" charset="0"/>
                <a:cs typeface="Comic Sans MS Regular" panose="030F0702030302020204" charset="0"/>
              </a:rPr>
              <a:t>议论文</a:t>
            </a:r>
            <a:r>
              <a:rPr lang="en-US" altLang="zh-CN" sz="2800">
                <a:latin typeface="Comic Sans MS Regular" panose="030F0702030302020204" charset="0"/>
                <a:cs typeface="Comic Sans MS Regular" panose="030F0702030302020204" charset="0"/>
              </a:rPr>
              <a:t>)</a:t>
            </a:r>
            <a:endParaRPr lang="en-US" altLang="zh-CN" sz="2800">
              <a:latin typeface="Comic Sans MS Regular" panose="030F0702030302020204" charset="0"/>
              <a:cs typeface="Comic Sans MS Regular" panose="030F0702030302020204" charset="0"/>
            </a:endParaRPr>
          </a:p>
        </p:txBody>
      </p:sp>
      <p:pic>
        <p:nvPicPr>
          <p:cNvPr id="50" name="图片 49"/>
          <p:cNvPicPr>
            <a:picLocks noChangeAspect="1"/>
          </p:cNvPicPr>
          <p:nvPr/>
        </p:nvPicPr>
        <p:blipFill>
          <a:blip r:embed="rId6"/>
          <a:stretch>
            <a:fillRect/>
          </a:stretch>
        </p:blipFill>
        <p:spPr>
          <a:xfrm>
            <a:off x="433679" y="3023636"/>
            <a:ext cx="511655" cy="511655"/>
          </a:xfrm>
          <a:prstGeom prst="rect">
            <a:avLst/>
          </a:prstGeom>
        </p:spPr>
      </p:pic>
      <p:pic>
        <p:nvPicPr>
          <p:cNvPr id="15" name="图片 14" descr="u=2956776314,2926943649&amp;fm=253&amp;fmt=auto&amp;app=138&amp;f=JPEG"/>
          <p:cNvPicPr>
            <a:picLocks noChangeAspect="1"/>
          </p:cNvPicPr>
          <p:nvPr/>
        </p:nvPicPr>
        <p:blipFill>
          <a:blip r:embed="rId7"/>
          <a:stretch>
            <a:fillRect/>
          </a:stretch>
        </p:blipFill>
        <p:spPr>
          <a:xfrm>
            <a:off x="9597390" y="4013200"/>
            <a:ext cx="1454785" cy="145478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82135 -0.0558333 L -0.389688 -0.367037 " pathEditMode="relative" ptsTypes="">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4474 0.03 L -0.369844 0.174167 " pathEditMode="relative" rAng="0" ptsTypes="">
                                      <p:cBhvr>
                                        <p:cTn id="10" dur="2000" fill="hold"/>
                                        <p:tgtEl>
                                          <p:spTgt spid="7"/>
                                        </p:tgtEl>
                                        <p:attrNameLst>
                                          <p:attrName>ppt_x</p:attrName>
                                          <p:attrName>ppt_y</p:attrName>
                                        </p:attrNameLst>
                                      </p:cBhvr>
                                      <p:rCtr x="-106" y="6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158385 0.0140741 L -0.369115 0.173704 " pathEditMode="relative" rAng="0" ptsTypes="">
                                      <p:cBhvr>
                                        <p:cTn id="14" dur="2000" fill="hold"/>
                                        <p:tgtEl>
                                          <p:spTgt spid="9"/>
                                        </p:tgtEl>
                                        <p:attrNameLst>
                                          <p:attrName>ppt_x</p:attrName>
                                          <p:attrName>ppt_y</p:attrName>
                                        </p:attrNameLst>
                                      </p:cBhvr>
                                      <p:rCtr x="-26" y="73"/>
                                    </p:animMotion>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heckerboard(across)">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dissolve">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9" grpId="0" bldLvl="0" animBg="1"/>
      <p:bldP spid="20" grpId="0" bldLvl="0" animBg="1"/>
      <p:bldP spid="21" grpId="0"/>
      <p:bldP spid="23" grpId="0" bldLvl="0" animBg="1"/>
      <p:bldP spid="5" grpId="0" animBg="1"/>
      <p:bldP spid="7" grpId="0" bldLvl="0" animBg="1"/>
      <p:bldP spid="9" grpId="0" animBg="1"/>
      <p:bldP spid="1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pic>
        <p:nvPicPr>
          <p:cNvPr id="8" name="图片 7"/>
          <p:cNvPicPr>
            <a:picLocks noChangeAspect="1"/>
          </p:cNvPicPr>
          <p:nvPr/>
        </p:nvPicPr>
        <p:blipFill>
          <a:blip r:embed="rId1"/>
          <a:stretch>
            <a:fillRect/>
          </a:stretch>
        </p:blipFill>
        <p:spPr>
          <a:xfrm>
            <a:off x="10929307" y="-814070"/>
            <a:ext cx="2253293" cy="1998889"/>
          </a:xfrm>
          <a:prstGeom prst="rect">
            <a:avLst/>
          </a:prstGeom>
        </p:spPr>
      </p:pic>
      <p:pic>
        <p:nvPicPr>
          <p:cNvPr id="12" name="图片 11"/>
          <p:cNvPicPr>
            <a:picLocks noChangeAspect="1"/>
          </p:cNvPicPr>
          <p:nvPr/>
        </p:nvPicPr>
        <p:blipFill>
          <a:blip r:embed="rId2"/>
          <a:stretch>
            <a:fillRect/>
          </a:stretch>
        </p:blipFill>
        <p:spPr>
          <a:xfrm>
            <a:off x="-983949" y="5283781"/>
            <a:ext cx="1932599" cy="2091109"/>
          </a:xfrm>
          <a:prstGeom prst="rect">
            <a:avLst/>
          </a:prstGeom>
        </p:spPr>
      </p:pic>
      <p:pic>
        <p:nvPicPr>
          <p:cNvPr id="14" name="图片 13"/>
          <p:cNvPicPr>
            <a:picLocks noChangeAspect="1"/>
          </p:cNvPicPr>
          <p:nvPr/>
        </p:nvPicPr>
        <p:blipFill>
          <a:blip r:embed="rId3"/>
          <a:stretch>
            <a:fillRect/>
          </a:stretch>
        </p:blipFill>
        <p:spPr>
          <a:xfrm>
            <a:off x="11275165" y="4870178"/>
            <a:ext cx="2097206" cy="2206943"/>
          </a:xfrm>
          <a:prstGeom prst="rect">
            <a:avLst/>
          </a:prstGeom>
        </p:spPr>
      </p:pic>
      <p:pic>
        <p:nvPicPr>
          <p:cNvPr id="10" name="图片 9"/>
          <p:cNvPicPr>
            <a:picLocks noChangeAspect="1"/>
          </p:cNvPicPr>
          <p:nvPr/>
        </p:nvPicPr>
        <p:blipFill>
          <a:blip r:embed="rId4"/>
          <a:stretch>
            <a:fillRect/>
          </a:stretch>
        </p:blipFill>
        <p:spPr>
          <a:xfrm>
            <a:off x="-794736" y="-814070"/>
            <a:ext cx="2328874" cy="1609483"/>
          </a:xfrm>
          <a:prstGeom prst="rect">
            <a:avLst/>
          </a:prstGeom>
        </p:spPr>
      </p:pic>
      <p:sp>
        <p:nvSpPr>
          <p:cNvPr id="13" name="文本框 12"/>
          <p:cNvSpPr txBox="1"/>
          <p:nvPr/>
        </p:nvSpPr>
        <p:spPr>
          <a:xfrm>
            <a:off x="280035" y="5314950"/>
            <a:ext cx="11632565" cy="1106805"/>
          </a:xfrm>
          <a:prstGeom prst="rect">
            <a:avLst/>
          </a:prstGeom>
          <a:noFill/>
        </p:spPr>
        <p:txBody>
          <a:bodyPr wrap="square" rtlCol="0">
            <a:spAutoFit/>
          </a:bodyPr>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4. Which can be </a:t>
            </a:r>
            <a:r>
              <a:rPr lang="en-US" altLang="zh-CN" sz="2200">
                <a:solidFill>
                  <a:srgbClr val="FF0000"/>
                </a:solidFill>
                <a:latin typeface="Comic Sans MS Regular" panose="030F0702030302020204" charset="0"/>
                <a:cs typeface="Comic Sans MS Regular" panose="030F0702030302020204" charset="0"/>
                <a:sym typeface="+mn-ea"/>
              </a:rPr>
              <a:t>the best title</a:t>
            </a:r>
            <a:r>
              <a:rPr lang="en-US" altLang="zh-CN" sz="2200">
                <a:latin typeface="Comic Sans MS Regular" panose="030F0702030302020204" charset="0"/>
                <a:cs typeface="Comic Sans MS Regular" panose="030F0702030302020204" charset="0"/>
                <a:sym typeface="+mn-ea"/>
              </a:rPr>
              <a:t> for the text?</a:t>
            </a:r>
            <a:endParaRPr lang="en-US" altLang="zh-CN" sz="22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     A. A Possible Chance                              B. An Unexpected Result</a:t>
            </a:r>
            <a:endParaRPr lang="en-US" altLang="zh-CN" sz="2200">
              <a:solidFill>
                <a:schemeClr val="tx1"/>
              </a:solidFill>
              <a:latin typeface="Comic Sans MS Regular" panose="030F0702030302020204" charset="0"/>
              <a:cs typeface="Comic Sans MS Regular" panose="030F0702030302020204" charset="0"/>
            </a:endParaRPr>
          </a:p>
          <a:p>
            <a:pPr algn="l">
              <a:lnSpc>
                <a:spcPct val="100000"/>
              </a:lnSpc>
              <a:buClrTx/>
              <a:buSzTx/>
              <a:buFontTx/>
            </a:pPr>
            <a:r>
              <a:rPr lang="en-US" altLang="zh-CN" sz="2200">
                <a:latin typeface="Comic Sans MS Regular" panose="030F0702030302020204" charset="0"/>
                <a:cs typeface="Comic Sans MS Regular" panose="030F0702030302020204" charset="0"/>
                <a:sym typeface="+mn-ea"/>
              </a:rPr>
              <a:t>    C. An Experience to Shape Myself          D. A Wish to Be Better</a:t>
            </a:r>
            <a:endParaRPr lang="en-US" altLang="zh-CN" sz="2200">
              <a:solidFill>
                <a:schemeClr val="tx1"/>
              </a:solidFill>
              <a:latin typeface="Comic Sans MS Regular" panose="030F0702030302020204" charset="0"/>
              <a:cs typeface="Comic Sans MS Regular" panose="030F0702030302020204" charset="0"/>
            </a:endParaRPr>
          </a:p>
        </p:txBody>
      </p:sp>
      <p:sp>
        <p:nvSpPr>
          <p:cNvPr id="11" name="文本框 10"/>
          <p:cNvSpPr txBox="1"/>
          <p:nvPr/>
        </p:nvSpPr>
        <p:spPr>
          <a:xfrm>
            <a:off x="813435" y="4685030"/>
            <a:ext cx="442658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7" name="文本框 6"/>
          <p:cNvSpPr txBox="1"/>
          <p:nvPr/>
        </p:nvSpPr>
        <p:spPr>
          <a:xfrm>
            <a:off x="301625" y="244475"/>
            <a:ext cx="11527155" cy="5061585"/>
          </a:xfrm>
          <a:prstGeom prst="rect">
            <a:avLst/>
          </a:prstGeom>
          <a:noFill/>
        </p:spPr>
        <p:txBody>
          <a:bodyPr wrap="square" rtlCol="0">
            <a:spAutoFit/>
          </a:bodyPr>
          <a:p>
            <a:pPr indent="457200" algn="just" eaLnBrk="0" fontAlgn="auto"/>
            <a:r>
              <a:rPr lang="zh-CN" altLang="en-US" sz="1700">
                <a:latin typeface="Comic Sans MS Regular" panose="030F0702030302020204" charset="0"/>
                <a:cs typeface="Comic Sans MS Regular" panose="030F0702030302020204" charset="0"/>
              </a:rPr>
              <a:t>When I was 10, I was always joked by my buddy Co-Curricular Activities (CCA) mates, including</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John. Words were like,“Dick is the best player in the CCA! He only knows how to play 'Mary had a</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Little Lamb' on the trumpet(小号)!”</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Once the moment I left </a:t>
            </a:r>
            <a:r>
              <a:rPr lang="en-US" altLang="zh-CN" sz="1700">
                <a:latin typeface="Comic Sans MS Regular" panose="030F0702030302020204" charset="0"/>
                <a:cs typeface="Comic Sans MS Regular" panose="030F0702030302020204" charset="0"/>
              </a:rPr>
              <a:t>th</a:t>
            </a:r>
            <a:r>
              <a:rPr lang="zh-CN" altLang="en-US" sz="1700">
                <a:latin typeface="Comic Sans MS Regular" panose="030F0702030302020204" charset="0"/>
                <a:cs typeface="Comic Sans MS Regular" panose="030F0702030302020204" charset="0"/>
              </a:rPr>
              <a:t>е school, I took out my earpiece, listening to recordings like a broken recorder. I got so concentrated (专注的)  that I didn't see the wall in front and fell on the ground.</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Luckily for me, a passer-by saw what had happened and immediately called the 120. When I woke up in the hospital, however, the nurse told me that l suffered serious leg injuries. I could have stopped practicing but that was not what I wanted. I wanted to practice even in the hospital.</a:t>
            </a:r>
            <a:r>
              <a:rPr lang="en-US" altLang="zh-CN" sz="1700">
                <a:latin typeface="Comic Sans MS Regular" panose="030F0702030302020204" charset="0"/>
                <a:cs typeface="Comic Sans MS Regular" panose="030F0702030302020204" charset="0"/>
                <a:sym typeface="+mn-ea"/>
              </a:rPr>
              <a:t>“</a:t>
            </a:r>
            <a:r>
              <a:rPr lang="zh-CN" altLang="en-US" sz="1700">
                <a:latin typeface="Comic Sans MS Regular" panose="030F0702030302020204" charset="0"/>
                <a:cs typeface="Comic Sans MS Regular" panose="030F0702030302020204" charset="0"/>
              </a:rPr>
              <a:t>One leg injury would not stop me; it would only make me feel more motivated, </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I replied to the nurse.</a:t>
            </a:r>
            <a:r>
              <a:rPr lang="en-US" altLang="zh-CN" sz="1700">
                <a:latin typeface="Comic Sans MS Regular" panose="030F0702030302020204" charset="0"/>
                <a:cs typeface="Comic Sans MS Regular" panose="030F0702030302020204" charset="0"/>
              </a:rPr>
              <a:t> </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That was a hard period of my life. If I had not been careless, I would not have this problem. Yet if I</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haven't gotten myself into this problem, I would not be as motivated and would not have that experience teaching me a life lesson. My parents and my best friend had come to give me emotional support, telling me what had happened during CCA today and advising me on how to become a better player. After day-and-night hard practice, I finally perfected and went back to m</a:t>
            </a:r>
            <a:r>
              <a:rPr lang="en-US" altLang="zh-CN" sz="1700">
                <a:latin typeface="Comic Sans MS Regular" panose="030F0702030302020204" charset="0"/>
                <a:cs typeface="Comic Sans MS Regular" panose="030F0702030302020204" charset="0"/>
              </a:rPr>
              <a:t>y</a:t>
            </a:r>
            <a:r>
              <a:rPr lang="zh-CN" altLang="en-US" sz="1700">
                <a:latin typeface="Comic Sans MS Regular" panose="030F0702030302020204" charset="0"/>
                <a:cs typeface="Comic Sans MS Regular" panose="030F0702030302020204" charset="0"/>
              </a:rPr>
              <a:t> </a:t>
            </a:r>
            <a:r>
              <a:rPr lang="en-US" altLang="zh-CN" sz="1700">
                <a:latin typeface="Comic Sans MS Regular" panose="030F0702030302020204" charset="0"/>
                <a:cs typeface="Comic Sans MS Regular" panose="030F0702030302020204" charset="0"/>
              </a:rPr>
              <a:t>C</a:t>
            </a:r>
            <a:r>
              <a:rPr lang="zh-CN" altLang="en-US" sz="1700">
                <a:latin typeface="Comic Sans MS Regular" panose="030F0702030302020204" charset="0"/>
                <a:cs typeface="Comic Sans MS Regular" panose="030F0702030302020204" charset="0"/>
              </a:rPr>
              <a:t>CA.</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On the selection day, the conductor (指挥) praised me and asked how I had improved so much. I</a:t>
            </a:r>
            <a:r>
              <a:rPr lang="en-US" altLang="zh-CN" sz="1700">
                <a:latin typeface="Comic Sans MS Regular" panose="030F0702030302020204" charset="0"/>
                <a:cs typeface="Comic Sans MS Regular" panose="030F0702030302020204" charset="0"/>
              </a:rPr>
              <a:t> </a:t>
            </a:r>
            <a:r>
              <a:rPr lang="zh-CN" altLang="en-US" sz="1700">
                <a:latin typeface="Comic Sans MS Regular" panose="030F0702030302020204" charset="0"/>
                <a:cs typeface="Comic Sans MS Regular" panose="030F0702030302020204" charset="0"/>
              </a:rPr>
              <a:t>explained that it was because of my determination, my family and my friends. The conductor then said that I was a role model and that the whole band should follow my motivation and practice instead of being like John.</a:t>
            </a:r>
            <a:endParaRPr lang="zh-CN" altLang="en-US" sz="1700">
              <a:latin typeface="Comic Sans MS Regular" panose="030F0702030302020204" charset="0"/>
              <a:cs typeface="Comic Sans MS Regular" panose="030F0702030302020204" charset="0"/>
            </a:endParaRPr>
          </a:p>
          <a:p>
            <a:pPr indent="457200" algn="just" eaLnBrk="0" fontAlgn="auto"/>
            <a:r>
              <a:rPr lang="zh-CN" altLang="en-US" sz="1700">
                <a:latin typeface="Comic Sans MS Regular" panose="030F0702030302020204" charset="0"/>
                <a:cs typeface="Comic Sans MS Regular" panose="030F0702030302020204" charset="0"/>
              </a:rPr>
              <a:t>This experience made me what I am today. Recently, I am the best player and the head of the secondary school military band.</a:t>
            </a:r>
            <a:endParaRPr lang="zh-CN" altLang="en-US" sz="1700">
              <a:latin typeface="Comic Sans MS Regular" panose="030F0702030302020204" charset="0"/>
              <a:cs typeface="Comic Sans MS Regular" panose="030F0702030302020204" charset="0"/>
            </a:endParaRPr>
          </a:p>
        </p:txBody>
      </p:sp>
      <p:pic>
        <p:nvPicPr>
          <p:cNvPr id="50" name="图片 49"/>
          <p:cNvPicPr>
            <a:picLocks noChangeAspect="1"/>
          </p:cNvPicPr>
          <p:nvPr/>
        </p:nvPicPr>
        <p:blipFill>
          <a:blip r:embed="rId5"/>
          <a:stretch>
            <a:fillRect/>
          </a:stretch>
        </p:blipFill>
        <p:spPr>
          <a:xfrm>
            <a:off x="576554" y="5916696"/>
            <a:ext cx="511655" cy="511655"/>
          </a:xfrm>
          <a:prstGeom prst="rect">
            <a:avLst/>
          </a:prstGeom>
        </p:spPr>
      </p:pic>
      <p:grpSp>
        <p:nvGrpSpPr>
          <p:cNvPr id="3" name="组合 2"/>
          <p:cNvGrpSpPr/>
          <p:nvPr/>
        </p:nvGrpSpPr>
        <p:grpSpPr>
          <a:xfrm>
            <a:off x="333375" y="342265"/>
            <a:ext cx="11526520" cy="3778250"/>
            <a:chOff x="523" y="539"/>
            <a:chExt cx="18152" cy="5950"/>
          </a:xfrm>
        </p:grpSpPr>
        <p:grpSp>
          <p:nvGrpSpPr>
            <p:cNvPr id="2" name="组合 1"/>
            <p:cNvGrpSpPr/>
            <p:nvPr/>
          </p:nvGrpSpPr>
          <p:grpSpPr>
            <a:xfrm>
              <a:off x="523" y="539"/>
              <a:ext cx="18152" cy="5950"/>
              <a:chOff x="496" y="523"/>
              <a:chExt cx="18152" cy="5950"/>
            </a:xfrm>
          </p:grpSpPr>
          <p:grpSp>
            <p:nvGrpSpPr>
              <p:cNvPr id="5" name="组合 4"/>
              <p:cNvGrpSpPr/>
              <p:nvPr/>
            </p:nvGrpSpPr>
            <p:grpSpPr>
              <a:xfrm>
                <a:off x="496" y="523"/>
                <a:ext cx="18152" cy="5950"/>
                <a:chOff x="517" y="307"/>
                <a:chExt cx="18152" cy="5950"/>
              </a:xfrm>
            </p:grpSpPr>
            <p:grpSp>
              <p:nvGrpSpPr>
                <p:cNvPr id="22" name="组合 21"/>
                <p:cNvGrpSpPr/>
                <p:nvPr/>
              </p:nvGrpSpPr>
              <p:grpSpPr>
                <a:xfrm>
                  <a:off x="517" y="307"/>
                  <a:ext cx="18152" cy="5950"/>
                  <a:chOff x="517" y="307"/>
                  <a:chExt cx="18152" cy="5950"/>
                </a:xfrm>
              </p:grpSpPr>
              <p:grpSp>
                <p:nvGrpSpPr>
                  <p:cNvPr id="18" name="组合 17"/>
                  <p:cNvGrpSpPr/>
                  <p:nvPr/>
                </p:nvGrpSpPr>
                <p:grpSpPr>
                  <a:xfrm>
                    <a:off x="517" y="307"/>
                    <a:ext cx="18153" cy="5951"/>
                    <a:chOff x="552" y="8987"/>
                    <a:chExt cx="18292" cy="5951"/>
                  </a:xfrm>
                </p:grpSpPr>
                <p:sp>
                  <p:nvSpPr>
                    <p:cNvPr id="19" name="矩形 18"/>
                    <p:cNvSpPr/>
                    <p:nvPr/>
                  </p:nvSpPr>
                  <p:spPr>
                    <a:xfrm>
                      <a:off x="552" y="8987"/>
                      <a:ext cx="18292" cy="5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290" y="8997"/>
                      <a:ext cx="12808" cy="822"/>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a:t>
                      </a:r>
                      <a:r>
                        <a:rPr lang="en-US" altLang="zh-CN" sz="2800">
                          <a:solidFill>
                            <a:schemeClr val="tx1"/>
                          </a:solidFill>
                          <a:latin typeface="Comic Sans MS Regular" panose="030F0702030302020204" charset="0"/>
                          <a:cs typeface="Comic Sans MS Regular" panose="030F0702030302020204" charset="0"/>
                        </a:rPr>
                        <a:t>Reading Comprehension</a:t>
                      </a:r>
                      <a:endParaRPr lang="en-US" altLang="zh-CN" sz="2800">
                        <a:solidFill>
                          <a:schemeClr val="tx1"/>
                        </a:solidFill>
                        <a:latin typeface="Comic Sans MS Regular" panose="030F0702030302020204" charset="0"/>
                        <a:cs typeface="Comic Sans MS Regular" panose="030F0702030302020204" charset="0"/>
                      </a:endParaRPr>
                    </a:p>
                  </p:txBody>
                </p:sp>
              </p:grpSp>
              <p:sp>
                <p:nvSpPr>
                  <p:cNvPr id="21" name="文本框 20"/>
                  <p:cNvSpPr txBox="1"/>
                  <p:nvPr/>
                </p:nvSpPr>
                <p:spPr>
                  <a:xfrm>
                    <a:off x="581" y="1139"/>
                    <a:ext cx="5223"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Tip1: </a:t>
                    </a:r>
                    <a:r>
                      <a:rPr lang="en-US" altLang="zh-CN" sz="2400">
                        <a:solidFill>
                          <a:srgbClr val="FF0000"/>
                        </a:solidFill>
                        <a:latin typeface="Comic Sans MS Regular" panose="030F0702030302020204" charset="0"/>
                        <a:cs typeface="Comic Sans MS Regular" panose="030F0702030302020204" charset="0"/>
                      </a:rPr>
                      <a:t>Questions first.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23" name="文本框 22"/>
                <p:cNvSpPr txBox="1"/>
                <p:nvPr/>
              </p:nvSpPr>
              <p:spPr>
                <a:xfrm>
                  <a:off x="610" y="1944"/>
                  <a:ext cx="4037"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Tip2: Key words</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34" name="文本框 33"/>
              <p:cNvSpPr txBox="1"/>
              <p:nvPr/>
            </p:nvSpPr>
            <p:spPr>
              <a:xfrm>
                <a:off x="589" y="3052"/>
                <a:ext cx="4537"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Tip3: Infer(</a:t>
                </a:r>
                <a:r>
                  <a:rPr lang="zh-CN" altLang="en-US" sz="2400">
                    <a:solidFill>
                      <a:srgbClr val="FF0000"/>
                    </a:solidFill>
                    <a:latin typeface="Comic Sans MS Regular" panose="030F0702030302020204" charset="0"/>
                    <a:cs typeface="Comic Sans MS Regular" panose="030F0702030302020204" charset="0"/>
                  </a:rPr>
                  <a:t>推断</a:t>
                </a:r>
                <a:r>
                  <a:rPr lang="en-US" altLang="zh-CN" sz="2400">
                    <a:solidFill>
                      <a:srgbClr val="FF0000"/>
                    </a:solidFill>
                    <a:latin typeface="Comic Sans MS Regular" panose="030F0702030302020204" charset="0"/>
                    <a:cs typeface="Comic Sans MS Regular" panose="030F0702030302020204" charset="0"/>
                  </a:rPr>
                  <a: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30" name="文本框 29"/>
            <p:cNvSpPr txBox="1"/>
            <p:nvPr/>
          </p:nvSpPr>
          <p:spPr>
            <a:xfrm>
              <a:off x="643" y="3960"/>
              <a:ext cx="4018" cy="72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Tip4: </a:t>
              </a:r>
              <a:r>
                <a:rPr lang="en-US" altLang="zh-CN" sz="2400">
                  <a:solidFill>
                    <a:srgbClr val="FF0000"/>
                  </a:solidFill>
                  <a:latin typeface="Comic Sans MS Regular" panose="030F0702030302020204" charset="0"/>
                  <a:cs typeface="Comic Sans MS Regular" panose="030F0702030302020204" charset="0"/>
                </a:rPr>
                <a:t>Context.</a:t>
              </a:r>
              <a:endParaRPr lang="en-US" altLang="zh-CN" sz="2400">
                <a:solidFill>
                  <a:srgbClr val="FF0000"/>
                </a:solidFill>
                <a:latin typeface="Comic Sans MS Regular" panose="030F0702030302020204" charset="0"/>
                <a:cs typeface="Comic Sans MS Regular" panose="030F0702030302020204" charset="0"/>
              </a:endParaRPr>
            </a:p>
          </p:txBody>
        </p:sp>
      </p:grpSp>
      <p:sp>
        <p:nvSpPr>
          <p:cNvPr id="9" name="文本框 8"/>
          <p:cNvSpPr txBox="1"/>
          <p:nvPr/>
        </p:nvSpPr>
        <p:spPr>
          <a:xfrm>
            <a:off x="429260" y="3078480"/>
            <a:ext cx="2626360" cy="460375"/>
          </a:xfrm>
          <a:prstGeom prst="rect">
            <a:avLst/>
          </a:prstGeom>
          <a:solidFill>
            <a:schemeClr val="bg1"/>
          </a:solidFill>
        </p:spPr>
        <p:txBody>
          <a:bodyPr wrap="square" rtlCol="0">
            <a:spAutoFit/>
          </a:bodyPr>
          <a:p>
            <a:r>
              <a:rPr lang="en-US" altLang="zh-CN" sz="2400">
                <a:solidFill>
                  <a:srgbClr val="FF0000"/>
                </a:solidFill>
                <a:latin typeface="Comic Sans MS Regular" panose="030F0702030302020204" charset="0"/>
                <a:cs typeface="Comic Sans MS Regular" panose="030F0702030302020204" charset="0"/>
              </a:rPr>
              <a:t>Tip5: Main idea.</a:t>
            </a:r>
            <a:endParaRPr lang="en-US" altLang="zh-CN" sz="2400">
              <a:solidFill>
                <a:srgbClr val="FF0000"/>
              </a:solidFill>
              <a:latin typeface="Comic Sans MS Regular" panose="030F0702030302020204" charset="0"/>
              <a:cs typeface="Comic Sans MS Regular" panose="030F0702030302020204" charset="0"/>
            </a:endParaRPr>
          </a:p>
        </p:txBody>
      </p:sp>
      <p:grpSp>
        <p:nvGrpSpPr>
          <p:cNvPr id="15" name="组合 14"/>
          <p:cNvGrpSpPr/>
          <p:nvPr/>
        </p:nvGrpSpPr>
        <p:grpSpPr>
          <a:xfrm>
            <a:off x="243205" y="4135120"/>
            <a:ext cx="11873865" cy="2273935"/>
            <a:chOff x="285" y="723"/>
            <a:chExt cx="18699" cy="533"/>
          </a:xfrm>
        </p:grpSpPr>
        <p:sp>
          <p:nvSpPr>
            <p:cNvPr id="16" name="圆角矩形 15"/>
            <p:cNvSpPr/>
            <p:nvPr/>
          </p:nvSpPr>
          <p:spPr>
            <a:xfrm>
              <a:off x="285" y="725"/>
              <a:ext cx="18541" cy="5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665" y="723"/>
              <a:ext cx="18319" cy="216"/>
            </a:xfrm>
            <a:prstGeom prst="rect">
              <a:avLst/>
            </a:prstGeom>
            <a:noFill/>
          </p:spPr>
          <p:txBody>
            <a:bodyPr wrap="square" rtlCol="0">
              <a:spAutoFit/>
            </a:bodyPr>
            <a:p>
              <a:pPr algn="l">
                <a:lnSpc>
                  <a:spcPct val="150000"/>
                </a:lnSpc>
                <a:buClrTx/>
                <a:buSzTx/>
                <a:buFontTx/>
              </a:pPr>
              <a:r>
                <a:rPr lang="en-US" altLang="zh-CN" sz="3600">
                  <a:latin typeface="Comic Sans MS Regular" panose="030F0702030302020204" charset="0"/>
                  <a:cs typeface="Comic Sans MS Regular" panose="030F0702030302020204" charset="0"/>
                  <a:sym typeface="+mn-ea"/>
                </a:rPr>
                <a:t>What do you think of Dick?</a:t>
              </a:r>
              <a:r>
                <a:rPr lang="en-US" altLang="zh-CN" sz="2200">
                  <a:latin typeface="Comic Sans MS Regular" panose="030F0702030302020204" charset="0"/>
                  <a:cs typeface="Comic Sans MS Regular" panose="030F0702030302020204" charset="0"/>
                  <a:sym typeface="+mn-ea"/>
                </a:rPr>
                <a:t>     </a:t>
              </a:r>
              <a:endParaRPr lang="en-US" altLang="zh-CN" sz="2200">
                <a:solidFill>
                  <a:schemeClr val="tx1"/>
                </a:solidFill>
                <a:latin typeface="Comic Sans MS Regular" panose="030F0702030302020204" charset="0"/>
                <a:cs typeface="Comic Sans MS Regular" panose="030F0702030302020204" charset="0"/>
              </a:endParaRPr>
            </a:p>
          </p:txBody>
        </p:sp>
      </p:grpSp>
      <p:sp>
        <p:nvSpPr>
          <p:cNvPr id="24" name="文本框 23"/>
          <p:cNvSpPr txBox="1"/>
          <p:nvPr/>
        </p:nvSpPr>
        <p:spPr>
          <a:xfrm>
            <a:off x="497205" y="4926965"/>
            <a:ext cx="11343640" cy="1198880"/>
          </a:xfrm>
          <a:prstGeom prst="rect">
            <a:avLst/>
          </a:prstGeom>
          <a:noFill/>
        </p:spPr>
        <p:txBody>
          <a:bodyPr wrap="square" rtlCol="0">
            <a:spAutoFit/>
          </a:bodyPr>
          <a:p>
            <a:r>
              <a:rPr lang="en-US" altLang="zh-CN" sz="3600">
                <a:solidFill>
                  <a:srgbClr val="FF0000"/>
                </a:solidFill>
                <a:latin typeface="Comic Sans MS Regular" panose="030F0702030302020204" charset="0"/>
                <a:cs typeface="Comic Sans MS Regular" panose="030F0702030302020204" charset="0"/>
              </a:rPr>
              <a:t>He is hard-working, determined......</a:t>
            </a:r>
            <a:endParaRPr lang="en-US" altLang="zh-CN" sz="3600">
              <a:solidFill>
                <a:srgbClr val="FF0000"/>
              </a:solidFill>
              <a:latin typeface="Comic Sans MS Regular" panose="030F0702030302020204" charset="0"/>
              <a:cs typeface="Comic Sans MS Regular" panose="030F0702030302020204" charset="0"/>
            </a:endParaRPr>
          </a:p>
          <a:p>
            <a:r>
              <a:rPr lang="en-US" altLang="zh-CN" sz="3600">
                <a:solidFill>
                  <a:srgbClr val="FF0000"/>
                </a:solidFill>
                <a:latin typeface="Comic Sans MS Regular" panose="030F0702030302020204" charset="0"/>
                <a:cs typeface="Comic Sans MS Regular" panose="030F0702030302020204" charset="0"/>
              </a:rPr>
              <a:t>He never gives up...</a:t>
            </a:r>
            <a:endParaRPr lang="en-US" altLang="zh-CN" sz="3600">
              <a:solidFill>
                <a:srgbClr val="FF0000"/>
              </a:solidFill>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bldLvl="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l="13153" t="25279" r="13619" b="15484"/>
          <a:stretch>
            <a:fillRect/>
          </a:stretch>
        </p:blipFill>
        <p:spPr>
          <a:xfrm>
            <a:off x="1" y="0"/>
            <a:ext cx="12192000" cy="6858000"/>
          </a:xfrm>
          <a:prstGeom prst="rect">
            <a:avLst/>
          </a:prstGeom>
        </p:spPr>
      </p:pic>
      <p:sp>
        <p:nvSpPr>
          <p:cNvPr id="16" name="矩形 15"/>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
          <a:stretch>
            <a:fillRect/>
          </a:stretch>
        </p:blipFill>
        <p:spPr>
          <a:xfrm>
            <a:off x="4069000" y="5058678"/>
            <a:ext cx="4054000" cy="64510"/>
          </a:xfrm>
          <a:prstGeom prst="rect">
            <a:avLst/>
          </a:prstGeom>
        </p:spPr>
      </p:pic>
      <p:grpSp>
        <p:nvGrpSpPr>
          <p:cNvPr id="4" name="组合 3"/>
          <p:cNvGrpSpPr/>
          <p:nvPr/>
        </p:nvGrpSpPr>
        <p:grpSpPr>
          <a:xfrm>
            <a:off x="4064635" y="1257935"/>
            <a:ext cx="3950970" cy="4136390"/>
            <a:chOff x="4922175" y="1528763"/>
            <a:chExt cx="2347650" cy="2594678"/>
          </a:xfrm>
        </p:grpSpPr>
        <p:pic>
          <p:nvPicPr>
            <p:cNvPr id="6" name="图片 5"/>
            <p:cNvPicPr>
              <a:picLocks noChangeAspect="1"/>
            </p:cNvPicPr>
            <p:nvPr/>
          </p:nvPicPr>
          <p:blipFill>
            <a:blip r:embed="rId3"/>
            <a:stretch>
              <a:fillRect/>
            </a:stretch>
          </p:blipFill>
          <p:spPr>
            <a:xfrm>
              <a:off x="4922175" y="1528763"/>
              <a:ext cx="2347650" cy="2353200"/>
            </a:xfrm>
            <a:prstGeom prst="rect">
              <a:avLst/>
            </a:prstGeom>
          </p:spPr>
        </p:pic>
        <p:pic>
          <p:nvPicPr>
            <p:cNvPr id="7" name="图片 6"/>
            <p:cNvPicPr>
              <a:picLocks noChangeAspect="1"/>
            </p:cNvPicPr>
            <p:nvPr/>
          </p:nvPicPr>
          <p:blipFill>
            <a:blip r:embed="rId4"/>
            <a:stretch>
              <a:fillRect/>
            </a:stretch>
          </p:blipFill>
          <p:spPr>
            <a:xfrm>
              <a:off x="5178569" y="3219293"/>
              <a:ext cx="1860406" cy="904148"/>
            </a:xfrm>
            <a:prstGeom prst="rect">
              <a:avLst/>
            </a:prstGeom>
          </p:spPr>
        </p:pic>
      </p:grpSp>
      <p:sp>
        <p:nvSpPr>
          <p:cNvPr id="24" name="矩形 23"/>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47870" y="2066290"/>
            <a:ext cx="3036570" cy="681990"/>
          </a:xfrm>
          <a:prstGeom prst="rect">
            <a:avLst/>
          </a:prstGeom>
        </p:spPr>
        <p:txBody>
          <a:bodyPr wrap="square">
            <a:spAutoFit/>
          </a:bodyPr>
          <a:lstStyle/>
          <a:p>
            <a:pPr lvl="0" algn="ctr">
              <a:lnSpc>
                <a:spcPct val="80000"/>
              </a:lnSpc>
            </a:pPr>
            <a:r>
              <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rPr>
              <a:t>Writing</a:t>
            </a:r>
            <a:endPar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endParaRPr>
          </a:p>
        </p:txBody>
      </p:sp>
      <p:sp>
        <p:nvSpPr>
          <p:cNvPr id="19" name="矩形 18"/>
          <p:cNvSpPr/>
          <p:nvPr/>
        </p:nvSpPr>
        <p:spPr>
          <a:xfrm>
            <a:off x="3997960" y="2989580"/>
            <a:ext cx="4162425" cy="878840"/>
          </a:xfrm>
          <a:prstGeom prst="rect">
            <a:avLst/>
          </a:prstGeom>
        </p:spPr>
        <p:txBody>
          <a:bodyPr wrap="square">
            <a:spAutoFit/>
          </a:bodyPr>
          <a:lstStyle/>
          <a:p>
            <a:pPr lvl="0" algn="ctr">
              <a:lnSpc>
                <a:spcPct val="80000"/>
              </a:lnSpc>
            </a:pPr>
            <a:r>
              <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rPr>
              <a:t>Write about things you love most</a:t>
            </a:r>
            <a:endPar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5E5F"/>
              </a:solidFill>
            </a:endParaRPr>
          </a:p>
        </p:txBody>
      </p:sp>
      <p:sp>
        <p:nvSpPr>
          <p:cNvPr id="15" name="矩形 14"/>
          <p:cNvSpPr/>
          <p:nvPr/>
        </p:nvSpPr>
        <p:spPr>
          <a:xfrm>
            <a:off x="452129" y="481013"/>
            <a:ext cx="11287742" cy="589597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10053007" y="-228600"/>
            <a:ext cx="2253293" cy="1998889"/>
          </a:xfrm>
          <a:prstGeom prst="rect">
            <a:avLst/>
          </a:prstGeom>
        </p:spPr>
      </p:pic>
      <p:pic>
        <p:nvPicPr>
          <p:cNvPr id="10" name="图片 9"/>
          <p:cNvPicPr>
            <a:picLocks noChangeAspect="1"/>
          </p:cNvPicPr>
          <p:nvPr/>
        </p:nvPicPr>
        <p:blipFill>
          <a:blip r:embed="rId2"/>
          <a:stretch>
            <a:fillRect/>
          </a:stretch>
        </p:blipFill>
        <p:spPr>
          <a:xfrm>
            <a:off x="-355951" y="-19050"/>
            <a:ext cx="2328874" cy="1609483"/>
          </a:xfrm>
          <a:prstGeom prst="rect">
            <a:avLst/>
          </a:prstGeom>
        </p:spPr>
      </p:pic>
      <p:pic>
        <p:nvPicPr>
          <p:cNvPr id="12" name="图片 11"/>
          <p:cNvPicPr>
            <a:picLocks noChangeAspect="1"/>
          </p:cNvPicPr>
          <p:nvPr/>
        </p:nvPicPr>
        <p:blipFill>
          <a:blip r:embed="rId3"/>
          <a:stretch>
            <a:fillRect/>
          </a:stretch>
        </p:blipFill>
        <p:spPr>
          <a:xfrm>
            <a:off x="-157814" y="4766891"/>
            <a:ext cx="1932599" cy="2091109"/>
          </a:xfrm>
          <a:prstGeom prst="rect">
            <a:avLst/>
          </a:prstGeom>
        </p:spPr>
      </p:pic>
      <p:pic>
        <p:nvPicPr>
          <p:cNvPr id="14" name="图片 13"/>
          <p:cNvPicPr>
            <a:picLocks noChangeAspect="1"/>
          </p:cNvPicPr>
          <p:nvPr/>
        </p:nvPicPr>
        <p:blipFill>
          <a:blip r:embed="rId4"/>
          <a:stretch>
            <a:fillRect/>
          </a:stretch>
        </p:blipFill>
        <p:spPr>
          <a:xfrm>
            <a:off x="10412835" y="4652373"/>
            <a:ext cx="2097206" cy="2206943"/>
          </a:xfrm>
          <a:prstGeom prst="rect">
            <a:avLst/>
          </a:prstGeom>
        </p:spPr>
      </p:pic>
      <p:sp>
        <p:nvSpPr>
          <p:cNvPr id="2" name="文本框 1"/>
          <p:cNvSpPr txBox="1"/>
          <p:nvPr/>
        </p:nvSpPr>
        <p:spPr>
          <a:xfrm>
            <a:off x="942340" y="547370"/>
            <a:ext cx="10307320" cy="953135"/>
          </a:xfrm>
          <a:prstGeom prst="rect">
            <a:avLst/>
          </a:prstGeom>
          <a:noFill/>
        </p:spPr>
        <p:txBody>
          <a:bodyPr wrap="square" rtlCol="0">
            <a:spAutoFit/>
          </a:bodyPr>
          <a:p>
            <a:r>
              <a:rPr lang="en-US" altLang="zh-CN" sz="2800">
                <a:latin typeface="Comic Sans MS Regular" panose="030F0702030302020204" charset="0"/>
                <a:cs typeface="Comic Sans MS Regular" panose="030F0702030302020204" charset="0"/>
              </a:rPr>
              <a:t>Many people love music so much that hundreds of thousands of people went to Tai Hu Bay Music Festival.</a:t>
            </a:r>
            <a:endParaRPr lang="en-US" altLang="zh-CN" sz="2800">
              <a:latin typeface="Comic Sans MS Regular" panose="030F0702030302020204" charset="0"/>
              <a:cs typeface="Comic Sans MS Regular" panose="030F0702030302020204" charset="0"/>
            </a:endParaRPr>
          </a:p>
        </p:txBody>
      </p:sp>
      <p:sp>
        <p:nvSpPr>
          <p:cNvPr id="3" name="文本框 2"/>
          <p:cNvSpPr txBox="1"/>
          <p:nvPr/>
        </p:nvSpPr>
        <p:spPr>
          <a:xfrm>
            <a:off x="1010285" y="1488440"/>
            <a:ext cx="7078345" cy="521970"/>
          </a:xfrm>
          <a:prstGeom prst="rect">
            <a:avLst/>
          </a:prstGeom>
          <a:noFill/>
        </p:spPr>
        <p:txBody>
          <a:bodyPr wrap="square" rtlCol="0">
            <a:spAutoFit/>
          </a:bodyPr>
          <a:p>
            <a:r>
              <a:rPr lang="en-US" altLang="zh-CN" sz="2800">
                <a:latin typeface="Comic Sans MS Regular" panose="030F0702030302020204" charset="0"/>
                <a:cs typeface="Comic Sans MS Regular" panose="030F0702030302020204" charset="0"/>
              </a:rPr>
              <a:t>Why do people love music so much?</a:t>
            </a:r>
            <a:endParaRPr lang="en-US" altLang="zh-CN" sz="2800">
              <a:latin typeface="Comic Sans MS Regular" panose="030F0702030302020204" charset="0"/>
              <a:cs typeface="Comic Sans MS Regular" panose="030F0702030302020204" charset="0"/>
            </a:endParaRPr>
          </a:p>
        </p:txBody>
      </p:sp>
      <p:sp>
        <p:nvSpPr>
          <p:cNvPr id="5" name="文本框 4"/>
          <p:cNvSpPr txBox="1"/>
          <p:nvPr/>
        </p:nvSpPr>
        <p:spPr>
          <a:xfrm>
            <a:off x="1603375" y="1927860"/>
            <a:ext cx="9692640" cy="2676525"/>
          </a:xfrm>
          <a:prstGeom prst="rect">
            <a:avLst/>
          </a:prstGeom>
          <a:noFill/>
        </p:spPr>
        <p:txBody>
          <a:bodyPr wrap="square" rtlCol="0">
            <a:spAutoFit/>
          </a:bodyPr>
          <a:p>
            <a:pPr>
              <a:lnSpc>
                <a:spcPct val="150000"/>
              </a:lnSpc>
            </a:pPr>
            <a:r>
              <a:rPr lang="en-US" altLang="zh-CN" sz="2800">
                <a:solidFill>
                  <a:srgbClr val="FF0000"/>
                </a:solidFill>
                <a:latin typeface="Comic Sans MS Regular" panose="030F0702030302020204" charset="0"/>
                <a:cs typeface="Comic Sans MS Regular" panose="030F0702030302020204" charset="0"/>
              </a:rPr>
              <a:t>Music is one of the most important art forms.</a:t>
            </a:r>
            <a:endParaRPr lang="en-US" altLang="zh-CN" sz="2800">
              <a:solidFill>
                <a:srgbClr val="FF0000"/>
              </a:solidFill>
              <a:latin typeface="Comic Sans MS Regular" panose="030F0702030302020204" charset="0"/>
              <a:cs typeface="Comic Sans MS Regular" panose="030F0702030302020204" charset="0"/>
            </a:endParaRPr>
          </a:p>
          <a:p>
            <a:pPr>
              <a:lnSpc>
                <a:spcPct val="150000"/>
              </a:lnSpc>
            </a:pPr>
            <a:r>
              <a:rPr lang="en-US" altLang="zh-CN" sz="2800">
                <a:solidFill>
                  <a:srgbClr val="FF0000"/>
                </a:solidFill>
                <a:latin typeface="Comic Sans MS Regular" panose="030F0702030302020204" charset="0"/>
                <a:cs typeface="Comic Sans MS Regular" panose="030F0702030302020204" charset="0"/>
              </a:rPr>
              <a:t>It can make people feel relaxed after a busy day.</a:t>
            </a:r>
            <a:endParaRPr lang="en-US" altLang="zh-CN" sz="2800">
              <a:solidFill>
                <a:srgbClr val="FF0000"/>
              </a:solidFill>
              <a:latin typeface="Comic Sans MS Regular" panose="030F0702030302020204" charset="0"/>
              <a:cs typeface="Comic Sans MS Regular" panose="030F0702030302020204" charset="0"/>
            </a:endParaRPr>
          </a:p>
          <a:p>
            <a:pPr>
              <a:lnSpc>
                <a:spcPct val="150000"/>
              </a:lnSpc>
            </a:pPr>
            <a:r>
              <a:rPr lang="en-US" altLang="zh-CN" sz="2800">
                <a:solidFill>
                  <a:srgbClr val="FF0000"/>
                </a:solidFill>
                <a:latin typeface="Comic Sans MS Regular" panose="030F0702030302020204" charset="0"/>
                <a:cs typeface="Comic Sans MS Regular" panose="030F0702030302020204" charset="0"/>
              </a:rPr>
              <a:t>It can make people feel less stressed.</a:t>
            </a:r>
            <a:endParaRPr lang="en-US" altLang="zh-CN" sz="2800">
              <a:solidFill>
                <a:srgbClr val="FF0000"/>
              </a:solidFill>
              <a:latin typeface="Comic Sans MS Regular" panose="030F0702030302020204" charset="0"/>
              <a:cs typeface="Comic Sans MS Regular" panose="030F0702030302020204" charset="0"/>
            </a:endParaRPr>
          </a:p>
          <a:p>
            <a:pPr>
              <a:lnSpc>
                <a:spcPct val="150000"/>
              </a:lnSpc>
            </a:pPr>
            <a:r>
              <a:rPr lang="en-US" altLang="zh-CN" sz="2800">
                <a:solidFill>
                  <a:srgbClr val="FF0000"/>
                </a:solidFill>
                <a:latin typeface="Comic Sans MS Regular" panose="030F0702030302020204" charset="0"/>
                <a:cs typeface="Comic Sans MS Regular" panose="030F0702030302020204" charset="0"/>
              </a:rPr>
              <a:t>It can </a:t>
            </a:r>
            <a:r>
              <a:rPr lang="en-US" altLang="zh-CN" sz="2800">
                <a:solidFill>
                  <a:srgbClr val="FF0000"/>
                </a:solidFill>
                <a:latin typeface="Comic Sans MS Regular" panose="030F0702030302020204" charset="0"/>
                <a:cs typeface="Comic Sans MS Regular" panose="030F0702030302020204" charset="0"/>
                <a:sym typeface="+mn-ea"/>
              </a:rPr>
              <a:t>cheer people up when they feel blue.</a:t>
            </a:r>
            <a:endParaRPr lang="en-US" altLang="zh-CN" sz="2800">
              <a:solidFill>
                <a:srgbClr val="FF0000"/>
              </a:solidFill>
              <a:latin typeface="Comic Sans MS Regular" panose="030F0702030302020204" charset="0"/>
              <a:cs typeface="Comic Sans MS Regular" panose="030F0702030302020204" charset="0"/>
            </a:endParaRPr>
          </a:p>
        </p:txBody>
      </p:sp>
      <p:sp>
        <p:nvSpPr>
          <p:cNvPr id="7" name="文本框 6"/>
          <p:cNvSpPr txBox="1"/>
          <p:nvPr/>
        </p:nvSpPr>
        <p:spPr>
          <a:xfrm>
            <a:off x="1774825" y="4761865"/>
            <a:ext cx="8496300" cy="953135"/>
          </a:xfrm>
          <a:prstGeom prst="rect">
            <a:avLst/>
          </a:prstGeom>
          <a:noFill/>
        </p:spPr>
        <p:txBody>
          <a:bodyPr wrap="square" rtlCol="0">
            <a:spAutoFit/>
          </a:bodyPr>
          <a:p>
            <a:r>
              <a:rPr lang="en-US" altLang="zh-CN" sz="2800">
                <a:latin typeface="Comic Sans MS Regular" panose="030F0702030302020204" charset="0"/>
                <a:cs typeface="Comic Sans MS Regular" panose="030F0702030302020204" charset="0"/>
              </a:rPr>
              <a:t>There’s another reason why people love music so much.</a:t>
            </a:r>
            <a:endParaRPr lang="en-US" altLang="zh-CN" sz="2800">
              <a:latin typeface="Comic Sans MS Regular" panose="030F0702030302020204" charset="0"/>
              <a:cs typeface="Comic Sans MS Regular" panose="030F070203030202020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heckerboard(across)">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heckerboard(across)">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heckerboard(across)">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圆角 52"/>
          <p:cNvSpPr/>
          <p:nvPr/>
        </p:nvSpPr>
        <p:spPr>
          <a:xfrm>
            <a:off x="2422742" y="3614230"/>
            <a:ext cx="180000" cy="9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53"/>
          <p:cNvSpPr/>
          <p:nvPr/>
        </p:nvSpPr>
        <p:spPr>
          <a:xfrm>
            <a:off x="3705451" y="3147188"/>
            <a:ext cx="180000" cy="14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p:cNvSpPr/>
          <p:nvPr/>
        </p:nvSpPr>
        <p:spPr>
          <a:xfrm>
            <a:off x="3126481" y="3219188"/>
            <a:ext cx="180000" cy="1368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p:cNvSpPr/>
          <p:nvPr/>
        </p:nvSpPr>
        <p:spPr>
          <a:xfrm>
            <a:off x="5019191" y="3507188"/>
            <a:ext cx="180000" cy="108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1"/>
            </p:custDataLst>
          </p:nvPr>
        </p:nvGraphicFramePr>
        <p:xfrm>
          <a:off x="1993900" y="247650"/>
          <a:ext cx="8605520" cy="6693535"/>
        </p:xfrm>
        <a:graphic>
          <a:graphicData uri="http://schemas.openxmlformats.org/drawingml/2006/table">
            <a:tbl>
              <a:tblPr firstRow="1" bandRow="1">
                <a:tableStyleId>{5940675A-B579-460E-94D1-54222C63F5DA}</a:tableStyleId>
              </a:tblPr>
              <a:tblGrid>
                <a:gridCol w="915670"/>
                <a:gridCol w="2123440"/>
                <a:gridCol w="2977515"/>
                <a:gridCol w="884555"/>
                <a:gridCol w="838835"/>
                <a:gridCol w="865505"/>
              </a:tblGrid>
              <a:tr h="405130">
                <a:tc gridSpan="6">
                  <a:txBody>
                    <a:bodyPr/>
                    <a:p>
                      <a:pPr indent="0" algn="ctr">
                        <a:buNone/>
                      </a:pPr>
                      <a:endParaRPr lang="en-US" sz="1400" b="1">
                        <a:latin typeface="Times New Roman" panose="02020603050405020304" pitchFamily="18" charset="0"/>
                        <a:cs typeface="Times New Roman" panose="02020603050405020304" pitchFamily="18" charset="0"/>
                      </a:endParaRPr>
                    </a:p>
                    <a:p>
                      <a:pPr indent="0" algn="ctr">
                        <a:buNone/>
                      </a:pPr>
                      <a:r>
                        <a:rPr lang="en-US" sz="1400" b="1">
                          <a:latin typeface="Times New Roman" panose="02020603050405020304" pitchFamily="18" charset="0"/>
                          <a:cs typeface="Times New Roman" panose="02020603050405020304" pitchFamily="18" charset="0"/>
                        </a:rPr>
                        <a:t>写作评价参考标准</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960755">
                <a:tc>
                  <a:txBody>
                    <a:bodyPr/>
                    <a:p>
                      <a:pPr indent="0" algn="ctr">
                        <a:buNone/>
                      </a:pPr>
                      <a:r>
                        <a:rPr lang="en-US" sz="1500" b="1">
                          <a:latin typeface="Times New Roman Regular" panose="02020603050405020304" charset="0"/>
                          <a:cs typeface="Times New Roman Regular" panose="02020603050405020304" charset="0"/>
                        </a:rPr>
                        <a:t>项 目</a:t>
                      </a:r>
                      <a:endParaRPr lang="en-US" sz="1500" b="1">
                        <a:latin typeface="Times New Roman Regular" panose="02020603050405020304" charset="0"/>
                        <a:cs typeface="Times New Roman Regular" panose="02020603050405020304" charset="0"/>
                      </a:endParaRPr>
                    </a:p>
                    <a:p>
                      <a:pPr indent="0" algn="ctr">
                        <a:buNone/>
                      </a:pPr>
                      <a:r>
                        <a:rPr lang="en-US" sz="1500" b="1">
                          <a:latin typeface="Times New Roman Regular" panose="02020603050405020304" charset="0"/>
                          <a:cs typeface="Times New Roman Regular" panose="02020603050405020304" charset="0"/>
                        </a:rPr>
                        <a:t>items</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标准</a:t>
                      </a:r>
                      <a:endParaRPr lang="en-US" sz="1500" b="1">
                        <a:latin typeface="Times New Roman Regular" panose="02020603050405020304" charset="0"/>
                        <a:cs typeface="Times New Roman Regular" panose="02020603050405020304" charset="0"/>
                      </a:endParaRPr>
                    </a:p>
                    <a:p>
                      <a:pPr indent="0" algn="ctr">
                        <a:buNone/>
                      </a:pPr>
                      <a:r>
                        <a:rPr lang="en-US" sz="1500" b="1">
                          <a:latin typeface="Times New Roman Regular" panose="02020603050405020304" charset="0"/>
                          <a:cs typeface="Times New Roman Regular" panose="02020603050405020304" charset="0"/>
                        </a:rPr>
                        <a:t>standards</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细则</a:t>
                      </a:r>
                      <a:endParaRPr lang="en-US" sz="1500" b="1">
                        <a:latin typeface="Times New Roman Regular" panose="02020603050405020304" charset="0"/>
                        <a:cs typeface="Times New Roman Regular" panose="02020603050405020304" charset="0"/>
                      </a:endParaRPr>
                    </a:p>
                    <a:p>
                      <a:pPr indent="0" algn="ctr">
                        <a:buNone/>
                      </a:pPr>
                      <a:r>
                        <a:rPr lang="en-US" sz="1500" b="1">
                          <a:latin typeface="Times New Roman Regular" panose="02020603050405020304" charset="0"/>
                          <a:cs typeface="Times New Roman Regular" panose="02020603050405020304" charset="0"/>
                        </a:rPr>
                        <a:t>examples</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总分</a:t>
                      </a:r>
                      <a:endParaRPr lang="en-US" sz="1500" b="1">
                        <a:latin typeface="Times New Roman Regular" panose="02020603050405020304" charset="0"/>
                        <a:cs typeface="Times New Roman Regular" panose="02020603050405020304" charset="0"/>
                      </a:endParaRPr>
                    </a:p>
                    <a:p>
                      <a:pPr indent="0" algn="ctr">
                        <a:buNone/>
                      </a:pPr>
                      <a:r>
                        <a:rPr lang="en-US" sz="1500" b="1">
                          <a:latin typeface="Times New Roman Regular" panose="02020603050405020304" charset="0"/>
                          <a:cs typeface="Times New Roman Regular" panose="02020603050405020304" charset="0"/>
                        </a:rPr>
                        <a:t>(15分）</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宋体" charset="0"/>
                        </a:rPr>
                        <a:t>自查得分</a:t>
                      </a:r>
                      <a:endParaRPr lang="en-US" altLang="en-US" sz="1500" b="1">
                        <a:latin typeface="Times New Roman Regular" panose="02020603050405020304"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宋体" charset="0"/>
                        </a:rPr>
                        <a:t>同伴互评得分</a:t>
                      </a:r>
                      <a:endParaRPr lang="en-US" altLang="en-US" sz="1500" b="1">
                        <a:latin typeface="Times New Roman Regular" panose="02020603050405020304" charset="0"/>
                        <a:ea typeface="宋体" charset="0"/>
                        <a:cs typeface="宋体"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15340">
                <a:tc>
                  <a:txBody>
                    <a:bodyPr/>
                    <a:p>
                      <a:pPr indent="0" algn="ctr">
                        <a:buNone/>
                      </a:pPr>
                      <a:r>
                        <a:rPr lang="en-US" sz="1500" b="1">
                          <a:solidFill>
                            <a:srgbClr val="000000"/>
                          </a:solidFill>
                          <a:latin typeface="Times New Roman Regular" panose="02020603050405020304" charset="0"/>
                          <a:cs typeface="Times New Roman Regular" panose="02020603050405020304" charset="0"/>
                        </a:rPr>
                        <a:t>内 容content</a:t>
                      </a:r>
                      <a:endParaRPr lang="en-US" altLang="en-US" sz="1500" b="1">
                        <a:solidFill>
                          <a:srgbClr val="000000"/>
                        </a:solidFill>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要点齐全；逻辑性强(complete and logical)</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1. love and reasons</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2. difficulty and solutions</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3. qualities</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3</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1520">
                <a:tc>
                  <a:txBody>
                    <a:bodyPr/>
                    <a:p>
                      <a:pPr indent="0" algn="ctr">
                        <a:buNone/>
                      </a:pPr>
                      <a:r>
                        <a:rPr lang="en-US" sz="1500" b="1">
                          <a:solidFill>
                            <a:srgbClr val="000000"/>
                          </a:solidFill>
                          <a:latin typeface="Times New Roman Regular" panose="02020603050405020304" charset="0"/>
                          <a:cs typeface="Times New Roman Regular" panose="02020603050405020304" charset="0"/>
                        </a:rPr>
                        <a:t>结 构structure</a:t>
                      </a:r>
                      <a:endParaRPr lang="en-US" altLang="en-US" sz="1500" b="1">
                        <a:solidFill>
                          <a:srgbClr val="000000"/>
                        </a:solidFill>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结构完整，段落分明(integral and clear)</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at least 3 paragraphs</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1</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1600">
                <a:tc>
                  <a:txBody>
                    <a:bodyPr/>
                    <a:p>
                      <a:pPr indent="0" algn="ctr">
                        <a:buNone/>
                      </a:pPr>
                      <a:r>
                        <a:rPr lang="en-US" sz="1500" b="1">
                          <a:solidFill>
                            <a:srgbClr val="000000"/>
                          </a:solidFill>
                          <a:latin typeface="Times New Roman Regular" panose="02020603050405020304" charset="0"/>
                          <a:cs typeface="Times New Roman Regular" panose="02020603050405020304" charset="0"/>
                        </a:rPr>
                        <a:t>语 言language</a:t>
                      </a:r>
                      <a:endParaRPr lang="en-US" altLang="en-US" sz="1500" b="1">
                        <a:solidFill>
                          <a:srgbClr val="000000"/>
                        </a:solidFill>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语法正确；语意清楚；语句流畅</a:t>
                      </a:r>
                      <a:r>
                        <a:rPr lang="en-US" sz="1500" b="1">
                          <a:latin typeface="Times New Roman Regular" panose="02020603050405020304" charset="0"/>
                          <a:cs typeface="Times New Roman Regular" panose="02020603050405020304" charset="0"/>
                        </a:rPr>
                        <a:t>；表达丰富(accurate,fluent &amp;beautiful )</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1. No mistakes </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2. Upper-class expressions</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   (高级词汇和句式</a:t>
                      </a:r>
                      <a:r>
                        <a:rPr lang="en-US" sz="1500" b="1">
                          <a:latin typeface="Times New Roman Regular" panose="02020603050405020304" charset="0"/>
                          <a:cs typeface="Times New Roman Regular" panose="02020603050405020304" charset="0"/>
                        </a:rPr>
                        <a:t>）</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3. different sentence structures</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    (一语多表，无重复句式）</a:t>
                      </a:r>
                      <a:endParaRPr lang="en-US" sz="1500" b="1">
                        <a:latin typeface="Times New Roman Regular" panose="02020603050405020304" charset="0"/>
                        <a:cs typeface="Times New Roman Regular" panose="02020603050405020304" charset="0"/>
                      </a:endParaRPr>
                    </a:p>
                    <a:p>
                      <a:pPr indent="0">
                        <a:buNone/>
                      </a:pPr>
                      <a:r>
                        <a:rPr lang="en-US" sz="1500" b="1">
                          <a:latin typeface="Times New Roman Regular" panose="02020603050405020304" charset="0"/>
                          <a:cs typeface="Times New Roman Regular" panose="02020603050405020304" charset="0"/>
                        </a:rPr>
                        <a:t>4. transtions</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8</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0045">
                <a:tc rowSpan="3">
                  <a:txBody>
                    <a:bodyPr/>
                    <a:p>
                      <a:pPr indent="0" algn="ctr">
                        <a:buNone/>
                      </a:pPr>
                      <a:r>
                        <a:rPr lang="en-US" sz="1500" b="0">
                          <a:latin typeface="Times New Roman Regular" panose="02020603050405020304" charset="0"/>
                          <a:cs typeface="Times New Roman Regular" panose="02020603050405020304" charset="0"/>
                        </a:rPr>
                        <a:t> </a:t>
                      </a:r>
                      <a:r>
                        <a:rPr lang="en-US" sz="1500" b="1">
                          <a:solidFill>
                            <a:srgbClr val="000000"/>
                          </a:solidFill>
                          <a:latin typeface="Times New Roman Regular" panose="02020603050405020304" charset="0"/>
                          <a:cs typeface="Times New Roman Regular" panose="02020603050405020304" charset="0"/>
                        </a:rPr>
                        <a:t>细 节details</a:t>
                      </a:r>
                      <a:r>
                        <a:rPr lang="en-US" sz="1500" b="1">
                          <a:latin typeface="Times New Roman Regular" panose="02020603050405020304" charset="0"/>
                          <a:cs typeface="Times New Roman Regular" panose="02020603050405020304" charset="0"/>
                        </a:rPr>
                        <a:t> </a:t>
                      </a: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字数 (the number)</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About100 words</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1</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60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500" b="1">
                          <a:latin typeface="Times New Roman Regular" panose="02020603050405020304" charset="0"/>
                          <a:cs typeface="Times New Roman Regular" panose="02020603050405020304" charset="0"/>
                        </a:rPr>
                        <a:t>字迹(handwriting)</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Clear&amp;clean </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1</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226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500" b="1">
                          <a:latin typeface="Times New Roman Regular" panose="02020603050405020304" charset="0"/>
                          <a:cs typeface="Times New Roman Regular" panose="02020603050405020304" charset="0"/>
                        </a:rPr>
                        <a:t>标点(punctuation)</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500" b="1">
                          <a:latin typeface="Times New Roman Regular" panose="02020603050405020304" charset="0"/>
                          <a:cs typeface="Times New Roman Regular" panose="02020603050405020304" charset="0"/>
                        </a:rPr>
                        <a:t>“</a:t>
                      </a:r>
                      <a:r>
                        <a:rPr lang="en-US" sz="1500" b="1">
                          <a:latin typeface="Times New Roman Regular" panose="02020603050405020304" charset="0"/>
                          <a:cs typeface="Times New Roman Regular" panose="02020603050405020304" charset="0"/>
                        </a:rPr>
                        <a:t>.”“,”</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1">
                          <a:latin typeface="Times New Roman Regular" panose="02020603050405020304" charset="0"/>
                          <a:cs typeface="Times New Roman Regular" panose="02020603050405020304" charset="0"/>
                        </a:rPr>
                        <a:t>1</a:t>
                      </a:r>
                      <a:endParaRPr lang="en-US" altLang="en-US" sz="1500" b="1">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500" b="0">
                          <a:latin typeface="Times New Roman Regular" panose="02020603050405020304" charset="0"/>
                          <a:cs typeface="Times New Roman Regular" panose="02020603050405020304" charset="0"/>
                        </a:rPr>
                        <a:t> </a:t>
                      </a:r>
                      <a:endParaRPr lang="en-US" altLang="en-US" sz="1500" b="0">
                        <a:latin typeface="Times New Roman Regular" panose="02020603050405020304" charset="0"/>
                        <a:ea typeface="Times New Roman" panose="02020603050405020304" pitchFamily="18" charset="0"/>
                        <a:cs typeface="Times New Roman Regular"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60805">
                <a:tc gridSpan="6">
                  <a:txBody>
                    <a:bodyPr/>
                    <a:p>
                      <a:pPr indent="0" algn="l">
                        <a:lnSpc>
                          <a:spcPct val="100000"/>
                        </a:lnSpc>
                        <a:buNone/>
                      </a:pPr>
                      <a:r>
                        <a:rPr lang="en-US" sz="1500" b="1">
                          <a:latin typeface="Times New Roman Regular" panose="02020603050405020304" charset="0"/>
                          <a:cs typeface="Times New Roman Regular" panose="02020603050405020304" charset="0"/>
                        </a:rPr>
                        <a:t>Ways to mark(标记）:</a:t>
                      </a:r>
                      <a:endParaRPr lang="en-US" sz="1500" b="1">
                        <a:latin typeface="Times New Roman Regular" panose="02020603050405020304" charset="0"/>
                        <a:cs typeface="Times New Roman Regular" panose="02020603050405020304" charset="0"/>
                      </a:endParaRPr>
                    </a:p>
                    <a:p>
                      <a:pPr indent="0" algn="l">
                        <a:lnSpc>
                          <a:spcPct val="100000"/>
                        </a:lnSpc>
                        <a:buNone/>
                      </a:pPr>
                      <a:r>
                        <a:rPr lang="en-US" sz="1500" b="1">
                          <a:latin typeface="Times New Roman Regular" panose="02020603050405020304" charset="0"/>
                          <a:cs typeface="Times New Roman Regular" panose="02020603050405020304" charset="0"/>
                        </a:rPr>
                        <a:t>～～ beautiful phrases and sentences</a:t>
                      </a:r>
                      <a:endParaRPr lang="en-US" sz="1500" b="1">
                        <a:latin typeface="Times New Roman Regular" panose="02020603050405020304" charset="0"/>
                        <a:cs typeface="Times New Roman Regular" panose="02020603050405020304" charset="0"/>
                      </a:endParaRPr>
                    </a:p>
                    <a:p>
                      <a:pPr indent="0" algn="l">
                        <a:lnSpc>
                          <a:spcPct val="100000"/>
                        </a:lnSpc>
                        <a:buNone/>
                      </a:pPr>
                      <a:r>
                        <a:rPr lang="en-US" sz="1500" b="1">
                          <a:latin typeface="Times New Roman Regular" panose="02020603050405020304" charset="0"/>
                          <a:cs typeface="Times New Roman Regular" panose="02020603050405020304" charset="0"/>
                        </a:rPr>
                        <a:t>               transitions（过渡词）</a:t>
                      </a:r>
                      <a:endParaRPr lang="en-US" sz="1500" b="1">
                        <a:latin typeface="Times New Roman Regular" panose="02020603050405020304" charset="0"/>
                        <a:cs typeface="Times New Roman Regular" panose="02020603050405020304" charset="0"/>
                      </a:endParaRPr>
                    </a:p>
                    <a:p>
                      <a:pPr indent="0" algn="l">
                        <a:lnSpc>
                          <a:spcPct val="100000"/>
                        </a:lnSpc>
                        <a:buNone/>
                      </a:pPr>
                      <a:r>
                        <a:rPr lang="en-US" sz="1500" b="1">
                          <a:latin typeface="Times New Roman Regular" panose="02020603050405020304" charset="0"/>
                          <a:cs typeface="Times New Roman Regular" panose="02020603050405020304" charset="0"/>
                        </a:rPr>
                        <a:t>                mistakes</a:t>
                      </a:r>
                      <a:endParaRPr lang="en-US" altLang="en-US" sz="1500" b="1">
                        <a:latin typeface="Times New Roman Regular" panose="02020603050405020304" charset="0"/>
                        <a:ea typeface="宋体" charset="0"/>
                        <a:cs typeface="Times New Roman Regular" panose="02020603050405020304"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4" name="图片 3"/>
          <p:cNvPicPr/>
          <p:nvPr/>
        </p:nvPicPr>
        <p:blipFill>
          <a:blip r:embed="rId2"/>
          <a:stretch>
            <a:fillRect/>
          </a:stretch>
        </p:blipFill>
        <p:spPr>
          <a:xfrm>
            <a:off x="2158048" y="6075045"/>
            <a:ext cx="444500" cy="152400"/>
          </a:xfrm>
          <a:prstGeom prst="rect">
            <a:avLst/>
          </a:prstGeom>
          <a:noFill/>
          <a:ln w="9525">
            <a:noFill/>
          </a:ln>
        </p:spPr>
      </p:pic>
      <p:sp>
        <p:nvSpPr>
          <p:cNvPr id="14" name="椭圆 14"/>
          <p:cNvSpPr>
            <a:spLocks noChangeArrowheads="1"/>
          </p:cNvSpPr>
          <p:nvPr/>
        </p:nvSpPr>
        <p:spPr bwMode="auto">
          <a:xfrm>
            <a:off x="2158365" y="6280785"/>
            <a:ext cx="455930" cy="224790"/>
          </a:xfrm>
          <a:prstGeom prst="ellipse">
            <a:avLst/>
          </a:prstGeom>
          <a:noFill/>
          <a:ln w="19050" algn="ctr">
            <a:solidFill>
              <a:srgbClr val="000000"/>
            </a:solidFill>
            <a:round/>
          </a:ln>
          <a:effectLst/>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矩形: 圆角 52"/>
          <p:cNvSpPr/>
          <p:nvPr/>
        </p:nvSpPr>
        <p:spPr>
          <a:xfrm>
            <a:off x="2422742" y="3614230"/>
            <a:ext cx="180000" cy="97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53"/>
          <p:cNvSpPr/>
          <p:nvPr/>
        </p:nvSpPr>
        <p:spPr>
          <a:xfrm>
            <a:off x="3705451" y="3147188"/>
            <a:ext cx="180000" cy="14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p:cNvSpPr/>
          <p:nvPr/>
        </p:nvSpPr>
        <p:spPr>
          <a:xfrm>
            <a:off x="3126481" y="3219188"/>
            <a:ext cx="180000" cy="1368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圆角 54"/>
          <p:cNvSpPr/>
          <p:nvPr/>
        </p:nvSpPr>
        <p:spPr>
          <a:xfrm>
            <a:off x="5019191" y="3507188"/>
            <a:ext cx="180000" cy="108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rot="1320000">
            <a:off x="2599690" y="511175"/>
            <a:ext cx="3720465" cy="706755"/>
          </a:xfrm>
          <a:prstGeom prst="rect">
            <a:avLst/>
          </a:prstGeom>
          <a:noFill/>
        </p:spPr>
        <p:txBody>
          <a:bodyPr wrap="square" rtlCol="0">
            <a:spAutoFit/>
          </a:bodyPr>
          <a:p>
            <a:r>
              <a:rPr lang="en-US" altLang="zh-CN" sz="2000">
                <a:latin typeface="Comic Sans MS Regular" panose="030F0702030302020204" charset="0"/>
                <a:cs typeface="Comic Sans MS Regular" panose="030F0702030302020204" charset="0"/>
              </a:rPr>
              <a:t> so/such...that..., both...and...</a:t>
            </a:r>
            <a:endParaRPr lang="en-US" altLang="zh-CN" sz="2000">
              <a:latin typeface="Comic Sans MS Regular" panose="030F0702030302020204" charset="0"/>
              <a:cs typeface="Comic Sans MS Regular" panose="030F0702030302020204" charset="0"/>
            </a:endParaRPr>
          </a:p>
          <a:p>
            <a:r>
              <a:rPr lang="en-US" altLang="zh-CN" sz="2000">
                <a:latin typeface="Comic Sans MS Regular" panose="030F0702030302020204" charset="0"/>
                <a:cs typeface="Comic Sans MS Regular" panose="030F0702030302020204" charset="0"/>
              </a:rPr>
              <a:t>concentrated</a:t>
            </a:r>
            <a:r>
              <a:rPr lang="zh-CN" altLang="en-US" sz="2000">
                <a:latin typeface="Comic Sans MS Regular" panose="030F0702030302020204" charset="0"/>
                <a:cs typeface="Comic Sans MS Regular" panose="030F0702030302020204" charset="0"/>
              </a:rPr>
              <a:t>，</a:t>
            </a:r>
            <a:r>
              <a:rPr lang="en-US" altLang="zh-CN" sz="2000">
                <a:latin typeface="Comic Sans MS Regular" panose="030F0702030302020204" charset="0"/>
                <a:cs typeface="Comic Sans MS Regular" panose="030F0702030302020204" charset="0"/>
              </a:rPr>
              <a:t>suffer from</a:t>
            </a:r>
            <a:endParaRPr lang="en-US" altLang="zh-CN" sz="2000">
              <a:latin typeface="Comic Sans MS Regular" panose="030F0702030302020204" charset="0"/>
              <a:cs typeface="Comic Sans MS Regular" panose="030F0702030302020204" charset="0"/>
            </a:endParaRPr>
          </a:p>
        </p:txBody>
      </p:sp>
      <p:sp>
        <p:nvSpPr>
          <p:cNvPr id="17" name="文本框 16"/>
          <p:cNvSpPr txBox="1"/>
          <p:nvPr/>
        </p:nvSpPr>
        <p:spPr>
          <a:xfrm>
            <a:off x="165100" y="839470"/>
            <a:ext cx="6062980" cy="6447155"/>
          </a:xfrm>
          <a:prstGeom prst="rect">
            <a:avLst/>
          </a:prstGeom>
          <a:noFill/>
        </p:spPr>
        <p:txBody>
          <a:bodyPr wrap="square" rtlCol="0">
            <a:spAutoFit/>
          </a:bodyPr>
          <a:p>
            <a:r>
              <a:rPr lang="en-US" altLang="zh-CN" sz="2800">
                <a:latin typeface="Comic Sans MS Regular" panose="030F0702030302020204" charset="0"/>
                <a:cs typeface="Comic Sans MS Regular" panose="030F0702030302020204" charset="0"/>
              </a:rPr>
              <a:t>                      Reading</a:t>
            </a:r>
            <a:endParaRPr lang="en-US" altLang="zh-CN" sz="20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a:t>
            </a:r>
            <a:r>
              <a:rPr lang="en-US" altLang="zh-CN" sz="2200">
                <a:solidFill>
                  <a:srgbClr val="163AD5"/>
                </a:solidFill>
                <a:latin typeface="Comic Sans MS Regular" panose="030F0702030302020204" charset="0"/>
                <a:cs typeface="Comic Sans MS Regular" panose="030F0702030302020204" charset="0"/>
              </a:rPr>
              <a:t>Cloze:</a:t>
            </a:r>
            <a:endParaRPr lang="en-US" altLang="zh-CN" sz="2200">
              <a:solidFill>
                <a:srgbClr val="163AD5"/>
              </a:solidFill>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Tip1: topic</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Tip2: main idea</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Tip3: context</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Tip4: words &amp; phrases</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a:t>
            </a:r>
            <a:r>
              <a:rPr lang="en-US" altLang="zh-CN" sz="2200">
                <a:solidFill>
                  <a:srgbClr val="163AD5"/>
                </a:solidFill>
                <a:latin typeface="Comic Sans MS Regular" panose="030F0702030302020204" charset="0"/>
                <a:cs typeface="Comic Sans MS Regular" panose="030F0702030302020204" charset="0"/>
              </a:rPr>
              <a:t>Reading Comprehension</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sym typeface="+mn-ea"/>
              </a:rPr>
              <a:t>        Tip1: questions first</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sym typeface="+mn-ea"/>
              </a:rPr>
              <a:t>                 Tip2: key words</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sym typeface="+mn-ea"/>
              </a:rPr>
              <a:t>                                Tip3: infer</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sym typeface="+mn-ea"/>
              </a:rPr>
              <a:t>                                  Tip4: context</a:t>
            </a:r>
            <a:endParaRPr lang="en-US" altLang="zh-CN" sz="2200">
              <a:latin typeface="Comic Sans MS Regular" panose="030F0702030302020204" charset="0"/>
              <a:cs typeface="Comic Sans MS Regular" panose="030F0702030302020204" charset="0"/>
              <a:sym typeface="+mn-ea"/>
            </a:endParaRPr>
          </a:p>
          <a:p>
            <a:pPr>
              <a:lnSpc>
                <a:spcPct val="150000"/>
              </a:lnSpc>
            </a:pPr>
            <a:r>
              <a:rPr lang="en-US" altLang="zh-CN" sz="2200">
                <a:latin typeface="Comic Sans MS Regular" panose="030F0702030302020204" charset="0"/>
                <a:cs typeface="Comic Sans MS Regular" panose="030F0702030302020204" charset="0"/>
              </a:rPr>
              <a:t>                                         Tip5: main idea</a:t>
            </a:r>
            <a:endParaRPr lang="en-US" altLang="zh-CN" sz="2200">
              <a:latin typeface="Comic Sans MS Regular" panose="030F0702030302020204" charset="0"/>
              <a:cs typeface="Comic Sans MS Regular" panose="030F0702030302020204" charset="0"/>
            </a:endParaRPr>
          </a:p>
          <a:p>
            <a:endParaRPr lang="en-US" altLang="zh-CN" sz="2200">
              <a:latin typeface="Comic Sans MS Regular" panose="030F0702030302020204" charset="0"/>
              <a:cs typeface="Comic Sans MS Regular" panose="030F0702030302020204" charset="0"/>
            </a:endParaRPr>
          </a:p>
        </p:txBody>
      </p:sp>
      <p:sp>
        <p:nvSpPr>
          <p:cNvPr id="18" name="文本框 17"/>
          <p:cNvSpPr txBox="1"/>
          <p:nvPr/>
        </p:nvSpPr>
        <p:spPr>
          <a:xfrm>
            <a:off x="6228080" y="962025"/>
            <a:ext cx="7109460" cy="5600700"/>
          </a:xfrm>
          <a:prstGeom prst="rect">
            <a:avLst/>
          </a:prstGeom>
          <a:noFill/>
        </p:spPr>
        <p:txBody>
          <a:bodyPr wrap="square" rtlCol="0">
            <a:spAutoFit/>
          </a:bodyPr>
          <a:p>
            <a:r>
              <a:rPr lang="en-US" altLang="zh-CN" sz="2800">
                <a:latin typeface="Comic Sans MS Regular" panose="030F0702030302020204" charset="0"/>
                <a:cs typeface="Comic Sans MS Regular" panose="030F0702030302020204" charset="0"/>
              </a:rPr>
              <a:t>                 Writing</a:t>
            </a:r>
            <a:endParaRPr lang="en-US" altLang="zh-CN" sz="20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Love: music</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Reasons: benefits</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Difficulty: </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&amp;       an experience</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rPr>
              <a:t>                             Solutions:</a:t>
            </a:r>
            <a:endParaRPr lang="en-US" altLang="zh-CN" sz="2200">
              <a:latin typeface="Comic Sans MS Regular" panose="030F0702030302020204" charset="0"/>
              <a:cs typeface="Comic Sans MS Regular" panose="030F0702030302020204" charset="0"/>
            </a:endParaRPr>
          </a:p>
          <a:p>
            <a:pPr>
              <a:lnSpc>
                <a:spcPct val="150000"/>
              </a:lnSpc>
            </a:pPr>
            <a:r>
              <a:rPr lang="en-US" altLang="zh-CN" sz="2200">
                <a:latin typeface="Comic Sans MS Regular" panose="030F0702030302020204" charset="0"/>
                <a:cs typeface="Comic Sans MS Regular" panose="030F0702030302020204" charset="0"/>
                <a:sym typeface="+mn-ea"/>
              </a:rPr>
              <a:t>                          Qualities: </a:t>
            </a:r>
            <a:endParaRPr lang="en-US" altLang="zh-CN" sz="2200">
              <a:latin typeface="Comic Sans MS Regular" panose="030F0702030302020204" charset="0"/>
              <a:cs typeface="Comic Sans MS Regular" panose="030F0702030302020204" charset="0"/>
              <a:sym typeface="+mn-ea"/>
            </a:endParaRPr>
          </a:p>
          <a:p>
            <a:pPr>
              <a:lnSpc>
                <a:spcPct val="150000"/>
              </a:lnSpc>
            </a:pPr>
            <a:r>
              <a:rPr lang="en-US" altLang="zh-CN" sz="2200">
                <a:latin typeface="Comic Sans MS Regular" panose="030F0702030302020204" charset="0"/>
                <a:cs typeface="Comic Sans MS Regular" panose="030F0702030302020204" charset="0"/>
                <a:sym typeface="+mn-ea"/>
              </a:rPr>
              <a:t>                      determination</a:t>
            </a:r>
            <a:endParaRPr lang="en-US" altLang="zh-CN" sz="2200">
              <a:latin typeface="Comic Sans MS Regular" panose="030F0702030302020204" charset="0"/>
              <a:cs typeface="Comic Sans MS Regular" panose="030F0702030302020204" charset="0"/>
              <a:sym typeface="+mn-ea"/>
            </a:endParaRPr>
          </a:p>
          <a:p>
            <a:pPr>
              <a:lnSpc>
                <a:spcPct val="150000"/>
              </a:lnSpc>
            </a:pPr>
            <a:r>
              <a:rPr lang="en-US" altLang="zh-CN" sz="2200">
                <a:latin typeface="Comic Sans MS Regular" panose="030F0702030302020204" charset="0"/>
                <a:cs typeface="Comic Sans MS Regular" panose="030F0702030302020204" charset="0"/>
                <a:sym typeface="+mn-ea"/>
              </a:rPr>
              <a:t>                 persistence</a:t>
            </a:r>
            <a:endParaRPr lang="en-US" altLang="zh-CN" sz="2200">
              <a:latin typeface="Comic Sans MS Regular" panose="030F0702030302020204" charset="0"/>
              <a:cs typeface="Comic Sans MS Regular" panose="030F0702030302020204" charset="0"/>
              <a:sym typeface="+mn-ea"/>
            </a:endParaRPr>
          </a:p>
          <a:p>
            <a:pPr>
              <a:lnSpc>
                <a:spcPct val="150000"/>
              </a:lnSpc>
            </a:pPr>
            <a:r>
              <a:rPr lang="en-US" altLang="zh-CN" sz="2200">
                <a:latin typeface="Comic Sans MS Regular" panose="030F0702030302020204" charset="0"/>
                <a:cs typeface="Comic Sans MS Regular" panose="030F0702030302020204" charset="0"/>
                <a:sym typeface="+mn-ea"/>
              </a:rPr>
              <a:t>          strong will</a:t>
            </a:r>
            <a:endParaRPr lang="en-US" altLang="zh-CN" sz="2200">
              <a:latin typeface="Comic Sans MS Regular" panose="030F0702030302020204" charset="0"/>
              <a:cs typeface="Comic Sans MS Regular" panose="030F0702030302020204" charset="0"/>
              <a:sym typeface="+mn-ea"/>
            </a:endParaRPr>
          </a:p>
          <a:p>
            <a:pPr>
              <a:lnSpc>
                <a:spcPct val="150000"/>
              </a:lnSpc>
            </a:pPr>
            <a:r>
              <a:rPr lang="en-US" altLang="zh-CN" sz="2200">
                <a:latin typeface="Comic Sans MS Regular" panose="030F0702030302020204" charset="0"/>
                <a:cs typeface="Comic Sans MS Regular" panose="030F0702030302020204" charset="0"/>
                <a:sym typeface="+mn-ea"/>
              </a:rPr>
              <a:t>  diligence</a:t>
            </a:r>
            <a:endParaRPr lang="en-US" altLang="zh-CN" sz="2200">
              <a:latin typeface="Comic Sans MS Regular" panose="030F0702030302020204" charset="0"/>
              <a:cs typeface="Comic Sans MS Regular" panose="030F0702030302020204" charset="0"/>
              <a:sym typeface="+mn-ea"/>
            </a:endParaRPr>
          </a:p>
        </p:txBody>
      </p:sp>
      <p:pic>
        <p:nvPicPr>
          <p:cNvPr id="2" name="图片 1" descr="上"/>
          <p:cNvPicPr>
            <a:picLocks noChangeAspect="1"/>
          </p:cNvPicPr>
          <p:nvPr/>
        </p:nvPicPr>
        <p:blipFill>
          <a:blip r:embed="rId1"/>
          <a:stretch>
            <a:fillRect/>
          </a:stretch>
        </p:blipFill>
        <p:spPr>
          <a:xfrm>
            <a:off x="2811780" y="1024255"/>
            <a:ext cx="6221730" cy="5686425"/>
          </a:xfrm>
          <a:prstGeom prst="rect">
            <a:avLst/>
          </a:prstGeom>
        </p:spPr>
      </p:pic>
      <p:pic>
        <p:nvPicPr>
          <p:cNvPr id="4" name="图片 3" descr="右"/>
          <p:cNvPicPr>
            <a:picLocks noChangeAspect="1"/>
          </p:cNvPicPr>
          <p:nvPr/>
        </p:nvPicPr>
        <p:blipFill>
          <a:blip r:embed="rId2"/>
          <a:stretch>
            <a:fillRect/>
          </a:stretch>
        </p:blipFill>
        <p:spPr>
          <a:xfrm>
            <a:off x="2795270" y="1040130"/>
            <a:ext cx="6238240" cy="5702300"/>
          </a:xfrm>
          <a:prstGeom prst="rect">
            <a:avLst/>
          </a:prstGeom>
        </p:spPr>
      </p:pic>
      <p:pic>
        <p:nvPicPr>
          <p:cNvPr id="6" name="图片 5" descr="中"/>
          <p:cNvPicPr>
            <a:picLocks noChangeAspect="1"/>
          </p:cNvPicPr>
          <p:nvPr/>
        </p:nvPicPr>
        <p:blipFill>
          <a:blip r:embed="rId3"/>
          <a:stretch>
            <a:fillRect/>
          </a:stretch>
        </p:blipFill>
        <p:spPr>
          <a:xfrm>
            <a:off x="3058795" y="1243965"/>
            <a:ext cx="5727700" cy="5318760"/>
          </a:xfrm>
          <a:prstGeom prst="rect">
            <a:avLst/>
          </a:prstGeom>
        </p:spPr>
      </p:pic>
      <p:pic>
        <p:nvPicPr>
          <p:cNvPr id="24" name="图片 23" descr="左"/>
          <p:cNvPicPr>
            <a:picLocks noChangeAspect="1"/>
          </p:cNvPicPr>
          <p:nvPr/>
        </p:nvPicPr>
        <p:blipFill>
          <a:blip r:embed="rId4"/>
          <a:stretch>
            <a:fillRect/>
          </a:stretch>
        </p:blipFill>
        <p:spPr>
          <a:xfrm>
            <a:off x="2795270" y="1015365"/>
            <a:ext cx="6221730" cy="5685790"/>
          </a:xfrm>
          <a:prstGeom prst="rect">
            <a:avLst/>
          </a:prstGeom>
        </p:spPr>
      </p:pic>
      <p:sp>
        <p:nvSpPr>
          <p:cNvPr id="3" name="文本框 2"/>
          <p:cNvSpPr txBox="1"/>
          <p:nvPr/>
        </p:nvSpPr>
        <p:spPr>
          <a:xfrm rot="20280000">
            <a:off x="5788025" y="393065"/>
            <a:ext cx="3482975" cy="706755"/>
          </a:xfrm>
          <a:prstGeom prst="rect">
            <a:avLst/>
          </a:prstGeom>
          <a:noFill/>
        </p:spPr>
        <p:txBody>
          <a:bodyPr wrap="square" rtlCol="0">
            <a:spAutoFit/>
          </a:bodyPr>
          <a:p>
            <a:r>
              <a:rPr lang="en-US" altLang="zh-CN" sz="2000">
                <a:latin typeface="Comic Sans MS Regular" panose="030F0702030302020204" charset="0"/>
                <a:cs typeface="Comic Sans MS Regular" panose="030F0702030302020204" charset="0"/>
              </a:rPr>
              <a:t>play an important role in,</a:t>
            </a:r>
            <a:endParaRPr lang="en-US" altLang="zh-CN" sz="2000">
              <a:latin typeface="Comic Sans MS Regular" panose="030F0702030302020204" charset="0"/>
              <a:cs typeface="Comic Sans MS Regular" panose="030F0702030302020204" charset="0"/>
            </a:endParaRPr>
          </a:p>
          <a:p>
            <a:r>
              <a:rPr lang="en-US" altLang="zh-CN" sz="2000">
                <a:latin typeface="Comic Sans MS Regular" panose="030F0702030302020204" charset="0"/>
                <a:cs typeface="Comic Sans MS Regular" panose="030F0702030302020204" charset="0"/>
              </a:rPr>
              <a:t>determination, beneficial</a:t>
            </a:r>
            <a:endParaRPr lang="en-US" altLang="zh-CN" sz="2000">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l="13153" t="25279" r="13619" b="15484"/>
          <a:stretch>
            <a:fillRect/>
          </a:stretch>
        </p:blipFill>
        <p:spPr>
          <a:xfrm>
            <a:off x="1" y="0"/>
            <a:ext cx="12192000" cy="6858000"/>
          </a:xfrm>
          <a:prstGeom prst="rect">
            <a:avLst/>
          </a:prstGeom>
        </p:spPr>
      </p:pic>
      <p:sp>
        <p:nvSpPr>
          <p:cNvPr id="16" name="矩形 15"/>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a:stretch>
            <a:fillRect/>
          </a:stretch>
        </p:blipFill>
        <p:spPr>
          <a:xfrm>
            <a:off x="5153025" y="4740910"/>
            <a:ext cx="1685925" cy="819150"/>
          </a:xfrm>
          <a:prstGeom prst="rect">
            <a:avLst/>
          </a:prstGeom>
        </p:spPr>
      </p:pic>
      <p:sp>
        <p:nvSpPr>
          <p:cNvPr id="24" name="矩形 23"/>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18710" y="1261110"/>
            <a:ext cx="2155190" cy="583565"/>
          </a:xfrm>
          <a:prstGeom prst="rect">
            <a:avLst/>
          </a:prstGeom>
          <a:noFill/>
        </p:spPr>
        <p:txBody>
          <a:bodyPr wrap="none" rtlCol="0">
            <a:spAutoFit/>
          </a:bodyPr>
          <a:p>
            <a:r>
              <a:rPr lang="en-US" altLang="zh-CN" sz="3200">
                <a:latin typeface="Comic Sans MS Regular" panose="030F0702030302020204" charset="0"/>
                <a:cs typeface="Comic Sans MS Regular" panose="030F0702030302020204" charset="0"/>
              </a:rPr>
              <a:t>Homework</a:t>
            </a:r>
            <a:endParaRPr lang="en-US" altLang="zh-CN" sz="3200">
              <a:latin typeface="Comic Sans MS Regular" panose="030F0702030302020204" charset="0"/>
              <a:cs typeface="Comic Sans MS Regular" panose="030F0702030302020204" charset="0"/>
            </a:endParaRPr>
          </a:p>
        </p:txBody>
      </p:sp>
      <p:sp>
        <p:nvSpPr>
          <p:cNvPr id="6" name="文本框 5"/>
          <p:cNvSpPr txBox="1"/>
          <p:nvPr/>
        </p:nvSpPr>
        <p:spPr>
          <a:xfrm>
            <a:off x="2781935" y="1954530"/>
            <a:ext cx="7336155" cy="2676525"/>
          </a:xfrm>
          <a:prstGeom prst="rect">
            <a:avLst/>
          </a:prstGeom>
          <a:noFill/>
        </p:spPr>
        <p:txBody>
          <a:bodyPr wrap="square" rtlCol="0">
            <a:spAutoFit/>
          </a:bodyPr>
          <a:p>
            <a:pPr>
              <a:lnSpc>
                <a:spcPct val="150000"/>
              </a:lnSpc>
            </a:pPr>
            <a:r>
              <a:rPr lang="en-US" altLang="zh-CN" sz="2800">
                <a:latin typeface="Comic Sans MS Regular" panose="030F0702030302020204" charset="0"/>
                <a:cs typeface="Comic Sans MS Regular" panose="030F0702030302020204" charset="0"/>
              </a:rPr>
              <a:t>1. Required: Polish your writing and share it with others;</a:t>
            </a:r>
            <a:endParaRPr lang="en-US" altLang="zh-CN" sz="2800">
              <a:latin typeface="Comic Sans MS Regular" panose="030F0702030302020204" charset="0"/>
              <a:cs typeface="Comic Sans MS Regular" panose="030F0702030302020204" charset="0"/>
            </a:endParaRPr>
          </a:p>
          <a:p>
            <a:pPr>
              <a:lnSpc>
                <a:spcPct val="150000"/>
              </a:lnSpc>
            </a:pPr>
            <a:r>
              <a:rPr lang="en-US" altLang="zh-CN" sz="2800">
                <a:latin typeface="Comic Sans MS Regular" panose="030F0702030302020204" charset="0"/>
                <a:cs typeface="Comic Sans MS Regular" panose="030F0702030302020204" charset="0"/>
              </a:rPr>
              <a:t>2. Encouraged: Memorize the words and phrases you learned.</a:t>
            </a:r>
            <a:r>
              <a:rPr lang="en-US" altLang="zh-CN"/>
              <a:t> </a:t>
            </a:r>
            <a:endParaRPr lang="en-US" altLang="zh-CN"/>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l="13153" t="25279" r="13619" b="15484"/>
          <a:stretch>
            <a:fillRect/>
          </a:stretch>
        </p:blipFill>
        <p:spPr>
          <a:xfrm>
            <a:off x="1" y="0"/>
            <a:ext cx="12192000" cy="6858000"/>
          </a:xfrm>
          <a:prstGeom prst="rect">
            <a:avLst/>
          </a:prstGeom>
        </p:spPr>
      </p:pic>
      <p:sp>
        <p:nvSpPr>
          <p:cNvPr id="16" name="矩形 15"/>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
          <a:stretch>
            <a:fillRect/>
          </a:stretch>
        </p:blipFill>
        <p:spPr>
          <a:xfrm>
            <a:off x="4069000" y="5058678"/>
            <a:ext cx="4054000" cy="64510"/>
          </a:xfrm>
          <a:prstGeom prst="rect">
            <a:avLst/>
          </a:prstGeom>
        </p:spPr>
      </p:pic>
      <p:grpSp>
        <p:nvGrpSpPr>
          <p:cNvPr id="4" name="组合 3"/>
          <p:cNvGrpSpPr/>
          <p:nvPr/>
        </p:nvGrpSpPr>
        <p:grpSpPr>
          <a:xfrm>
            <a:off x="4064635" y="1257935"/>
            <a:ext cx="3950970" cy="4136390"/>
            <a:chOff x="4922175" y="1528763"/>
            <a:chExt cx="2347650" cy="2594678"/>
          </a:xfrm>
        </p:grpSpPr>
        <p:pic>
          <p:nvPicPr>
            <p:cNvPr id="6" name="图片 5"/>
            <p:cNvPicPr>
              <a:picLocks noChangeAspect="1"/>
            </p:cNvPicPr>
            <p:nvPr/>
          </p:nvPicPr>
          <p:blipFill>
            <a:blip r:embed="rId3"/>
            <a:stretch>
              <a:fillRect/>
            </a:stretch>
          </p:blipFill>
          <p:spPr>
            <a:xfrm>
              <a:off x="4922175" y="1528763"/>
              <a:ext cx="2347650" cy="2353200"/>
            </a:xfrm>
            <a:prstGeom prst="rect">
              <a:avLst/>
            </a:prstGeom>
          </p:spPr>
        </p:pic>
        <p:pic>
          <p:nvPicPr>
            <p:cNvPr id="7" name="图片 6"/>
            <p:cNvPicPr>
              <a:picLocks noChangeAspect="1"/>
            </p:cNvPicPr>
            <p:nvPr/>
          </p:nvPicPr>
          <p:blipFill>
            <a:blip r:embed="rId4"/>
            <a:stretch>
              <a:fillRect/>
            </a:stretch>
          </p:blipFill>
          <p:spPr>
            <a:xfrm>
              <a:off x="5178569" y="3219293"/>
              <a:ext cx="1860406" cy="904148"/>
            </a:xfrm>
            <a:prstGeom prst="rect">
              <a:avLst/>
            </a:prstGeom>
          </p:spPr>
        </p:pic>
      </p:grpSp>
      <p:sp>
        <p:nvSpPr>
          <p:cNvPr id="24" name="矩形 23"/>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47870" y="2026285"/>
            <a:ext cx="3036570" cy="681990"/>
          </a:xfrm>
          <a:prstGeom prst="rect">
            <a:avLst/>
          </a:prstGeom>
        </p:spPr>
        <p:txBody>
          <a:bodyPr wrap="square">
            <a:spAutoFit/>
          </a:bodyPr>
          <a:lstStyle/>
          <a:p>
            <a:pPr lvl="0" algn="ctr">
              <a:lnSpc>
                <a:spcPct val="80000"/>
              </a:lnSpc>
            </a:pPr>
            <a:r>
              <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rPr>
              <a:t>Reading</a:t>
            </a:r>
            <a:endParaRPr lang="en-US" altLang="zh-CN" sz="4800" b="1" dirty="0">
              <a:solidFill>
                <a:schemeClr val="tx1"/>
              </a:solidFill>
              <a:latin typeface="Comic Sans MS Bold" panose="030F0702030302020204" charset="0"/>
              <a:ea typeface="造字工房悦黑演示版常规体" pitchFamily="50" charset="-122"/>
              <a:cs typeface="Comic Sans MS Bold" panose="030F0702030302020204" charset="0"/>
            </a:endParaRPr>
          </a:p>
        </p:txBody>
      </p:sp>
      <p:sp>
        <p:nvSpPr>
          <p:cNvPr id="19" name="矩形 18"/>
          <p:cNvSpPr/>
          <p:nvPr/>
        </p:nvSpPr>
        <p:spPr>
          <a:xfrm>
            <a:off x="4175760" y="2917190"/>
            <a:ext cx="3668395" cy="485140"/>
          </a:xfrm>
          <a:prstGeom prst="rect">
            <a:avLst/>
          </a:prstGeom>
        </p:spPr>
        <p:txBody>
          <a:bodyPr wrap="square">
            <a:spAutoFit/>
          </a:bodyPr>
          <a:lstStyle/>
          <a:p>
            <a:pPr lvl="0" algn="ctr">
              <a:lnSpc>
                <a:spcPct val="80000"/>
              </a:lnSpc>
            </a:pPr>
            <a:r>
              <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rPr>
              <a:t>Cloze</a:t>
            </a:r>
            <a:endParaRPr lang="en-US" altLang="zh-CN" sz="3200" b="1" dirty="0">
              <a:solidFill>
                <a:schemeClr val="accent1">
                  <a:lumMod val="75000"/>
                </a:schemeClr>
              </a:solidFill>
              <a:latin typeface="Arial" panose="020B0604020202020204" pitchFamily="34" charset="0"/>
              <a:ea typeface="造字工房悦黑演示版常规体" pitchFamily="50" charset="-122"/>
              <a:cs typeface="Arial" panose="020B0604020202020204" pitchFamily="34" charset="0"/>
            </a:endParaRPr>
          </a:p>
        </p:txBody>
      </p:sp>
      <p:sp>
        <p:nvSpPr>
          <p:cNvPr id="23" name="矩形 22"/>
          <p:cNvSpPr/>
          <p:nvPr/>
        </p:nvSpPr>
        <p:spPr>
          <a:xfrm>
            <a:off x="4818380" y="3541395"/>
            <a:ext cx="2451735" cy="460375"/>
          </a:xfrm>
          <a:prstGeom prst="rect">
            <a:avLst/>
          </a:prstGeom>
        </p:spPr>
        <p:txBody>
          <a:bodyPr wrap="square">
            <a:spAutoFit/>
          </a:bodyPr>
          <a:lstStyle/>
          <a:p>
            <a:pPr algn="ctr"/>
            <a:r>
              <a:rPr lang="zh-CN" altLang="en-US" sz="2400" b="1" dirty="0">
                <a:ln w="3175">
                  <a:noFill/>
                </a:ln>
                <a:solidFill>
                  <a:schemeClr val="accent1">
                    <a:lumMod val="75000"/>
                  </a:schemeClr>
                </a:solidFill>
                <a:latin typeface="宋体" charset="0"/>
                <a:ea typeface="宋体" charset="0"/>
              </a:rPr>
              <a:t>完形填空</a:t>
            </a:r>
            <a:endParaRPr lang="zh-CN" altLang="en-US" sz="2400" b="1" dirty="0">
              <a:ln w="3175">
                <a:noFill/>
              </a:ln>
              <a:solidFill>
                <a:schemeClr val="accent1">
                  <a:lumMod val="75000"/>
                </a:schemeClr>
              </a:solidFill>
              <a:latin typeface="宋体" charset="0"/>
              <a:ea typeface="宋体"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9870" y="215900"/>
            <a:ext cx="8954135" cy="6426200"/>
          </a:xfrm>
          <a:prstGeom prst="rect">
            <a:avLst/>
          </a:prstGeom>
          <a:noFill/>
        </p:spPr>
        <p:txBody>
          <a:bodyPr wrap="square" rtlCol="0">
            <a:spAutoFit/>
          </a:bodyPr>
          <a:p>
            <a:pPr indent="457200" algn="just" eaLnBrk="0"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eaLnBrk="0"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eaLnBrk="0"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eaLnBrk="0"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sp>
        <p:nvSpPr>
          <p:cNvPr id="4" name="文本框 3"/>
          <p:cNvSpPr txBox="1"/>
          <p:nvPr/>
        </p:nvSpPr>
        <p:spPr>
          <a:xfrm>
            <a:off x="9224645" y="544830"/>
            <a:ext cx="2348230" cy="521970"/>
          </a:xfrm>
          <a:prstGeom prst="rect">
            <a:avLst/>
          </a:prstGeom>
          <a:solidFill>
            <a:schemeClr val="bg1"/>
          </a:solidFill>
        </p:spPr>
        <p:txBody>
          <a:bodyPr wrap="square" rtlCol="0" anchor="ctr" anchorCtr="0">
            <a:spAutoFit/>
          </a:bodyPr>
          <a:p>
            <a:pPr algn="l"/>
            <a:r>
              <a:rPr lang="en-US" altLang="zh-CN" sz="2800">
                <a:solidFill>
                  <a:srgbClr val="FF0000"/>
                </a:solidFill>
                <a:latin typeface="Comic Sans MS Regular" panose="030F0702030302020204" charset="0"/>
                <a:cs typeface="Comic Sans MS Regular" panose="030F0702030302020204" charset="0"/>
              </a:rPr>
              <a:t>Tip1:topic</a:t>
            </a:r>
            <a:endParaRPr lang="en-US" altLang="zh-CN" sz="2800">
              <a:solidFill>
                <a:srgbClr val="FF0000"/>
              </a:solidFill>
              <a:latin typeface="Comic Sans MS Regular" panose="030F0702030302020204" charset="0"/>
              <a:cs typeface="Comic Sans MS Regular" panose="030F0702030302020204" charset="0"/>
            </a:endParaRPr>
          </a:p>
        </p:txBody>
      </p:sp>
      <p:sp>
        <p:nvSpPr>
          <p:cNvPr id="15" name="文本框 14"/>
          <p:cNvSpPr txBox="1"/>
          <p:nvPr/>
        </p:nvSpPr>
        <p:spPr>
          <a:xfrm>
            <a:off x="9184005" y="1040448"/>
            <a:ext cx="26377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Tip2:main idea</a:t>
            </a:r>
            <a:endParaRPr lang="en-US" altLang="zh-CN" sz="2800">
              <a:solidFill>
                <a:srgbClr val="FF0000"/>
              </a:solidFill>
              <a:latin typeface="Comic Sans MS Regular" panose="030F0702030302020204" charset="0"/>
              <a:cs typeface="Comic Sans MS Regular" panose="030F0702030302020204" charset="0"/>
            </a:endParaRPr>
          </a:p>
        </p:txBody>
      </p:sp>
      <p:sp>
        <p:nvSpPr>
          <p:cNvPr id="37" name="矩形 36"/>
          <p:cNvSpPr/>
          <p:nvPr/>
        </p:nvSpPr>
        <p:spPr>
          <a:xfrm>
            <a:off x="655320" y="272415"/>
            <a:ext cx="7031990" cy="35687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229870" y="963295"/>
            <a:ext cx="8954770" cy="65214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311150" y="97790"/>
            <a:ext cx="8855075" cy="1454150"/>
            <a:chOff x="297" y="228"/>
            <a:chExt cx="13945" cy="2290"/>
          </a:xfrm>
        </p:grpSpPr>
        <p:sp>
          <p:nvSpPr>
            <p:cNvPr id="3" name="圆角矩形 2"/>
            <p:cNvSpPr/>
            <p:nvPr/>
          </p:nvSpPr>
          <p:spPr>
            <a:xfrm>
              <a:off x="297" y="228"/>
              <a:ext cx="13945" cy="22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766" y="943"/>
              <a:ext cx="8558" cy="822"/>
            </a:xfrm>
            <a:prstGeom prst="rect">
              <a:avLst/>
            </a:prstGeom>
            <a:noFill/>
          </p:spPr>
          <p:txBody>
            <a:bodyPr wrap="none" rtlCol="0">
              <a:spAutoFit/>
            </a:bodyPr>
            <a:p>
              <a:pPr algn="ctr">
                <a:buClrTx/>
                <a:buSzTx/>
                <a:buFontTx/>
              </a:pPr>
              <a:r>
                <a:rPr lang="en-US" altLang="zh-CN" sz="2800">
                  <a:solidFill>
                    <a:srgbClr val="FF0000"/>
                  </a:solidFill>
                  <a:latin typeface="Comic Sans MS Regular" panose="030F0702030302020204" charset="0"/>
                  <a:cs typeface="Comic Sans MS Regular" panose="030F0702030302020204" charset="0"/>
                </a:rPr>
                <a:t>Para1: Music has many benefits.</a:t>
              </a:r>
              <a:endParaRPr lang="en-US" altLang="zh-CN" sz="2800">
                <a:solidFill>
                  <a:srgbClr val="FF0000"/>
                </a:solidFill>
                <a:latin typeface="Comic Sans MS Regular" panose="030F0702030302020204" charset="0"/>
                <a:cs typeface="Comic Sans MS Regular" panose="030F0702030302020204" charset="0"/>
              </a:endParaRPr>
            </a:p>
          </p:txBody>
        </p:sp>
      </p:grpSp>
      <p:sp>
        <p:nvSpPr>
          <p:cNvPr id="11" name="文本框 10"/>
          <p:cNvSpPr txBox="1"/>
          <p:nvPr/>
        </p:nvSpPr>
        <p:spPr>
          <a:xfrm>
            <a:off x="9307195" y="3027046"/>
            <a:ext cx="2637790" cy="953135"/>
          </a:xfrm>
          <a:prstGeom prst="rect">
            <a:avLst/>
          </a:prstGeom>
          <a:solidFill>
            <a:schemeClr val="bg1"/>
          </a:solid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What are the benefits?</a:t>
            </a:r>
            <a:endParaRPr lang="en-US" altLang="zh-CN" sz="2800">
              <a:solidFill>
                <a:srgbClr val="163AD5"/>
              </a:solidFill>
              <a:latin typeface="Comic Sans MS Regular" panose="030F0702030302020204" charset="0"/>
              <a:cs typeface="Comic Sans MS Regular" panose="030F0702030302020204" charset="0"/>
            </a:endParaRPr>
          </a:p>
        </p:txBody>
      </p:sp>
      <p:grpSp>
        <p:nvGrpSpPr>
          <p:cNvPr id="18" name="组合 17"/>
          <p:cNvGrpSpPr/>
          <p:nvPr/>
        </p:nvGrpSpPr>
        <p:grpSpPr>
          <a:xfrm>
            <a:off x="229870" y="1598295"/>
            <a:ext cx="8954135" cy="690880"/>
            <a:chOff x="362" y="2517"/>
            <a:chExt cx="14101" cy="1088"/>
          </a:xfrm>
        </p:grpSpPr>
        <p:sp>
          <p:nvSpPr>
            <p:cNvPr id="12" name="矩形 11"/>
            <p:cNvSpPr/>
            <p:nvPr/>
          </p:nvSpPr>
          <p:spPr>
            <a:xfrm>
              <a:off x="6697" y="2517"/>
              <a:ext cx="7767"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362" y="3067"/>
              <a:ext cx="4761"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矩形 19"/>
          <p:cNvSpPr/>
          <p:nvPr/>
        </p:nvSpPr>
        <p:spPr>
          <a:xfrm>
            <a:off x="655320" y="3255645"/>
            <a:ext cx="8529320" cy="37973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276225" y="4551680"/>
            <a:ext cx="8809355" cy="690880"/>
            <a:chOff x="362" y="2517"/>
            <a:chExt cx="13873" cy="1088"/>
          </a:xfrm>
        </p:grpSpPr>
        <p:sp>
          <p:nvSpPr>
            <p:cNvPr id="25" name="矩形 24"/>
            <p:cNvSpPr/>
            <p:nvPr/>
          </p:nvSpPr>
          <p:spPr>
            <a:xfrm>
              <a:off x="10850" y="2517"/>
              <a:ext cx="3385" cy="562"/>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362" y="3067"/>
              <a:ext cx="5376"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1" name="组合 30"/>
          <p:cNvGrpSpPr/>
          <p:nvPr/>
        </p:nvGrpSpPr>
        <p:grpSpPr>
          <a:xfrm>
            <a:off x="121285" y="1651000"/>
            <a:ext cx="9185910" cy="4991100"/>
            <a:chOff x="125" y="228"/>
            <a:chExt cx="14466" cy="2290"/>
          </a:xfrm>
        </p:grpSpPr>
        <p:sp>
          <p:nvSpPr>
            <p:cNvPr id="32" name="圆角矩形 31"/>
            <p:cNvSpPr/>
            <p:nvPr/>
          </p:nvSpPr>
          <p:spPr>
            <a:xfrm>
              <a:off x="125" y="228"/>
              <a:ext cx="14466" cy="22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4017" y="1155"/>
              <a:ext cx="5539" cy="239"/>
            </a:xfrm>
            <a:prstGeom prst="rect">
              <a:avLst/>
            </a:prstGeom>
            <a:noFill/>
          </p:spPr>
          <p:txBody>
            <a:bodyPr wrap="square" rtlCol="0">
              <a:spAutoFit/>
            </a:bodyPr>
            <a:p>
              <a:pPr algn="ctr">
                <a:buClrTx/>
                <a:buSzTx/>
                <a:buFontTx/>
              </a:pPr>
              <a:r>
                <a:rPr lang="en-US" altLang="zh-CN" sz="2800">
                  <a:solidFill>
                    <a:srgbClr val="FF0000"/>
                  </a:solidFill>
                  <a:latin typeface="Comic Sans MS Regular" panose="030F0702030302020204" charset="0"/>
                  <a:cs typeface="Comic Sans MS Regular" panose="030F0702030302020204" charset="0"/>
                </a:rPr>
                <a:t>Para2-4: 3 benefits.</a:t>
              </a:r>
              <a:endParaRPr lang="en-US" altLang="zh-CN" sz="2800">
                <a:solidFill>
                  <a:srgbClr val="FF0000"/>
                </a:solidFill>
                <a:latin typeface="Comic Sans MS Regular" panose="030F0702030302020204" charset="0"/>
                <a:cs typeface="Comic Sans MS Regular" panose="030F0702030302020204" charset="0"/>
              </a:endParaRPr>
            </a:p>
          </p:txBody>
        </p:sp>
      </p:grpSp>
      <p:sp>
        <p:nvSpPr>
          <p:cNvPr id="35" name="下箭头 34"/>
          <p:cNvSpPr/>
          <p:nvPr/>
        </p:nvSpPr>
        <p:spPr>
          <a:xfrm>
            <a:off x="980440" y="1147445"/>
            <a:ext cx="417830" cy="248793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120650" y="544513"/>
            <a:ext cx="2637790" cy="521970"/>
          </a:xfrm>
          <a:prstGeom prst="rect">
            <a:avLst/>
          </a:prstGeom>
          <a:no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General (</a:t>
            </a:r>
            <a:r>
              <a:rPr lang="zh-CN" altLang="en-US" sz="2800">
                <a:solidFill>
                  <a:srgbClr val="163AD5"/>
                </a:solidFill>
                <a:latin typeface="Comic Sans MS Regular" panose="030F0702030302020204" charset="0"/>
                <a:cs typeface="Comic Sans MS Regular" panose="030F0702030302020204" charset="0"/>
              </a:rPr>
              <a:t>总</a:t>
            </a:r>
            <a:r>
              <a:rPr lang="en-US" altLang="zh-CN" sz="2800">
                <a:solidFill>
                  <a:srgbClr val="163AD5"/>
                </a:solidFill>
                <a:latin typeface="Comic Sans MS Regular" panose="030F0702030302020204" charset="0"/>
                <a:cs typeface="Comic Sans MS Regular" panose="030F0702030302020204" charset="0"/>
              </a:rPr>
              <a:t>)</a:t>
            </a:r>
            <a:endParaRPr lang="en-US" altLang="zh-CN" sz="2800">
              <a:solidFill>
                <a:srgbClr val="163AD5"/>
              </a:solidFill>
              <a:latin typeface="Comic Sans MS Regular" panose="030F0702030302020204" charset="0"/>
              <a:cs typeface="Comic Sans MS Regular" panose="030F0702030302020204" charset="0"/>
            </a:endParaRPr>
          </a:p>
        </p:txBody>
      </p:sp>
      <p:sp>
        <p:nvSpPr>
          <p:cNvPr id="38" name="文本框 37"/>
          <p:cNvSpPr txBox="1"/>
          <p:nvPr/>
        </p:nvSpPr>
        <p:spPr>
          <a:xfrm>
            <a:off x="120650" y="3645218"/>
            <a:ext cx="2637790" cy="521970"/>
          </a:xfrm>
          <a:prstGeom prst="rect">
            <a:avLst/>
          </a:prstGeom>
          <a:no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Specific (</a:t>
            </a:r>
            <a:r>
              <a:rPr lang="zh-CN" altLang="en-US" sz="2800">
                <a:solidFill>
                  <a:srgbClr val="163AD5"/>
                </a:solidFill>
                <a:latin typeface="Comic Sans MS Regular" panose="030F0702030302020204" charset="0"/>
                <a:cs typeface="Comic Sans MS Regular" panose="030F0702030302020204" charset="0"/>
              </a:rPr>
              <a:t>分</a:t>
            </a:r>
            <a:r>
              <a:rPr lang="en-US" altLang="zh-CN" sz="2800">
                <a:solidFill>
                  <a:srgbClr val="163AD5"/>
                </a:solidFill>
                <a:latin typeface="Comic Sans MS Regular" panose="030F0702030302020204" charset="0"/>
                <a:cs typeface="Comic Sans MS Regular" panose="030F0702030302020204" charset="0"/>
              </a:rPr>
              <a:t>)</a:t>
            </a:r>
            <a:endParaRPr lang="en-US" altLang="zh-CN" sz="2800">
              <a:solidFill>
                <a:srgbClr val="163AD5"/>
              </a:solidFill>
              <a:latin typeface="Comic Sans MS Regular" panose="030F0702030302020204" charset="0"/>
              <a:cs typeface="Comic Sans MS Regular" panose="030F0702030302020204" charset="0"/>
            </a:endParaRPr>
          </a:p>
        </p:txBody>
      </p:sp>
      <p:sp>
        <p:nvSpPr>
          <p:cNvPr id="41" name="文本框 40"/>
          <p:cNvSpPr txBox="1"/>
          <p:nvPr/>
        </p:nvSpPr>
        <p:spPr>
          <a:xfrm>
            <a:off x="9244965" y="-23177"/>
            <a:ext cx="2637790" cy="521970"/>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Cloze</a:t>
            </a:r>
            <a:endParaRPr lang="en-US" altLang="zh-CN" sz="2800">
              <a:solidFill>
                <a:schemeClr val="tx1"/>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heckerboard(across)">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checkerboard(across)">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heckerboard(across)">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bldLvl="0" animBg="1"/>
      <p:bldP spid="37" grpId="0" bldLvl="0" animBg="1"/>
      <p:bldP spid="39" grpId="0" bldLvl="0" animBg="1"/>
      <p:bldP spid="11" grpId="0" bldLvl="0" animBg="1"/>
      <p:bldP spid="20" grpId="0" animBg="1"/>
      <p:bldP spid="36" grpId="0" bldLvl="0" animBg="1"/>
      <p:bldP spid="38" grpId="0" bldLvl="0" animBg="1"/>
      <p:bldP spid="35" grpId="0" animBg="1"/>
      <p:bldP spid="4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184640" y="771843"/>
            <a:ext cx="2637790" cy="521970"/>
          </a:xfrm>
          <a:prstGeom prst="rect">
            <a:avLst/>
          </a:prstGeom>
          <a:solidFill>
            <a:schemeClr val="bg1"/>
          </a:solid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3 benefits</a:t>
            </a:r>
            <a:endParaRPr lang="en-US" altLang="zh-CN" sz="2800">
              <a:solidFill>
                <a:srgbClr val="163AD5"/>
              </a:solidFill>
              <a:latin typeface="Comic Sans MS Regular" panose="030F0702030302020204" charset="0"/>
              <a:cs typeface="Comic Sans MS Regular" panose="030F0702030302020204" charset="0"/>
            </a:endParaRPr>
          </a:p>
        </p:txBody>
      </p:sp>
      <p:grpSp>
        <p:nvGrpSpPr>
          <p:cNvPr id="41" name="组合 40"/>
          <p:cNvGrpSpPr/>
          <p:nvPr/>
        </p:nvGrpSpPr>
        <p:grpSpPr>
          <a:xfrm>
            <a:off x="9189085" y="1532890"/>
            <a:ext cx="3048024" cy="1362710"/>
            <a:chOff x="14309" y="6103"/>
            <a:chExt cx="4807" cy="2064"/>
          </a:xfrm>
        </p:grpSpPr>
        <p:sp>
          <p:nvSpPr>
            <p:cNvPr id="40" name="圆角矩形 39"/>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387" y="6435"/>
              <a:ext cx="4729" cy="1537"/>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4.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marks</a:t>
              </a:r>
              <a:r>
                <a:rPr lang="zh-CN" altLang="en-US" sz="2000">
                  <a:latin typeface="Comic Sans MS Regular" panose="030F0702030302020204" charset="0"/>
                  <a:cs typeface="Comic Sans MS Regular" panose="030F0702030302020204" charset="0"/>
                </a:rPr>
                <a:t>   B. </a:t>
              </a:r>
              <a:r>
                <a:rPr lang="en-US" altLang="zh-CN" sz="2000">
                  <a:latin typeface="Comic Sans MS Regular" panose="030F0702030302020204" charset="0"/>
                  <a:cs typeface="Comic Sans MS Regular" panose="030F0702030302020204" charset="0"/>
                </a:rPr>
                <a:t>skills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points</a:t>
              </a:r>
              <a:r>
                <a:rPr lang="zh-CN" altLang="en-US"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talents</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sp>
        <p:nvSpPr>
          <p:cNvPr id="16" name="文本框 15"/>
          <p:cNvSpPr txBox="1"/>
          <p:nvPr/>
        </p:nvSpPr>
        <p:spPr>
          <a:xfrm>
            <a:off x="9869170" y="1214120"/>
            <a:ext cx="2402840" cy="1322070"/>
          </a:xfrm>
          <a:prstGeom prst="rect">
            <a:avLst/>
          </a:prstGeom>
          <a:noFill/>
        </p:spPr>
        <p:txBody>
          <a:bodyPr wrap="square" rtlCol="0">
            <a:spAutoFit/>
          </a:bodyPr>
          <a:p>
            <a:pPr algn="l">
              <a:lnSpc>
                <a:spcPct val="200000"/>
              </a:lnSpc>
            </a:pPr>
            <a:r>
              <a:rPr lang="zh-CN" altLang="en-US" sz="2000">
                <a:solidFill>
                  <a:srgbClr val="FF0000"/>
                </a:solidFill>
                <a:latin typeface="Comic Sans MS Regular" panose="030F0702030302020204" charset="0"/>
                <a:cs typeface="Comic Sans MS Regular" panose="030F0702030302020204" charset="0"/>
              </a:rPr>
              <a:t>分数       </a:t>
            </a:r>
            <a:r>
              <a:rPr lang="en-US" altLang="zh-CN" sz="2000">
                <a:solidFill>
                  <a:srgbClr val="FF0000"/>
                </a:solidFill>
                <a:latin typeface="Comic Sans MS Regular" panose="030F0702030302020204" charset="0"/>
                <a:cs typeface="Comic Sans MS Regular" panose="030F0702030302020204" charset="0"/>
              </a:rPr>
              <a:t>  </a:t>
            </a:r>
            <a:r>
              <a:rPr lang="zh-CN" altLang="en-US" sz="2000">
                <a:solidFill>
                  <a:srgbClr val="FF0000"/>
                </a:solidFill>
                <a:latin typeface="Comic Sans MS Regular" panose="030F0702030302020204" charset="0"/>
                <a:cs typeface="Comic Sans MS Regular" panose="030F0702030302020204" charset="0"/>
              </a:rPr>
              <a:t>技能                 </a:t>
            </a:r>
            <a:endParaRPr lang="zh-CN" altLang="en-US" sz="2000">
              <a:solidFill>
                <a:srgbClr val="FF0000"/>
              </a:solidFill>
              <a:latin typeface="Comic Sans MS Regular" panose="030F0702030302020204" charset="0"/>
              <a:cs typeface="Comic Sans MS Regular" panose="030F0702030302020204" charset="0"/>
            </a:endParaRPr>
          </a:p>
          <a:p>
            <a:pPr algn="l">
              <a:lnSpc>
                <a:spcPct val="200000"/>
              </a:lnSpc>
            </a:pPr>
            <a:r>
              <a:rPr lang="zh-CN" altLang="en-US" sz="2000">
                <a:solidFill>
                  <a:srgbClr val="FF0000"/>
                </a:solidFill>
                <a:latin typeface="Comic Sans MS Regular" panose="030F0702030302020204" charset="0"/>
                <a:cs typeface="Comic Sans MS Regular" panose="030F0702030302020204" charset="0"/>
              </a:rPr>
              <a:t>分数      </a:t>
            </a:r>
            <a:r>
              <a:rPr lang="en-US" altLang="zh-CN" sz="2000">
                <a:solidFill>
                  <a:srgbClr val="FF0000"/>
                </a:solidFill>
                <a:latin typeface="Comic Sans MS Regular" panose="030F0702030302020204" charset="0"/>
                <a:cs typeface="Comic Sans MS Regular" panose="030F0702030302020204" charset="0"/>
              </a:rPr>
              <a:t>   </a:t>
            </a:r>
            <a:r>
              <a:rPr lang="zh-CN" altLang="en-US" sz="2000">
                <a:solidFill>
                  <a:srgbClr val="FF0000"/>
                </a:solidFill>
                <a:latin typeface="Comic Sans MS Regular" panose="030F0702030302020204" charset="0"/>
                <a:cs typeface="Comic Sans MS Regular" panose="030F0702030302020204" charset="0"/>
              </a:rPr>
              <a:t>天赋</a:t>
            </a:r>
            <a:endParaRPr lang="zh-CN" altLang="en-US" sz="2000">
              <a:solidFill>
                <a:srgbClr val="FF0000"/>
              </a:solidFill>
              <a:latin typeface="Comic Sans MS Regular" panose="030F0702030302020204" charset="0"/>
              <a:cs typeface="Comic Sans MS Regular" panose="030F0702030302020204" charset="0"/>
            </a:endParaRPr>
          </a:p>
        </p:txBody>
      </p:sp>
      <p:pic>
        <p:nvPicPr>
          <p:cNvPr id="13" name="图片 12"/>
          <p:cNvPicPr>
            <a:picLocks noChangeAspect="1"/>
          </p:cNvPicPr>
          <p:nvPr/>
        </p:nvPicPr>
        <p:blipFill>
          <a:blip r:embed="rId1"/>
          <a:stretch>
            <a:fillRect/>
          </a:stretch>
        </p:blipFill>
        <p:spPr>
          <a:xfrm>
            <a:off x="10702925" y="1735455"/>
            <a:ext cx="436880" cy="436880"/>
          </a:xfrm>
          <a:prstGeom prst="rect">
            <a:avLst/>
          </a:prstGeom>
        </p:spPr>
      </p:pic>
      <p:grpSp>
        <p:nvGrpSpPr>
          <p:cNvPr id="42" name="组合 41"/>
          <p:cNvGrpSpPr/>
          <p:nvPr/>
        </p:nvGrpSpPr>
        <p:grpSpPr>
          <a:xfrm>
            <a:off x="9184640" y="3207385"/>
            <a:ext cx="3064510" cy="1391338"/>
            <a:chOff x="14309" y="6103"/>
            <a:chExt cx="4833" cy="2064"/>
          </a:xfrm>
        </p:grpSpPr>
        <p:sp>
          <p:nvSpPr>
            <p:cNvPr id="43" name="圆角矩形 42"/>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14413" y="6148"/>
              <a:ext cx="4729" cy="1961"/>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7.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medical</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musical</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a:t>
              </a:r>
              <a:r>
                <a:rPr lang="en-US" sz="2000">
                  <a:latin typeface="Comic Sans MS Regular" panose="030F0702030302020204" charset="0"/>
                  <a:cs typeface="Comic Sans MS Regular" panose="030F0702030302020204" charset="0"/>
                </a:rPr>
                <a:t>personal</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practical</a:t>
              </a:r>
              <a:r>
                <a:rPr lang="zh-CN" altLang="en-US" sz="2000">
                  <a:latin typeface="Comic Sans MS Regular" panose="030F0702030302020204" charset="0"/>
                  <a:cs typeface="Comic Sans MS Regular" panose="030F0702030302020204" charset="0"/>
                  <a:sym typeface="+mn-ea"/>
                </a:rPr>
                <a:t> </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46" name="图片 45"/>
          <p:cNvPicPr>
            <a:picLocks noChangeAspect="1"/>
          </p:cNvPicPr>
          <p:nvPr/>
        </p:nvPicPr>
        <p:blipFill>
          <a:blip r:embed="rId1"/>
          <a:stretch>
            <a:fillRect/>
          </a:stretch>
        </p:blipFill>
        <p:spPr>
          <a:xfrm>
            <a:off x="9505315" y="3196590"/>
            <a:ext cx="437515" cy="437515"/>
          </a:xfrm>
          <a:prstGeom prst="rect">
            <a:avLst/>
          </a:prstGeom>
        </p:spPr>
      </p:pic>
      <p:sp>
        <p:nvSpPr>
          <p:cNvPr id="48" name="文本框 47"/>
          <p:cNvSpPr txBox="1"/>
          <p:nvPr/>
        </p:nvSpPr>
        <p:spPr>
          <a:xfrm>
            <a:off x="10985500" y="3268345"/>
            <a:ext cx="2402840" cy="1322070"/>
          </a:xfrm>
          <a:prstGeom prst="rect">
            <a:avLst/>
          </a:prstGeom>
          <a:noFill/>
        </p:spPr>
        <p:txBody>
          <a:bodyPr wrap="square" rtlCol="0">
            <a:spAutoFit/>
          </a:bodyPr>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医学</a:t>
            </a:r>
            <a:r>
              <a:rPr lang="zh-CN" altLang="en-US" sz="2000">
                <a:solidFill>
                  <a:srgbClr val="FF0000"/>
                </a:solidFill>
                <a:latin typeface="Comic Sans MS Regular" panose="030F0702030302020204" charset="0"/>
                <a:cs typeface="Comic Sans MS Regular" panose="030F0702030302020204" charset="0"/>
              </a:rPr>
              <a:t>的</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音乐</a:t>
            </a:r>
            <a:r>
              <a:rPr lang="zh-CN" altLang="en-US" sz="2000">
                <a:solidFill>
                  <a:srgbClr val="FF0000"/>
                </a:solidFill>
                <a:latin typeface="Comic Sans MS Regular" panose="030F0702030302020204" charset="0"/>
                <a:cs typeface="Comic Sans MS Regular" panose="030F0702030302020204" charset="0"/>
              </a:rPr>
              <a:t>的</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个人</a:t>
            </a:r>
            <a:r>
              <a:rPr lang="zh-CN" altLang="en-US" sz="2000">
                <a:solidFill>
                  <a:srgbClr val="FF0000"/>
                </a:solidFill>
                <a:latin typeface="Comic Sans MS Regular" panose="030F0702030302020204" charset="0"/>
                <a:cs typeface="Comic Sans MS Regular" panose="030F0702030302020204" charset="0"/>
              </a:rPr>
              <a:t>的</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实际</a:t>
            </a:r>
            <a:r>
              <a:rPr lang="zh-CN" altLang="en-US" sz="2000">
                <a:solidFill>
                  <a:srgbClr val="FF0000"/>
                </a:solidFill>
                <a:latin typeface="Comic Sans MS Regular" panose="030F0702030302020204" charset="0"/>
                <a:cs typeface="Comic Sans MS Regular" panose="030F0702030302020204" charset="0"/>
              </a:rPr>
              <a:t>的</a:t>
            </a:r>
            <a:endParaRPr lang="zh-CN" altLang="en-US" sz="2000">
              <a:solidFill>
                <a:srgbClr val="FF0000"/>
              </a:solidFill>
              <a:latin typeface="Comic Sans MS Regular" panose="030F0702030302020204" charset="0"/>
              <a:cs typeface="Comic Sans MS Regular" panose="030F0702030302020204" charset="0"/>
            </a:endParaRPr>
          </a:p>
        </p:txBody>
      </p:sp>
      <p:grpSp>
        <p:nvGrpSpPr>
          <p:cNvPr id="50" name="组合 49"/>
          <p:cNvGrpSpPr/>
          <p:nvPr/>
        </p:nvGrpSpPr>
        <p:grpSpPr>
          <a:xfrm>
            <a:off x="9204341" y="4949190"/>
            <a:ext cx="3064395" cy="1270556"/>
            <a:chOff x="14309" y="6103"/>
            <a:chExt cx="4833" cy="2064"/>
          </a:xfrm>
        </p:grpSpPr>
        <p:sp>
          <p:nvSpPr>
            <p:cNvPr id="51" name="圆角矩形 50"/>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14413" y="6310"/>
              <a:ext cx="4729" cy="1648"/>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10.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if</a:t>
              </a: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since</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though</a:t>
              </a:r>
              <a:r>
                <a:rPr lang="zh-CN" altLang="en-US"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unless</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sp>
        <p:nvSpPr>
          <p:cNvPr id="53" name="文本框 52"/>
          <p:cNvSpPr txBox="1"/>
          <p:nvPr/>
        </p:nvSpPr>
        <p:spPr>
          <a:xfrm>
            <a:off x="9887585" y="4602480"/>
            <a:ext cx="2402840" cy="1322070"/>
          </a:xfrm>
          <a:prstGeom prst="rect">
            <a:avLst/>
          </a:prstGeom>
          <a:noFill/>
        </p:spPr>
        <p:txBody>
          <a:bodyPr wrap="square" rtlCol="0">
            <a:spAutoFit/>
          </a:bodyPr>
          <a:p>
            <a:pPr algn="l">
              <a:lnSpc>
                <a:spcPct val="200000"/>
              </a:lnSpc>
            </a:pPr>
            <a:r>
              <a:rPr lang="zh-CN" altLang="en-US" sz="2000">
                <a:solidFill>
                  <a:srgbClr val="FF0000"/>
                </a:solidFill>
                <a:latin typeface="Comic Sans MS Regular" panose="030F0702030302020204" charset="0"/>
                <a:cs typeface="Comic Sans MS Regular" panose="030F0702030302020204" charset="0"/>
              </a:rPr>
              <a:t>如果       </a:t>
            </a:r>
            <a:r>
              <a:rPr lang="en-US" altLang="zh-CN" sz="2000">
                <a:solidFill>
                  <a:srgbClr val="FF0000"/>
                </a:solidFill>
                <a:latin typeface="Comic Sans MS Regular" panose="030F0702030302020204" charset="0"/>
                <a:cs typeface="Comic Sans MS Regular" panose="030F0702030302020204" charset="0"/>
              </a:rPr>
              <a:t>    </a:t>
            </a:r>
            <a:r>
              <a:rPr lang="zh-CN" altLang="en-US" sz="2000">
                <a:solidFill>
                  <a:srgbClr val="FF0000"/>
                </a:solidFill>
                <a:latin typeface="Comic Sans MS Regular" panose="030F0702030302020204" charset="0"/>
                <a:cs typeface="Comic Sans MS Regular" panose="030F0702030302020204" charset="0"/>
              </a:rPr>
              <a:t>由于                 </a:t>
            </a:r>
            <a:endParaRPr lang="zh-CN" altLang="en-US" sz="2000">
              <a:solidFill>
                <a:srgbClr val="FF0000"/>
              </a:solidFill>
              <a:latin typeface="Comic Sans MS Regular" panose="030F0702030302020204" charset="0"/>
              <a:cs typeface="Comic Sans MS Regular" panose="030F0702030302020204" charset="0"/>
            </a:endParaRPr>
          </a:p>
          <a:p>
            <a:pPr algn="l">
              <a:lnSpc>
                <a:spcPct val="200000"/>
              </a:lnSpc>
            </a:pPr>
            <a:r>
              <a:rPr lang="zh-CN" altLang="en-US" sz="2000">
                <a:solidFill>
                  <a:srgbClr val="FF0000"/>
                </a:solidFill>
                <a:latin typeface="Comic Sans MS Regular" panose="030F0702030302020204" charset="0"/>
                <a:cs typeface="Comic Sans MS Regular" panose="030F0702030302020204" charset="0"/>
              </a:rPr>
              <a:t>虽然      </a:t>
            </a:r>
            <a:r>
              <a:rPr lang="en-US" altLang="zh-CN" sz="2000">
                <a:solidFill>
                  <a:srgbClr val="FF0000"/>
                </a:solidFill>
                <a:latin typeface="Comic Sans MS Regular" panose="030F0702030302020204" charset="0"/>
                <a:cs typeface="Comic Sans MS Regular" panose="030F0702030302020204" charset="0"/>
              </a:rPr>
              <a:t>     </a:t>
            </a:r>
            <a:r>
              <a:rPr lang="zh-CN" altLang="en-US" sz="2000">
                <a:solidFill>
                  <a:srgbClr val="FF0000"/>
                </a:solidFill>
                <a:latin typeface="Comic Sans MS Regular" panose="030F0702030302020204" charset="0"/>
                <a:cs typeface="Comic Sans MS Regular" panose="030F0702030302020204" charset="0"/>
              </a:rPr>
              <a:t>除非</a:t>
            </a:r>
            <a:endParaRPr lang="zh-CN" altLang="en-US" sz="2000">
              <a:solidFill>
                <a:srgbClr val="FF0000"/>
              </a:solidFill>
              <a:latin typeface="Comic Sans MS Regular" panose="030F0702030302020204" charset="0"/>
              <a:cs typeface="Comic Sans MS Regular" panose="030F0702030302020204" charset="0"/>
            </a:endParaRPr>
          </a:p>
        </p:txBody>
      </p:sp>
      <p:pic>
        <p:nvPicPr>
          <p:cNvPr id="54" name="图片 53"/>
          <p:cNvPicPr>
            <a:picLocks noChangeAspect="1"/>
          </p:cNvPicPr>
          <p:nvPr/>
        </p:nvPicPr>
        <p:blipFill>
          <a:blip r:embed="rId1"/>
          <a:stretch>
            <a:fillRect/>
          </a:stretch>
        </p:blipFill>
        <p:spPr>
          <a:xfrm>
            <a:off x="10870565" y="5092065"/>
            <a:ext cx="436880" cy="436880"/>
          </a:xfrm>
          <a:prstGeom prst="rect">
            <a:avLst/>
          </a:prstGeom>
        </p:spPr>
      </p:pic>
      <p:sp>
        <p:nvSpPr>
          <p:cNvPr id="6" name="文本框 5"/>
          <p:cNvSpPr txBox="1"/>
          <p:nvPr/>
        </p:nvSpPr>
        <p:spPr>
          <a:xfrm>
            <a:off x="8371205" y="1579245"/>
            <a:ext cx="79438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9" name="文本框 18"/>
          <p:cNvSpPr txBox="1"/>
          <p:nvPr/>
        </p:nvSpPr>
        <p:spPr>
          <a:xfrm>
            <a:off x="4747895" y="3244215"/>
            <a:ext cx="180594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56" name="文本框 55"/>
          <p:cNvSpPr txBox="1"/>
          <p:nvPr/>
        </p:nvSpPr>
        <p:spPr>
          <a:xfrm>
            <a:off x="655320" y="4564380"/>
            <a:ext cx="643699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grpSp>
        <p:nvGrpSpPr>
          <p:cNvPr id="18" name="组合 17"/>
          <p:cNvGrpSpPr/>
          <p:nvPr/>
        </p:nvGrpSpPr>
        <p:grpSpPr>
          <a:xfrm>
            <a:off x="229870" y="1598295"/>
            <a:ext cx="8954135" cy="690880"/>
            <a:chOff x="362" y="2517"/>
            <a:chExt cx="14101" cy="1088"/>
          </a:xfrm>
        </p:grpSpPr>
        <p:sp>
          <p:nvSpPr>
            <p:cNvPr id="12" name="矩形 11"/>
            <p:cNvSpPr/>
            <p:nvPr/>
          </p:nvSpPr>
          <p:spPr>
            <a:xfrm>
              <a:off x="6697" y="2517"/>
              <a:ext cx="7767"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362" y="3067"/>
              <a:ext cx="4761"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矩形 19"/>
          <p:cNvSpPr/>
          <p:nvPr/>
        </p:nvSpPr>
        <p:spPr>
          <a:xfrm>
            <a:off x="655320" y="3255645"/>
            <a:ext cx="8137525" cy="36322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276225" y="4551680"/>
            <a:ext cx="8809355" cy="690880"/>
            <a:chOff x="362" y="2517"/>
            <a:chExt cx="13873" cy="1088"/>
          </a:xfrm>
        </p:grpSpPr>
        <p:sp>
          <p:nvSpPr>
            <p:cNvPr id="25" name="矩形 24"/>
            <p:cNvSpPr/>
            <p:nvPr/>
          </p:nvSpPr>
          <p:spPr>
            <a:xfrm>
              <a:off x="11172" y="2517"/>
              <a:ext cx="3063" cy="562"/>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362" y="3067"/>
              <a:ext cx="5376"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3" name="文本框 62"/>
          <p:cNvSpPr txBox="1"/>
          <p:nvPr/>
        </p:nvSpPr>
        <p:spPr>
          <a:xfrm>
            <a:off x="220980" y="200660"/>
            <a:ext cx="8954135" cy="6426200"/>
          </a:xfrm>
          <a:prstGeom prst="rect">
            <a:avLst/>
          </a:prstGeom>
          <a:noFill/>
        </p:spPr>
        <p:txBody>
          <a:bodyPr wrap="square" rtlCol="0">
            <a:spAutoFit/>
          </a:bodyPr>
          <a:p>
            <a:pPr indent="457200" algn="just"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sp>
        <p:nvSpPr>
          <p:cNvPr id="59" name="文本框 58"/>
          <p:cNvSpPr txBox="1"/>
          <p:nvPr/>
        </p:nvSpPr>
        <p:spPr>
          <a:xfrm>
            <a:off x="1838325" y="4165918"/>
            <a:ext cx="1678940"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effect(</a:t>
            </a:r>
            <a:r>
              <a:rPr lang="zh-CN" altLang="en-US" sz="2200">
                <a:solidFill>
                  <a:srgbClr val="FF0000"/>
                </a:solidFill>
                <a:latin typeface="Comic Sans MS Regular" panose="030F0702030302020204" charset="0"/>
                <a:cs typeface="Comic Sans MS Regular" panose="030F0702030302020204" charset="0"/>
              </a:rPr>
              <a:t>果</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58" name="文本框 57"/>
          <p:cNvSpPr txBox="1"/>
          <p:nvPr/>
        </p:nvSpPr>
        <p:spPr>
          <a:xfrm>
            <a:off x="7331710" y="4168775"/>
            <a:ext cx="1358265"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cause(</a:t>
            </a:r>
            <a:r>
              <a:rPr lang="zh-CN" altLang="en-US" sz="2200">
                <a:solidFill>
                  <a:srgbClr val="FF0000"/>
                </a:solidFill>
                <a:latin typeface="Comic Sans MS Regular" panose="030F0702030302020204" charset="0"/>
                <a:cs typeface="Comic Sans MS Regular" panose="030F0702030302020204" charset="0"/>
              </a:rPr>
              <a:t>因</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47" name="下弧形箭头 46"/>
          <p:cNvSpPr/>
          <p:nvPr/>
        </p:nvSpPr>
        <p:spPr>
          <a:xfrm>
            <a:off x="2741295" y="3597275"/>
            <a:ext cx="3027045" cy="61976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5" name="下弧形箭头 54"/>
          <p:cNvSpPr/>
          <p:nvPr/>
        </p:nvSpPr>
        <p:spPr>
          <a:xfrm rot="10800000">
            <a:off x="4104005" y="4037965"/>
            <a:ext cx="3027045" cy="61976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7" name="文本框 56"/>
          <p:cNvSpPr txBox="1"/>
          <p:nvPr/>
        </p:nvSpPr>
        <p:spPr>
          <a:xfrm>
            <a:off x="5008245" y="3873500"/>
            <a:ext cx="1358265" cy="429895"/>
          </a:xfrm>
          <a:prstGeom prst="rect">
            <a:avLst/>
          </a:prstGeom>
          <a:solidFill>
            <a:schemeClr val="bg1"/>
          </a:solidFill>
        </p:spPr>
        <p:txBody>
          <a:bodyPr wrap="square" rtlCol="0" anchor="ctr" anchorCtr="0">
            <a:spAutoFit/>
          </a:bodyPr>
          <a:p>
            <a:pPr algn="ctr"/>
            <a:r>
              <a:rPr lang="zh-CN" altLang="en-US" sz="2200">
                <a:solidFill>
                  <a:srgbClr val="FF0000"/>
                </a:solidFill>
                <a:latin typeface="Comic Sans MS Regular" panose="030F0702030302020204" charset="0"/>
                <a:cs typeface="Comic Sans MS Regular" panose="030F0702030302020204" charset="0"/>
              </a:rPr>
              <a:t>因果关系</a:t>
            </a:r>
            <a:endParaRPr lang="zh-CN" altLang="en-US" sz="2200">
              <a:solidFill>
                <a:srgbClr val="FF0000"/>
              </a:solidFill>
              <a:latin typeface="Comic Sans MS Regular" panose="030F0702030302020204" charset="0"/>
              <a:cs typeface="Comic Sans MS Regular" panose="030F0702030302020204" charset="0"/>
            </a:endParaRPr>
          </a:p>
        </p:txBody>
      </p:sp>
      <p:sp>
        <p:nvSpPr>
          <p:cNvPr id="21" name="下弧形箭头 20"/>
          <p:cNvSpPr/>
          <p:nvPr/>
        </p:nvSpPr>
        <p:spPr>
          <a:xfrm rot="21420000">
            <a:off x="3058160" y="2179320"/>
            <a:ext cx="5553075" cy="51308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par>
                                <p:cTn id="8" presetID="3"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linds(horizont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dissolv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ssolv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p:tgtEl>
                                          <p:spTgt spid="6"/>
                                        </p:tgtEl>
                                        <p:attrNameLst>
                                          <p:attrName>ppt_y</p:attrName>
                                        </p:attrNameLst>
                                      </p:cBhvr>
                                      <p:tavLst>
                                        <p:tav tm="0">
                                          <p:val>
                                            <p:strVal val="#ppt_y-#ppt_h*1.125000"/>
                                          </p:val>
                                        </p:tav>
                                        <p:tav tm="100000">
                                          <p:val>
                                            <p:strVal val="#ppt_y"/>
                                          </p:val>
                                        </p:tav>
                                      </p:tavLst>
                                    </p:anim>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p:tgtEl>
                                          <p:spTgt spid="16"/>
                                        </p:tgtEl>
                                        <p:attrNameLst>
                                          <p:attrName>ppt_x</p:attrName>
                                        </p:attrNameLst>
                                      </p:cBhvr>
                                      <p:tavLst>
                                        <p:tav tm="0">
                                          <p:val>
                                            <p:strVal val="#ppt_x-#ppt_w*1.125000"/>
                                          </p:val>
                                        </p:tav>
                                        <p:tav tm="100000">
                                          <p:val>
                                            <p:strVal val="#ppt_x"/>
                                          </p:val>
                                        </p:tav>
                                      </p:tavLst>
                                    </p:anim>
                                    <p:animEffect transition="in" filter="wipe(righ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left)">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additive="base">
                                        <p:cTn id="61" dur="500"/>
                                        <p:tgtEl>
                                          <p:spTgt spid="48"/>
                                        </p:tgtEl>
                                        <p:attrNameLst>
                                          <p:attrName>ppt_x</p:attrName>
                                        </p:attrNameLst>
                                      </p:cBhvr>
                                      <p:tavLst>
                                        <p:tav tm="0">
                                          <p:val>
                                            <p:strVal val="#ppt_x-#ppt_w*1.125000"/>
                                          </p:val>
                                        </p:tav>
                                        <p:tav tm="100000">
                                          <p:val>
                                            <p:strVal val="#ppt_x"/>
                                          </p:val>
                                        </p:tav>
                                      </p:tavLst>
                                    </p:anim>
                                    <p:animEffect transition="in" filter="wipe(right)">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right)">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500"/>
                                        <p:tgtEl>
                                          <p:spTgt spid="56"/>
                                        </p:tgtEl>
                                        <p:attrNameLst>
                                          <p:attrName>ppt_y</p:attrName>
                                        </p:attrNameLst>
                                      </p:cBhvr>
                                      <p:tavLst>
                                        <p:tav tm="0">
                                          <p:val>
                                            <p:strVal val="#ppt_y-#ppt_h*1.125000"/>
                                          </p:val>
                                        </p:tav>
                                        <p:tav tm="100000">
                                          <p:val>
                                            <p:strVal val="#ppt_y"/>
                                          </p:val>
                                        </p:tav>
                                      </p:tavLst>
                                    </p:anim>
                                    <p:animEffect transition="in" filter="wipe(down)">
                                      <p:cBhvr>
                                        <p:cTn id="73" dur="500"/>
                                        <p:tgtEl>
                                          <p:spTgt spid="56"/>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checkerboard(across)">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checkerboard(across)">
                                      <p:cBhvr>
                                        <p:cTn id="83" dur="500"/>
                                        <p:tgtEl>
                                          <p:spTgt spid="59"/>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checkerboard(across)">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8"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 calcmode="lin" valueType="num">
                                      <p:cBhvr additive="base">
                                        <p:cTn id="93" dur="500"/>
                                        <p:tgtEl>
                                          <p:spTgt spid="53"/>
                                        </p:tgtEl>
                                        <p:attrNameLst>
                                          <p:attrName>ppt_x</p:attrName>
                                        </p:attrNameLst>
                                      </p:cBhvr>
                                      <p:tavLst>
                                        <p:tav tm="0">
                                          <p:val>
                                            <p:strVal val="#ppt_x-#ppt_w*1.125000"/>
                                          </p:val>
                                        </p:tav>
                                        <p:tav tm="100000">
                                          <p:val>
                                            <p:strVal val="#ppt_x"/>
                                          </p:val>
                                        </p:tav>
                                      </p:tavLst>
                                    </p:anim>
                                    <p:animEffect transition="in" filter="wipe(right)">
                                      <p:cBhvr>
                                        <p:cTn id="9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bldLvl="0" animBg="1"/>
      <p:bldP spid="19" grpId="0" bldLvl="0" animBg="1"/>
      <p:bldP spid="21" grpId="0" bldLvl="0" animBg="1"/>
      <p:bldP spid="47" grpId="0" bldLvl="0" animBg="1"/>
      <p:bldP spid="48" grpId="0"/>
      <p:bldP spid="53" grpId="0"/>
      <p:bldP spid="55" grpId="0" bldLvl="0" animBg="1"/>
      <p:bldP spid="56" grpId="0" bldLvl="0" animBg="1"/>
      <p:bldP spid="57" grpId="0" bldLvl="0" animBg="1"/>
      <p:bldP spid="58" grpId="0" bldLvl="0" animBg="1"/>
      <p:bldP spid="5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29870" y="1598295"/>
            <a:ext cx="8954135" cy="690880"/>
            <a:chOff x="362" y="2517"/>
            <a:chExt cx="14101" cy="1088"/>
          </a:xfrm>
        </p:grpSpPr>
        <p:sp>
          <p:nvSpPr>
            <p:cNvPr id="12" name="矩形 11"/>
            <p:cNvSpPr/>
            <p:nvPr/>
          </p:nvSpPr>
          <p:spPr>
            <a:xfrm>
              <a:off x="6697" y="2517"/>
              <a:ext cx="7767"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362" y="3067"/>
              <a:ext cx="4761"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矩形 19"/>
          <p:cNvSpPr/>
          <p:nvPr/>
        </p:nvSpPr>
        <p:spPr>
          <a:xfrm>
            <a:off x="655320" y="3255645"/>
            <a:ext cx="8529320" cy="37973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276225" y="4551680"/>
            <a:ext cx="8809355" cy="690880"/>
            <a:chOff x="362" y="2517"/>
            <a:chExt cx="13873" cy="1088"/>
          </a:xfrm>
        </p:grpSpPr>
        <p:sp>
          <p:nvSpPr>
            <p:cNvPr id="25" name="矩形 24"/>
            <p:cNvSpPr/>
            <p:nvPr/>
          </p:nvSpPr>
          <p:spPr>
            <a:xfrm>
              <a:off x="10850" y="2517"/>
              <a:ext cx="3385" cy="562"/>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362" y="3067"/>
              <a:ext cx="5376"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nvSpPr>
        <p:spPr>
          <a:xfrm>
            <a:off x="8303895" y="1579245"/>
            <a:ext cx="86169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19" name="文本框 18"/>
          <p:cNvSpPr txBox="1"/>
          <p:nvPr/>
        </p:nvSpPr>
        <p:spPr>
          <a:xfrm>
            <a:off x="4714875" y="3244215"/>
            <a:ext cx="180594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21" name="下弧形箭头 20"/>
          <p:cNvSpPr/>
          <p:nvPr/>
        </p:nvSpPr>
        <p:spPr>
          <a:xfrm rot="21420000">
            <a:off x="3058160" y="2179320"/>
            <a:ext cx="5553075" cy="51308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7" name="下弧形箭头 46"/>
          <p:cNvSpPr/>
          <p:nvPr/>
        </p:nvSpPr>
        <p:spPr>
          <a:xfrm>
            <a:off x="2741295" y="3597275"/>
            <a:ext cx="3027045" cy="61976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5" name="下弧形箭头 54"/>
          <p:cNvSpPr/>
          <p:nvPr/>
        </p:nvSpPr>
        <p:spPr>
          <a:xfrm rot="10800000">
            <a:off x="4104005" y="4037965"/>
            <a:ext cx="3027045" cy="619760"/>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6" name="文本框 55"/>
          <p:cNvSpPr txBox="1"/>
          <p:nvPr/>
        </p:nvSpPr>
        <p:spPr>
          <a:xfrm>
            <a:off x="655320" y="4564380"/>
            <a:ext cx="611505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2" name="文本框 1"/>
          <p:cNvSpPr txBox="1"/>
          <p:nvPr/>
        </p:nvSpPr>
        <p:spPr>
          <a:xfrm>
            <a:off x="211455" y="215900"/>
            <a:ext cx="8954135" cy="6426200"/>
          </a:xfrm>
          <a:prstGeom prst="rect">
            <a:avLst/>
          </a:prstGeom>
          <a:noFill/>
        </p:spPr>
        <p:txBody>
          <a:bodyPr wrap="square" rtlCol="0">
            <a:spAutoFit/>
          </a:bodyPr>
          <a:p>
            <a:pPr indent="457200" algn="just"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sp>
        <p:nvSpPr>
          <p:cNvPr id="34" name="文本框 33"/>
          <p:cNvSpPr txBox="1"/>
          <p:nvPr/>
        </p:nvSpPr>
        <p:spPr>
          <a:xfrm>
            <a:off x="9312910" y="2726690"/>
            <a:ext cx="2601595" cy="3969385"/>
          </a:xfrm>
          <a:prstGeom prst="rect">
            <a:avLst/>
          </a:prstGeom>
          <a:solidFill>
            <a:schemeClr val="bg1"/>
          </a:solid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Context refers to the preceding utterances and/or the following ones.</a:t>
            </a:r>
            <a:endParaRPr lang="en-US" altLang="zh-CN" sz="2800">
              <a:solidFill>
                <a:srgbClr val="163AD5"/>
              </a:solidFill>
              <a:latin typeface="Comic Sans MS Regular" panose="030F0702030302020204" charset="0"/>
              <a:cs typeface="Comic Sans MS Regular" panose="030F0702030302020204" charset="0"/>
            </a:endParaRPr>
          </a:p>
          <a:p>
            <a:pPr algn="ctr">
              <a:lnSpc>
                <a:spcPct val="100000"/>
              </a:lnSpc>
            </a:pPr>
            <a:r>
              <a:rPr lang="en-US" altLang="zh-CN" sz="2800">
                <a:solidFill>
                  <a:srgbClr val="163AD5"/>
                </a:solidFill>
                <a:latin typeface="Comic Sans MS Regular" panose="030F0702030302020204" charset="0"/>
                <a:cs typeface="Comic Sans MS Regular" panose="030F0702030302020204" charset="0"/>
              </a:rPr>
              <a:t>上下文是指前面的话语和/或下面的话语</a:t>
            </a:r>
            <a:endParaRPr lang="en-US" altLang="zh-CN" sz="2800">
              <a:solidFill>
                <a:srgbClr val="163AD5"/>
              </a:solidFill>
              <a:latin typeface="Comic Sans MS Regular" panose="030F0702030302020204" charset="0"/>
              <a:cs typeface="Comic Sans MS Regular" panose="030F0702030302020204" charset="0"/>
            </a:endParaRPr>
          </a:p>
        </p:txBody>
      </p:sp>
      <p:sp>
        <p:nvSpPr>
          <p:cNvPr id="36" name="文本框 35"/>
          <p:cNvSpPr txBox="1"/>
          <p:nvPr/>
        </p:nvSpPr>
        <p:spPr>
          <a:xfrm>
            <a:off x="9257665" y="1562418"/>
            <a:ext cx="2722245" cy="953135"/>
          </a:xfrm>
          <a:prstGeom prst="rect">
            <a:avLst/>
          </a:prstGeom>
          <a:solidFill>
            <a:schemeClr val="bg1"/>
          </a:solidFill>
        </p:spPr>
        <p:txBody>
          <a:bodyPr wrap="square" rtlCol="0" anchor="ctr" anchorCtr="0">
            <a:spAutoFit/>
          </a:bodyPr>
          <a:p>
            <a:r>
              <a:rPr lang="en-US" altLang="zh-CN" sz="2800">
                <a:solidFill>
                  <a:srgbClr val="FF0000"/>
                </a:solidFill>
                <a:latin typeface="Comic Sans MS Regular" panose="030F0702030302020204" charset="0"/>
                <a:cs typeface="Comic Sans MS Regular" panose="030F0702030302020204" charset="0"/>
              </a:rPr>
              <a:t>Tip3:context</a:t>
            </a:r>
            <a:endParaRPr lang="en-US" altLang="zh-CN" sz="2800">
              <a:solidFill>
                <a:srgbClr val="FF0000"/>
              </a:solidFill>
              <a:latin typeface="Comic Sans MS Regular" panose="030F0702030302020204" charset="0"/>
              <a:cs typeface="Comic Sans MS Regular" panose="030F0702030302020204" charset="0"/>
            </a:endParaRPr>
          </a:p>
          <a:p>
            <a:r>
              <a:rPr lang="en-US" altLang="zh-CN" sz="2800">
                <a:solidFill>
                  <a:srgbClr val="FF0000"/>
                </a:solidFill>
                <a:latin typeface="Comic Sans MS Regular" panose="030F0702030302020204" charset="0"/>
                <a:cs typeface="Comic Sans MS Regular" panose="030F0702030302020204" charset="0"/>
              </a:rPr>
              <a:t>        (上下文)</a:t>
            </a:r>
            <a:endParaRPr lang="en-US" altLang="zh-CN" sz="4800">
              <a:solidFill>
                <a:srgbClr val="FF0000"/>
              </a:solidFill>
              <a:latin typeface="Comic Sans MS Regular" panose="030F0702030302020204" charset="0"/>
              <a:cs typeface="Comic Sans MS Regular" panose="030F0702030302020204" charset="0"/>
            </a:endParaRPr>
          </a:p>
        </p:txBody>
      </p:sp>
      <p:sp>
        <p:nvSpPr>
          <p:cNvPr id="5" name="文本框 4"/>
          <p:cNvSpPr txBox="1"/>
          <p:nvPr/>
        </p:nvSpPr>
        <p:spPr>
          <a:xfrm>
            <a:off x="9184005" y="1040448"/>
            <a:ext cx="26377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Tip2:main idea</a:t>
            </a:r>
            <a:endParaRPr lang="en-US" altLang="zh-CN" sz="2800">
              <a:solidFill>
                <a:srgbClr val="FF0000"/>
              </a:solidFill>
              <a:latin typeface="Comic Sans MS Regular" panose="030F0702030302020204" charset="0"/>
              <a:cs typeface="Comic Sans MS Regular" panose="030F0702030302020204" charset="0"/>
            </a:endParaRPr>
          </a:p>
        </p:txBody>
      </p:sp>
      <p:sp>
        <p:nvSpPr>
          <p:cNvPr id="7" name="文本框 6"/>
          <p:cNvSpPr txBox="1"/>
          <p:nvPr/>
        </p:nvSpPr>
        <p:spPr>
          <a:xfrm>
            <a:off x="9244965" y="-23177"/>
            <a:ext cx="2637790" cy="521970"/>
          </a:xfrm>
          <a:prstGeom prst="rect">
            <a:avLst/>
          </a:prstGeom>
          <a:solidFill>
            <a:schemeClr val="accent4"/>
          </a:solidFill>
        </p:spPr>
        <p:txBody>
          <a:bodyPr wrap="square" rtlCol="0" anchor="ctr" anchorCtr="0">
            <a:spAutoFit/>
          </a:bodyPr>
          <a:p>
            <a:pPr algn="ctr"/>
            <a:r>
              <a:rPr lang="en-US" altLang="zh-CN" sz="2800">
                <a:solidFill>
                  <a:schemeClr val="tx1"/>
                </a:solidFill>
                <a:latin typeface="Comic Sans MS Regular" panose="030F0702030302020204" charset="0"/>
                <a:cs typeface="Comic Sans MS Regular" panose="030F0702030302020204" charset="0"/>
              </a:rPr>
              <a:t>Tips for Cloze</a:t>
            </a:r>
            <a:endParaRPr lang="en-US" altLang="zh-CN" sz="2800">
              <a:solidFill>
                <a:schemeClr val="tx1"/>
              </a:solidFill>
              <a:latin typeface="Comic Sans MS Regular" panose="030F0702030302020204" charset="0"/>
              <a:cs typeface="Comic Sans MS Regular" panose="030F0702030302020204" charset="0"/>
            </a:endParaRPr>
          </a:p>
        </p:txBody>
      </p:sp>
      <p:sp>
        <p:nvSpPr>
          <p:cNvPr id="28" name="文本框 27"/>
          <p:cNvSpPr txBox="1"/>
          <p:nvPr/>
        </p:nvSpPr>
        <p:spPr>
          <a:xfrm>
            <a:off x="8968740" y="544513"/>
            <a:ext cx="2294890" cy="521970"/>
          </a:xfrm>
          <a:prstGeom prst="rect">
            <a:avLst/>
          </a:prstGeom>
          <a:solidFill>
            <a:schemeClr val="bg1"/>
          </a:solidFill>
        </p:spPr>
        <p:txBody>
          <a:bodyPr wrap="square" rtlCol="0" anchor="ctr" anchorCtr="0">
            <a:spAutoFit/>
          </a:bodyPr>
          <a:p>
            <a:pPr algn="ctr"/>
            <a:r>
              <a:rPr lang="en-US" altLang="zh-CN" sz="2800">
                <a:solidFill>
                  <a:srgbClr val="FF0000"/>
                </a:solidFill>
                <a:latin typeface="Comic Sans MS Regular" panose="030F0702030302020204" charset="0"/>
                <a:cs typeface="Comic Sans MS Regular" panose="030F0702030302020204" charset="0"/>
              </a:rPr>
              <a:t>Tip1:topic</a:t>
            </a:r>
            <a:endParaRPr lang="en-US" altLang="zh-CN" sz="2800">
              <a:solidFill>
                <a:srgbClr val="FF0000"/>
              </a:solidFill>
              <a:latin typeface="Comic Sans MS Regular" panose="030F0702030302020204" charset="0"/>
              <a:cs typeface="Comic Sans MS Regular"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0165" y="-105092"/>
            <a:ext cx="5148580" cy="521970"/>
          </a:xfrm>
          <a:prstGeom prst="rect">
            <a:avLst/>
          </a:prstGeom>
          <a:solidFill>
            <a:schemeClr val="bg1"/>
          </a:solid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More practice for context</a:t>
            </a:r>
            <a:endParaRPr lang="en-US" altLang="zh-CN" sz="2800">
              <a:solidFill>
                <a:srgbClr val="163AD5"/>
              </a:solidFill>
              <a:latin typeface="Comic Sans MS Regular" panose="030F0702030302020204" charset="0"/>
              <a:cs typeface="Comic Sans MS Regular" panose="030F0702030302020204" charset="0"/>
            </a:endParaRPr>
          </a:p>
        </p:txBody>
      </p:sp>
      <p:grpSp>
        <p:nvGrpSpPr>
          <p:cNvPr id="41" name="组合 40"/>
          <p:cNvGrpSpPr/>
          <p:nvPr/>
        </p:nvGrpSpPr>
        <p:grpSpPr>
          <a:xfrm>
            <a:off x="9076690" y="272415"/>
            <a:ext cx="3064510" cy="1436370"/>
            <a:chOff x="14309" y="6103"/>
            <a:chExt cx="4833" cy="2064"/>
          </a:xfrm>
        </p:grpSpPr>
        <p:sp>
          <p:nvSpPr>
            <p:cNvPr id="40" name="圆角矩形 39"/>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413" y="6180"/>
              <a:ext cx="4729" cy="190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2.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instead of</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   B. </a:t>
              </a:r>
              <a:r>
                <a:rPr lang="en-US" altLang="zh-CN" sz="2000">
                  <a:latin typeface="Comic Sans MS Regular" panose="030F0702030302020204" charset="0"/>
                  <a:cs typeface="Comic Sans MS Regular" panose="030F0702030302020204" charset="0"/>
                </a:rPr>
                <a:t>because of</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thanks to</a:t>
              </a:r>
              <a:endParaRPr lang="en-US" altLang="zh-CN"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according to</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sp>
        <p:nvSpPr>
          <p:cNvPr id="16" name="文本框 15"/>
          <p:cNvSpPr txBox="1"/>
          <p:nvPr/>
        </p:nvSpPr>
        <p:spPr>
          <a:xfrm>
            <a:off x="11259820" y="329565"/>
            <a:ext cx="2402840" cy="1322070"/>
          </a:xfrm>
          <a:prstGeom prst="rect">
            <a:avLst/>
          </a:prstGeom>
          <a:noFill/>
        </p:spPr>
        <p:txBody>
          <a:bodyPr wrap="square" rtlCol="0">
            <a:spAutoFit/>
          </a:bodyPr>
          <a:p>
            <a:pPr algn="l">
              <a:lnSpc>
                <a:spcPct val="100000"/>
              </a:lnSpc>
            </a:pPr>
            <a:r>
              <a:rPr lang="zh-CN" altLang="en-US" sz="2000">
                <a:solidFill>
                  <a:srgbClr val="FF0000"/>
                </a:solidFill>
                <a:latin typeface="Comic Sans MS Regular" panose="030F0702030302020204" charset="0"/>
                <a:cs typeface="Comic Sans MS Regular" panose="030F0702030302020204" charset="0"/>
              </a:rPr>
              <a:t>代替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因为                 </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幸亏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根据</a:t>
            </a:r>
            <a:endParaRPr lang="zh-CN" altLang="en-US" sz="2000">
              <a:solidFill>
                <a:srgbClr val="FF0000"/>
              </a:solidFill>
              <a:latin typeface="Comic Sans MS Regular" panose="030F0702030302020204" charset="0"/>
              <a:cs typeface="Comic Sans MS Regular" panose="030F0702030302020204" charset="0"/>
            </a:endParaRPr>
          </a:p>
        </p:txBody>
      </p:sp>
      <p:pic>
        <p:nvPicPr>
          <p:cNvPr id="13" name="图片 12"/>
          <p:cNvPicPr>
            <a:picLocks noChangeAspect="1"/>
          </p:cNvPicPr>
          <p:nvPr/>
        </p:nvPicPr>
        <p:blipFill>
          <a:blip r:embed="rId1"/>
          <a:stretch>
            <a:fillRect/>
          </a:stretch>
        </p:blipFill>
        <p:spPr>
          <a:xfrm>
            <a:off x="9430385" y="636270"/>
            <a:ext cx="436880" cy="436880"/>
          </a:xfrm>
          <a:prstGeom prst="rect">
            <a:avLst/>
          </a:prstGeom>
        </p:spPr>
      </p:pic>
      <p:grpSp>
        <p:nvGrpSpPr>
          <p:cNvPr id="50" name="组合 49"/>
          <p:cNvGrpSpPr/>
          <p:nvPr/>
        </p:nvGrpSpPr>
        <p:grpSpPr>
          <a:xfrm>
            <a:off x="9109726" y="1782445"/>
            <a:ext cx="3064395" cy="1270556"/>
            <a:chOff x="14309" y="6103"/>
            <a:chExt cx="4833" cy="2064"/>
          </a:xfrm>
        </p:grpSpPr>
        <p:sp>
          <p:nvSpPr>
            <p:cNvPr id="51" name="圆角矩形 50"/>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14413" y="6310"/>
              <a:ext cx="4729" cy="1648"/>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3.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help</a:t>
              </a: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gifts</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attention</a:t>
              </a:r>
              <a:r>
                <a:rPr lang="zh-CN" altLang="en-US"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sz="2000">
                  <a:latin typeface="Comic Sans MS Regular" panose="030F0702030302020204" charset="0"/>
                  <a:cs typeface="Comic Sans MS Regular" panose="030F0702030302020204" charset="0"/>
                  <a:sym typeface="+mn-ea"/>
                </a:rPr>
                <a:t>work</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54" name="图片 53"/>
          <p:cNvPicPr>
            <a:picLocks noChangeAspect="1"/>
          </p:cNvPicPr>
          <p:nvPr/>
        </p:nvPicPr>
        <p:blipFill>
          <a:blip r:embed="rId1"/>
          <a:stretch>
            <a:fillRect/>
          </a:stretch>
        </p:blipFill>
        <p:spPr>
          <a:xfrm>
            <a:off x="9113520" y="2487295"/>
            <a:ext cx="436880" cy="436880"/>
          </a:xfrm>
          <a:prstGeom prst="rect">
            <a:avLst/>
          </a:prstGeom>
        </p:spPr>
      </p:pic>
      <p:sp>
        <p:nvSpPr>
          <p:cNvPr id="2" name="文本框 1"/>
          <p:cNvSpPr txBox="1"/>
          <p:nvPr/>
        </p:nvSpPr>
        <p:spPr>
          <a:xfrm>
            <a:off x="245745" y="219075"/>
            <a:ext cx="8954135" cy="6426200"/>
          </a:xfrm>
          <a:prstGeom prst="rect">
            <a:avLst/>
          </a:prstGeom>
          <a:noFill/>
        </p:spPr>
        <p:txBody>
          <a:bodyPr wrap="square" rtlCol="0">
            <a:spAutoFit/>
          </a:bodyPr>
          <a:p>
            <a:pPr indent="457200" algn="just"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sp>
        <p:nvSpPr>
          <p:cNvPr id="20" name="矩形 19"/>
          <p:cNvSpPr/>
          <p:nvPr/>
        </p:nvSpPr>
        <p:spPr>
          <a:xfrm>
            <a:off x="723900" y="1605915"/>
            <a:ext cx="3601085" cy="34099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262890" y="636905"/>
            <a:ext cx="8846820" cy="969010"/>
            <a:chOff x="629" y="2517"/>
            <a:chExt cx="13606" cy="1526"/>
          </a:xfrm>
        </p:grpSpPr>
        <p:sp>
          <p:nvSpPr>
            <p:cNvPr id="25" name="矩形 24"/>
            <p:cNvSpPr/>
            <p:nvPr/>
          </p:nvSpPr>
          <p:spPr>
            <a:xfrm>
              <a:off x="9126" y="2517"/>
              <a:ext cx="5109" cy="538"/>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629" y="3067"/>
              <a:ext cx="13606" cy="976"/>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5" name="下弧形箭头 54"/>
          <p:cNvSpPr/>
          <p:nvPr/>
        </p:nvSpPr>
        <p:spPr>
          <a:xfrm rot="10560000">
            <a:off x="3384550" y="226695"/>
            <a:ext cx="4913630" cy="59753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7" name="文本框 56"/>
          <p:cNvSpPr txBox="1"/>
          <p:nvPr/>
        </p:nvSpPr>
        <p:spPr>
          <a:xfrm>
            <a:off x="2626360" y="551815"/>
            <a:ext cx="1358265" cy="429895"/>
          </a:xfrm>
          <a:prstGeom prst="rect">
            <a:avLst/>
          </a:prstGeom>
          <a:solidFill>
            <a:schemeClr val="bg1"/>
          </a:solidFill>
        </p:spPr>
        <p:txBody>
          <a:bodyPr wrap="square" rtlCol="0" anchor="ctr" anchorCtr="0">
            <a:spAutoFit/>
          </a:bodyPr>
          <a:p>
            <a:pPr algn="ctr"/>
            <a:r>
              <a:rPr lang="zh-CN" altLang="en-US" sz="2200">
                <a:solidFill>
                  <a:srgbClr val="FF0000"/>
                </a:solidFill>
                <a:latin typeface="Comic Sans MS Regular" panose="030F0702030302020204" charset="0"/>
                <a:cs typeface="Comic Sans MS Regular" panose="030F0702030302020204" charset="0"/>
              </a:rPr>
              <a:t>因果关系</a:t>
            </a:r>
            <a:endParaRPr lang="zh-CN" altLang="en-US" sz="2200">
              <a:solidFill>
                <a:srgbClr val="FF0000"/>
              </a:solidFill>
              <a:latin typeface="Comic Sans MS Regular" panose="030F0702030302020204" charset="0"/>
              <a:cs typeface="Comic Sans MS Regular" panose="030F0702030302020204" charset="0"/>
            </a:endParaRPr>
          </a:p>
        </p:txBody>
      </p:sp>
      <p:sp>
        <p:nvSpPr>
          <p:cNvPr id="58" name="文本框 57"/>
          <p:cNvSpPr txBox="1"/>
          <p:nvPr/>
        </p:nvSpPr>
        <p:spPr>
          <a:xfrm>
            <a:off x="705485" y="593725"/>
            <a:ext cx="1358265"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cause(</a:t>
            </a:r>
            <a:r>
              <a:rPr lang="zh-CN" altLang="en-US" sz="2200">
                <a:solidFill>
                  <a:srgbClr val="FF0000"/>
                </a:solidFill>
                <a:latin typeface="Comic Sans MS Regular" panose="030F0702030302020204" charset="0"/>
                <a:cs typeface="Comic Sans MS Regular" panose="030F0702030302020204" charset="0"/>
              </a:rPr>
              <a:t>因</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59" name="文本框 58"/>
          <p:cNvSpPr txBox="1"/>
          <p:nvPr/>
        </p:nvSpPr>
        <p:spPr>
          <a:xfrm>
            <a:off x="5001895" y="554673"/>
            <a:ext cx="1678940"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effect(</a:t>
            </a:r>
            <a:r>
              <a:rPr lang="zh-CN" altLang="en-US" sz="2200">
                <a:solidFill>
                  <a:srgbClr val="FF0000"/>
                </a:solidFill>
                <a:latin typeface="Comic Sans MS Regular" panose="030F0702030302020204" charset="0"/>
                <a:cs typeface="Comic Sans MS Regular" panose="030F0702030302020204" charset="0"/>
              </a:rPr>
              <a:t>果</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47" name="下弧形箭头 46"/>
          <p:cNvSpPr/>
          <p:nvPr/>
        </p:nvSpPr>
        <p:spPr>
          <a:xfrm>
            <a:off x="3552190" y="1877695"/>
            <a:ext cx="2997835" cy="803275"/>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 name="文本框 2"/>
          <p:cNvSpPr txBox="1"/>
          <p:nvPr/>
        </p:nvSpPr>
        <p:spPr>
          <a:xfrm>
            <a:off x="4324985" y="2058035"/>
            <a:ext cx="1358265" cy="429895"/>
          </a:xfrm>
          <a:prstGeom prst="rect">
            <a:avLst/>
          </a:prstGeom>
          <a:solidFill>
            <a:schemeClr val="bg1"/>
          </a:solidFill>
        </p:spPr>
        <p:txBody>
          <a:bodyPr wrap="square" rtlCol="0" anchor="ctr" anchorCtr="0">
            <a:spAutoFit/>
          </a:bodyPr>
          <a:p>
            <a:pPr algn="ctr"/>
            <a:r>
              <a:rPr lang="zh-CN" altLang="en-US" sz="2200">
                <a:solidFill>
                  <a:srgbClr val="FF0000"/>
                </a:solidFill>
                <a:latin typeface="Comic Sans MS Regular" panose="030F0702030302020204" charset="0"/>
                <a:cs typeface="Comic Sans MS Regular" panose="030F0702030302020204" charset="0"/>
              </a:rPr>
              <a:t>因果关系</a:t>
            </a:r>
            <a:endParaRPr lang="zh-CN" altLang="en-US" sz="2200">
              <a:solidFill>
                <a:srgbClr val="FF0000"/>
              </a:solidFill>
              <a:latin typeface="Comic Sans MS Regular" panose="030F0702030302020204" charset="0"/>
              <a:cs typeface="Comic Sans MS Regular" panose="030F0702030302020204" charset="0"/>
            </a:endParaRPr>
          </a:p>
        </p:txBody>
      </p:sp>
      <p:sp>
        <p:nvSpPr>
          <p:cNvPr id="4" name="文本框 3"/>
          <p:cNvSpPr txBox="1"/>
          <p:nvPr/>
        </p:nvSpPr>
        <p:spPr>
          <a:xfrm>
            <a:off x="6066790" y="1274445"/>
            <a:ext cx="1358265"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cause(</a:t>
            </a:r>
            <a:r>
              <a:rPr lang="zh-CN" altLang="en-US" sz="2200">
                <a:solidFill>
                  <a:srgbClr val="FF0000"/>
                </a:solidFill>
                <a:latin typeface="Comic Sans MS Regular" panose="030F0702030302020204" charset="0"/>
                <a:cs typeface="Comic Sans MS Regular" panose="030F0702030302020204" charset="0"/>
              </a:rPr>
              <a:t>因</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5" name="文本框 4"/>
          <p:cNvSpPr txBox="1"/>
          <p:nvPr/>
        </p:nvSpPr>
        <p:spPr>
          <a:xfrm>
            <a:off x="2063750" y="1235393"/>
            <a:ext cx="1678940"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effect(</a:t>
            </a:r>
            <a:r>
              <a:rPr lang="zh-CN" altLang="en-US" sz="2200">
                <a:solidFill>
                  <a:srgbClr val="FF0000"/>
                </a:solidFill>
                <a:latin typeface="Comic Sans MS Regular" panose="030F0702030302020204" charset="0"/>
                <a:cs typeface="Comic Sans MS Regular" panose="030F0702030302020204" charset="0"/>
              </a:rPr>
              <a:t>果</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7" name="矩形 6"/>
          <p:cNvSpPr/>
          <p:nvPr/>
        </p:nvSpPr>
        <p:spPr>
          <a:xfrm>
            <a:off x="4307840" y="3585210"/>
            <a:ext cx="4834255" cy="37465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949575" y="3996690"/>
            <a:ext cx="1358265" cy="429895"/>
          </a:xfrm>
          <a:prstGeom prst="rect">
            <a:avLst/>
          </a:prstGeom>
          <a:solidFill>
            <a:schemeClr val="bg1"/>
          </a:solidFill>
        </p:spPr>
        <p:txBody>
          <a:bodyPr wrap="square" rtlCol="0" anchor="ctr" anchorCtr="0">
            <a:spAutoFit/>
          </a:bodyPr>
          <a:p>
            <a:pPr algn="ctr"/>
            <a:r>
              <a:rPr lang="zh-CN" altLang="en-US" sz="2200">
                <a:solidFill>
                  <a:srgbClr val="FF0000"/>
                </a:solidFill>
                <a:latin typeface="Comic Sans MS Regular" panose="030F0702030302020204" charset="0"/>
                <a:cs typeface="Comic Sans MS Regular" panose="030F0702030302020204" charset="0"/>
              </a:rPr>
              <a:t>因果关系</a:t>
            </a:r>
            <a:endParaRPr lang="zh-CN" altLang="en-US" sz="2200">
              <a:solidFill>
                <a:srgbClr val="FF0000"/>
              </a:solidFill>
              <a:latin typeface="Comic Sans MS Regular" panose="030F0702030302020204" charset="0"/>
              <a:cs typeface="Comic Sans MS Regular" panose="030F0702030302020204" charset="0"/>
            </a:endParaRPr>
          </a:p>
        </p:txBody>
      </p:sp>
      <p:sp>
        <p:nvSpPr>
          <p:cNvPr id="10" name="文本框 9"/>
          <p:cNvSpPr txBox="1"/>
          <p:nvPr/>
        </p:nvSpPr>
        <p:spPr>
          <a:xfrm>
            <a:off x="1063625" y="3224530"/>
            <a:ext cx="1358265"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cause(</a:t>
            </a:r>
            <a:r>
              <a:rPr lang="zh-CN" altLang="en-US" sz="2200">
                <a:solidFill>
                  <a:srgbClr val="FF0000"/>
                </a:solidFill>
                <a:latin typeface="Comic Sans MS Regular" panose="030F0702030302020204" charset="0"/>
                <a:cs typeface="Comic Sans MS Regular" panose="030F0702030302020204" charset="0"/>
              </a:rPr>
              <a:t>因</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sp>
        <p:nvSpPr>
          <p:cNvPr id="15" name="文本框 14"/>
          <p:cNvSpPr txBox="1"/>
          <p:nvPr/>
        </p:nvSpPr>
        <p:spPr>
          <a:xfrm>
            <a:off x="5098415" y="3229928"/>
            <a:ext cx="1678940" cy="429895"/>
          </a:xfrm>
          <a:prstGeom prst="rect">
            <a:avLst/>
          </a:prstGeom>
          <a:solidFill>
            <a:schemeClr val="bg1"/>
          </a:solidFill>
        </p:spPr>
        <p:txBody>
          <a:bodyPr wrap="square" rtlCol="0" anchor="ctr" anchorCtr="0">
            <a:spAutoFit/>
          </a:bodyPr>
          <a:p>
            <a:pPr algn="ctr"/>
            <a:r>
              <a:rPr lang="en-US" altLang="zh-CN" sz="2200">
                <a:solidFill>
                  <a:srgbClr val="FF0000"/>
                </a:solidFill>
                <a:latin typeface="Comic Sans MS Regular" panose="030F0702030302020204" charset="0"/>
                <a:cs typeface="Comic Sans MS Regular" panose="030F0702030302020204" charset="0"/>
              </a:rPr>
              <a:t>effect(</a:t>
            </a:r>
            <a:r>
              <a:rPr lang="zh-CN" altLang="en-US" sz="2200">
                <a:solidFill>
                  <a:srgbClr val="FF0000"/>
                </a:solidFill>
                <a:latin typeface="Comic Sans MS Regular" panose="030F0702030302020204" charset="0"/>
                <a:cs typeface="Comic Sans MS Regular" panose="030F0702030302020204" charset="0"/>
              </a:rPr>
              <a:t>果</a:t>
            </a:r>
            <a:r>
              <a:rPr lang="en-US" altLang="zh-CN" sz="2200">
                <a:solidFill>
                  <a:srgbClr val="FF0000"/>
                </a:solidFill>
                <a:latin typeface="Comic Sans MS Regular" panose="030F0702030302020204" charset="0"/>
                <a:cs typeface="Comic Sans MS Regular" panose="030F0702030302020204" charset="0"/>
              </a:rPr>
              <a:t>)</a:t>
            </a:r>
            <a:endParaRPr lang="zh-CN" altLang="en-US" sz="2200">
              <a:solidFill>
                <a:srgbClr val="FF0000"/>
              </a:solidFill>
              <a:latin typeface="Comic Sans MS Regular" panose="030F0702030302020204" charset="0"/>
              <a:cs typeface="Comic Sans MS Regular" panose="030F0702030302020204" charset="0"/>
            </a:endParaRPr>
          </a:p>
        </p:txBody>
      </p:sp>
      <p:grpSp>
        <p:nvGrpSpPr>
          <p:cNvPr id="17" name="组合 16"/>
          <p:cNvGrpSpPr/>
          <p:nvPr/>
        </p:nvGrpSpPr>
        <p:grpSpPr>
          <a:xfrm>
            <a:off x="9109091" y="3312160"/>
            <a:ext cx="3064395" cy="1270556"/>
            <a:chOff x="14309" y="6103"/>
            <a:chExt cx="4833" cy="2064"/>
          </a:xfrm>
        </p:grpSpPr>
        <p:sp>
          <p:nvSpPr>
            <p:cNvPr id="23" name="圆角矩形 22"/>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14413" y="6310"/>
              <a:ext cx="4729" cy="1648"/>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8.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how</a:t>
              </a: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when</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why      </a:t>
              </a:r>
              <a:r>
                <a:rPr lang="zh-CN" altLang="en-US" sz="2000">
                  <a:latin typeface="Comic Sans MS Regular" panose="030F0702030302020204" charset="0"/>
                  <a:cs typeface="Comic Sans MS Regular" panose="030F0702030302020204" charset="0"/>
                  <a:sym typeface="+mn-ea"/>
                </a:rPr>
                <a:t>D.</a:t>
              </a:r>
              <a:r>
                <a:rPr lang="en-US" sz="2000">
                  <a:latin typeface="Comic Sans MS Regular" panose="030F0702030302020204" charset="0"/>
                  <a:cs typeface="Comic Sans MS Regular" panose="030F0702030302020204" charset="0"/>
                  <a:sym typeface="+mn-ea"/>
                </a:rPr>
                <a:t>what</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pic>
        <p:nvPicPr>
          <p:cNvPr id="46" name="图片 45"/>
          <p:cNvPicPr>
            <a:picLocks noChangeAspect="1"/>
          </p:cNvPicPr>
          <p:nvPr/>
        </p:nvPicPr>
        <p:blipFill>
          <a:blip r:embed="rId1"/>
          <a:stretch>
            <a:fillRect/>
          </a:stretch>
        </p:blipFill>
        <p:spPr>
          <a:xfrm>
            <a:off x="9411335" y="4029710"/>
            <a:ext cx="437515" cy="437515"/>
          </a:xfrm>
          <a:prstGeom prst="rect">
            <a:avLst/>
          </a:prstGeom>
        </p:spPr>
      </p:pic>
      <p:sp>
        <p:nvSpPr>
          <p:cNvPr id="27" name="矩形 26"/>
          <p:cNvSpPr/>
          <p:nvPr/>
        </p:nvSpPr>
        <p:spPr>
          <a:xfrm>
            <a:off x="245745" y="3919855"/>
            <a:ext cx="1827530" cy="34099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上弧形箭头 5"/>
          <p:cNvSpPr/>
          <p:nvPr/>
        </p:nvSpPr>
        <p:spPr>
          <a:xfrm rot="10800000">
            <a:off x="2073275" y="3901440"/>
            <a:ext cx="3025775" cy="619760"/>
          </a:xfrm>
          <a:prstGeom prst="curved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blinds(horizontal)">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3"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right)">
                                      <p:cBhvr>
                                        <p:cTn id="30" dur="500"/>
                                        <p:tgtEl>
                                          <p:spTgt spid="5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checkerboard(across)">
                                      <p:cBhvr>
                                        <p:cTn id="33" dur="500"/>
                                        <p:tgtEl>
                                          <p:spTgt spid="5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checkerboard(across)">
                                      <p:cBhvr>
                                        <p:cTn id="39" dur="500"/>
                                        <p:tgtEl>
                                          <p:spTgt spid="3"/>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500"/>
                                        <p:tgtEl>
                                          <p:spTgt spid="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checkerboard(across)">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dissolv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dissolve">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checkerboard(across)">
                                      <p:cBhvr>
                                        <p:cTn id="65" dur="500"/>
                                        <p:tgtEl>
                                          <p:spTgt spid="58"/>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checkerboard(across)">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p:tgtEl>
                                          <p:spTgt spid="16"/>
                                        </p:tgtEl>
                                        <p:attrNameLst>
                                          <p:attrName>ppt_x</p:attrName>
                                        </p:attrNameLst>
                                      </p:cBhvr>
                                      <p:tavLst>
                                        <p:tav tm="0">
                                          <p:val>
                                            <p:strVal val="#ppt_x-#ppt_w*1.125000"/>
                                          </p:val>
                                        </p:tav>
                                        <p:tav tm="100000">
                                          <p:val>
                                            <p:strVal val="#ppt_x"/>
                                          </p:val>
                                        </p:tav>
                                      </p:tavLst>
                                    </p:anim>
                                    <p:animEffect transition="in" filter="wipe(right)">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checkerboard(across)">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checkerboard(across)">
                                      <p:cBhvr>
                                        <p:cTn id="86" dur="500"/>
                                        <p:tgtEl>
                                          <p:spTgt spid="5"/>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checkerboard(across)">
                                      <p:cBhvr>
                                        <p:cTn id="91" dur="500"/>
                                        <p:tgtEl>
                                          <p:spTgt spid="10"/>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checkerboard(across)">
                                      <p:cBhvr>
                                        <p:cTn id="9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7" grpId="0" bldLvl="0" animBg="1"/>
      <p:bldP spid="55" grpId="0" bldLvl="0" animBg="1"/>
      <p:bldP spid="57" grpId="0" bldLvl="0" animBg="1"/>
      <p:bldP spid="58" grpId="0" bldLvl="0" animBg="1"/>
      <p:bldP spid="59" grpId="0" bldLvl="0" animBg="1"/>
      <p:bldP spid="20" grpId="0" animBg="1"/>
      <p:bldP spid="3" grpId="0" bldLvl="0" animBg="1"/>
      <p:bldP spid="4" grpId="0" bldLvl="0" animBg="1"/>
      <p:bldP spid="5" grpId="0" bldLvl="0" animBg="1"/>
      <p:bldP spid="7" grpId="0" bldLvl="0" animBg="1"/>
      <p:bldP spid="8" grpId="0" bldLvl="0" animBg="1"/>
      <p:bldP spid="10" grpId="0" bldLvl="0" animBg="1"/>
      <p:bldP spid="15" grpId="0" bldLvl="0" animBg="1"/>
      <p:bldP spid="27" grpId="0" bldLvl="0" animBg="1"/>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50165" y="-105092"/>
            <a:ext cx="5148580" cy="521970"/>
          </a:xfrm>
          <a:prstGeom prst="rect">
            <a:avLst/>
          </a:prstGeom>
          <a:solidFill>
            <a:schemeClr val="bg1"/>
          </a:solidFill>
        </p:spPr>
        <p:txBody>
          <a:bodyPr wrap="square" rtlCol="0" anchor="ctr" anchorCtr="0">
            <a:spAutoFit/>
          </a:bodyPr>
          <a:p>
            <a:pPr algn="ctr"/>
            <a:r>
              <a:rPr lang="en-US" altLang="zh-CN" sz="2800">
                <a:solidFill>
                  <a:srgbClr val="163AD5"/>
                </a:solidFill>
                <a:latin typeface="Comic Sans MS Regular" panose="030F0702030302020204" charset="0"/>
                <a:cs typeface="Comic Sans MS Regular" panose="030F0702030302020204" charset="0"/>
              </a:rPr>
              <a:t>More practice for context</a:t>
            </a:r>
            <a:endParaRPr lang="en-US" altLang="zh-CN" sz="2800">
              <a:solidFill>
                <a:srgbClr val="163AD5"/>
              </a:solidFill>
              <a:latin typeface="Comic Sans MS Regular" panose="030F0702030302020204" charset="0"/>
              <a:cs typeface="Comic Sans MS Regular" panose="030F0702030302020204" charset="0"/>
            </a:endParaRPr>
          </a:p>
        </p:txBody>
      </p:sp>
      <p:sp>
        <p:nvSpPr>
          <p:cNvPr id="6" name="文本框 5"/>
          <p:cNvSpPr txBox="1"/>
          <p:nvPr/>
        </p:nvSpPr>
        <p:spPr>
          <a:xfrm>
            <a:off x="245745" y="4223385"/>
            <a:ext cx="67373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28" name="矩形 27"/>
          <p:cNvSpPr/>
          <p:nvPr/>
        </p:nvSpPr>
        <p:spPr>
          <a:xfrm>
            <a:off x="245745" y="4266565"/>
            <a:ext cx="5452745" cy="36893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8442325" y="4896485"/>
            <a:ext cx="663575"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32" name="文本框 31"/>
          <p:cNvSpPr txBox="1"/>
          <p:nvPr/>
        </p:nvSpPr>
        <p:spPr>
          <a:xfrm>
            <a:off x="245745" y="5246370"/>
            <a:ext cx="266700" cy="368300"/>
          </a:xfrm>
          <a:prstGeom prst="rect">
            <a:avLst/>
          </a:prstGeom>
          <a:solidFill>
            <a:schemeClr val="accent2">
              <a:lumMod val="20000"/>
              <a:lumOff val="80000"/>
            </a:schemeClr>
          </a:solidFill>
        </p:spPr>
        <p:txBody>
          <a:bodyPr wrap="square" rtlCol="0">
            <a:spAutoFit/>
          </a:bodyPr>
          <a:p>
            <a:r>
              <a:rPr lang="en-US" altLang="zh-CN"/>
              <a:t>                                                                        </a:t>
            </a:r>
            <a:endParaRPr lang="en-US" altLang="zh-CN"/>
          </a:p>
        </p:txBody>
      </p:sp>
      <p:sp>
        <p:nvSpPr>
          <p:cNvPr id="2" name="文本框 1"/>
          <p:cNvSpPr txBox="1"/>
          <p:nvPr/>
        </p:nvSpPr>
        <p:spPr>
          <a:xfrm>
            <a:off x="245745" y="219075"/>
            <a:ext cx="8954135" cy="6426200"/>
          </a:xfrm>
          <a:prstGeom prst="rect">
            <a:avLst/>
          </a:prstGeom>
          <a:noFill/>
        </p:spPr>
        <p:txBody>
          <a:bodyPr wrap="square" rtlCol="0">
            <a:spAutoFit/>
          </a:bodyPr>
          <a:p>
            <a:pPr indent="457200" algn="just" fontAlgn="auto">
              <a:lnSpc>
                <a:spcPts val="2600"/>
              </a:lnSpc>
            </a:pPr>
            <a:r>
              <a:rPr lang="zh-CN" altLang="en-US" sz="1600">
                <a:latin typeface="Times New Roman Regular" panose="02020603050405020304" charset="0"/>
                <a:cs typeface="Times New Roman Regular" panose="02020603050405020304" charset="0"/>
              </a:rPr>
              <a:t>In all the world's cultures, people sing, play instruments, and celebrate with music. It plays such an important role in our lives that people  </a:t>
            </a:r>
            <a:r>
              <a:rPr lang="zh-CN" altLang="en-US" sz="1600" u="sng">
                <a:latin typeface="Times New Roman Regular" panose="02020603050405020304" charset="0"/>
                <a:cs typeface="Times New Roman Regular" panose="02020603050405020304" charset="0"/>
              </a:rPr>
              <a:t> 1 </a:t>
            </a:r>
            <a:r>
              <a:rPr lang="zh-CN" altLang="en-US" sz="1600">
                <a:latin typeface="Times New Roman Regular" panose="02020603050405020304" charset="0"/>
                <a:cs typeface="Times New Roman Regular" panose="02020603050405020304" charset="0"/>
              </a:rPr>
              <a:t>  much time to its study. Experts(专家) are finding that </a:t>
            </a:r>
            <a:r>
              <a:rPr lang="zh-CN" altLang="en-US" sz="1600" u="sng">
                <a:latin typeface="Times New Roman Regular" panose="02020603050405020304" charset="0"/>
                <a:cs typeface="Times New Roman Regular" panose="02020603050405020304" charset="0"/>
              </a:rPr>
              <a:t>  2  </a:t>
            </a:r>
            <a:r>
              <a:rPr lang="zh-CN" altLang="en-US" sz="1600">
                <a:latin typeface="Times New Roman Regular" panose="02020603050405020304" charset="0"/>
                <a:cs typeface="Times New Roman Regular" panose="02020603050405020304" charset="0"/>
              </a:rPr>
              <a:t> the way our brains deal with music, learning to play an instrument or just listening to music can have a large number of benefits (益处).</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education has received a </a:t>
            </a:r>
            <a:r>
              <a:rPr lang="en-US" altLang="zh-CN" sz="1600">
                <a:latin typeface="Times New Roman Regular" panose="02020603050405020304" charset="0"/>
                <a:cs typeface="Times New Roman Regular" panose="02020603050405020304" charset="0"/>
              </a:rPr>
              <a:t>l</a:t>
            </a:r>
            <a:r>
              <a:rPr lang="zh-CN" altLang="en-US" sz="1600">
                <a:latin typeface="Times New Roman Regular" panose="02020603050405020304" charset="0"/>
                <a:cs typeface="Times New Roman Regular" panose="02020603050405020304" charset="0"/>
              </a:rPr>
              <a:t>ot of  </a:t>
            </a:r>
            <a:r>
              <a:rPr lang="zh-CN" altLang="en-US" sz="1600" u="sng">
                <a:latin typeface="Times New Roman Regular" panose="02020603050405020304" charset="0"/>
                <a:cs typeface="Times New Roman Regular" panose="02020603050405020304" charset="0"/>
              </a:rPr>
              <a:t>  3  </a:t>
            </a:r>
            <a:r>
              <a:rPr lang="zh-CN" altLang="en-US" sz="1600">
                <a:latin typeface="Times New Roman Regular" panose="02020603050405020304" charset="0"/>
                <a:cs typeface="Times New Roman Regular" panose="02020603050405020304" charset="0"/>
              </a:rPr>
              <a:t>. Learning to play an instrument can help children improve Maths, science, and language  </a:t>
            </a:r>
            <a:r>
              <a:rPr lang="zh-CN" altLang="en-US" sz="1600" u="sng">
                <a:latin typeface="Times New Roman Regular" panose="02020603050405020304" charset="0"/>
                <a:cs typeface="Times New Roman Regular" panose="02020603050405020304" charset="0"/>
              </a:rPr>
              <a:t>  4  </a:t>
            </a:r>
            <a:r>
              <a:rPr lang="zh-CN" altLang="en-US" sz="1600">
                <a:latin typeface="Times New Roman Regular" panose="02020603050405020304" charset="0"/>
                <a:cs typeface="Times New Roman Regular" panose="02020603050405020304" charset="0"/>
              </a:rPr>
              <a:t> . One study in Canada followed children's IQ scores for nine months,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 5   </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that children who studied music had the biggest test score improvements. The secret may lie in the way reading music and playing notes (音符) use several parts of the brain, raising our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6  </a:t>
            </a:r>
            <a:r>
              <a:rPr lang="zh-CN" altLang="en-US" sz="1600">
                <a:latin typeface="Times New Roman Regular" panose="02020603050405020304" charset="0"/>
                <a:cs typeface="Times New Roman Regular" panose="02020603050405020304" charset="0"/>
              </a:rPr>
              <a:t> to learn school subjects.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Music is also used for </a:t>
            </a:r>
            <a:r>
              <a:rPr lang="zh-CN" altLang="en-US" sz="1600" u="sng">
                <a:latin typeface="Times New Roman Regular" panose="02020603050405020304" charset="0"/>
                <a:cs typeface="Times New Roman Regular" panose="02020603050405020304" charset="0"/>
              </a:rPr>
              <a:t>  7  </a:t>
            </a:r>
            <a:r>
              <a:rPr lang="zh-CN" altLang="en-US" sz="1600">
                <a:latin typeface="Times New Roman Regular" panose="02020603050405020304" charset="0"/>
                <a:cs typeface="Times New Roman Regular" panose="02020603050405020304" charset="0"/>
              </a:rPr>
              <a:t>  purposes, such as the treatment of diseases which influence memory. The secret lies in the way the brain deals with music. That's </a:t>
            </a:r>
            <a:r>
              <a:rPr lang="en-US" altLang="zh-CN" sz="1600" u="sng">
                <a:latin typeface="Times New Roman Regular" panose="02020603050405020304" charset="0"/>
                <a:cs typeface="Times New Roman Regular" panose="02020603050405020304" charset="0"/>
              </a:rPr>
              <a:t> </a:t>
            </a:r>
            <a:r>
              <a:rPr lang="zh-CN" altLang="en-US" sz="1600" u="sng">
                <a:latin typeface="Times New Roman Regular" panose="02020603050405020304" charset="0"/>
                <a:cs typeface="Times New Roman Regular" panose="02020603050405020304" charset="0"/>
              </a:rPr>
              <a:t>8 </a:t>
            </a:r>
            <a:r>
              <a:rPr lang="zh-CN" altLang="en-US" sz="1600">
                <a:latin typeface="Times New Roman Regular" panose="02020603050405020304" charset="0"/>
                <a:cs typeface="Times New Roman Regular" panose="02020603050405020304" charset="0"/>
              </a:rPr>
              <a:t>  an old song can remind you of something that happened years ago. For patients suffering from diseases like Alzheimer's, listening to music can help  </a:t>
            </a:r>
            <a:r>
              <a:rPr lang="zh-CN" altLang="en-US" sz="1600" u="sng">
                <a:latin typeface="Times New Roman Regular" panose="02020603050405020304" charset="0"/>
                <a:cs typeface="Times New Roman Regular" panose="02020603050405020304" charset="0"/>
              </a:rPr>
              <a:t> 9 </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hidden</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memories by building up musical pathways to memories.</a:t>
            </a:r>
            <a:endParaRPr lang="zh-CN" altLang="en-US" sz="1600">
              <a:latin typeface="Times New Roman Regular" panose="02020603050405020304" charset="0"/>
              <a:cs typeface="Times New Roman Regular" panose="02020603050405020304" charset="0"/>
            </a:endParaRPr>
          </a:p>
          <a:p>
            <a:pPr indent="457200" algn="just" fontAlgn="auto">
              <a:lnSpc>
                <a:spcPts val="2600"/>
              </a:lnSpc>
            </a:pPr>
            <a:r>
              <a:rPr lang="zh-CN" altLang="en-US" sz="1600">
                <a:latin typeface="Times New Roman Regular" panose="02020603050405020304" charset="0"/>
                <a:cs typeface="Times New Roman Regular" panose="02020603050405020304" charset="0"/>
              </a:rPr>
              <a:t>Studies of the music and brain connection often centre on classical music,  </a:t>
            </a:r>
            <a:r>
              <a:rPr lang="zh-CN" altLang="en-US" sz="1600" u="sng">
                <a:latin typeface="Times New Roman Regular" panose="02020603050405020304" charset="0"/>
                <a:cs typeface="Times New Roman Regular" panose="02020603050405020304" charset="0"/>
              </a:rPr>
              <a:t>  </a:t>
            </a:r>
            <a:r>
              <a:rPr lang="en-US" altLang="zh-CN" sz="1600" u="sng">
                <a:latin typeface="Times New Roman Regular" panose="02020603050405020304" charset="0"/>
                <a:cs typeface="Times New Roman Regular" panose="02020603050405020304" charset="0"/>
              </a:rPr>
              <a:t>10</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it activates(激活) both the left and right sides of our brains. One study observed (观察) people's brain activity as they listened to music by composer William Boyce. It found that the brain activity was the highest during the short breaks(中断)</a:t>
            </a:r>
            <a:r>
              <a:rPr lang="en-US" altLang="zh-CN" sz="1600">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between the movements of a piece. During each break, the person's brain expected what would come next, while organizing what he or she had just  </a:t>
            </a:r>
            <a:r>
              <a:rPr lang="zh-CN" altLang="en-US" sz="1600" u="sng">
                <a:latin typeface="Times New Roman Regular" panose="02020603050405020304" charset="0"/>
                <a:cs typeface="Times New Roman Regular" panose="02020603050405020304" charset="0"/>
              </a:rPr>
              <a:t> 1</a:t>
            </a:r>
            <a:r>
              <a:rPr lang="en-US" altLang="zh-CN" sz="1600" u="sng">
                <a:latin typeface="Times New Roman Regular" panose="02020603050405020304" charset="0"/>
                <a:cs typeface="Times New Roman Regular" panose="02020603050405020304" charset="0"/>
              </a:rPr>
              <a:t>1</a:t>
            </a:r>
            <a:r>
              <a:rPr lang="zh-CN" altLang="en-US" sz="1600" u="sng">
                <a:latin typeface="Times New Roman Regular" panose="02020603050405020304" charset="0"/>
                <a:cs typeface="Times New Roman Regular" panose="02020603050405020304" charset="0"/>
              </a:rPr>
              <a:t> </a:t>
            </a:r>
            <a:r>
              <a:rPr lang="zh-CN" altLang="en-US" sz="1600">
                <a:latin typeface="Times New Roman Regular" panose="02020603050405020304" charset="0"/>
                <a:cs typeface="Times New Roman Regular" panose="02020603050405020304" charset="0"/>
              </a:rPr>
              <a:t> . This process (进程) is </a:t>
            </a:r>
            <a:r>
              <a:rPr lang="en-US" altLang="zh-CN" sz="1600" u="sng">
                <a:latin typeface="Times New Roman Regular" panose="02020603050405020304" charset="0"/>
                <a:cs typeface="Times New Roman Regular" panose="02020603050405020304" charset="0"/>
              </a:rPr>
              <a:t> 1</a:t>
            </a:r>
            <a:r>
              <a:rPr lang="zh-CN" altLang="en-US" sz="1600" u="sng">
                <a:latin typeface="Times New Roman Regular" panose="02020603050405020304" charset="0"/>
                <a:cs typeface="Times New Roman Regular" panose="02020603050405020304" charset="0"/>
              </a:rPr>
              <a:t>2 </a:t>
            </a:r>
            <a:r>
              <a:rPr lang="zh-CN" altLang="en-US" sz="1600">
                <a:latin typeface="Times New Roman Regular" panose="02020603050405020304" charset="0"/>
                <a:cs typeface="Times New Roman Regular" panose="02020603050405020304" charset="0"/>
              </a:rPr>
              <a:t>  to the way our brain organizes information. It may explain why classical music can help improve memory.</a:t>
            </a:r>
            <a:endParaRPr lang="zh-CN" altLang="en-US" sz="1600">
              <a:latin typeface="Times New Roman Regular" panose="02020603050405020304" charset="0"/>
              <a:cs typeface="Times New Roman Regular" panose="02020603050405020304" charset="0"/>
            </a:endParaRPr>
          </a:p>
        </p:txBody>
      </p:sp>
      <p:grpSp>
        <p:nvGrpSpPr>
          <p:cNvPr id="41" name="组合 40"/>
          <p:cNvGrpSpPr/>
          <p:nvPr/>
        </p:nvGrpSpPr>
        <p:grpSpPr>
          <a:xfrm>
            <a:off x="9144000" y="3410585"/>
            <a:ext cx="3064510" cy="1436370"/>
            <a:chOff x="14309" y="6103"/>
            <a:chExt cx="4833" cy="2064"/>
          </a:xfrm>
        </p:grpSpPr>
        <p:sp>
          <p:nvSpPr>
            <p:cNvPr id="40" name="圆角矩形 39"/>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413" y="6180"/>
              <a:ext cx="4729" cy="1900"/>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9.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put up </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rPr>
                <a:t>B. </a:t>
              </a:r>
              <a:r>
                <a:rPr lang="en-US" altLang="zh-CN" sz="2000">
                  <a:latin typeface="Comic Sans MS Regular" panose="030F0702030302020204" charset="0"/>
                  <a:cs typeface="Comic Sans MS Regular" panose="030F0702030302020204" charset="0"/>
                </a:rPr>
                <a:t>wake up</a:t>
              </a: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turn up</a:t>
              </a:r>
              <a:r>
                <a:rPr lang="zh-CN" altLang="en-US" sz="2000">
                  <a:latin typeface="Comic Sans MS Regular" panose="030F0702030302020204" charset="0"/>
                  <a:cs typeface="Comic Sans MS Regular" panose="030F0702030302020204" charset="0"/>
                </a:rPr>
                <a:t>    </a:t>
              </a:r>
              <a:endParaRPr lang="zh-CN" altLang="en-US" sz="2000">
                <a:latin typeface="Comic Sans MS Regular" panose="030F0702030302020204" charset="0"/>
                <a:cs typeface="Comic Sans MS Regular" panose="030F0702030302020204" charset="0"/>
              </a:endParaRPr>
            </a:p>
            <a:p>
              <a:pPr algn="l">
                <a:lnSpc>
                  <a:spcPct val="100000"/>
                </a:lnSpc>
              </a:pP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altLang="zh-CN" sz="2000">
                  <a:latin typeface="Comic Sans MS Regular" panose="030F0702030302020204" charset="0"/>
                  <a:cs typeface="Comic Sans MS Regular" panose="030F0702030302020204" charset="0"/>
                  <a:sym typeface="+mn-ea"/>
                </a:rPr>
                <a:t>take up</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grpSp>
        <p:nvGrpSpPr>
          <p:cNvPr id="50" name="组合 49"/>
          <p:cNvGrpSpPr/>
          <p:nvPr/>
        </p:nvGrpSpPr>
        <p:grpSpPr>
          <a:xfrm>
            <a:off x="9200515" y="5045075"/>
            <a:ext cx="2932430" cy="1270569"/>
            <a:chOff x="14309" y="6103"/>
            <a:chExt cx="4833" cy="2064"/>
          </a:xfrm>
        </p:grpSpPr>
        <p:sp>
          <p:nvSpPr>
            <p:cNvPr id="51" name="圆角矩形 50"/>
            <p:cNvSpPr/>
            <p:nvPr/>
          </p:nvSpPr>
          <p:spPr>
            <a:xfrm>
              <a:off x="14309" y="6103"/>
              <a:ext cx="4728" cy="206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文本框 51"/>
            <p:cNvSpPr txBox="1"/>
            <p:nvPr/>
          </p:nvSpPr>
          <p:spPr>
            <a:xfrm>
              <a:off x="14413" y="6310"/>
              <a:ext cx="4729" cy="1648"/>
            </a:xfrm>
            <a:prstGeom prst="rect">
              <a:avLst/>
            </a:prstGeom>
            <a:noFill/>
            <a:ln w="41275">
              <a:noFill/>
            </a:ln>
          </p:spPr>
          <p:txBody>
            <a:bodyPr wrap="square" rtlCol="0">
              <a:spAutoFit/>
            </a:bodyPr>
            <a:p>
              <a:pPr algn="l">
                <a:lnSpc>
                  <a:spcPct val="100000"/>
                </a:lnSpc>
              </a:pPr>
              <a:r>
                <a:rPr lang="en-US" altLang="zh-CN" sz="2000">
                  <a:latin typeface="Comic Sans MS Regular" panose="030F0702030302020204" charset="0"/>
                  <a:cs typeface="Comic Sans MS Regular" panose="030F0702030302020204" charset="0"/>
                </a:rPr>
                <a:t>11. </a:t>
              </a:r>
              <a:r>
                <a:rPr lang="zh-CN" altLang="en-US" sz="2000">
                  <a:latin typeface="Comic Sans MS Regular" panose="030F0702030302020204" charset="0"/>
                  <a:cs typeface="Comic Sans MS Regular" panose="030F0702030302020204" charset="0"/>
                </a:rPr>
                <a:t>A. </a:t>
              </a:r>
              <a:r>
                <a:rPr lang="en-US" altLang="zh-CN" sz="2000">
                  <a:latin typeface="Comic Sans MS Regular" panose="030F0702030302020204" charset="0"/>
                  <a:cs typeface="Comic Sans MS Regular" panose="030F0702030302020204" charset="0"/>
                </a:rPr>
                <a:t>heard</a:t>
              </a:r>
              <a:r>
                <a:rPr lang="zh-CN" altLang="en-US" sz="2000">
                  <a:latin typeface="Comic Sans MS Regular" panose="030F0702030302020204" charset="0"/>
                  <a:cs typeface="Comic Sans MS Regular" panose="030F0702030302020204" charset="0"/>
                </a:rPr>
                <a:t>  B. </a:t>
              </a:r>
              <a:r>
                <a:rPr lang="en-US" altLang="zh-CN" sz="2000">
                  <a:latin typeface="Comic Sans MS Regular" panose="030F0702030302020204" charset="0"/>
                  <a:cs typeface="Comic Sans MS Regular" panose="030F0702030302020204" charset="0"/>
                </a:rPr>
                <a:t>sung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a:p>
              <a:pPr algn="l">
                <a:lnSpc>
                  <a:spcPct val="100000"/>
                </a:lnSpc>
              </a:pPr>
              <a:r>
                <a:rPr lang="en-US" altLang="zh-CN" sz="2000">
                  <a:latin typeface="Comic Sans MS Regular" panose="030F0702030302020204" charset="0"/>
                  <a:cs typeface="Comic Sans MS Regular" panose="030F0702030302020204" charset="0"/>
                </a:rPr>
                <a:t>     C. said</a:t>
              </a:r>
              <a:r>
                <a:rPr lang="zh-CN" altLang="en-US" sz="2000">
                  <a:latin typeface="Comic Sans MS Regular" panose="030F0702030302020204" charset="0"/>
                  <a:cs typeface="Comic Sans MS Regular" panose="030F0702030302020204" charset="0"/>
                </a:rPr>
                <a:t>  </a:t>
              </a:r>
              <a:r>
                <a:rPr lang="en-US" altLang="zh-CN" sz="2000">
                  <a:latin typeface="Comic Sans MS Regular" panose="030F0702030302020204" charset="0"/>
                  <a:cs typeface="Comic Sans MS Regular" panose="030F0702030302020204" charset="0"/>
                </a:rPr>
                <a:t>    </a:t>
              </a:r>
              <a:r>
                <a:rPr lang="zh-CN" altLang="en-US" sz="2000">
                  <a:latin typeface="Comic Sans MS Regular" panose="030F0702030302020204" charset="0"/>
                  <a:cs typeface="Comic Sans MS Regular" panose="030F0702030302020204" charset="0"/>
                  <a:sym typeface="+mn-ea"/>
                </a:rPr>
                <a:t>D.</a:t>
              </a:r>
              <a:r>
                <a:rPr lang="en-US" sz="2000">
                  <a:latin typeface="Comic Sans MS Regular" panose="030F0702030302020204" charset="0"/>
                  <a:cs typeface="Comic Sans MS Regular" panose="030F0702030302020204" charset="0"/>
                  <a:sym typeface="+mn-ea"/>
                </a:rPr>
                <a:t>done</a:t>
              </a:r>
              <a:r>
                <a:rPr lang="zh-CN" altLang="en-US" sz="2000">
                  <a:latin typeface="Comic Sans MS Regular" panose="030F0702030302020204" charset="0"/>
                  <a:cs typeface="Comic Sans MS Regular" panose="030F0702030302020204" charset="0"/>
                </a:rPr>
                <a:t>     </a:t>
              </a:r>
              <a:endParaRPr lang="en-US" altLang="zh-CN" sz="2000">
                <a:latin typeface="Comic Sans MS Regular" panose="030F0702030302020204" charset="0"/>
                <a:cs typeface="Comic Sans MS Regular" panose="030F0702030302020204" charset="0"/>
              </a:endParaRPr>
            </a:p>
          </p:txBody>
        </p:sp>
      </p:grpSp>
      <p:sp>
        <p:nvSpPr>
          <p:cNvPr id="27" name="矩形 26"/>
          <p:cNvSpPr/>
          <p:nvPr/>
        </p:nvSpPr>
        <p:spPr>
          <a:xfrm>
            <a:off x="2063750" y="3916045"/>
            <a:ext cx="7080250" cy="34099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4307840" y="5518150"/>
            <a:ext cx="4836160" cy="368300"/>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295275" y="5896610"/>
            <a:ext cx="5452745" cy="368935"/>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上弧形箭头 52"/>
          <p:cNvSpPr/>
          <p:nvPr/>
        </p:nvSpPr>
        <p:spPr>
          <a:xfrm rot="10620000">
            <a:off x="588010" y="4384675"/>
            <a:ext cx="8242300" cy="58356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cxnSp>
        <p:nvCxnSpPr>
          <p:cNvPr id="66" name="直接箭头连接符 65"/>
          <p:cNvCxnSpPr/>
          <p:nvPr/>
        </p:nvCxnSpPr>
        <p:spPr>
          <a:xfrm flipV="1">
            <a:off x="5382260" y="5227955"/>
            <a:ext cx="2983865" cy="699135"/>
          </a:xfrm>
          <a:prstGeom prst="straightConnector1">
            <a:avLst/>
          </a:prstGeom>
          <a:ln w="920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1"/>
          <a:stretch>
            <a:fillRect/>
          </a:stretch>
        </p:blipFill>
        <p:spPr>
          <a:xfrm>
            <a:off x="9451975" y="3786505"/>
            <a:ext cx="436880" cy="436880"/>
          </a:xfrm>
          <a:prstGeom prst="rect">
            <a:avLst/>
          </a:prstGeom>
        </p:spPr>
      </p:pic>
      <p:sp>
        <p:nvSpPr>
          <p:cNvPr id="16" name="文本框 15"/>
          <p:cNvSpPr txBox="1"/>
          <p:nvPr/>
        </p:nvSpPr>
        <p:spPr>
          <a:xfrm>
            <a:off x="10786745" y="3505200"/>
            <a:ext cx="2402840" cy="1322070"/>
          </a:xfrm>
          <a:prstGeom prst="rect">
            <a:avLst/>
          </a:prstGeom>
          <a:noFill/>
        </p:spPr>
        <p:txBody>
          <a:bodyPr wrap="square" rtlCol="0">
            <a:spAutoFit/>
          </a:bodyPr>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张贴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唤醒                 </a:t>
            </a:r>
            <a:endParaRPr lang="zh-CN" altLang="en-US"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调高</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音量</a:t>
            </a:r>
            <a:r>
              <a:rPr lang="en-US" altLang="zh-CN" sz="2000">
                <a:solidFill>
                  <a:srgbClr val="FF0000"/>
                </a:solidFill>
                <a:latin typeface="Comic Sans MS Regular" panose="030F0702030302020204" charset="0"/>
                <a:cs typeface="Comic Sans MS Regular" panose="030F0702030302020204" charset="0"/>
              </a:rPr>
              <a:t>)</a:t>
            </a:r>
            <a:r>
              <a:rPr lang="zh-CN" altLang="en-US" sz="2000">
                <a:solidFill>
                  <a:srgbClr val="FF0000"/>
                </a:solidFill>
                <a:latin typeface="Comic Sans MS Regular" panose="030F0702030302020204" charset="0"/>
                <a:cs typeface="Comic Sans MS Regular" panose="030F0702030302020204" charset="0"/>
              </a:rPr>
              <a:t>      </a:t>
            </a:r>
            <a:r>
              <a:rPr lang="en-US" altLang="zh-CN" sz="2000">
                <a:solidFill>
                  <a:srgbClr val="FF0000"/>
                </a:solidFill>
                <a:latin typeface="Comic Sans MS Regular" panose="030F0702030302020204" charset="0"/>
                <a:cs typeface="Comic Sans MS Regular" panose="030F0702030302020204" charset="0"/>
              </a:rPr>
              <a:t>   </a:t>
            </a:r>
            <a:endParaRPr lang="en-US" altLang="zh-CN" sz="2000">
              <a:solidFill>
                <a:srgbClr val="FF0000"/>
              </a:solidFill>
              <a:latin typeface="Comic Sans MS Regular" panose="030F0702030302020204" charset="0"/>
              <a:cs typeface="Comic Sans MS Regular" panose="030F0702030302020204" charset="0"/>
            </a:endParaRPr>
          </a:p>
          <a:p>
            <a:pPr algn="l">
              <a:lnSpc>
                <a:spcPct val="100000"/>
              </a:lnSpc>
            </a:pPr>
            <a:r>
              <a:rPr lang="zh-CN" altLang="en-US" sz="2000">
                <a:solidFill>
                  <a:srgbClr val="FF0000"/>
                </a:solidFill>
                <a:latin typeface="Comic Sans MS Regular" panose="030F0702030302020204" charset="0"/>
                <a:cs typeface="Comic Sans MS Regular" panose="030F0702030302020204" charset="0"/>
              </a:rPr>
              <a:t>占据</a:t>
            </a:r>
            <a:endParaRPr lang="zh-CN" altLang="en-US" sz="2000">
              <a:solidFill>
                <a:srgbClr val="FF0000"/>
              </a:solidFill>
              <a:latin typeface="Comic Sans MS Regular" panose="030F0702030302020204" charset="0"/>
              <a:cs typeface="Comic Sans MS Regular" panose="030F0702030302020204" charset="0"/>
            </a:endParaRPr>
          </a:p>
        </p:txBody>
      </p:sp>
      <p:pic>
        <p:nvPicPr>
          <p:cNvPr id="54" name="图片 53"/>
          <p:cNvPicPr>
            <a:picLocks noChangeAspect="1"/>
          </p:cNvPicPr>
          <p:nvPr/>
        </p:nvPicPr>
        <p:blipFill>
          <a:blip r:embed="rId1"/>
          <a:stretch>
            <a:fillRect/>
          </a:stretch>
        </p:blipFill>
        <p:spPr>
          <a:xfrm>
            <a:off x="9563100" y="5160645"/>
            <a:ext cx="436880" cy="436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par>
                                <p:cTn id="11" presetID="3"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linds(horizontal)">
                                      <p:cBhvr>
                                        <p:cTn id="13" dur="500"/>
                                        <p:tgtEl>
                                          <p:spTgt spid="4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3" presetClass="entr" presetSubtype="1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linds(horizontal)">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dissolv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right)">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p:tgtEl>
                                          <p:spTgt spid="6"/>
                                        </p:tgtEl>
                                        <p:attrNameLst>
                                          <p:attrName>ppt_y</p:attrName>
                                        </p:attrNameLst>
                                      </p:cBhvr>
                                      <p:tavLst>
                                        <p:tav tm="0">
                                          <p:val>
                                            <p:strVal val="#ppt_y-#ppt_h*1.125000"/>
                                          </p:val>
                                        </p:tav>
                                        <p:tav tm="100000">
                                          <p:val>
                                            <p:strVal val="#ppt_y"/>
                                          </p:val>
                                        </p:tav>
                                      </p:tavLst>
                                    </p:anim>
                                    <p:animEffect transition="in" filter="wipe(down)">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 calcmode="lin" valueType="num">
                                      <p:cBhvr additive="base">
                                        <p:cTn id="48" dur="500"/>
                                        <p:tgtEl>
                                          <p:spTgt spid="16">
                                            <p:txEl>
                                              <p:pRg st="1" end="1"/>
                                            </p:txEl>
                                          </p:spTgt>
                                        </p:tgtEl>
                                        <p:attrNameLst>
                                          <p:attrName>ppt_y</p:attrName>
                                        </p:attrNameLst>
                                      </p:cBhvr>
                                      <p:tavLst>
                                        <p:tav tm="0">
                                          <p:val>
                                            <p:strVal val="#ppt_y+#ppt_h*1.125000"/>
                                          </p:val>
                                        </p:tav>
                                        <p:tav tm="100000">
                                          <p:val>
                                            <p:strVal val="#ppt_y"/>
                                          </p:val>
                                        </p:tav>
                                      </p:tavLst>
                                    </p:anim>
                                    <p:animEffect transition="in" filter="wipe(up)">
                                      <p:cBhvr>
                                        <p:cTn id="49" dur="500"/>
                                        <p:tgtEl>
                                          <p:spTgt spid="1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55" dur="500"/>
                                        <p:tgtEl>
                                          <p:spTgt spid="1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16">
                                            <p:txEl>
                                              <p:pRg st="2" end="2"/>
                                            </p:txEl>
                                          </p:spTgt>
                                        </p:tgtEl>
                                        <p:attrNameLst>
                                          <p:attrName>style.visibility</p:attrName>
                                        </p:attrNameLst>
                                      </p:cBhvr>
                                      <p:to>
                                        <p:strVal val="visible"/>
                                      </p:to>
                                    </p:set>
                                    <p:anim calcmode="lin" valueType="num">
                                      <p:cBhvr additive="base">
                                        <p:cTn id="60" dur="500"/>
                                        <p:tgtEl>
                                          <p:spTgt spid="16">
                                            <p:txEl>
                                              <p:pRg st="2" end="2"/>
                                            </p:txEl>
                                          </p:spTgt>
                                        </p:tgtEl>
                                        <p:attrNameLst>
                                          <p:attrName>ppt_y</p:attrName>
                                        </p:attrNameLst>
                                      </p:cBhvr>
                                      <p:tavLst>
                                        <p:tav tm="0">
                                          <p:val>
                                            <p:strVal val="#ppt_y+#ppt_h*1.125000"/>
                                          </p:val>
                                        </p:tav>
                                        <p:tav tm="100000">
                                          <p:val>
                                            <p:strVal val="#ppt_y"/>
                                          </p:val>
                                        </p:tav>
                                      </p:tavLst>
                                    </p:anim>
                                    <p:animEffect transition="in" filter="wipe(up)">
                                      <p:cBhvr>
                                        <p:cTn id="61" dur="500"/>
                                        <p:tgtEl>
                                          <p:spTgt spid="16">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nodeType="clickEffect">
                                  <p:stCondLst>
                                    <p:cond delay="0"/>
                                  </p:stCondLst>
                                  <p:childTnLst>
                                    <p:set>
                                      <p:cBhvr>
                                        <p:cTn id="65" dur="1" fill="hold">
                                          <p:stCondLst>
                                            <p:cond delay="0"/>
                                          </p:stCondLst>
                                        </p:cTn>
                                        <p:tgtEl>
                                          <p:spTgt spid="16">
                                            <p:txEl>
                                              <p:pRg st="3" end="3"/>
                                            </p:txEl>
                                          </p:spTgt>
                                        </p:tgtEl>
                                        <p:attrNameLst>
                                          <p:attrName>style.visibility</p:attrName>
                                        </p:attrNameLst>
                                      </p:cBhvr>
                                      <p:to>
                                        <p:strVal val="visible"/>
                                      </p:to>
                                    </p:set>
                                    <p:anim calcmode="lin" valueType="num">
                                      <p:cBhvr additive="base">
                                        <p:cTn id="66" dur="500"/>
                                        <p:tgtEl>
                                          <p:spTgt spid="16">
                                            <p:txEl>
                                              <p:pRg st="3" end="3"/>
                                            </p:txEl>
                                          </p:spTgt>
                                        </p:tgtEl>
                                        <p:attrNameLst>
                                          <p:attrName>ppt_y</p:attrName>
                                        </p:attrNameLst>
                                      </p:cBhvr>
                                      <p:tavLst>
                                        <p:tav tm="0">
                                          <p:val>
                                            <p:strVal val="#ppt_y+#ppt_h*1.125000"/>
                                          </p:val>
                                        </p:tav>
                                        <p:tav tm="100000">
                                          <p:val>
                                            <p:strVal val="#ppt_y"/>
                                          </p:val>
                                        </p:tav>
                                      </p:tavLst>
                                    </p:anim>
                                    <p:animEffect transition="in" filter="wipe(up)">
                                      <p:cBhvr>
                                        <p:cTn id="67" dur="500"/>
                                        <p:tgtEl>
                                          <p:spTgt spid="1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wipe(down)">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1"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p:tgtEl>
                                          <p:spTgt spid="31"/>
                                        </p:tgtEl>
                                        <p:attrNameLst>
                                          <p:attrName>ppt_y</p:attrName>
                                        </p:attrNameLst>
                                      </p:cBhvr>
                                      <p:tavLst>
                                        <p:tav tm="0">
                                          <p:val>
                                            <p:strVal val="#ppt_y-#ppt_h*1.125000"/>
                                          </p:val>
                                        </p:tav>
                                        <p:tav tm="100000">
                                          <p:val>
                                            <p:strVal val="#ppt_y"/>
                                          </p:val>
                                        </p:tav>
                                      </p:tavLst>
                                    </p:anim>
                                    <p:animEffect transition="in" filter="wipe(down)">
                                      <p:cBhvr>
                                        <p:cTn id="78" dur="500"/>
                                        <p:tgtEl>
                                          <p:spTgt spid="31"/>
                                        </p:tgtEl>
                                      </p:cBhvr>
                                    </p:animEffect>
                                  </p:childTnLst>
                                </p:cTn>
                              </p:par>
                              <p:par>
                                <p:cTn id="79" presetID="12" presetClass="entr" presetSubtype="1"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p:tgtEl>
                                          <p:spTgt spid="32"/>
                                        </p:tgtEl>
                                        <p:attrNameLst>
                                          <p:attrName>ppt_y</p:attrName>
                                        </p:attrNameLst>
                                      </p:cBhvr>
                                      <p:tavLst>
                                        <p:tav tm="0">
                                          <p:val>
                                            <p:strVal val="#ppt_y-#ppt_h*1.125000"/>
                                          </p:val>
                                        </p:tav>
                                        <p:tav tm="100000">
                                          <p:val>
                                            <p:strVal val="#ppt_y"/>
                                          </p:val>
                                        </p:tav>
                                      </p:tavLst>
                                    </p:anim>
                                    <p:animEffect transition="in" filter="wipe(down)">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7" grpId="0" bldLvl="0" animBg="1"/>
      <p:bldP spid="28" grpId="0" bldLvl="0" animBg="1"/>
      <p:bldP spid="29" grpId="0" bldLvl="0" animBg="1"/>
      <p:bldP spid="30" grpId="0" bldLvl="0" animBg="1"/>
      <p:bldP spid="53" grpId="0" bldLvl="0" animBg="1"/>
      <p:bldP spid="31" grpId="0" bldLvl="0" animBg="1"/>
      <p:bldP spid="32" grpId="0" bldLvl="0" animBg="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UNIT_TABLE_BEAUTIFY" val="smartTable{9801a363-a65a-4d08-81e3-f5ef44f1b96b}"/>
  <p:tag name="TABLE_ENDDRAG_ORIGIN_RECT" val="585*520"/>
  <p:tag name="TABLE_ENDDRAG_RECT" val="157*19*585*520"/>
</p:tagLst>
</file>

<file path=ppt/tags/tag3.xml><?xml version="1.0" encoding="utf-8"?>
<p:tagLst xmlns:p="http://schemas.openxmlformats.org/presentationml/2006/main">
  <p:tag name="ISPRING_PRESENTATION_TITLE" val="清新矢量图课件ppt"/>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3.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4.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5.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6.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7.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8.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9.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30.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3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43425</Words>
  <Application>WPS 演示</Application>
  <PresentationFormat>宽屏</PresentationFormat>
  <Paragraphs>889</Paragraphs>
  <Slides>32</Slides>
  <Notes>25</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32</vt:i4>
      </vt:variant>
    </vt:vector>
  </HeadingPairs>
  <TitlesOfParts>
    <vt:vector size="53" baseType="lpstr">
      <vt:lpstr>Arial</vt:lpstr>
      <vt:lpstr>宋体</vt:lpstr>
      <vt:lpstr>Wingdings</vt:lpstr>
      <vt:lpstr>Comic Sans MS Regular</vt:lpstr>
      <vt:lpstr>Comic Sans MS Bold</vt:lpstr>
      <vt:lpstr>迷你简细倩</vt:lpstr>
      <vt:lpstr>苹方-简</vt:lpstr>
      <vt:lpstr>Comic Sans MS</vt:lpstr>
      <vt:lpstr>造字工房悦黑演示版常规体</vt:lpstr>
      <vt:lpstr>汉仪中黑KW</vt:lpstr>
      <vt:lpstr>宋体</vt:lpstr>
      <vt:lpstr>Times New Roman Regular</vt:lpstr>
      <vt:lpstr>汉仪书宋二KW</vt:lpstr>
      <vt:lpstr>Times New Roman</vt:lpstr>
      <vt:lpstr>等线</vt:lpstr>
      <vt:lpstr>汉仪中等线KW</vt:lpstr>
      <vt:lpstr>微软雅黑</vt:lpstr>
      <vt:lpstr>汉仪旗黑</vt:lpstr>
      <vt:lpstr>Arial Unicode MS</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口口虫</cp:lastModifiedBy>
  <cp:revision>319</cp:revision>
  <dcterms:created xsi:type="dcterms:W3CDTF">2024-05-16T11:55:42Z</dcterms:created>
  <dcterms:modified xsi:type="dcterms:W3CDTF">2024-05-16T11:55:42Z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3A8FAF1B7CD5800CD4614566B171FC78_43</vt:lpwstr>
  </property>
  <property fmtid="{D5CDD505-2E9C-101B-9397-08002B2CF9AE}" pid="3" name="KSOProductBuildVer">
    <vt:lpwstr>2052-5.4.0.7913</vt:lpwstr>
  </property>
</Properties>
</file>