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301018" r:id="rId3"/>
    <p:sldId id="5300843" r:id="rId5"/>
    <p:sldId id="5301002" r:id="rId6"/>
    <p:sldId id="5301003" r:id="rId7"/>
    <p:sldId id="5301009" r:id="rId8"/>
    <p:sldId id="5301014" r:id="rId9"/>
    <p:sldId id="5301010" r:id="rId10"/>
    <p:sldId id="5301012" r:id="rId11"/>
    <p:sldId id="5301013" r:id="rId12"/>
    <p:sldId id="530101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0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74" y="822"/>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2C8212-A7F9-4D04-8C92-D6DC0F298D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DF15B8-578A-46C0-9BAB-D548CCEDAE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wps</a:t>
            </a:r>
            <a:r>
              <a:rPr lang="zh-CN" altLang="en-US" dirty="0"/>
              <a:t>稻壳儿佳誉设计原创店铺链接：</a:t>
            </a:r>
            <a:r>
              <a:rPr lang="en-US" altLang="zh-CN" dirty="0"/>
              <a:t>http://chn.docer.com/works?userid=219874625_4_16_5_6</a:t>
            </a:r>
            <a:endParaRPr lang="zh-CN" altLang="en-US" dirty="0"/>
          </a:p>
        </p:txBody>
      </p:sp>
      <p:sp>
        <p:nvSpPr>
          <p:cNvPr id="4" name="灯片编号占位符 3"/>
          <p:cNvSpPr>
            <a:spLocks noGrp="1"/>
          </p:cNvSpPr>
          <p:nvPr>
            <p:ph type="sldNum" sz="quarter" idx="5"/>
          </p:nvPr>
        </p:nvSpPr>
        <p:spPr/>
        <p:txBody>
          <a:bodyPr/>
          <a:lstStyle/>
          <a:p>
            <a:fld id="{BDDF15B8-578A-46C0-9BAB-D548CCEDAE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31996" y="0"/>
            <a:ext cx="12223996" cy="6858000"/>
          </a:xfrm>
          <a:prstGeom prst="rect">
            <a:avLst/>
          </a:prstGeom>
        </p:spPr>
      </p:pic>
      <p:pic>
        <p:nvPicPr>
          <p:cNvPr id="7" name="图片 6"/>
          <p:cNvPicPr>
            <a:picLocks noChangeAspect="1"/>
          </p:cNvPicPr>
          <p:nvPr userDrawn="1"/>
        </p:nvPicPr>
        <p:blipFill>
          <a:blip r:embed="rId5"/>
          <a:stretch>
            <a:fillRect/>
          </a:stretch>
        </p:blipFill>
        <p:spPr>
          <a:xfrm>
            <a:off x="43043" y="0"/>
            <a:ext cx="12105913"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wps稻壳儿佳誉设计原创店铺链接：http://chn.docer.com/works?userid=219874625_4_16_5_6_2"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pic>
        <p:nvPicPr>
          <p:cNvPr id="13" name="wps稻壳儿佳誉设计原创店铺链接：http://chn.docer.com/works?userid=219874625_4_16_5_6_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3" y="3959234"/>
            <a:ext cx="3384072" cy="3384072"/>
          </a:xfrm>
          <a:prstGeom prst="rect">
            <a:avLst/>
          </a:prstGeom>
        </p:spPr>
      </p:pic>
      <p:pic>
        <p:nvPicPr>
          <p:cNvPr id="14" name="wps稻壳儿佳誉设计原创店铺链接：http://chn.docer.com/works?userid=219874625_4_16_5_6_4"/>
          <p:cNvPicPr>
            <a:picLocks noChangeAspect="1"/>
          </p:cNvPicPr>
          <p:nvPr/>
        </p:nvPicPr>
        <p:blipFill rotWithShape="1">
          <a:blip r:embed="rId3"/>
          <a:srcRect r="63570" b="54231"/>
          <a:stretch>
            <a:fillRect/>
          </a:stretch>
        </p:blipFill>
        <p:spPr>
          <a:xfrm>
            <a:off x="498498" y="319171"/>
            <a:ext cx="1548016" cy="1291915"/>
          </a:xfrm>
          <a:prstGeom prst="rect">
            <a:avLst/>
          </a:prstGeom>
        </p:spPr>
      </p:pic>
      <p:pic>
        <p:nvPicPr>
          <p:cNvPr id="15" name="wps稻壳儿佳誉设计原创店铺链接：http://chn.docer.com/works?userid=219874625_4_16_5_6_5"/>
          <p:cNvPicPr>
            <a:picLocks noChangeAspect="1"/>
          </p:cNvPicPr>
          <p:nvPr/>
        </p:nvPicPr>
        <p:blipFill rotWithShape="1">
          <a:blip r:embed="rId3"/>
          <a:srcRect l="57769" t="72507" r="585" b="241"/>
          <a:stretch>
            <a:fillRect/>
          </a:stretch>
        </p:blipFill>
        <p:spPr>
          <a:xfrm>
            <a:off x="-20693" y="3643475"/>
            <a:ext cx="1769703" cy="769257"/>
          </a:xfrm>
          <a:prstGeom prst="rect">
            <a:avLst/>
          </a:prstGeom>
        </p:spPr>
      </p:pic>
      <p:sp>
        <p:nvSpPr>
          <p:cNvPr id="19" name="wps稻壳儿佳誉设计原创店铺链接：http://chn.docer.com/works?userid=219874625_4_16_5_6_6"/>
          <p:cNvSpPr txBox="1"/>
          <p:nvPr/>
        </p:nvSpPr>
        <p:spPr>
          <a:xfrm>
            <a:off x="2283973" y="3903276"/>
            <a:ext cx="7711138" cy="523220"/>
          </a:xfrm>
          <a:prstGeom prst="rect">
            <a:avLst/>
          </a:prstGeom>
          <a:noFill/>
        </p:spPr>
        <p:txBody>
          <a:bodyPr wrap="square" rtlCol="0">
            <a:spAutoFit/>
          </a:bodyPr>
          <a:lstStyle/>
          <a:p>
            <a:pPr marL="0" marR="0" lvl="0" indent="0" algn="ctr" defTabSz="914400" rtl="0" eaLnBrk="1" fontAlgn="auto" latinLnBrk="0" hangingPunct="1">
              <a:spcBef>
                <a:spcPct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rPr>
              <a:t>“家风”又称门风，指的是家庭或家族世代相传的风尚、生活作风，即一个</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endParaRPr>
          </a:p>
          <a:p>
            <a:pPr marL="0" marR="0" lvl="0" indent="0" algn="ctr" defTabSz="914400" rtl="0" eaLnBrk="1" fontAlgn="auto" latinLnBrk="0" hangingPunct="1">
              <a:spcBef>
                <a:spcPct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rPr>
              <a:t>家庭当中的风气。家风是给家中后人树立的价值准则。</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endParaRPr>
          </a:p>
        </p:txBody>
      </p:sp>
      <p:sp>
        <p:nvSpPr>
          <p:cNvPr id="3" name="wps稻壳儿佳誉设计原创店铺链接：http://chn.docer.com/works?userid=219874625_4_16_5_6_7"/>
          <p:cNvSpPr txBox="1"/>
          <p:nvPr/>
        </p:nvSpPr>
        <p:spPr>
          <a:xfrm>
            <a:off x="2587327" y="1186742"/>
            <a:ext cx="7364242" cy="1446550"/>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800" b="1" i="0" u="none" strike="noStrike" kern="1200" cap="none" spc="0" normalizeH="0" baseline="0" noProof="0" dirty="0">
                <a:ln w="19050">
                  <a:solidFill>
                    <a:schemeClr val="bg1"/>
                  </a:solidFill>
                </a:ln>
                <a:solidFill>
                  <a:srgbClr val="F50C1D"/>
                </a:solidFill>
                <a:effectLst/>
                <a:uLnTx/>
                <a:uFillTx/>
                <a:latin typeface="字魂73号-江南手书" panose="00000500000000000000" pitchFamily="2" charset="-122"/>
                <a:ea typeface="字魂73号-江南手书" panose="00000500000000000000" pitchFamily="2" charset="-122"/>
                <a:cs typeface="+mn-ea"/>
                <a:sym typeface="+mn-lt"/>
              </a:rPr>
              <a:t>传承</a:t>
            </a:r>
            <a:r>
              <a:rPr kumimoji="0" lang="zh-CN" altLang="en-US" sz="8800" b="1" i="0" u="none" strike="noStrike" kern="1200" cap="none" spc="0" normalizeH="0" baseline="0" noProof="0" dirty="0">
                <a:ln w="19050">
                  <a:solidFill>
                    <a:schemeClr val="bg1"/>
                  </a:solid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良好家风</a:t>
            </a:r>
            <a:endParaRPr kumimoji="0" lang="zh-CN" altLang="en-US" sz="8800" b="1" i="0" u="none" strike="noStrike" kern="1200" cap="none" spc="0" normalizeH="0" baseline="0" noProof="0" dirty="0">
              <a:ln w="19050">
                <a:solidFill>
                  <a:schemeClr val="bg1"/>
                </a:solid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sp>
        <p:nvSpPr>
          <p:cNvPr id="9" name="wps稻壳儿佳誉设计原创店铺链接：http://chn.docer.com/works?userid=219874625_4_16_5_6_7"/>
          <p:cNvSpPr txBox="1"/>
          <p:nvPr/>
        </p:nvSpPr>
        <p:spPr>
          <a:xfrm>
            <a:off x="1473241" y="2336017"/>
            <a:ext cx="9592414" cy="1477328"/>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0" b="1" i="0" u="none" strike="noStrike" kern="1200" cap="none" spc="0" normalizeH="0" baseline="0" noProof="0" dirty="0">
                <a:ln w="19050">
                  <a:solidFill>
                    <a:schemeClr val="bg1"/>
                  </a:solidFill>
                </a:ln>
                <a:solidFill>
                  <a:srgbClr val="F50C1D"/>
                </a:solidFill>
                <a:effectLst/>
                <a:uLnTx/>
                <a:uFillTx/>
                <a:latin typeface="字魂73号-江南手书" panose="00000500000000000000" pitchFamily="2" charset="-122"/>
                <a:ea typeface="字魂73号-江南手书" panose="00000500000000000000" pitchFamily="2" charset="-122"/>
                <a:cs typeface="+mn-ea"/>
                <a:sym typeface="+mn-lt"/>
              </a:rPr>
              <a:t>发扬</a:t>
            </a:r>
            <a:r>
              <a:rPr kumimoji="0" lang="zh-CN" altLang="en-US" sz="9000" b="1" i="0" u="none" strike="noStrike" kern="1200" cap="none" spc="0" normalizeH="0" baseline="0" noProof="0" dirty="0">
                <a:ln w="19050">
                  <a:solidFill>
                    <a:schemeClr val="bg1"/>
                  </a:solid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中华民族美德</a:t>
            </a:r>
            <a:endParaRPr kumimoji="0" lang="zh-CN" altLang="en-US" sz="9000" b="1" i="0" u="none" strike="noStrike" kern="1200" cap="none" spc="0" normalizeH="0" baseline="0" noProof="0" dirty="0">
              <a:ln w="19050">
                <a:solidFill>
                  <a:schemeClr val="bg1"/>
                </a:solid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0" name="图片 9"/>
          <p:cNvPicPr>
            <a:picLocks noChangeAspect="1"/>
          </p:cNvPicPr>
          <p:nvPr/>
        </p:nvPicPr>
        <p:blipFill rotWithShape="1">
          <a:blip r:embed="rId4"/>
          <a:srcRect t="54417"/>
          <a:stretch>
            <a:fillRect/>
          </a:stretch>
        </p:blipFill>
        <p:spPr>
          <a:xfrm>
            <a:off x="7608681" y="3473928"/>
            <a:ext cx="4583319" cy="338407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wps稻壳儿佳誉设计原创店铺链接：http://chn.docer.com/works?userid=219874625_4_16_5_6_1"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30540" t="26811" r="33557" b="6709"/>
          <a:stretch>
            <a:fillRect/>
          </a:stretch>
        </p:blipFill>
        <p:spPr>
          <a:xfrm>
            <a:off x="7814717" y="2805420"/>
            <a:ext cx="4377283" cy="4052581"/>
          </a:xfrm>
          <a:prstGeom prst="rect">
            <a:avLst/>
          </a:prstGeom>
        </p:spPr>
      </p:pic>
      <p:pic>
        <p:nvPicPr>
          <p:cNvPr id="12" name="wps稻壳儿佳誉设计原创店铺链接：http://chn.docer.com/works?userid=219874625_4_16_5_6_2"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pic>
        <p:nvPicPr>
          <p:cNvPr id="13" name="wps稻壳儿佳誉设计原创店铺链接：http://chn.docer.com/works?userid=219874625_4_16_5_6_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3" y="3959234"/>
            <a:ext cx="3384072" cy="3384072"/>
          </a:xfrm>
          <a:prstGeom prst="rect">
            <a:avLst/>
          </a:prstGeom>
        </p:spPr>
      </p:pic>
      <p:pic>
        <p:nvPicPr>
          <p:cNvPr id="14" name="wps稻壳儿佳誉设计原创店铺链接：http://chn.docer.com/works?userid=219874625_4_16_5_6_4"/>
          <p:cNvPicPr>
            <a:picLocks noChangeAspect="1"/>
          </p:cNvPicPr>
          <p:nvPr/>
        </p:nvPicPr>
        <p:blipFill rotWithShape="1">
          <a:blip r:embed="rId3"/>
          <a:srcRect r="63570" b="54231"/>
          <a:stretch>
            <a:fillRect/>
          </a:stretch>
        </p:blipFill>
        <p:spPr>
          <a:xfrm>
            <a:off x="498498" y="319171"/>
            <a:ext cx="1548016" cy="1291915"/>
          </a:xfrm>
          <a:prstGeom prst="rect">
            <a:avLst/>
          </a:prstGeom>
        </p:spPr>
      </p:pic>
      <p:pic>
        <p:nvPicPr>
          <p:cNvPr id="15" name="wps稻壳儿佳誉设计原创店铺链接：http://chn.docer.com/works?userid=219874625_4_16_5_6_5"/>
          <p:cNvPicPr>
            <a:picLocks noChangeAspect="1"/>
          </p:cNvPicPr>
          <p:nvPr/>
        </p:nvPicPr>
        <p:blipFill rotWithShape="1">
          <a:blip r:embed="rId3"/>
          <a:srcRect l="57769" t="72507" r="585" b="241"/>
          <a:stretch>
            <a:fillRect/>
          </a:stretch>
        </p:blipFill>
        <p:spPr>
          <a:xfrm>
            <a:off x="-20693" y="3643475"/>
            <a:ext cx="1769703" cy="769257"/>
          </a:xfrm>
          <a:prstGeom prst="rect">
            <a:avLst/>
          </a:prstGeom>
        </p:spPr>
      </p:pic>
      <p:sp>
        <p:nvSpPr>
          <p:cNvPr id="19" name="wps稻壳儿佳誉设计原创店铺链接：http://chn.docer.com/works?userid=219874625_4_16_5_6_6"/>
          <p:cNvSpPr txBox="1"/>
          <p:nvPr/>
        </p:nvSpPr>
        <p:spPr>
          <a:xfrm>
            <a:off x="2422876" y="3719227"/>
            <a:ext cx="6777368" cy="523220"/>
          </a:xfrm>
          <a:prstGeom prst="rect">
            <a:avLst/>
          </a:prstGeom>
          <a:noFill/>
        </p:spPr>
        <p:txBody>
          <a:bodyPr wrap="square" rtlCol="0">
            <a:spAutoFit/>
          </a:bodyPr>
          <a:lstStyle/>
          <a:p>
            <a:pPr marL="0" marR="0" lvl="0" indent="0" algn="ctr" defTabSz="914400" rtl="0" eaLnBrk="1" fontAlgn="auto" latinLnBrk="0" hangingPunct="1">
              <a:spcBef>
                <a:spcPct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rPr>
              <a:t>“家风”又称门风，指的是家庭或家族世代相传的风尚、生活作风，即一个</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endParaRPr>
          </a:p>
          <a:p>
            <a:pPr marL="0" marR="0" lvl="0" indent="0" algn="ctr" defTabSz="914400" rtl="0" eaLnBrk="1" fontAlgn="auto" latinLnBrk="0" hangingPunct="1">
              <a:spcBef>
                <a:spcPct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rPr>
              <a:t>家庭当中的风气。家风是给家中后人树立的价值准则。</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sym typeface="+mn-lt"/>
            </a:endParaRPr>
          </a:p>
        </p:txBody>
      </p:sp>
      <p:sp>
        <p:nvSpPr>
          <p:cNvPr id="3" name="wps稻壳儿佳誉设计原创店铺链接：http://chn.docer.com/works?userid=219874625_4_16_5_6_7"/>
          <p:cNvSpPr txBox="1"/>
          <p:nvPr/>
        </p:nvSpPr>
        <p:spPr>
          <a:xfrm>
            <a:off x="1957727" y="1719800"/>
            <a:ext cx="7364242"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感谢观看</a:t>
            </a:r>
            <a:endParaRPr kumimoji="0" lang="zh-CN" altLang="en-US" sz="11500"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wps稻壳儿佳誉设计原创店铺链接：http://chn.docer.com/works?userid=219874625_4_16_5_6_1"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30540" t="26811" r="33557" b="6709"/>
          <a:stretch>
            <a:fillRect/>
          </a:stretch>
        </p:blipFill>
        <p:spPr>
          <a:xfrm>
            <a:off x="8039100" y="3013159"/>
            <a:ext cx="4152900" cy="3844842"/>
          </a:xfrm>
          <a:prstGeom prst="rect">
            <a:avLst/>
          </a:prstGeom>
        </p:spPr>
      </p:pic>
      <p:pic>
        <p:nvPicPr>
          <p:cNvPr id="12" name="wps稻壳儿佳誉设计原创店铺链接：http://chn.docer.com/works?userid=219874625_4_16_5_6_2"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pic>
        <p:nvPicPr>
          <p:cNvPr id="13" name="wps稻壳儿佳誉设计原创店铺链接：http://chn.docer.com/works?userid=219874625_4_16_5_6_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3" y="3959234"/>
            <a:ext cx="3384072" cy="3384072"/>
          </a:xfrm>
          <a:prstGeom prst="rect">
            <a:avLst/>
          </a:prstGeom>
        </p:spPr>
      </p:pic>
      <p:pic>
        <p:nvPicPr>
          <p:cNvPr id="14" name="wps稻壳儿佳誉设计原创店铺链接：http://chn.docer.com/works?userid=219874625_4_16_5_6_4"/>
          <p:cNvPicPr>
            <a:picLocks noChangeAspect="1"/>
          </p:cNvPicPr>
          <p:nvPr/>
        </p:nvPicPr>
        <p:blipFill rotWithShape="1">
          <a:blip r:embed="rId3"/>
          <a:srcRect r="63570" b="54231"/>
          <a:stretch>
            <a:fillRect/>
          </a:stretch>
        </p:blipFill>
        <p:spPr>
          <a:xfrm>
            <a:off x="498498" y="319171"/>
            <a:ext cx="1548016" cy="1291915"/>
          </a:xfrm>
          <a:prstGeom prst="rect">
            <a:avLst/>
          </a:prstGeom>
        </p:spPr>
      </p:pic>
      <p:pic>
        <p:nvPicPr>
          <p:cNvPr id="15" name="wps稻壳儿佳誉设计原创店铺链接：http://chn.docer.com/works?userid=219874625_4_16_5_6_5"/>
          <p:cNvPicPr>
            <a:picLocks noChangeAspect="1"/>
          </p:cNvPicPr>
          <p:nvPr/>
        </p:nvPicPr>
        <p:blipFill rotWithShape="1">
          <a:blip r:embed="rId3"/>
          <a:srcRect l="57769" t="72507" r="585" b="241"/>
          <a:stretch>
            <a:fillRect/>
          </a:stretch>
        </p:blipFill>
        <p:spPr>
          <a:xfrm>
            <a:off x="-20693" y="3574605"/>
            <a:ext cx="1769703" cy="769257"/>
          </a:xfrm>
          <a:prstGeom prst="rect">
            <a:avLst/>
          </a:prstGeom>
        </p:spPr>
      </p:pic>
      <p:pic>
        <p:nvPicPr>
          <p:cNvPr id="3" name="wps稻壳儿佳誉设计原创店铺链接：http://chn.docer.com/works?userid=219874625_4_16_5_6_6" descr="图片包含 室内, 黑暗, 照片, 覆盖&#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44" y="1435395"/>
            <a:ext cx="9084235" cy="324307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ps稻壳儿佳誉设计原创店铺链接：http://chn.docer.com/works?userid=219874625_4_16_5_6_1" descr="图片包含 室内, 餐桌&#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pic>
        <p:nvPicPr>
          <p:cNvPr id="2" name="wps稻壳儿佳誉设计原创店铺链接：http://chn.docer.com/works?userid=219874625_4_16_5_6_2" descr="图片包含 游戏机&#10;&#10;描述已自动生成"/>
          <p:cNvPicPr>
            <a:picLocks noChangeAspect="1"/>
          </p:cNvPicPr>
          <p:nvPr/>
        </p:nvPicPr>
        <p:blipFill rotWithShape="1">
          <a:blip r:embed="rId2">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sp>
        <p:nvSpPr>
          <p:cNvPr id="7" name="wps稻壳儿佳誉设计原创店铺链接：http://chn.docer.com/works?userid=219874625_4_16_5_6_3"/>
          <p:cNvSpPr/>
          <p:nvPr/>
        </p:nvSpPr>
        <p:spPr>
          <a:xfrm>
            <a:off x="3513351" y="1004062"/>
            <a:ext cx="5065810" cy="1077218"/>
          </a:xfrm>
          <a:prstGeom prst="rect">
            <a:avLst/>
          </a:prstGeom>
        </p:spPr>
        <p:txBody>
          <a:bodyPr wrap="none">
            <a:spAutoFit/>
          </a:bodyPr>
          <a:lstStyle/>
          <a:p>
            <a:pPr marL="0" marR="0" lvl="0" indent="0" algn="l" defTabSz="951230" rtl="0" eaLnBrk="1" fontAlgn="auto" latinLnBrk="0" hangingPunct="1">
              <a:lnSpc>
                <a:spcPct val="100000"/>
              </a:lnSpc>
              <a:spcBef>
                <a:spcPts val="0"/>
              </a:spcBef>
              <a:spcAft>
                <a:spcPts val="0"/>
              </a:spcAft>
              <a:buClrTx/>
              <a:buSzTx/>
              <a:buFontTx/>
              <a:buNone/>
              <a:defRPr/>
            </a:pPr>
            <a:r>
              <a:rPr kumimoji="0" lang="zh-CN" altLang="en-US" sz="6400" b="0" i="0" u="none" strike="noStrike" kern="1200" cap="none" spc="400" normalizeH="0" baseline="0" noProof="0" dirty="0">
                <a:ln>
                  <a:noFill/>
                </a:ln>
                <a:solidFill>
                  <a:prstClr val="black">
                    <a:lumMod val="95000"/>
                    <a:lumOff val="5000"/>
                  </a:prstClr>
                </a:solidFill>
                <a:effectLst/>
                <a:uLnTx/>
                <a:uFillTx/>
                <a:latin typeface="字魂73号-江南手书" panose="00000500000000000000" pitchFamily="2" charset="-122"/>
                <a:ea typeface="字魂73号-江南手书" panose="00000500000000000000" pitchFamily="2" charset="-122"/>
                <a:cs typeface="+mn-ea"/>
                <a:sym typeface="+mn-lt"/>
              </a:rPr>
              <a:t>什么是家风？</a:t>
            </a:r>
            <a:endParaRPr kumimoji="0" lang="zh-CN" altLang="en-US" sz="6400" b="0" i="0" u="none" strike="noStrike" kern="1200" cap="none" spc="400" normalizeH="0" baseline="0" noProof="0" dirty="0">
              <a:ln>
                <a:noFill/>
              </a:ln>
              <a:solidFill>
                <a:prstClr val="black">
                  <a:lumMod val="95000"/>
                  <a:lumOff val="5000"/>
                </a:prst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sp>
        <p:nvSpPr>
          <p:cNvPr id="23" name="wps稻壳儿佳誉设计原创店铺链接：http://chn.docer.com/works?userid=219874625_4_16_5_6_4"/>
          <p:cNvSpPr txBox="1"/>
          <p:nvPr/>
        </p:nvSpPr>
        <p:spPr>
          <a:xfrm>
            <a:off x="853515" y="2092932"/>
            <a:ext cx="10366028" cy="1113766"/>
          </a:xfrm>
          <a:prstGeom prst="rect">
            <a:avLst/>
          </a:prstGeom>
          <a:noFill/>
        </p:spPr>
        <p:txBody>
          <a:bodyPr wrap="square" rtlCol="0">
            <a:spAutoFit/>
          </a:bodyPr>
          <a:lstStyle/>
          <a:p>
            <a:pPr marL="0" marR="0" lvl="0" indent="487680" algn="just" defTabSz="12192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“家风”又称门风，指的是家庭或家族世代相传的风尚、生活作风，即一个家庭当中的风气。</a:t>
            </a:r>
            <a:r>
              <a:rPr kumimoji="0" lang="zh-CN" altLang="en-US" sz="240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家风是给家中后人树立的价值准则。</a:t>
            </a:r>
            <a:endParaRPr kumimoji="0" lang="zh-CN" altLang="en-US" sz="240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sp>
        <p:nvSpPr>
          <p:cNvPr id="24" name="wps稻壳儿佳誉设计原创店铺链接：http://chn.docer.com/works?userid=219874625_4_16_5_6_5"/>
          <p:cNvSpPr txBox="1"/>
          <p:nvPr/>
        </p:nvSpPr>
        <p:spPr>
          <a:xfrm>
            <a:off x="838999" y="3323381"/>
            <a:ext cx="10757915" cy="1667764"/>
          </a:xfrm>
          <a:prstGeom prst="rect">
            <a:avLst/>
          </a:prstGeom>
          <a:noFill/>
        </p:spPr>
        <p:txBody>
          <a:bodyPr wrap="square" rtlCol="0">
            <a:spAutoFit/>
          </a:bodyPr>
          <a:lstStyle/>
          <a:p>
            <a:pPr marL="0" marR="0" lvl="0" indent="487680" algn="just" defTabSz="12192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家风是建立在中华文化之根上的集体认同，是每个个体成长的精神足印；是一个家族代代相传沿袭下来的体现家族成员精神风貌、道德品质、审美格调和整体气质的家族文化风格。家风对家族的传承，民族的发展都起到重要影响。</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3" name="wps稻壳儿佳誉设计原创店铺链接：http://chn.docer.com/works?userid=219874625_4_16_5_6_6"/>
          <p:cNvPicPr>
            <a:picLocks noChangeAspect="1"/>
          </p:cNvPicPr>
          <p:nvPr/>
        </p:nvPicPr>
        <p:blipFill rotWithShape="1">
          <a:blip r:embed="rId3" cstate="print">
            <a:extLst>
              <a:ext uri="{28A0092B-C50C-407E-A947-70E740481C1C}">
                <a14:useLocalDpi xmlns:a14="http://schemas.microsoft.com/office/drawing/2010/main" val="0"/>
              </a:ext>
            </a:extLst>
          </a:blip>
          <a:srcRect l="40683" t="71385" r="46374"/>
          <a:stretch>
            <a:fillRect/>
          </a:stretch>
        </p:blipFill>
        <p:spPr>
          <a:xfrm>
            <a:off x="11362729" y="4673575"/>
            <a:ext cx="234185" cy="510453"/>
          </a:xfrm>
          <a:prstGeom prst="rect">
            <a:avLst/>
          </a:prstGeom>
        </p:spPr>
      </p:pic>
      <p:pic>
        <p:nvPicPr>
          <p:cNvPr id="10" name="wps稻壳儿佳誉设计原创店铺链接：http://chn.docer.com/works?userid=219874625_4_16_5_6_7"/>
          <p:cNvPicPr>
            <a:picLocks noChangeAspect="1"/>
          </p:cNvPicPr>
          <p:nvPr/>
        </p:nvPicPr>
        <p:blipFill rotWithShape="1">
          <a:blip r:embed="rId4">
            <a:extLst>
              <a:ext uri="{28A0092B-C50C-407E-A947-70E740481C1C}">
                <a14:useLocalDpi xmlns:a14="http://schemas.microsoft.com/office/drawing/2010/main" val="0"/>
              </a:ext>
            </a:extLst>
          </a:blip>
          <a:srcRect b="8909"/>
          <a:stretch>
            <a:fillRect/>
          </a:stretch>
        </p:blipFill>
        <p:spPr>
          <a:xfrm>
            <a:off x="0" y="4859187"/>
            <a:ext cx="2194313" cy="1998814"/>
          </a:xfrm>
          <a:prstGeom prst="rect">
            <a:avLst/>
          </a:prstGeom>
        </p:spPr>
      </p:pic>
      <p:pic>
        <p:nvPicPr>
          <p:cNvPr id="6" name="wps稻壳儿佳誉设计原创店铺链接：http://chn.docer.com/works?userid=219874625_4_16_5_6_8"/>
          <p:cNvPicPr>
            <a:picLocks noChangeAspect="1"/>
          </p:cNvPicPr>
          <p:nvPr/>
        </p:nvPicPr>
        <p:blipFill rotWithShape="1">
          <a:blip r:embed="rId5"/>
          <a:srcRect r="63570" b="54231"/>
          <a:stretch>
            <a:fillRect/>
          </a:stretch>
        </p:blipFill>
        <p:spPr>
          <a:xfrm>
            <a:off x="9565837" y="764255"/>
            <a:ext cx="1548016" cy="1291915"/>
          </a:xfrm>
          <a:prstGeom prst="rect">
            <a:avLst/>
          </a:prstGeom>
        </p:spPr>
      </p:pic>
      <p:pic>
        <p:nvPicPr>
          <p:cNvPr id="12" name="图片 11" descr="图片包含 人, 男人, 播放器, 骑&#10;&#10;描述已自动生成"/>
          <p:cNvPicPr>
            <a:picLocks noChangeAspect="1"/>
          </p:cNvPicPr>
          <p:nvPr/>
        </p:nvPicPr>
        <p:blipFill rotWithShape="1">
          <a:blip r:embed="rId6">
            <a:extLst>
              <a:ext uri="{28A0092B-C50C-407E-A947-70E740481C1C}">
                <a14:useLocalDpi xmlns:a14="http://schemas.microsoft.com/office/drawing/2010/main" val="0"/>
              </a:ext>
            </a:extLst>
          </a:blip>
          <a:srcRect b="18936"/>
          <a:stretch>
            <a:fillRect/>
          </a:stretch>
        </p:blipFill>
        <p:spPr>
          <a:xfrm>
            <a:off x="8673588" y="4686275"/>
            <a:ext cx="3531111" cy="21807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ps稻壳儿佳誉设计原创店铺链接：http://chn.docer.com/works?userid=219874625_4_16_5_6_1"/>
          <p:cNvSpPr txBox="1"/>
          <p:nvPr/>
        </p:nvSpPr>
        <p:spPr>
          <a:xfrm>
            <a:off x="1181100" y="1543881"/>
            <a:ext cx="4416491" cy="995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mj-lt"/>
                <a:ea typeface="字魂73号-江南手书" panose="00000500000000000000" pitchFamily="2" charset="-122"/>
                <a:cs typeface="+mn-ea"/>
                <a:sym typeface="+mn-lt"/>
              </a:rPr>
              <a:t>孔融让梨</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mj-lt"/>
              <a:ea typeface="字魂73号-江南手书" panose="00000500000000000000" pitchFamily="2" charset="-122"/>
              <a:cs typeface="+mn-ea"/>
              <a:sym typeface="+mn-lt"/>
            </a:endParaRPr>
          </a:p>
        </p:txBody>
      </p:sp>
      <p:pic>
        <p:nvPicPr>
          <p:cNvPr id="11" name="wps稻壳儿佳誉设计原创店铺链接：http://chn.docer.com/works?userid=219874625_4_16_5_6_2"/>
          <p:cNvPicPr>
            <a:picLocks noChangeAspect="1"/>
          </p:cNvPicPr>
          <p:nvPr/>
        </p:nvPicPr>
        <p:blipFill rotWithShape="1">
          <a:blip r:embed="rId1" cstate="print">
            <a:extLst>
              <a:ext uri="{28A0092B-C50C-407E-A947-70E740481C1C}">
                <a14:useLocalDpi xmlns:a14="http://schemas.microsoft.com/office/drawing/2010/main" val="0"/>
              </a:ext>
            </a:extLst>
          </a:blip>
          <a:srcRect l="40683" t="71385" r="46374"/>
          <a:stretch>
            <a:fillRect/>
          </a:stretch>
        </p:blipFill>
        <p:spPr>
          <a:xfrm>
            <a:off x="9969500" y="5364612"/>
            <a:ext cx="234185" cy="510453"/>
          </a:xfrm>
          <a:prstGeom prst="rect">
            <a:avLst/>
          </a:prstGeom>
        </p:spPr>
      </p:pic>
      <p:pic>
        <p:nvPicPr>
          <p:cNvPr id="13" name="wps稻壳儿佳誉设计原创店铺链接：http://chn.docer.com/works?userid=219874625_4_16_5_6_3" descr="图片包含 灯光, 桌子, 烟花, 人们&#10;&#10;描述已自动生成"/>
          <p:cNvPicPr>
            <a:picLocks noChangeAspect="1"/>
          </p:cNvPicPr>
          <p:nvPr/>
        </p:nvPicPr>
        <p:blipFill rotWithShape="1">
          <a:blip r:embed="rId2">
            <a:extLst>
              <a:ext uri="{28A0092B-C50C-407E-A947-70E740481C1C}">
                <a14:useLocalDpi xmlns:a14="http://schemas.microsoft.com/office/drawing/2010/main" val="0"/>
              </a:ext>
            </a:extLst>
          </a:blip>
          <a:srcRect l="60177" t="42578" r="20917" b="41797"/>
          <a:stretch>
            <a:fillRect/>
          </a:stretch>
        </p:blipFill>
        <p:spPr>
          <a:xfrm flipV="1">
            <a:off x="3846116" y="1278661"/>
            <a:ext cx="2305051" cy="952500"/>
          </a:xfrm>
          <a:prstGeom prst="rect">
            <a:avLst/>
          </a:prstGeom>
        </p:spPr>
      </p:pic>
      <p:sp>
        <p:nvSpPr>
          <p:cNvPr id="15" name="wps稻壳儿佳誉设计原创店铺链接：http://chn.docer.com/works?userid=219874625_4_16_5_6_4"/>
          <p:cNvSpPr txBox="1"/>
          <p:nvPr/>
        </p:nvSpPr>
        <p:spPr>
          <a:xfrm>
            <a:off x="1181100" y="2527585"/>
            <a:ext cx="7124700" cy="2799100"/>
          </a:xfrm>
          <a:prstGeom prst="rect">
            <a:avLst/>
          </a:prstGeom>
          <a:noFill/>
        </p:spPr>
        <p:txBody>
          <a:bodyPr wrap="square" rtlCol="0">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mj-lt"/>
                <a:ea typeface="字魂73号-江南手书" panose="00000500000000000000" pitchFamily="2" charset="-122"/>
                <a:cs typeface="+mn-ea"/>
                <a:sym typeface="+mn-lt"/>
              </a:rPr>
              <a:t>《</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mj-lt"/>
                <a:ea typeface="字魂73号-江南手书" panose="00000500000000000000" pitchFamily="2" charset="-122"/>
                <a:cs typeface="+mn-ea"/>
                <a:sym typeface="+mn-lt"/>
              </a:rPr>
              <a:t>孔融让梨</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mj-lt"/>
                <a:ea typeface="字魂73号-江南手书" panose="00000500000000000000" pitchFamily="2" charset="-122"/>
                <a:cs typeface="+mn-ea"/>
                <a:sym typeface="+mn-lt"/>
              </a:rPr>
              <a:t>》</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mj-lt"/>
                <a:ea typeface="字魂73号-江南手书" panose="00000500000000000000" pitchFamily="2" charset="-122"/>
                <a:cs typeface="+mn-ea"/>
                <a:sym typeface="+mn-lt"/>
              </a:rPr>
              <a:t>是弘扬中华传统美德的经典故事之一。该故事发生在孔融四岁的时候，他和哥哥们一起吃梨，总是拿小的吃，有大人问他为什么这么做，他回答说：“我年龄小，食量小，按道理应该拿小的”。</a:t>
            </a:r>
            <a:r>
              <a:rPr kumimoji="0" lang="zh-CN" altLang="en-US" sz="2400" i="0" u="none" strike="noStrike" kern="1200" cap="none" spc="0" normalizeH="0" baseline="0" noProof="0" dirty="0">
                <a:ln>
                  <a:noFill/>
                </a:ln>
                <a:solidFill>
                  <a:schemeClr val="tx1">
                    <a:lumMod val="95000"/>
                    <a:lumOff val="5000"/>
                  </a:schemeClr>
                </a:solidFill>
                <a:effectLst/>
                <a:uLnTx/>
                <a:uFillTx/>
                <a:latin typeface="+mj-lt"/>
                <a:ea typeface="字魂73号-江南手书" panose="00000500000000000000" pitchFamily="2" charset="-122"/>
                <a:cs typeface="+mn-ea"/>
                <a:sym typeface="+mn-lt"/>
              </a:rPr>
              <a:t>这则故事告诉人们，凡事都应该懂得谦让。</a:t>
            </a:r>
            <a:endParaRPr kumimoji="0" lang="zh-CN" altLang="en-US" sz="2400" i="0" u="none" strike="noStrike" kern="1200" cap="none" spc="0" normalizeH="0" baseline="0" noProof="0" dirty="0">
              <a:ln>
                <a:noFill/>
              </a:ln>
              <a:solidFill>
                <a:schemeClr val="tx1">
                  <a:lumMod val="95000"/>
                  <a:lumOff val="5000"/>
                </a:schemeClr>
              </a:solidFill>
              <a:effectLst/>
              <a:uLnTx/>
              <a:uFillTx/>
              <a:latin typeface="+mj-lt"/>
              <a:ea typeface="字魂73号-江南手书" panose="00000500000000000000" pitchFamily="2" charset="-122"/>
              <a:cs typeface="+mn-ea"/>
              <a:sym typeface="+mn-lt"/>
            </a:endParaRPr>
          </a:p>
        </p:txBody>
      </p:sp>
      <p:pic>
        <p:nvPicPr>
          <p:cNvPr id="17" name="wps稻壳儿佳誉设计原创店铺链接：http://chn.docer.com/works?userid=219874625_4_16_5_6_5" descr="图片包含 室内, 餐桌&#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pic>
        <p:nvPicPr>
          <p:cNvPr id="19" name="wps稻壳儿佳誉设计原创店铺链接：http://chn.docer.com/works?userid=219874625_4_16_5_6_6"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pic>
        <p:nvPicPr>
          <p:cNvPr id="23" name="wps稻壳儿佳誉设计原创店铺链接：http://chn.docer.com/works?userid=219874625_4_16_5_6_7" descr="图片包含 熊, 泰迪熊, 装满, 女孩&#10;&#10;描述已自动生成"/>
          <p:cNvPicPr>
            <a:picLocks noChangeAspect="1"/>
          </p:cNvPicPr>
          <p:nvPr/>
        </p:nvPicPr>
        <p:blipFill rotWithShape="1">
          <a:blip r:embed="rId5">
            <a:extLst>
              <a:ext uri="{28A0092B-C50C-407E-A947-70E740481C1C}">
                <a14:useLocalDpi xmlns:a14="http://schemas.microsoft.com/office/drawing/2010/main" val="0"/>
              </a:ext>
            </a:extLst>
          </a:blip>
          <a:srcRect t="20516" b="23509"/>
          <a:stretch>
            <a:fillRect/>
          </a:stretch>
        </p:blipFill>
        <p:spPr>
          <a:xfrm>
            <a:off x="7620430" y="2477225"/>
            <a:ext cx="4571570" cy="3838756"/>
          </a:xfrm>
          <a:prstGeom prst="rect">
            <a:avLst/>
          </a:prstGeom>
        </p:spPr>
      </p:pic>
      <p:pic>
        <p:nvPicPr>
          <p:cNvPr id="25" name="wps稻壳儿佳誉设计原创店铺链接：http://chn.docer.com/works?userid=219874625_4_16_5_6_8"/>
          <p:cNvPicPr>
            <a:picLocks noChangeAspect="1"/>
          </p:cNvPicPr>
          <p:nvPr/>
        </p:nvPicPr>
        <p:blipFill rotWithShape="1">
          <a:blip r:embed="rId6"/>
          <a:srcRect r="63570" b="54231"/>
          <a:stretch>
            <a:fillRect/>
          </a:stretch>
        </p:blipFill>
        <p:spPr>
          <a:xfrm>
            <a:off x="9429677" y="1102686"/>
            <a:ext cx="1548016" cy="12919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ps稻壳儿佳誉设计原创店铺链接：http://chn.docer.com/works?userid=219874625_4_16_5_6_1"/>
          <p:cNvSpPr txBox="1"/>
          <p:nvPr/>
        </p:nvSpPr>
        <p:spPr>
          <a:xfrm>
            <a:off x="1092200" y="1442281"/>
            <a:ext cx="5120483" cy="995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中国孝道文化</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3" name="wps稻壳儿佳誉设计原创店铺链接：http://chn.docer.com/works?userid=219874625_4_16_5_6_3" descr="图片包含 灯光, 桌子, 烟花, 人们&#10;&#10;描述已自动生成"/>
          <p:cNvPicPr>
            <a:picLocks noChangeAspect="1"/>
          </p:cNvPicPr>
          <p:nvPr/>
        </p:nvPicPr>
        <p:blipFill rotWithShape="1">
          <a:blip r:embed="rId1">
            <a:extLst>
              <a:ext uri="{28A0092B-C50C-407E-A947-70E740481C1C}">
                <a14:useLocalDpi xmlns:a14="http://schemas.microsoft.com/office/drawing/2010/main" val="0"/>
              </a:ext>
            </a:extLst>
          </a:blip>
          <a:srcRect l="60177" t="42578" r="20917" b="41797"/>
          <a:stretch>
            <a:fillRect/>
          </a:stretch>
        </p:blipFill>
        <p:spPr>
          <a:xfrm flipV="1">
            <a:off x="4798616" y="1151661"/>
            <a:ext cx="2305051" cy="952500"/>
          </a:xfrm>
          <a:prstGeom prst="rect">
            <a:avLst/>
          </a:prstGeom>
        </p:spPr>
      </p:pic>
      <p:sp>
        <p:nvSpPr>
          <p:cNvPr id="15" name="wps稻壳儿佳誉设计原创店铺链接：http://chn.docer.com/works?userid=219874625_4_16_5_6_4"/>
          <p:cNvSpPr txBox="1"/>
          <p:nvPr/>
        </p:nvSpPr>
        <p:spPr>
          <a:xfrm>
            <a:off x="1155700" y="2425985"/>
            <a:ext cx="6985000" cy="2799100"/>
          </a:xfrm>
          <a:prstGeom prst="rect">
            <a:avLst/>
          </a:prstGeom>
          <a:noFill/>
        </p:spPr>
        <p:txBody>
          <a:bodyPr wrap="square" rtlCol="0">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儒家</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孝经</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开宗明义章曰：「身体发肤，受之父母，不敢毁伤，孝之始也；立身行道，扬名於后世，以显父母，孝之终也。夫孝，始於事亲，中於事君，终於立身」，由此可见中华文化孝的观念不只於孝顺父母而已，孝顺父母只是孝道的开始。</a:t>
            </a:r>
            <a:endParaRPr kumimoji="0" lang="zh-CN" altLang="en-US" sz="240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7" name="wps稻壳儿佳誉设计原创店铺链接：http://chn.docer.com/works?userid=219874625_4_16_5_6_5" descr="图片包含 室内, 餐桌&#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pic>
        <p:nvPicPr>
          <p:cNvPr id="6" name="图片 5"/>
          <p:cNvPicPr>
            <a:picLocks noChangeAspect="1"/>
          </p:cNvPicPr>
          <p:nvPr/>
        </p:nvPicPr>
        <p:blipFill>
          <a:blip r:embed="rId3"/>
          <a:stretch>
            <a:fillRect/>
          </a:stretch>
        </p:blipFill>
        <p:spPr>
          <a:xfrm>
            <a:off x="7632192" y="0"/>
            <a:ext cx="4559808"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ps稻壳儿佳誉设计原创店铺链接：http://chn.docer.com/works?userid=219874625_4_16_5_6_1"/>
          <p:cNvSpPr txBox="1"/>
          <p:nvPr/>
        </p:nvSpPr>
        <p:spPr>
          <a:xfrm>
            <a:off x="1193800" y="1416881"/>
            <a:ext cx="6299200" cy="995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司马光教子有方</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3" name="wps稻壳儿佳誉设计原创店铺链接：http://chn.docer.com/works?userid=219874625_4_16_5_6_3" descr="图片包含 灯光, 桌子, 烟花, 人们&#10;&#10;描述已自动生成"/>
          <p:cNvPicPr>
            <a:picLocks noChangeAspect="1"/>
          </p:cNvPicPr>
          <p:nvPr/>
        </p:nvPicPr>
        <p:blipFill rotWithShape="1">
          <a:blip r:embed="rId1">
            <a:extLst>
              <a:ext uri="{28A0092B-C50C-407E-A947-70E740481C1C}">
                <a14:useLocalDpi xmlns:a14="http://schemas.microsoft.com/office/drawing/2010/main" val="0"/>
              </a:ext>
            </a:extLst>
          </a:blip>
          <a:srcRect l="60177" t="42578" r="20917" b="41797"/>
          <a:stretch>
            <a:fillRect/>
          </a:stretch>
        </p:blipFill>
        <p:spPr>
          <a:xfrm flipV="1">
            <a:off x="5662216" y="1151661"/>
            <a:ext cx="2305051" cy="952500"/>
          </a:xfrm>
          <a:prstGeom prst="rect">
            <a:avLst/>
          </a:prstGeom>
        </p:spPr>
      </p:pic>
      <p:sp>
        <p:nvSpPr>
          <p:cNvPr id="15" name="wps稻壳儿佳誉设计原创店铺链接：http://chn.docer.com/works?userid=219874625_4_16_5_6_4"/>
          <p:cNvSpPr txBox="1"/>
          <p:nvPr/>
        </p:nvSpPr>
        <p:spPr>
          <a:xfrm>
            <a:off x="1193800" y="2362485"/>
            <a:ext cx="7835900" cy="3217227"/>
          </a:xfrm>
          <a:prstGeom prst="rect">
            <a:avLst/>
          </a:prstGeom>
          <a:noFill/>
        </p:spPr>
        <p:txBody>
          <a:bodyPr wrap="square" rtlCol="0">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    司马光虽官高权重，但严于教子，很注重培养子女自律自立意识。他在总结了历史上达官显贵之子因受祖上荫庇不能自强自立而颓废没落的教训，告诫其子：</a:t>
            </a:r>
            <a:r>
              <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有德者皆由俭来也。</a:t>
            </a:r>
            <a:r>
              <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俭以立名，侈以自败</a:t>
            </a:r>
            <a:r>
              <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 由于教子有方，司马光之子，个个谦恭有礼，不仗父势，不恃家富，人生有成。以致世人</a:t>
            </a:r>
            <a:endPar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endParaRPr>
          </a:p>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有</a:t>
            </a:r>
            <a:r>
              <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途之人见容止，虽不识皆知司马氏子也</a:t>
            </a:r>
            <a:r>
              <a:rPr kumimoji="0" lang="en-US" altLang="zh-CN"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r>
              <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a:t>
            </a:r>
            <a:endParaRPr kumimoji="0" lang="zh-CN" altLang="en-US" sz="23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7" name="wps稻壳儿佳誉设计原创店铺链接：http://chn.docer.com/works?userid=219874625_4_16_5_6_5" descr="图片包含 室内, 餐桌&#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pic>
        <p:nvPicPr>
          <p:cNvPr id="5" name="图片 4"/>
          <p:cNvPicPr>
            <a:picLocks noChangeAspect="1"/>
          </p:cNvPicPr>
          <p:nvPr/>
        </p:nvPicPr>
        <p:blipFill>
          <a:blip r:embed="rId3"/>
          <a:stretch>
            <a:fillRect/>
          </a:stretch>
        </p:blipFill>
        <p:spPr>
          <a:xfrm>
            <a:off x="8119519" y="0"/>
            <a:ext cx="4072481" cy="66878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ps稻壳儿佳誉设计原创店铺链接：http://chn.docer.com/works?userid=219874625_4_16_5_6_1"/>
          <p:cNvSpPr txBox="1"/>
          <p:nvPr/>
        </p:nvSpPr>
        <p:spPr>
          <a:xfrm>
            <a:off x="1219200" y="1518481"/>
            <a:ext cx="7797800" cy="995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曾国藩家训</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1" name="wps稻壳儿佳誉设计原创店铺链接：http://chn.docer.com/works?userid=219874625_4_16_5_6_2"/>
          <p:cNvPicPr>
            <a:picLocks noChangeAspect="1"/>
          </p:cNvPicPr>
          <p:nvPr/>
        </p:nvPicPr>
        <p:blipFill rotWithShape="1">
          <a:blip r:embed="rId1" cstate="print">
            <a:extLst>
              <a:ext uri="{28A0092B-C50C-407E-A947-70E740481C1C}">
                <a14:useLocalDpi xmlns:a14="http://schemas.microsoft.com/office/drawing/2010/main" val="0"/>
              </a:ext>
            </a:extLst>
          </a:blip>
          <a:srcRect l="40683" t="71385" r="46374"/>
          <a:stretch>
            <a:fillRect/>
          </a:stretch>
        </p:blipFill>
        <p:spPr>
          <a:xfrm>
            <a:off x="7195315" y="4883833"/>
            <a:ext cx="234185" cy="510453"/>
          </a:xfrm>
          <a:prstGeom prst="rect">
            <a:avLst/>
          </a:prstGeom>
        </p:spPr>
      </p:pic>
      <p:pic>
        <p:nvPicPr>
          <p:cNvPr id="13" name="wps稻壳儿佳誉设计原创店铺链接：http://chn.docer.com/works?userid=219874625_4_16_5_6_3" descr="图片包含 灯光, 桌子, 烟花, 人们&#10;&#10;描述已自动生成"/>
          <p:cNvPicPr>
            <a:picLocks noChangeAspect="1"/>
          </p:cNvPicPr>
          <p:nvPr/>
        </p:nvPicPr>
        <p:blipFill rotWithShape="1">
          <a:blip r:embed="rId2">
            <a:extLst>
              <a:ext uri="{28A0092B-C50C-407E-A947-70E740481C1C}">
                <a14:useLocalDpi xmlns:a14="http://schemas.microsoft.com/office/drawing/2010/main" val="0"/>
              </a:ext>
            </a:extLst>
          </a:blip>
          <a:srcRect l="60177" t="42578" r="20917" b="41797"/>
          <a:stretch>
            <a:fillRect/>
          </a:stretch>
        </p:blipFill>
        <p:spPr>
          <a:xfrm flipV="1">
            <a:off x="4074716" y="1202461"/>
            <a:ext cx="2305051" cy="952500"/>
          </a:xfrm>
          <a:prstGeom prst="rect">
            <a:avLst/>
          </a:prstGeom>
        </p:spPr>
      </p:pic>
      <p:sp>
        <p:nvSpPr>
          <p:cNvPr id="15" name="wps稻壳儿佳誉设计原创店铺链接：http://chn.docer.com/works?userid=219874625_4_16_5_6_4"/>
          <p:cNvSpPr txBox="1"/>
          <p:nvPr/>
        </p:nvSpPr>
        <p:spPr>
          <a:xfrm>
            <a:off x="1244599" y="2527585"/>
            <a:ext cx="6896099" cy="2799100"/>
          </a:xfrm>
          <a:prstGeom prst="rect">
            <a:avLst/>
          </a:prstGeom>
          <a:noFill/>
        </p:spPr>
        <p:txBody>
          <a:bodyPr wrap="square" rtlCol="0">
            <a:spAutoFit/>
          </a:bodyPr>
          <a:lstStyle/>
          <a:p>
            <a:pPr marL="0" marR="0" lvl="0" indent="0" algn="l" defTabSz="12192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rPr>
              <a:t>曾国藩是近代史以俭持家而闻名的人物，但其对子女的教育却留给后人很多可借鉴的内容。勤奋、俭朴、求学、务实的家训家风一直为曾家后人所传承。曾国藩曾留下十六字箴言：“家俭则兴，人勤则健；能勤能俭，永不贫贱。”</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17" name="wps稻壳儿佳誉设计原创店铺链接：http://chn.docer.com/works?userid=219874625_4_16_5_6_5" descr="图片包含 室内, 餐桌&#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pic>
        <p:nvPicPr>
          <p:cNvPr id="19" name="wps稻壳儿佳誉设计原创店铺链接：http://chn.docer.com/works?userid=219874625_4_16_5_6_6" descr="图片包含 游戏机&#10;&#10;描述已自动生成"/>
          <p:cNvPicPr>
            <a:picLocks noChangeAspect="1"/>
          </p:cNvPicPr>
          <p:nvPr/>
        </p:nvPicPr>
        <p:blipFill rotWithShape="1">
          <a:blip r:embed="rId4">
            <a:extLst>
              <a:ext uri="{28A0092B-C50C-407E-A947-70E740481C1C}">
                <a14:useLocalDpi xmlns:a14="http://schemas.microsoft.com/office/drawing/2010/main" val="0"/>
              </a:ext>
            </a:extLst>
          </a:blip>
          <a:srcRect l="76667" b="53744"/>
          <a:stretch>
            <a:fillRect/>
          </a:stretch>
        </p:blipFill>
        <p:spPr>
          <a:xfrm>
            <a:off x="9347200" y="327"/>
            <a:ext cx="2844800" cy="2819773"/>
          </a:xfrm>
          <a:prstGeom prst="rect">
            <a:avLst/>
          </a:prstGeom>
        </p:spPr>
      </p:pic>
      <p:pic>
        <p:nvPicPr>
          <p:cNvPr id="7" name="wps稻壳儿佳誉设计原创店铺链接：http://chn.docer.com/works?userid=219874625_4_16_5_6_7" descr="图片包含 人, 男人, 穿着, 黑暗&#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0699" y="2105519"/>
            <a:ext cx="3445838" cy="36178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wps稻壳儿佳誉设计原创店铺链接：http://chn.docer.com/works?userid=219874625_4_16_5_6_1" descr="图片包含 室内, 餐桌&#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sp>
        <p:nvSpPr>
          <p:cNvPr id="2" name="wps稻壳儿佳誉设计原创店铺链接：http://chn.docer.com/works?userid=219874625_4_16_5_6_3"/>
          <p:cNvSpPr txBox="1"/>
          <p:nvPr/>
        </p:nvSpPr>
        <p:spPr>
          <a:xfrm>
            <a:off x="1264827" y="1967711"/>
            <a:ext cx="9199973" cy="3725764"/>
          </a:xfrm>
          <a:prstGeom prst="rect">
            <a:avLst/>
          </a:prstGeom>
          <a:noFill/>
        </p:spPr>
        <p:txBody>
          <a:bodyPr wrap="square">
            <a:spAutoFit/>
          </a:bodyPr>
          <a:lstStyle/>
          <a:p>
            <a:pPr>
              <a:lnSpc>
                <a:spcPct val="150000"/>
              </a:lnSpc>
            </a:pPr>
            <a:r>
              <a:rPr lang="zh-CN" altLang="en-US" sz="2300" dirty="0">
                <a:latin typeface="字魂73号-江南手书" panose="00000500000000000000" pitchFamily="2" charset="-122"/>
                <a:ea typeface="字魂73号-江南手书" panose="00000500000000000000" pitchFamily="2" charset="-122"/>
              </a:rPr>
              <a:t>一、学生要三勤:手勤、脑勤、读书勤。</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二、休存猜忌之心，休听离间之语，休作生分之事，休专公共之利。</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三、孝敬老人，严教子孙;尊老爱幼，亲穆存心。</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四、孝道当竭力，忠勇表丹诚;兄弟互相助，慈悲无边境。</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五、勿以恶小而为之，勿以善小而不为。</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六、无瑕之玉，可以为国器;孝悌之子，可以为国瑞。</a:t>
            </a:r>
            <a:endParaRPr lang="en-US" altLang="zh-CN" sz="2300" dirty="0">
              <a:latin typeface="字魂73号-江南手书" panose="00000500000000000000" pitchFamily="2" charset="-122"/>
              <a:ea typeface="字魂73号-江南手书" panose="00000500000000000000" pitchFamily="2" charset="-122"/>
            </a:endParaRPr>
          </a:p>
          <a:p>
            <a:pPr>
              <a:lnSpc>
                <a:spcPct val="150000"/>
              </a:lnSpc>
            </a:pPr>
            <a:r>
              <a:rPr lang="zh-CN" altLang="en-US" sz="2300" dirty="0">
                <a:latin typeface="字魂73号-江南手书" panose="00000500000000000000" pitchFamily="2" charset="-122"/>
                <a:ea typeface="字魂73号-江南手书" panose="00000500000000000000" pitchFamily="2" charset="-122"/>
              </a:rPr>
              <a:t>七、提倡勤俭持家，节约光荣，浪费可耻。</a:t>
            </a:r>
            <a:endParaRPr lang="zh-CN" altLang="en-US" sz="2300" dirty="0">
              <a:latin typeface="字魂73号-江南手书" panose="00000500000000000000" pitchFamily="2" charset="-122"/>
              <a:ea typeface="字魂73号-江南手书" panose="00000500000000000000" pitchFamily="2" charset="-122"/>
            </a:endParaRPr>
          </a:p>
        </p:txBody>
      </p:sp>
      <p:sp>
        <p:nvSpPr>
          <p:cNvPr id="3" name="wps稻壳儿佳誉设计原创店铺链接：http://chn.docer.com/works?userid=219874625_4_16_5_6_4"/>
          <p:cNvSpPr txBox="1"/>
          <p:nvPr/>
        </p:nvSpPr>
        <p:spPr>
          <a:xfrm>
            <a:off x="3098801" y="906936"/>
            <a:ext cx="5742156" cy="9952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家风家训名言</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4" name="wps稻壳儿佳誉设计原创店铺链接：http://chn.docer.com/works?userid=219874625_4_16_5_6_5" descr="图片包含 灯光, 桌子, 烟花, 人们&#10;&#10;描述已自动生成"/>
          <p:cNvPicPr>
            <a:picLocks noChangeAspect="1"/>
          </p:cNvPicPr>
          <p:nvPr/>
        </p:nvPicPr>
        <p:blipFill rotWithShape="1">
          <a:blip r:embed="rId2">
            <a:extLst>
              <a:ext uri="{28A0092B-C50C-407E-A947-70E740481C1C}">
                <a14:useLocalDpi xmlns:a14="http://schemas.microsoft.com/office/drawing/2010/main" val="0"/>
              </a:ext>
            </a:extLst>
          </a:blip>
          <a:srcRect l="60177" t="42578" r="20917" b="41797"/>
          <a:stretch>
            <a:fillRect/>
          </a:stretch>
        </p:blipFill>
        <p:spPr>
          <a:xfrm flipV="1">
            <a:off x="7341792" y="641716"/>
            <a:ext cx="2305051" cy="952500"/>
          </a:xfrm>
          <a:prstGeom prst="rect">
            <a:avLst/>
          </a:prstGeom>
        </p:spPr>
      </p:pic>
      <p:pic>
        <p:nvPicPr>
          <p:cNvPr id="24" name="wps稻壳儿佳誉设计原创店铺链接：http://chn.docer.com/works?userid=219874625_4_16_5_6_6"/>
          <p:cNvPicPr>
            <a:picLocks noChangeAspect="1"/>
          </p:cNvPicPr>
          <p:nvPr/>
        </p:nvPicPr>
        <p:blipFill rotWithShape="1">
          <a:blip r:embed="rId3" cstate="print">
            <a:extLst>
              <a:ext uri="{28A0092B-C50C-407E-A947-70E740481C1C}">
                <a14:useLocalDpi xmlns:a14="http://schemas.microsoft.com/office/drawing/2010/main" val="0"/>
              </a:ext>
            </a:extLst>
          </a:blip>
          <a:srcRect l="40683" t="71385" r="46374"/>
          <a:stretch>
            <a:fillRect/>
          </a:stretch>
        </p:blipFill>
        <p:spPr>
          <a:xfrm>
            <a:off x="7385815" y="5377111"/>
            <a:ext cx="234185" cy="510453"/>
          </a:xfrm>
          <a:prstGeom prst="rect">
            <a:avLst/>
          </a:prstGeom>
        </p:spPr>
      </p:pic>
      <p:pic>
        <p:nvPicPr>
          <p:cNvPr id="7" name="图片 6"/>
          <p:cNvPicPr>
            <a:picLocks noChangeAspect="1"/>
          </p:cNvPicPr>
          <p:nvPr/>
        </p:nvPicPr>
        <p:blipFill>
          <a:blip r:embed="rId4"/>
          <a:stretch>
            <a:fillRect/>
          </a:stretch>
        </p:blipFill>
        <p:spPr>
          <a:xfrm>
            <a:off x="7958142" y="0"/>
            <a:ext cx="4233858"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wps稻壳儿佳誉设计原创店铺链接：http://chn.docer.com/works?userid=219874625_4_16_5_6_1" descr="图片包含 室内, 餐桌&#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5996" t="14731"/>
          <a:stretch>
            <a:fillRect/>
          </a:stretch>
        </p:blipFill>
        <p:spPr>
          <a:xfrm>
            <a:off x="-3" y="-15421"/>
            <a:ext cx="2569371" cy="1917207"/>
          </a:xfrm>
          <a:prstGeom prst="rect">
            <a:avLst/>
          </a:prstGeom>
        </p:spPr>
      </p:pic>
      <p:sp>
        <p:nvSpPr>
          <p:cNvPr id="3" name="wps稻壳儿佳誉设计原创店铺链接：http://chn.docer.com/works?userid=219874625_4_16_5_6_3"/>
          <p:cNvSpPr txBox="1"/>
          <p:nvPr/>
        </p:nvSpPr>
        <p:spPr>
          <a:xfrm>
            <a:off x="3086101" y="945036"/>
            <a:ext cx="5742156" cy="9952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rPr>
              <a:t>家训的重要性</a:t>
            </a:r>
            <a:endParaRPr kumimoji="0" lang="zh-CN" altLang="en-US" sz="5865" b="0" i="0" u="none" strike="noStrike" kern="1200" cap="none" spc="0" normalizeH="0" baseline="0" noProof="0" dirty="0">
              <a:ln>
                <a:noFill/>
              </a:ln>
              <a:solidFill>
                <a:schemeClr val="tx1">
                  <a:lumMod val="95000"/>
                  <a:lumOff val="5000"/>
                </a:schemeClr>
              </a:solidFill>
              <a:effectLst/>
              <a:uLnTx/>
              <a:uFillTx/>
              <a:latin typeface="字魂73号-江南手书" panose="00000500000000000000" pitchFamily="2" charset="-122"/>
              <a:ea typeface="字魂73号-江南手书" panose="00000500000000000000" pitchFamily="2" charset="-122"/>
              <a:cs typeface="+mn-ea"/>
              <a:sym typeface="+mn-lt"/>
            </a:endParaRPr>
          </a:p>
        </p:txBody>
      </p:sp>
      <p:pic>
        <p:nvPicPr>
          <p:cNvPr id="4" name="wps稻壳儿佳誉设计原创店铺链接：http://chn.docer.com/works?userid=219874625_4_16_5_6_4" descr="图片包含 灯光, 桌子, 烟花, 人们&#10;&#10;描述已自动生成"/>
          <p:cNvPicPr>
            <a:picLocks noChangeAspect="1"/>
          </p:cNvPicPr>
          <p:nvPr/>
        </p:nvPicPr>
        <p:blipFill rotWithShape="1">
          <a:blip r:embed="rId2">
            <a:extLst>
              <a:ext uri="{28A0092B-C50C-407E-A947-70E740481C1C}">
                <a14:useLocalDpi xmlns:a14="http://schemas.microsoft.com/office/drawing/2010/main" val="0"/>
              </a:ext>
            </a:extLst>
          </a:blip>
          <a:srcRect l="60177" t="42578" r="20917" b="41797"/>
          <a:stretch>
            <a:fillRect/>
          </a:stretch>
        </p:blipFill>
        <p:spPr>
          <a:xfrm flipV="1">
            <a:off x="7341792" y="667116"/>
            <a:ext cx="2305051" cy="952500"/>
          </a:xfrm>
          <a:prstGeom prst="rect">
            <a:avLst/>
          </a:prstGeom>
        </p:spPr>
      </p:pic>
      <p:sp>
        <p:nvSpPr>
          <p:cNvPr id="5" name="wps稻壳儿佳誉设计原创店铺链接：http://chn.docer.com/works?userid=219874625_4_16_5_6_5"/>
          <p:cNvSpPr txBox="1"/>
          <p:nvPr/>
        </p:nvSpPr>
        <p:spPr>
          <a:xfrm>
            <a:off x="1537690" y="2207755"/>
            <a:ext cx="10043731" cy="2775760"/>
          </a:xfrm>
          <a:prstGeom prst="rect">
            <a:avLst/>
          </a:prstGeom>
          <a:noFill/>
        </p:spPr>
        <p:txBody>
          <a:bodyPr wrap="square">
            <a:spAutoFit/>
          </a:bodyPr>
          <a:lstStyle/>
          <a:p>
            <a:pPr>
              <a:lnSpc>
                <a:spcPct val="150000"/>
              </a:lnSpc>
            </a:pPr>
            <a:r>
              <a:rPr lang="zh-CN" altLang="en-US" sz="2400" dirty="0">
                <a:latin typeface="字魂73号-江南手书" panose="00000500000000000000" pitchFamily="2" charset="-122"/>
                <a:ea typeface="字魂73号-江南手书" panose="00000500000000000000" pitchFamily="2" charset="-122"/>
              </a:rPr>
              <a:t>家训，是中国传统文化的重要组成部分，也是家庭中的重要组成部分，它在中国历史上对个人的修身、齐家发挥着重要的作用。是国家更加富强的必不可少的一点。</a:t>
            </a:r>
            <a:endParaRPr lang="zh-CN" altLang="en-US" sz="2400" dirty="0">
              <a:latin typeface="字魂73号-江南手书" panose="00000500000000000000" pitchFamily="2" charset="-122"/>
              <a:ea typeface="字魂73号-江南手书" panose="00000500000000000000" pitchFamily="2" charset="-122"/>
            </a:endParaRPr>
          </a:p>
          <a:p>
            <a:pPr>
              <a:lnSpc>
                <a:spcPct val="150000"/>
              </a:lnSpc>
            </a:pPr>
            <a:r>
              <a:rPr lang="zh-CN" altLang="en-US" sz="2400" dirty="0">
                <a:latin typeface="字魂73号-江南手书" panose="00000500000000000000" pitchFamily="2" charset="-122"/>
                <a:ea typeface="字魂73号-江南手书" panose="00000500000000000000" pitchFamily="2" charset="-122"/>
              </a:rPr>
              <a:t>远古时代，人类社会经历了氏族、家族、家庭的变迁，然而，这些都是形成一个国家的基石。</a:t>
            </a:r>
            <a:endParaRPr lang="zh-CN" altLang="en-US" sz="2400" dirty="0">
              <a:latin typeface="字魂73号-江南手书" panose="00000500000000000000" pitchFamily="2" charset="-122"/>
              <a:ea typeface="字魂73号-江南手书" panose="00000500000000000000" pitchFamily="2" charset="-122"/>
            </a:endParaRPr>
          </a:p>
        </p:txBody>
      </p:sp>
      <p:pic>
        <p:nvPicPr>
          <p:cNvPr id="11" name="wps稻壳儿佳誉设计原创店铺链接：http://chn.docer.com/works?userid=219874625_4_16_5_6_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4194468"/>
            <a:ext cx="2923706" cy="2923706"/>
          </a:xfrm>
          <a:prstGeom prst="rect">
            <a:avLst/>
          </a:prstGeom>
        </p:spPr>
      </p:pic>
      <p:pic>
        <p:nvPicPr>
          <p:cNvPr id="9" name="图片 8"/>
          <p:cNvPicPr>
            <a:picLocks noChangeAspect="1"/>
          </p:cNvPicPr>
          <p:nvPr/>
        </p:nvPicPr>
        <p:blipFill>
          <a:blip r:embed="rId4"/>
          <a:stretch>
            <a:fillRect/>
          </a:stretch>
        </p:blipFill>
        <p:spPr>
          <a:xfrm>
            <a:off x="7170198" y="0"/>
            <a:ext cx="5011346" cy="6706181"/>
          </a:xfrm>
          <a:prstGeom prst="rect">
            <a:avLst/>
          </a:prstGeom>
        </p:spPr>
      </p:pic>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字魂73号-江南手书"/>
        <a:ea typeface="字魂73号-江南手书"/>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73号-江南手书"/>
        <a:ea typeface="字魂73号-江南手书"/>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1076</Words>
  <Application>WPS 演示</Application>
  <PresentationFormat>宽屏</PresentationFormat>
  <Paragraphs>50</Paragraphs>
  <Slides>10</Slides>
  <Notes>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vt:lpstr>
      <vt:lpstr>宋体</vt:lpstr>
      <vt:lpstr>Wingdings</vt:lpstr>
      <vt:lpstr>字魂73号-江南手书</vt:lpstr>
      <vt:lpstr>微软雅黑</vt:lpstr>
      <vt:lpstr>Arial Unicode MS</vt:lpstr>
      <vt:lpstr>等线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稻壳儿佳誉设计</dc:creator>
  <cp:lastModifiedBy>陶燃</cp:lastModifiedBy>
  <cp:revision>38</cp:revision>
  <dcterms:created xsi:type="dcterms:W3CDTF">2020-11-04T09:25:00Z</dcterms:created>
  <dcterms:modified xsi:type="dcterms:W3CDTF">2025-03-01T02:07:29Z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v1.0_mb_5GdXZUOOR8bYK98IbPlE+g==</vt:lpwstr>
  </property>
  <property fmtid="{D5CDD505-2E9C-101B-9397-08002B2CF9AE}" pid="4" name="ICV">
    <vt:lpwstr>3C5EBC4422584469972F66B94035109A_11</vt:lpwstr>
  </property>
</Properties>
</file>