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2"/>
  </p:notesMasterIdLst>
  <p:sldIdLst>
    <p:sldId id="257" r:id="rId3"/>
    <p:sldId id="258" r:id="rId4"/>
    <p:sldId id="259" r:id="rId5"/>
    <p:sldId id="260" r:id="rId6"/>
    <p:sldId id="261" r:id="rId7"/>
    <p:sldId id="262" r:id="rId8"/>
    <p:sldId id="277" r:id="rId9"/>
    <p:sldId id="278" r:id="rId10"/>
    <p:sldId id="263" r:id="rId11"/>
    <p:sldId id="264" r:id="rId12"/>
    <p:sldId id="265" r:id="rId13"/>
    <p:sldId id="279" r:id="rId14"/>
    <p:sldId id="266" r:id="rId15"/>
    <p:sldId id="280" r:id="rId16"/>
    <p:sldId id="281" r:id="rId17"/>
    <p:sldId id="267" r:id="rId18"/>
    <p:sldId id="268" r:id="rId19"/>
    <p:sldId id="269" r:id="rId20"/>
    <p:sldId id="326" r:id="rId21"/>
    <p:sldId id="327" r:id="rId23"/>
  </p:sldIdLst>
  <p:sldSz cx="12192000" cy="6858000"/>
  <p:notesSz cx="6858000" cy="9144000"/>
  <p:embeddedFontLst>
    <p:embeddedFont>
      <p:font typeface="字酷堂清楷体" panose="02010601030101010101" pitchFamily="2" charset="-122"/>
      <p:regular r:id="rId27"/>
    </p:embeddedFont>
    <p:embeddedFont>
      <p:font typeface="杨任东竹石体-Bold" panose="02000000000000000000" pitchFamily="2" charset="-122"/>
      <p:bold r:id="rId28"/>
    </p:embeddedFont>
    <p:embeddedFont>
      <p:font typeface="等线" panose="02010600030101010101" charset="-122"/>
      <p:regular r:id="rId29"/>
    </p:embeddedFont>
  </p:embeddedFontLst>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3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0913"/>
    <a:srgbClr val="FDEDD7"/>
    <a:srgbClr val="FDEC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950" autoAdjust="0"/>
    <p:restoredTop sz="94660"/>
  </p:normalViewPr>
  <p:slideViewPr>
    <p:cSldViewPr snapToGrid="0" showGuides="1">
      <p:cViewPr>
        <p:scale>
          <a:sx n="50" d="100"/>
          <a:sy n="50" d="100"/>
        </p:scale>
        <p:origin x="1910" y="734"/>
      </p:cViewPr>
      <p:guideLst>
        <p:guide orient="horz" pos="143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gs" Target="tags/tag1.xml"/><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9FA535-D487-4677-A041-A6441ABE01F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B72F71-B8B6-4219-9308-B3DB442CB3C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BCCAE9-09BA-4CA4-BECA-F9C75D9EBAC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1E3B9C-5F8A-4F2A-8CE7-3B0ADE172B9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202062F-01B4-42F3-8E29-87E9CCC9E35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C384BF-98DB-416D-B26F-12F44270C49E}"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202062F-01B4-42F3-8E29-87E9CCC9E35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C384BF-98DB-416D-B26F-12F44270C49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202062F-01B4-42F3-8E29-87E9CCC9E35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C384BF-98DB-416D-B26F-12F44270C49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04AC1FD-0354-48CA-A66F-5B4CA8605E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1F3680-B262-4527-9BB5-83CBD26895F0}" type="slidenum">
              <a:rPr lang="zh-CN" altLang="en-US" smtClean="0"/>
            </a:fld>
            <a:endParaRPr lang="zh-CN" altLang="en-US"/>
          </a:p>
        </p:txBody>
      </p:sp>
      <p:sp>
        <p:nvSpPr>
          <p:cNvPr id="7" name="矩形 6"/>
          <p:cNvSpPr/>
          <p:nvPr userDrawn="1"/>
        </p:nvSpPr>
        <p:spPr>
          <a:xfrm>
            <a:off x="0" y="0"/>
            <a:ext cx="12192000" cy="6858000"/>
          </a:xfrm>
          <a:prstGeom prst="rect">
            <a:avLst/>
          </a:prstGeom>
          <a:solidFill>
            <a:srgbClr val="FFEE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screen">
            <a:extLst>
              <a:ext uri="{BEBA8EAE-BF5A-486C-A8C5-ECC9F3942E4B}">
                <a14:imgProps xmlns:a14="http://schemas.microsoft.com/office/drawing/2010/main">
                  <a14:imgLayer r:embed="rId3">
                    <a14:imgEffect>
                      <a14:saturation sat="300000"/>
                    </a14:imgEffect>
                  </a14:imgLayer>
                </a14:imgProps>
              </a:ext>
            </a:extLst>
          </a:blip>
          <a:stretch>
            <a:fillRect/>
          </a:stretch>
        </p:blipFill>
        <p:spPr>
          <a:xfrm>
            <a:off x="9724220" y="5185457"/>
            <a:ext cx="2132258" cy="1533646"/>
          </a:xfrm>
          <a:prstGeom prst="rect">
            <a:avLst/>
          </a:prstGeom>
        </p:spPr>
      </p:pic>
      <p:sp>
        <p:nvSpPr>
          <p:cNvPr id="9" name="矩形 8"/>
          <p:cNvSpPr/>
          <p:nvPr userDrawn="1"/>
        </p:nvSpPr>
        <p:spPr>
          <a:xfrm>
            <a:off x="8495198" y="436393"/>
            <a:ext cx="3474028" cy="584775"/>
          </a:xfrm>
          <a:prstGeom prst="rect">
            <a:avLst/>
          </a:prstGeom>
        </p:spPr>
        <p:txBody>
          <a:bodyPr wrap="none">
            <a:spAutoFit/>
          </a:bodyPr>
          <a:lstStyle/>
          <a:p>
            <a:r>
              <a:rPr lang="zh-CN" altLang="en-US" sz="3200" b="1" spc="-300" dirty="0">
                <a:latin typeface="字酷堂清楷体" panose="02010601030101010101" pitchFamily="2" charset="-122"/>
                <a:ea typeface="字酷堂清楷体" panose="02010601030101010101" pitchFamily="2" charset="-122"/>
              </a:rPr>
              <a:t>人教版七年级生物下</a:t>
            </a:r>
            <a:endParaRPr lang="zh-CN" altLang="en-US" sz="3200" b="1" spc="-300" dirty="0">
              <a:latin typeface="字酷堂清楷体" panose="02010601030101010101" pitchFamily="2" charset="-122"/>
              <a:ea typeface="字酷堂清楷体" panose="0201060103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12229011" cy="6858000"/>
          </a:xfrm>
          <a:prstGeom prst="rect">
            <a:avLst/>
          </a:prstGeom>
          <a:solidFill>
            <a:srgbClr val="FDE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 7"/>
          <p:cNvPicPr>
            <a:picLocks noChangeAspect="1"/>
          </p:cNvPicPr>
          <p:nvPr userDrawn="1"/>
        </p:nvPicPr>
        <p:blipFill>
          <a:blip r:embed="rId2" cstate="screen">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10104699" y="4505722"/>
            <a:ext cx="2124311" cy="237542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202062F-01B4-42F3-8E29-87E9CCC9E35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C384BF-98DB-416D-B26F-12F44270C49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202062F-01B4-42F3-8E29-87E9CCC9E35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C384BF-98DB-416D-B26F-12F44270C49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202062F-01B4-42F3-8E29-87E9CCC9E35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1C384BF-98DB-416D-B26F-12F44270C49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202062F-01B4-42F3-8E29-87E9CCC9E35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1C384BF-98DB-416D-B26F-12F44270C49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202062F-01B4-42F3-8E29-87E9CCC9E35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1C384BF-98DB-416D-B26F-12F44270C49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202062F-01B4-42F3-8E29-87E9CCC9E35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C384BF-98DB-416D-B26F-12F44270C49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202062F-01B4-42F3-8E29-87E9CCC9E35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C384BF-98DB-416D-B26F-12F44270C49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02062F-01B4-42F3-8E29-87E9CCC9E35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C384BF-98DB-416D-B26F-12F44270C49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6.wdp"/><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44.wdp"/><Relationship Id="rId1"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46.wdp"/><Relationship Id="rId1" Type="http://schemas.openxmlformats.org/officeDocument/2006/relationships/image" Target="../media/image4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48.wdp"/><Relationship Id="rId1" Type="http://schemas.openxmlformats.org/officeDocument/2006/relationships/image" Target="../media/image4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0.wdp"/><Relationship Id="rId1" Type="http://schemas.openxmlformats.org/officeDocument/2006/relationships/image" Target="../media/image4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2.wdp"/><Relationship Id="rId1" Type="http://schemas.openxmlformats.org/officeDocument/2006/relationships/image" Target="../media/image5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hyperlink" Target="http://chn.docer.com/works?userid=192887693(1000" TargetMode="External"/><Relationship Id="rId2" Type="http://schemas.openxmlformats.org/officeDocument/2006/relationships/hyperlink" Target="http://chn.docer.com/works?userid=310126638(&#23558;&#36817;1000" TargetMode="External"/><Relationship Id="rId1" Type="http://schemas.openxmlformats.org/officeDocument/2006/relationships/hyperlink" Target="http://chn.docer.com/works?userid=310126638" TargetMode="Externa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8.wdp"/><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10.wdp"/><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14.wdp"/><Relationship Id="rId3" Type="http://schemas.openxmlformats.org/officeDocument/2006/relationships/image" Target="../media/image13.png"/><Relationship Id="rId2" Type="http://schemas.microsoft.com/office/2007/relationships/hdphoto" Target="../media/image12.wdp"/><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16.wdp"/><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microsoft.com/office/2007/relationships/hdphoto" Target="../media/image24.wdp"/><Relationship Id="rId7" Type="http://schemas.openxmlformats.org/officeDocument/2006/relationships/image" Target="../media/image23.png"/><Relationship Id="rId6" Type="http://schemas.microsoft.com/office/2007/relationships/hdphoto" Target="../media/image22.wdp"/><Relationship Id="rId5" Type="http://schemas.openxmlformats.org/officeDocument/2006/relationships/image" Target="../media/image21.png"/><Relationship Id="rId4" Type="http://schemas.microsoft.com/office/2007/relationships/hdphoto" Target="../media/image20.wdp"/><Relationship Id="rId3" Type="http://schemas.openxmlformats.org/officeDocument/2006/relationships/image" Target="../media/image19.png"/><Relationship Id="rId2" Type="http://schemas.microsoft.com/office/2007/relationships/hdphoto" Target="../media/image18.wdp"/><Relationship Id="rId1" Type="http://schemas.openxmlformats.org/officeDocument/2006/relationships/image" Target="../media/image17.png"/></Relationships>
</file>

<file path=ppt/slides/_rels/slide7.xml.rels><?xml version="1.0" encoding="UTF-8" standalone="yes"?>
<Relationships xmlns="http://schemas.openxmlformats.org/package/2006/relationships"><Relationship Id="rId9" Type="http://schemas.microsoft.com/office/2007/relationships/hdphoto" Target="../media/image24.wdp"/><Relationship Id="rId8" Type="http://schemas.openxmlformats.org/officeDocument/2006/relationships/image" Target="../media/image23.png"/><Relationship Id="rId7" Type="http://schemas.microsoft.com/office/2007/relationships/hdphoto" Target="../media/image31.wdp"/><Relationship Id="rId6" Type="http://schemas.openxmlformats.org/officeDocument/2006/relationships/image" Target="../media/image30.png"/><Relationship Id="rId5" Type="http://schemas.microsoft.com/office/2007/relationships/hdphoto" Target="../media/image29.wdp"/><Relationship Id="rId4" Type="http://schemas.openxmlformats.org/officeDocument/2006/relationships/image" Target="../media/image28.png"/><Relationship Id="rId3" Type="http://schemas.microsoft.com/office/2007/relationships/hdphoto" Target="../media/image27.wdp"/><Relationship Id="rId2" Type="http://schemas.openxmlformats.org/officeDocument/2006/relationships/image" Target="../media/image26.png"/><Relationship Id="rId10" Type="http://schemas.openxmlformats.org/officeDocument/2006/relationships/slideLayout" Target="../slideLayouts/slideLayout2.xml"/><Relationship Id="rId1" Type="http://schemas.openxmlformats.org/officeDocument/2006/relationships/image" Target="../media/image25.jpeg"/></Relationships>
</file>

<file path=ppt/slides/_rels/slide8.xml.rels><?xml version="1.0" encoding="UTF-8" standalone="yes"?>
<Relationships xmlns="http://schemas.openxmlformats.org/package/2006/relationships"><Relationship Id="rId9" Type="http://schemas.openxmlformats.org/officeDocument/2006/relationships/image" Target="../media/image23.png"/><Relationship Id="rId8" Type="http://schemas.microsoft.com/office/2007/relationships/hdphoto" Target="../media/image39.wdp"/><Relationship Id="rId7" Type="http://schemas.openxmlformats.org/officeDocument/2006/relationships/image" Target="../media/image38.png"/><Relationship Id="rId6" Type="http://schemas.microsoft.com/office/2007/relationships/hdphoto" Target="../media/image37.wdp"/><Relationship Id="rId5" Type="http://schemas.openxmlformats.org/officeDocument/2006/relationships/image" Target="../media/image36.png"/><Relationship Id="rId4" Type="http://schemas.microsoft.com/office/2007/relationships/hdphoto" Target="../media/image35.wdp"/><Relationship Id="rId3" Type="http://schemas.openxmlformats.org/officeDocument/2006/relationships/image" Target="../media/image34.png"/><Relationship Id="rId2" Type="http://schemas.microsoft.com/office/2007/relationships/hdphoto" Target="../media/image33.wdp"/><Relationship Id="rId11" Type="http://schemas.openxmlformats.org/officeDocument/2006/relationships/slideLayout" Target="../slideLayouts/slideLayout2.xml"/><Relationship Id="rId10" Type="http://schemas.microsoft.com/office/2007/relationships/hdphoto" Target="../media/image24.wdp"/><Relationship Id="rId1"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41.wdp"/><Relationship Id="rId1"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179" y="0"/>
            <a:ext cx="12191821" cy="6858000"/>
          </a:xfrm>
          <a:prstGeom prst="rect">
            <a:avLst/>
          </a:prstGeom>
        </p:spPr>
      </p:pic>
      <p:sp>
        <p:nvSpPr>
          <p:cNvPr id="6" name="矩形 5"/>
          <p:cNvSpPr/>
          <p:nvPr/>
        </p:nvSpPr>
        <p:spPr>
          <a:xfrm>
            <a:off x="3916680" y="3916680"/>
            <a:ext cx="4305300" cy="441960"/>
          </a:xfrm>
          <a:prstGeom prst="rect">
            <a:avLst/>
          </a:prstGeom>
          <a:solidFill>
            <a:srgbClr val="D30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09501" y="3901440"/>
            <a:ext cx="5121915" cy="584775"/>
          </a:xfrm>
          <a:prstGeom prst="rect">
            <a:avLst/>
          </a:prstGeom>
        </p:spPr>
        <p:txBody>
          <a:bodyPr wrap="none">
            <a:spAutoFit/>
          </a:bodyPr>
          <a:lstStyle/>
          <a:p>
            <a:r>
              <a:rPr lang="zh-CN" altLang="en-US" sz="3200" b="1" spc="300" dirty="0">
                <a:solidFill>
                  <a:schemeClr val="bg1"/>
                </a:solidFill>
                <a:latin typeface="思源黑体 CN Bold" panose="020B0800000000000000" pitchFamily="34" charset="-122"/>
                <a:ea typeface="思源黑体 CN Bold" panose="020B0800000000000000" pitchFamily="34" charset="-122"/>
              </a:rPr>
              <a:t>“五一劳动节”主题班会</a:t>
            </a:r>
            <a:endParaRPr lang="zh-CN" altLang="en-US" sz="3200" b="1" spc="300" dirty="0">
              <a:solidFill>
                <a:schemeClr val="bg1"/>
              </a:solidFill>
              <a:latin typeface="思源黑体 CN Bold" panose="020B0800000000000000" pitchFamily="34" charset="-122"/>
              <a:ea typeface="思源黑体 CN Bold" panose="020B0800000000000000"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2095500" y="370945"/>
            <a:ext cx="8001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3600" spc="600" dirty="0">
                <a:solidFill>
                  <a:srgbClr val="FF0000"/>
                </a:solidFill>
                <a:latin typeface="+mj-ea"/>
                <a:ea typeface="+mj-ea"/>
              </a:rPr>
              <a:t> 小常识</a:t>
            </a:r>
            <a:r>
              <a:rPr lang="en-US" altLang="zh-CN" sz="3600" spc="600" dirty="0">
                <a:solidFill>
                  <a:srgbClr val="FF0000"/>
                </a:solidFill>
                <a:latin typeface="+mj-ea"/>
                <a:ea typeface="+mj-ea"/>
              </a:rPr>
              <a:t>——</a:t>
            </a:r>
            <a:r>
              <a:rPr lang="zh-CN" altLang="en-US" sz="3600" spc="600" dirty="0">
                <a:solidFill>
                  <a:srgbClr val="C00000"/>
                </a:solidFill>
                <a:latin typeface="+mj-ea"/>
                <a:ea typeface="+mj-ea"/>
              </a:rPr>
              <a:t>不同国家的劳动节</a:t>
            </a:r>
            <a:endParaRPr lang="zh-CN" altLang="en-US" sz="3600" spc="600" dirty="0">
              <a:solidFill>
                <a:srgbClr val="C00000"/>
              </a:solidFill>
              <a:latin typeface="+mj-ea"/>
              <a:ea typeface="+mj-ea"/>
            </a:endParaRPr>
          </a:p>
        </p:txBody>
      </p:sp>
      <p:sp>
        <p:nvSpPr>
          <p:cNvPr id="4" name="Text Box 6"/>
          <p:cNvSpPr txBox="1">
            <a:spLocks noChangeArrowheads="1"/>
          </p:cNvSpPr>
          <p:nvPr/>
        </p:nvSpPr>
        <p:spPr bwMode="auto">
          <a:xfrm>
            <a:off x="979990" y="1447912"/>
            <a:ext cx="10232020" cy="512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2000" spc="300" dirty="0">
                <a:solidFill>
                  <a:srgbClr val="C00000"/>
                </a:solidFill>
                <a:latin typeface="+mj-ea"/>
                <a:ea typeface="+mj-ea"/>
              </a:rPr>
              <a:t>泰国</a:t>
            </a:r>
            <a:r>
              <a:rPr lang="en-US" altLang="zh-CN" sz="2000" spc="300" dirty="0">
                <a:solidFill>
                  <a:srgbClr val="C00000"/>
                </a:solidFill>
                <a:latin typeface="+mj-ea"/>
                <a:ea typeface="+mj-ea"/>
              </a:rPr>
              <a:t>—— </a:t>
            </a:r>
            <a:endParaRPr lang="en-US" altLang="zh-CN" sz="2000" spc="300" dirty="0">
              <a:solidFill>
                <a:srgbClr val="C00000"/>
              </a:solidFill>
              <a:latin typeface="+mj-ea"/>
              <a:ea typeface="+mj-ea"/>
            </a:endParaRPr>
          </a:p>
          <a:p>
            <a:pPr algn="just">
              <a:lnSpc>
                <a:spcPct val="150000"/>
              </a:lnSpc>
            </a:pPr>
            <a:r>
              <a:rPr lang="zh-CN" altLang="en-US" sz="2000" spc="300" dirty="0">
                <a:latin typeface="+mj-ea"/>
                <a:ea typeface="+mj-ea"/>
              </a:rPr>
              <a:t>　　在“五一”全国统一放假一天，在首都以及一些大城市会有相关的庆祝活动，不过规模一般都不会太大。今年泰国</a:t>
            </a:r>
            <a:r>
              <a:rPr lang="en-US" altLang="zh-CN" sz="2000" spc="300" dirty="0">
                <a:latin typeface="+mj-ea"/>
                <a:ea typeface="+mj-ea"/>
              </a:rPr>
              <a:t>1</a:t>
            </a:r>
            <a:r>
              <a:rPr lang="zh-CN" altLang="en-US" sz="2000" spc="300" dirty="0">
                <a:latin typeface="+mj-ea"/>
                <a:ea typeface="+mj-ea"/>
              </a:rPr>
              <a:t>日放假，</a:t>
            </a:r>
            <a:r>
              <a:rPr lang="en-US" altLang="zh-CN" sz="2000" spc="300" dirty="0">
                <a:latin typeface="+mj-ea"/>
                <a:ea typeface="+mj-ea"/>
              </a:rPr>
              <a:t>2</a:t>
            </a:r>
            <a:r>
              <a:rPr lang="zh-CN" altLang="en-US" sz="2000" spc="300" dirty="0">
                <a:latin typeface="+mj-ea"/>
                <a:ea typeface="+mj-ea"/>
              </a:rPr>
              <a:t>日补休。 </a:t>
            </a:r>
            <a:endParaRPr lang="zh-CN" altLang="en-US" sz="2000" spc="300" dirty="0">
              <a:latin typeface="+mj-ea"/>
              <a:ea typeface="+mj-ea"/>
            </a:endParaRPr>
          </a:p>
          <a:p>
            <a:pPr algn="just">
              <a:lnSpc>
                <a:spcPct val="150000"/>
              </a:lnSpc>
            </a:pPr>
            <a:r>
              <a:rPr lang="zh-CN" altLang="en-US" sz="2000" spc="300" dirty="0">
                <a:solidFill>
                  <a:srgbClr val="FF0000"/>
                </a:solidFill>
                <a:latin typeface="+mj-ea"/>
                <a:ea typeface="+mj-ea"/>
              </a:rPr>
              <a:t>俄罗斯</a:t>
            </a:r>
            <a:r>
              <a:rPr lang="en-US" altLang="zh-CN" sz="2000" spc="300" dirty="0">
                <a:solidFill>
                  <a:srgbClr val="FF0000"/>
                </a:solidFill>
                <a:latin typeface="+mj-ea"/>
                <a:ea typeface="+mj-ea"/>
              </a:rPr>
              <a:t>—— </a:t>
            </a:r>
            <a:endParaRPr lang="en-US" altLang="zh-CN" sz="2000" spc="300" dirty="0">
              <a:solidFill>
                <a:srgbClr val="FF0000"/>
              </a:solidFill>
              <a:latin typeface="+mj-ea"/>
              <a:ea typeface="+mj-ea"/>
            </a:endParaRPr>
          </a:p>
          <a:p>
            <a:pPr algn="just">
              <a:lnSpc>
                <a:spcPct val="150000"/>
              </a:lnSpc>
            </a:pPr>
            <a:r>
              <a:rPr lang="zh-CN" altLang="en-US" sz="2000" spc="300" dirty="0">
                <a:latin typeface="+mj-ea"/>
                <a:ea typeface="+mj-ea"/>
              </a:rPr>
              <a:t>　　</a:t>
            </a:r>
            <a:r>
              <a:rPr lang="en-US" altLang="zh-CN" sz="2000" spc="300" dirty="0">
                <a:latin typeface="+mj-ea"/>
                <a:ea typeface="+mj-ea"/>
              </a:rPr>
              <a:t>5</a:t>
            </a:r>
            <a:r>
              <a:rPr lang="zh-CN" altLang="en-US" sz="2000" spc="300" dirty="0">
                <a:latin typeface="+mj-ea"/>
                <a:ea typeface="+mj-ea"/>
              </a:rPr>
              <a:t>月</a:t>
            </a:r>
            <a:r>
              <a:rPr lang="en-US" altLang="zh-CN" sz="2000" spc="300" dirty="0">
                <a:latin typeface="+mj-ea"/>
                <a:ea typeface="+mj-ea"/>
              </a:rPr>
              <a:t>1-3</a:t>
            </a:r>
            <a:r>
              <a:rPr lang="zh-CN" altLang="en-US" sz="2000" spc="300" dirty="0">
                <a:latin typeface="+mj-ea"/>
                <a:ea typeface="+mj-ea"/>
              </a:rPr>
              <a:t>日全国放假，届时各政党都会齐聚红场进行演讲等，普通市民会举行游行。 </a:t>
            </a:r>
            <a:endParaRPr lang="zh-CN" altLang="en-US" sz="2000" spc="300" dirty="0">
              <a:latin typeface="+mj-ea"/>
              <a:ea typeface="+mj-ea"/>
            </a:endParaRPr>
          </a:p>
          <a:p>
            <a:pPr algn="just">
              <a:lnSpc>
                <a:spcPct val="150000"/>
              </a:lnSpc>
            </a:pPr>
            <a:r>
              <a:rPr lang="zh-CN" altLang="en-US" sz="2000" spc="300" dirty="0">
                <a:solidFill>
                  <a:srgbClr val="C00000"/>
                </a:solidFill>
                <a:latin typeface="+mj-ea"/>
                <a:ea typeface="+mj-ea"/>
              </a:rPr>
              <a:t>德国</a:t>
            </a:r>
            <a:r>
              <a:rPr lang="en-US" altLang="zh-CN" sz="2000" spc="300" dirty="0">
                <a:solidFill>
                  <a:srgbClr val="C00000"/>
                </a:solidFill>
                <a:latin typeface="+mj-ea"/>
                <a:ea typeface="+mj-ea"/>
              </a:rPr>
              <a:t>—— </a:t>
            </a:r>
            <a:endParaRPr lang="en-US" altLang="zh-CN" sz="2000" spc="300" dirty="0">
              <a:solidFill>
                <a:srgbClr val="C00000"/>
              </a:solidFill>
              <a:latin typeface="+mj-ea"/>
              <a:ea typeface="+mj-ea"/>
            </a:endParaRPr>
          </a:p>
          <a:p>
            <a:pPr algn="just">
              <a:lnSpc>
                <a:spcPct val="150000"/>
              </a:lnSpc>
            </a:pPr>
            <a:r>
              <a:rPr lang="zh-CN" altLang="en-US" sz="2000" spc="300" dirty="0">
                <a:latin typeface="+mj-ea"/>
                <a:ea typeface="+mj-ea"/>
              </a:rPr>
              <a:t>　　</a:t>
            </a:r>
            <a:r>
              <a:rPr lang="en-US" altLang="zh-CN" sz="2000" spc="300" dirty="0">
                <a:latin typeface="+mj-ea"/>
                <a:ea typeface="+mj-ea"/>
              </a:rPr>
              <a:t>1</a:t>
            </a:r>
            <a:r>
              <a:rPr lang="zh-CN" altLang="en-US" sz="2000" spc="300" dirty="0">
                <a:latin typeface="+mj-ea"/>
                <a:ea typeface="+mj-ea"/>
              </a:rPr>
              <a:t>日放假一天，今年周末和五一节重合，但德国也只休一天，并不会补休。据悉，每年德国很多人都会借五一这个机会闹事，抗议政府，要求减税。今年也不例外，从</a:t>
            </a:r>
            <a:r>
              <a:rPr lang="en-US" altLang="zh-CN" sz="2000" spc="300" dirty="0">
                <a:latin typeface="+mj-ea"/>
                <a:ea typeface="+mj-ea"/>
              </a:rPr>
              <a:t>30</a:t>
            </a:r>
            <a:r>
              <a:rPr lang="zh-CN" altLang="en-US" sz="2000" spc="300" dirty="0">
                <a:latin typeface="+mj-ea"/>
                <a:ea typeface="+mj-ea"/>
              </a:rPr>
              <a:t>日就有骚乱发生持续到</a:t>
            </a:r>
            <a:r>
              <a:rPr lang="en-US" altLang="zh-CN" sz="2000" spc="300" dirty="0">
                <a:latin typeface="+mj-ea"/>
                <a:ea typeface="+mj-ea"/>
              </a:rPr>
              <a:t>1</a:t>
            </a:r>
            <a:r>
              <a:rPr lang="zh-CN" altLang="en-US" sz="2000" spc="300" dirty="0">
                <a:latin typeface="+mj-ea"/>
                <a:ea typeface="+mj-ea"/>
              </a:rPr>
              <a:t>日，很多超市被抢，汽车被砸、烧。 </a:t>
            </a:r>
            <a:endParaRPr lang="zh-CN" altLang="en-US" sz="2000" spc="300" dirty="0">
              <a:latin typeface="+mj-ea"/>
              <a:ea typeface="+mj-ea"/>
            </a:endParaRPr>
          </a:p>
          <a:p>
            <a:pPr algn="just">
              <a:lnSpc>
                <a:spcPct val="150000"/>
              </a:lnSpc>
            </a:pPr>
            <a:r>
              <a:rPr lang="zh-CN" altLang="en-US" sz="2000" spc="300" dirty="0">
                <a:latin typeface="+mj-ea"/>
                <a:ea typeface="+mj-ea"/>
              </a:rPr>
              <a:t>　　　</a:t>
            </a:r>
            <a:endParaRPr lang="zh-CN" altLang="en-US" sz="2000" spc="300" dirty="0">
              <a:latin typeface="+mj-ea"/>
              <a:ea typeface="+mj-ea"/>
            </a:endParaRPr>
          </a:p>
        </p:txBody>
      </p:sp>
      <p:pic>
        <p:nvPicPr>
          <p:cNvPr id="5" name="图片 4"/>
          <p:cNvPicPr>
            <a:picLocks noChangeAspect="1"/>
          </p:cNvPicPr>
          <p:nvPr/>
        </p:nvPicPr>
        <p:blipFill>
          <a:blip r:embed="rId1"/>
          <a:stretch>
            <a:fillRect/>
          </a:stretch>
        </p:blipFill>
        <p:spPr>
          <a:xfrm>
            <a:off x="7854917" y="537175"/>
            <a:ext cx="4483165" cy="324774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2095500" y="370945"/>
            <a:ext cx="8001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3600" spc="600" dirty="0">
                <a:solidFill>
                  <a:srgbClr val="FF0000"/>
                </a:solidFill>
                <a:latin typeface="+mj-ea"/>
                <a:ea typeface="+mj-ea"/>
              </a:rPr>
              <a:t>知识问答</a:t>
            </a:r>
            <a:endParaRPr lang="zh-CN" altLang="en-US" sz="3600" spc="600" dirty="0">
              <a:solidFill>
                <a:schemeClr val="tx1">
                  <a:lumMod val="85000"/>
                  <a:lumOff val="15000"/>
                </a:schemeClr>
              </a:solidFill>
              <a:latin typeface="+mj-ea"/>
              <a:ea typeface="+mj-ea"/>
            </a:endParaRPr>
          </a:p>
        </p:txBody>
      </p:sp>
      <p:sp>
        <p:nvSpPr>
          <p:cNvPr id="3" name="矩形 2"/>
          <p:cNvSpPr/>
          <p:nvPr/>
        </p:nvSpPr>
        <p:spPr>
          <a:xfrm>
            <a:off x="822164" y="1620817"/>
            <a:ext cx="7778091" cy="584775"/>
          </a:xfrm>
          <a:prstGeom prst="rect">
            <a:avLst/>
          </a:prstGeom>
        </p:spPr>
        <p:txBody>
          <a:bodyPr wrap="none">
            <a:spAutoFit/>
          </a:bodyPr>
          <a:lstStyle/>
          <a:p>
            <a:pPr>
              <a:buFontTx/>
              <a:buNone/>
              <a:defRPr/>
            </a:pPr>
            <a:r>
              <a:rPr lang="en-US" sz="3200" spc="300" dirty="0">
                <a:solidFill>
                  <a:srgbClr val="C00000"/>
                </a:solidFill>
              </a:rPr>
              <a:t>1</a:t>
            </a:r>
            <a:r>
              <a:rPr lang="zh-CN" altLang="en-US" sz="3200" spc="300" dirty="0">
                <a:solidFill>
                  <a:srgbClr val="C00000"/>
                </a:solidFill>
              </a:rPr>
              <a:t>、五一国际劳动节</a:t>
            </a:r>
            <a:r>
              <a:rPr lang="zh-CN" altLang="en-US" sz="3200" spc="300" dirty="0"/>
              <a:t>是在哪年确定的？ </a:t>
            </a:r>
            <a:endParaRPr lang="zh-CN" altLang="en-US" sz="3200" spc="300" dirty="0"/>
          </a:p>
        </p:txBody>
      </p:sp>
      <p:sp>
        <p:nvSpPr>
          <p:cNvPr id="5" name="矩形 4"/>
          <p:cNvSpPr/>
          <p:nvPr/>
        </p:nvSpPr>
        <p:spPr>
          <a:xfrm>
            <a:off x="5220543" y="2844225"/>
            <a:ext cx="7197804" cy="584775"/>
          </a:xfrm>
          <a:prstGeom prst="rect">
            <a:avLst/>
          </a:prstGeom>
          <a:solidFill>
            <a:srgbClr val="FF0000"/>
          </a:solidFill>
        </p:spPr>
        <p:txBody>
          <a:bodyPr wrap="none">
            <a:spAutoFit/>
          </a:bodyPr>
          <a:lstStyle/>
          <a:p>
            <a:pPr>
              <a:buFontTx/>
              <a:buNone/>
              <a:defRPr/>
            </a:pPr>
            <a:r>
              <a:rPr lang="en-US" sz="3200" spc="300" dirty="0">
                <a:solidFill>
                  <a:schemeClr val="bg1"/>
                </a:solidFill>
              </a:rPr>
              <a:t>2</a:t>
            </a:r>
            <a:r>
              <a:rPr lang="zh-CN" altLang="en-US" sz="3200" spc="300" dirty="0">
                <a:solidFill>
                  <a:schemeClr val="bg1"/>
                </a:solidFill>
              </a:rPr>
              <a:t>、劳动节是哪个国家率先发起的？</a:t>
            </a:r>
            <a:endParaRPr lang="zh-CN" altLang="en-US" sz="3200" spc="300" dirty="0">
              <a:solidFill>
                <a:schemeClr val="bg1"/>
              </a:solidFill>
            </a:endParaRPr>
          </a:p>
        </p:txBody>
      </p:sp>
      <p:sp>
        <p:nvSpPr>
          <p:cNvPr id="7" name="矩形 6"/>
          <p:cNvSpPr/>
          <p:nvPr/>
        </p:nvSpPr>
        <p:spPr>
          <a:xfrm>
            <a:off x="822164" y="4116878"/>
            <a:ext cx="6748963" cy="535531"/>
          </a:xfrm>
          <a:prstGeom prst="rect">
            <a:avLst/>
          </a:prstGeom>
        </p:spPr>
        <p:txBody>
          <a:bodyPr wrap="none">
            <a:spAutoFit/>
          </a:bodyPr>
          <a:lstStyle/>
          <a:p>
            <a:pPr>
              <a:lnSpc>
                <a:spcPct val="90000"/>
              </a:lnSpc>
              <a:defRPr/>
            </a:pPr>
            <a:r>
              <a:rPr lang="en-US" sz="3200" spc="300" dirty="0"/>
              <a:t>3</a:t>
            </a:r>
            <a:r>
              <a:rPr lang="zh-CN" altLang="en-US" sz="3200" spc="300" dirty="0"/>
              <a:t>、劳动节是</a:t>
            </a:r>
            <a:r>
              <a:rPr lang="zh-CN" altLang="en-US" sz="3200" spc="300" dirty="0">
                <a:solidFill>
                  <a:srgbClr val="FF0000"/>
                </a:solidFill>
              </a:rPr>
              <a:t>为了纪念哪次事件？</a:t>
            </a:r>
            <a:endParaRPr lang="zh-CN" altLang="en-US" sz="3200" spc="300" dirty="0">
              <a:solidFill>
                <a:srgbClr val="FF0000"/>
              </a:solidFill>
            </a:endParaRPr>
          </a:p>
        </p:txBody>
      </p:sp>
      <p:pic>
        <p:nvPicPr>
          <p:cNvPr id="9" name="图片 8"/>
          <p:cNvPicPr>
            <a:picLocks noChangeAspect="1"/>
          </p:cNvPicPr>
          <p:nvPr/>
        </p:nvPicPr>
        <p:blipFill>
          <a:blip r:embed="rId1" cstate="screen">
            <a:extLst>
              <a:ext uri="{BEBA8EAE-BF5A-486C-A8C5-ECC9F3942E4B}">
                <a14:imgProps xmlns:a14="http://schemas.microsoft.com/office/drawing/2010/main">
                  <a14:imgLayer r:embed="rId2">
                    <a14:imgEffect>
                      <a14:saturation sat="300000"/>
                    </a14:imgEffect>
                  </a14:imgLayer>
                </a14:imgProps>
              </a:ext>
            </a:extLst>
          </a:blip>
          <a:stretch>
            <a:fillRect/>
          </a:stretch>
        </p:blipFill>
        <p:spPr>
          <a:xfrm>
            <a:off x="4711209" y="4866745"/>
            <a:ext cx="1991255" cy="1991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 calcmode="lin" valueType="num">
                                      <p:cBhvr>
                                        <p:cTn id="1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anim calcmode="lin" valueType="num">
                                      <p:cBhvr>
                                        <p:cTn id="2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2095500" y="370945"/>
            <a:ext cx="8001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3600" spc="600" dirty="0">
                <a:solidFill>
                  <a:srgbClr val="FF0000"/>
                </a:solidFill>
                <a:latin typeface="+mj-ea"/>
                <a:ea typeface="+mj-ea"/>
              </a:rPr>
              <a:t>知识问答</a:t>
            </a:r>
            <a:endParaRPr lang="zh-CN" altLang="en-US" sz="3600" spc="600" dirty="0">
              <a:solidFill>
                <a:schemeClr val="tx1">
                  <a:lumMod val="85000"/>
                  <a:lumOff val="15000"/>
                </a:schemeClr>
              </a:solidFill>
              <a:latin typeface="+mj-ea"/>
              <a:ea typeface="+mj-ea"/>
            </a:endParaRPr>
          </a:p>
        </p:txBody>
      </p:sp>
      <p:sp>
        <p:nvSpPr>
          <p:cNvPr id="3" name="矩形 2"/>
          <p:cNvSpPr/>
          <p:nvPr/>
        </p:nvSpPr>
        <p:spPr>
          <a:xfrm>
            <a:off x="1512741" y="1699322"/>
            <a:ext cx="9166518" cy="1491947"/>
          </a:xfrm>
          <a:prstGeom prst="rect">
            <a:avLst/>
          </a:prstGeom>
          <a:solidFill>
            <a:srgbClr val="FF0000"/>
          </a:solidFill>
        </p:spPr>
        <p:txBody>
          <a:bodyPr wrap="square">
            <a:spAutoFit/>
          </a:bodyPr>
          <a:lstStyle/>
          <a:p>
            <a:pPr>
              <a:lnSpc>
                <a:spcPct val="150000"/>
              </a:lnSpc>
              <a:defRPr/>
            </a:pPr>
            <a:r>
              <a:rPr lang="en-US" altLang="zh-CN" sz="3200" spc="300" dirty="0">
                <a:solidFill>
                  <a:schemeClr val="bg1"/>
                </a:solidFill>
              </a:rPr>
              <a:t>4</a:t>
            </a:r>
            <a:r>
              <a:rPr lang="zh-CN" altLang="en-US" sz="3200" spc="300" dirty="0">
                <a:solidFill>
                  <a:schemeClr val="bg1"/>
                </a:solidFill>
              </a:rPr>
              <a:t>、 我国劳动法规定中禁止用人单位招用未满多大的未成年人？</a:t>
            </a:r>
            <a:endParaRPr lang="zh-CN" altLang="en-US" sz="3200" spc="300" dirty="0">
              <a:solidFill>
                <a:schemeClr val="bg1"/>
              </a:solidFill>
            </a:endParaRPr>
          </a:p>
        </p:txBody>
      </p:sp>
      <p:sp>
        <p:nvSpPr>
          <p:cNvPr id="5" name="矩形 4"/>
          <p:cNvSpPr/>
          <p:nvPr/>
        </p:nvSpPr>
        <p:spPr>
          <a:xfrm>
            <a:off x="1512741" y="3771009"/>
            <a:ext cx="9166519" cy="1491947"/>
          </a:xfrm>
          <a:prstGeom prst="rect">
            <a:avLst/>
          </a:prstGeom>
          <a:solidFill>
            <a:srgbClr val="FF0000"/>
          </a:solidFill>
        </p:spPr>
        <p:txBody>
          <a:bodyPr wrap="square">
            <a:spAutoFit/>
          </a:bodyPr>
          <a:lstStyle/>
          <a:p>
            <a:pPr>
              <a:lnSpc>
                <a:spcPct val="150000"/>
              </a:lnSpc>
              <a:defRPr/>
            </a:pPr>
            <a:r>
              <a:rPr lang="en-US" sz="3200" spc="300" dirty="0">
                <a:solidFill>
                  <a:schemeClr val="bg1"/>
                </a:solidFill>
              </a:rPr>
              <a:t>5</a:t>
            </a:r>
            <a:r>
              <a:rPr lang="zh-CN" altLang="en-US" sz="3200" spc="300" dirty="0">
                <a:solidFill>
                  <a:schemeClr val="bg1"/>
                </a:solidFill>
              </a:rPr>
              <a:t>、四大发明是我国古代劳动人民智慧的结晶，你知道是哪四大发明吗？</a:t>
            </a:r>
            <a:endParaRPr lang="zh-CN" altLang="en-US" sz="3200" spc="300" dirty="0">
              <a:solidFill>
                <a:schemeClr val="bg1"/>
              </a:solidFill>
            </a:endParaRPr>
          </a:p>
        </p:txBody>
      </p:sp>
      <p:pic>
        <p:nvPicPr>
          <p:cNvPr id="7" name="图片 6"/>
          <p:cNvPicPr>
            <a:picLocks noChangeAspect="1"/>
          </p:cNvPicPr>
          <p:nvPr/>
        </p:nvPicPr>
        <p:blipFill>
          <a:blip r:embed="rId1">
            <a:biLevel thresh="75000"/>
            <a:extLst>
              <a:ext uri="{BEBA8EAE-BF5A-486C-A8C5-ECC9F3942E4B}">
                <a14:imgProps xmlns:a14="http://schemas.microsoft.com/office/drawing/2010/main">
                  <a14:imgLayer r:embed="rId2">
                    <a14:imgEffect>
                      <a14:colorTemperature colorTemp="11200"/>
                    </a14:imgEffect>
                  </a14:imgLayer>
                </a14:imgProps>
              </a:ext>
            </a:extLst>
          </a:blip>
          <a:stretch>
            <a:fillRect/>
          </a:stretch>
        </p:blipFill>
        <p:spPr>
          <a:xfrm>
            <a:off x="0" y="1922587"/>
            <a:ext cx="2537364" cy="253736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 calcmode="lin" valueType="num">
                                      <p:cBhvr>
                                        <p:cTn id="1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300000"/>
                    </a14:imgEffect>
                  </a14:imgLayer>
                </a14:imgProps>
              </a:ext>
            </a:extLst>
          </a:blip>
          <a:srcRect/>
          <a:stretch>
            <a:fillRect/>
          </a:stretch>
        </p:blipFill>
        <p:spPr>
          <a:xfrm>
            <a:off x="-85372" y="1180619"/>
            <a:ext cx="12567998" cy="5677382"/>
          </a:xfrm>
          <a:prstGeom prst="rect">
            <a:avLst/>
          </a:prstGeom>
        </p:spPr>
      </p:pic>
      <p:sp>
        <p:nvSpPr>
          <p:cNvPr id="2" name="Text Box 5"/>
          <p:cNvSpPr txBox="1">
            <a:spLocks noChangeArrowheads="1"/>
          </p:cNvSpPr>
          <p:nvPr/>
        </p:nvSpPr>
        <p:spPr bwMode="auto">
          <a:xfrm>
            <a:off x="2095500" y="370945"/>
            <a:ext cx="8001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3600" spc="600" dirty="0">
                <a:solidFill>
                  <a:srgbClr val="FF0000"/>
                </a:solidFill>
                <a:latin typeface="+mj-ea"/>
                <a:ea typeface="+mj-ea"/>
              </a:rPr>
              <a:t>劳动知识竞赛 </a:t>
            </a:r>
            <a:endParaRPr lang="zh-CN" altLang="en-US" sz="3600" spc="600" dirty="0">
              <a:solidFill>
                <a:schemeClr val="tx1">
                  <a:lumMod val="85000"/>
                  <a:lumOff val="15000"/>
                </a:schemeClr>
              </a:solidFill>
              <a:latin typeface="+mj-ea"/>
              <a:ea typeface="+mj-ea"/>
            </a:endParaRPr>
          </a:p>
        </p:txBody>
      </p:sp>
      <p:sp>
        <p:nvSpPr>
          <p:cNvPr id="3" name="Rectangle 3"/>
          <p:cNvSpPr txBox="1">
            <a:spLocks noChangeArrowheads="1"/>
          </p:cNvSpPr>
          <p:nvPr/>
        </p:nvSpPr>
        <p:spPr>
          <a:xfrm>
            <a:off x="0" y="2184726"/>
            <a:ext cx="9331224" cy="2582545"/>
          </a:xfrm>
          <a:prstGeom prst="rect">
            <a:avLst/>
          </a:prstGeom>
          <a:solidFill>
            <a:srgbClr val="FF0000"/>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Tx/>
              <a:buNone/>
            </a:pPr>
            <a:r>
              <a:rPr lang="zh-CN" altLang="en-US" b="1" spc="300" dirty="0">
                <a:solidFill>
                  <a:schemeClr val="bg1"/>
                </a:solidFill>
                <a:latin typeface="金桥简行楷" pitchFamily="2" charset="-122"/>
                <a:ea typeface="金桥简行楷" pitchFamily="2" charset="-122"/>
              </a:rPr>
              <a:t>第一题：我们去超市买食品，挑选时要注意些什么？</a:t>
            </a:r>
            <a:endParaRPr lang="en-US" altLang="zh-CN" b="1" spc="300" dirty="0">
              <a:solidFill>
                <a:schemeClr val="bg1"/>
              </a:solidFill>
              <a:latin typeface="金桥简行楷" pitchFamily="2" charset="-122"/>
              <a:ea typeface="金桥简行楷" pitchFamily="2" charset="-122"/>
            </a:endParaRPr>
          </a:p>
          <a:p>
            <a:pPr>
              <a:lnSpc>
                <a:spcPct val="150000"/>
              </a:lnSpc>
              <a:buNone/>
            </a:pPr>
            <a:r>
              <a:rPr lang="zh-CN" altLang="en-US" b="1" spc="300" dirty="0">
                <a:solidFill>
                  <a:schemeClr val="bg1"/>
                </a:solidFill>
                <a:latin typeface="金桥简行楷" pitchFamily="2" charset="-122"/>
                <a:ea typeface="金桥简行楷" pitchFamily="2" charset="-122"/>
              </a:rPr>
              <a:t>第二题：如果菜炒咸了，有什么方法补救吗？</a:t>
            </a:r>
            <a:r>
              <a:rPr lang="zh-CN" altLang="en-US" spc="300" dirty="0">
                <a:solidFill>
                  <a:schemeClr val="bg1"/>
                </a:solidFill>
                <a:latin typeface="迷你简行楷碑" pitchFamily="1" charset="-122"/>
                <a:ea typeface="迷你简行楷碑" pitchFamily="1" charset="-122"/>
              </a:rPr>
              <a:t> </a:t>
            </a:r>
            <a:endParaRPr lang="en-US" altLang="zh-CN" spc="300" dirty="0">
              <a:solidFill>
                <a:schemeClr val="bg1"/>
              </a:solidFill>
              <a:latin typeface="迷你简行楷碑" pitchFamily="1" charset="-122"/>
              <a:ea typeface="迷你简行楷碑" pitchFamily="1" charset="-122"/>
            </a:endParaRPr>
          </a:p>
          <a:p>
            <a:pPr>
              <a:lnSpc>
                <a:spcPct val="150000"/>
              </a:lnSpc>
              <a:buNone/>
            </a:pPr>
            <a:r>
              <a:rPr lang="zh-CN" altLang="en-US" b="1" spc="300" dirty="0">
                <a:solidFill>
                  <a:schemeClr val="bg1"/>
                </a:solidFill>
                <a:ea typeface="金桥简行楷" pitchFamily="2" charset="-122"/>
              </a:rPr>
              <a:t>第三题：过期的牛奶有什么妙用？</a:t>
            </a:r>
            <a:r>
              <a:rPr lang="zh-CN" altLang="en-US" spc="300" dirty="0">
                <a:solidFill>
                  <a:schemeClr val="bg1"/>
                </a:solidFill>
                <a:ea typeface="宋体" panose="02010600030101010101" pitchFamily="2" charset="-122"/>
              </a:rPr>
              <a:t> </a:t>
            </a:r>
            <a:r>
              <a:rPr lang="zh-CN" altLang="en-US" b="1" spc="300" dirty="0">
                <a:solidFill>
                  <a:schemeClr val="bg1"/>
                </a:solidFill>
                <a:latin typeface="金桥简行楷" pitchFamily="2" charset="-122"/>
                <a:ea typeface="金桥简行楷" pitchFamily="2" charset="-122"/>
              </a:rPr>
              <a:t>           </a:t>
            </a:r>
            <a:r>
              <a:rPr lang="zh-CN" altLang="en-US" sz="4000" b="1" spc="300" dirty="0">
                <a:solidFill>
                  <a:schemeClr val="bg1"/>
                </a:solidFill>
                <a:latin typeface="迷你简行楷碑" pitchFamily="1" charset="-122"/>
                <a:ea typeface="迷你简行楷碑" pitchFamily="1" charset="-122"/>
              </a:rPr>
              <a:t>   </a:t>
            </a:r>
            <a:endParaRPr lang="zh-CN" altLang="en-US" sz="4800" b="1" spc="300" dirty="0">
              <a:solidFill>
                <a:schemeClr val="bg1"/>
              </a:solidFill>
              <a:latin typeface="迷你简行楷碑" pitchFamily="1" charset="-122"/>
              <a:ea typeface="迷你简行楷碑" pitchFamily="1" charset="-122"/>
            </a:endParaRPr>
          </a:p>
        </p:txBody>
      </p:sp>
      <p:sp>
        <p:nvSpPr>
          <p:cNvPr id="4" name="Rectangle 3"/>
          <p:cNvSpPr txBox="1">
            <a:spLocks noChangeArrowheads="1"/>
          </p:cNvSpPr>
          <p:nvPr/>
        </p:nvSpPr>
        <p:spPr>
          <a:xfrm>
            <a:off x="356786" y="2145659"/>
            <a:ext cx="11831598" cy="30956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endParaRPr lang="zh-CN" altLang="en-US" sz="4800" dirty="0">
              <a:solidFill>
                <a:srgbClr val="4D2DD3"/>
              </a:solidFill>
              <a:latin typeface="迷你简行楷碑" pitchFamily="1" charset="-122"/>
              <a:ea typeface="迷你简行楷碑" pitchFamily="1" charset="-122"/>
            </a:endParaRPr>
          </a:p>
        </p:txBody>
      </p:sp>
      <p:sp>
        <p:nvSpPr>
          <p:cNvPr id="5" name="Rectangle 3"/>
          <p:cNvSpPr txBox="1">
            <a:spLocks noChangeArrowheads="1"/>
          </p:cNvSpPr>
          <p:nvPr/>
        </p:nvSpPr>
        <p:spPr>
          <a:xfrm>
            <a:off x="678240" y="4113212"/>
            <a:ext cx="8064500" cy="30956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endParaRPr lang="zh-CN" altLang="en-US" dirty="0">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2421279" y="359370"/>
            <a:ext cx="7349442" cy="1666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ctr">
              <a:lnSpc>
                <a:spcPct val="150000"/>
              </a:lnSpc>
              <a:spcBef>
                <a:spcPct val="50000"/>
              </a:spcBef>
            </a:pPr>
            <a:r>
              <a:rPr lang="zh-CN" altLang="en-US" sz="3600" spc="600" dirty="0">
                <a:solidFill>
                  <a:srgbClr val="FF0000"/>
                </a:solidFill>
                <a:latin typeface="+mj-ea"/>
                <a:ea typeface="+mj-ea"/>
              </a:rPr>
              <a:t>讨论：我们可以做哪些</a:t>
            </a:r>
            <a:r>
              <a:rPr lang="zh-CN" altLang="en-US" sz="3600" spc="600" dirty="0">
                <a:solidFill>
                  <a:schemeClr val="tx1">
                    <a:lumMod val="85000"/>
                    <a:lumOff val="15000"/>
                  </a:schemeClr>
                </a:solidFill>
                <a:latin typeface="+mj-ea"/>
                <a:ea typeface="+mj-ea"/>
              </a:rPr>
              <a:t>力所能及的劳动？</a:t>
            </a:r>
            <a:endParaRPr lang="zh-CN" altLang="en-US" sz="3600" spc="600" dirty="0">
              <a:solidFill>
                <a:schemeClr val="tx1">
                  <a:lumMod val="85000"/>
                  <a:lumOff val="15000"/>
                </a:schemeClr>
              </a:solidFill>
              <a:latin typeface="+mj-ea"/>
              <a:ea typeface="+mj-ea"/>
            </a:endParaRPr>
          </a:p>
        </p:txBody>
      </p:sp>
      <p:sp>
        <p:nvSpPr>
          <p:cNvPr id="3" name="TextBox 2"/>
          <p:cNvSpPr txBox="1">
            <a:spLocks noChangeArrowheads="1"/>
          </p:cNvSpPr>
          <p:nvPr/>
        </p:nvSpPr>
        <p:spPr bwMode="auto">
          <a:xfrm>
            <a:off x="744527" y="2601153"/>
            <a:ext cx="10702945" cy="2230611"/>
          </a:xfrm>
          <a:prstGeom prst="rect">
            <a:avLst/>
          </a:prstGeom>
          <a:noFill/>
          <a:ln w="9525">
            <a:solidFill>
              <a:schemeClr val="bg1">
                <a:lumMod val="85000"/>
              </a:schemeClr>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3200" spc="300" dirty="0">
                <a:solidFill>
                  <a:srgbClr val="C00000"/>
                </a:solidFill>
                <a:latin typeface="+mj-ea"/>
                <a:ea typeface="+mj-ea"/>
              </a:rPr>
              <a:t>1</a:t>
            </a:r>
            <a:r>
              <a:rPr lang="zh-CN" altLang="en-US" sz="3200" spc="300" dirty="0">
                <a:solidFill>
                  <a:srgbClr val="C00000"/>
                </a:solidFill>
                <a:latin typeface="+mj-ea"/>
                <a:ea typeface="+mj-ea"/>
              </a:rPr>
              <a:t>、在家里：</a:t>
            </a:r>
            <a:r>
              <a:rPr lang="zh-CN" altLang="en-US" sz="3200" spc="300" dirty="0">
                <a:latin typeface="+mj-ea"/>
                <a:ea typeface="+mj-ea"/>
              </a:rPr>
              <a:t>我们的妈妈白天工作了一天，</a:t>
            </a:r>
            <a:r>
              <a:rPr lang="zh-CN" altLang="en-US" sz="3200" spc="300" dirty="0">
                <a:solidFill>
                  <a:srgbClr val="FF0000"/>
                </a:solidFill>
                <a:latin typeface="+mj-ea"/>
                <a:ea typeface="+mj-ea"/>
              </a:rPr>
              <a:t>晚上回到家还得干家务活，确实很辛苦。</a:t>
            </a:r>
            <a:r>
              <a:rPr lang="zh-CN" altLang="en-US" sz="3200" spc="300" dirty="0">
                <a:latin typeface="+mj-ea"/>
                <a:ea typeface="+mj-ea"/>
              </a:rPr>
              <a:t>作为子女，我们应该怎样帮助妈妈呢？</a:t>
            </a:r>
            <a:endParaRPr lang="en-US" altLang="zh-CN" sz="3200" spc="300" dirty="0">
              <a:solidFill>
                <a:srgbClr val="C00000"/>
              </a:solidFill>
              <a:latin typeface="+mj-ea"/>
              <a:ea typeface="+mj-ea"/>
            </a:endParaRPr>
          </a:p>
        </p:txBody>
      </p:sp>
      <p:sp>
        <p:nvSpPr>
          <p:cNvPr id="4" name="Rectangle 3"/>
          <p:cNvSpPr txBox="1">
            <a:spLocks noChangeArrowheads="1"/>
          </p:cNvSpPr>
          <p:nvPr/>
        </p:nvSpPr>
        <p:spPr>
          <a:xfrm>
            <a:off x="611560" y="1484784"/>
            <a:ext cx="8229600" cy="45259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sz="4400" b="1" dirty="0">
              <a:ea typeface="宋体" panose="02010600030101010101" pitchFamily="2" charset="-122"/>
            </a:endParaRPr>
          </a:p>
        </p:txBody>
      </p:sp>
      <p:pic>
        <p:nvPicPr>
          <p:cNvPr id="6" name="图片 5"/>
          <p:cNvPicPr>
            <a:picLocks noChangeAspect="1"/>
          </p:cNvPicPr>
          <p:nvPr/>
        </p:nvPicPr>
        <p:blipFill>
          <a:blip r:embed="rId1" cstate="screen">
            <a:extLst>
              <a:ext uri="{BEBA8EAE-BF5A-486C-A8C5-ECC9F3942E4B}">
                <a14:imgProps xmlns:a14="http://schemas.microsoft.com/office/drawing/2010/main">
                  <a14:imgLayer r:embed="rId2">
                    <a14:imgEffect>
                      <a14:saturation sat="300000"/>
                    </a14:imgEffect>
                  </a14:imgLayer>
                </a14:imgProps>
              </a:ext>
            </a:extLst>
          </a:blip>
          <a:stretch>
            <a:fillRect/>
          </a:stretch>
        </p:blipFill>
        <p:spPr>
          <a:xfrm>
            <a:off x="2905244" y="4072413"/>
            <a:ext cx="5602148" cy="27855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nodePh="1">
                                  <p:stCondLst>
                                    <p:cond delay="0"/>
                                  </p:stCondLst>
                                  <p:endCondLst>
                                    <p:cond evt="begin" delay="0">
                                      <p:tn val="10"/>
                                    </p:cond>
                                  </p:end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2421279" y="359370"/>
            <a:ext cx="7349442" cy="1666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ctr">
              <a:lnSpc>
                <a:spcPct val="150000"/>
              </a:lnSpc>
              <a:spcBef>
                <a:spcPct val="50000"/>
              </a:spcBef>
            </a:pPr>
            <a:r>
              <a:rPr lang="zh-CN" altLang="en-US" sz="3600" spc="600" dirty="0">
                <a:solidFill>
                  <a:srgbClr val="FF0000"/>
                </a:solidFill>
                <a:latin typeface="+mj-ea"/>
                <a:ea typeface="+mj-ea"/>
              </a:rPr>
              <a:t>讨论：我们可以做哪些</a:t>
            </a:r>
            <a:r>
              <a:rPr lang="zh-CN" altLang="en-US" sz="3600" spc="600" dirty="0">
                <a:solidFill>
                  <a:schemeClr val="tx1">
                    <a:lumMod val="85000"/>
                    <a:lumOff val="15000"/>
                  </a:schemeClr>
                </a:solidFill>
                <a:latin typeface="+mj-ea"/>
                <a:ea typeface="+mj-ea"/>
              </a:rPr>
              <a:t>力所能及的劳动？</a:t>
            </a:r>
            <a:endParaRPr lang="zh-CN" altLang="en-US" sz="3600" spc="600" dirty="0">
              <a:solidFill>
                <a:schemeClr val="tx1">
                  <a:lumMod val="85000"/>
                  <a:lumOff val="15000"/>
                </a:schemeClr>
              </a:solidFill>
              <a:latin typeface="+mj-ea"/>
              <a:ea typeface="+mj-ea"/>
            </a:endParaRPr>
          </a:p>
        </p:txBody>
      </p:sp>
      <p:sp>
        <p:nvSpPr>
          <p:cNvPr id="3" name="TextBox 2"/>
          <p:cNvSpPr txBox="1">
            <a:spLocks noChangeArrowheads="1"/>
          </p:cNvSpPr>
          <p:nvPr/>
        </p:nvSpPr>
        <p:spPr bwMode="auto">
          <a:xfrm>
            <a:off x="744527" y="2208799"/>
            <a:ext cx="10702945" cy="753283"/>
          </a:xfrm>
          <a:prstGeom prst="rect">
            <a:avLst/>
          </a:prstGeom>
          <a:solidFill>
            <a:srgbClr val="FF0000"/>
          </a:solidFill>
          <a:ln w="9525">
            <a:noFill/>
            <a:miter lim="800000"/>
          </a:ln>
        </p:spPr>
        <p:txBody>
          <a:bodyPr wrap="square">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ctr">
              <a:lnSpc>
                <a:spcPct val="150000"/>
              </a:lnSpc>
            </a:pPr>
            <a:r>
              <a:rPr lang="en-US" altLang="zh-CN" sz="3200" spc="300" dirty="0">
                <a:solidFill>
                  <a:schemeClr val="bg1"/>
                </a:solidFill>
                <a:latin typeface="+mj-ea"/>
                <a:ea typeface="+mj-ea"/>
              </a:rPr>
              <a:t>2</a:t>
            </a:r>
            <a:r>
              <a:rPr lang="zh-CN" altLang="en-US" sz="3200" spc="300" dirty="0">
                <a:solidFill>
                  <a:schemeClr val="bg1"/>
                </a:solidFill>
                <a:latin typeface="+mj-ea"/>
                <a:ea typeface="+mj-ea"/>
              </a:rPr>
              <a:t>、我们班的劳动：值日的定义</a:t>
            </a:r>
            <a:endParaRPr lang="en-US" altLang="zh-CN" sz="3200" spc="300" dirty="0">
              <a:solidFill>
                <a:schemeClr val="bg1"/>
              </a:solidFill>
              <a:latin typeface="+mj-ea"/>
              <a:ea typeface="+mj-ea"/>
            </a:endParaRPr>
          </a:p>
        </p:txBody>
      </p:sp>
      <p:sp>
        <p:nvSpPr>
          <p:cNvPr id="4" name="Rectangle 3"/>
          <p:cNvSpPr txBox="1">
            <a:spLocks noChangeArrowheads="1"/>
          </p:cNvSpPr>
          <p:nvPr/>
        </p:nvSpPr>
        <p:spPr>
          <a:xfrm>
            <a:off x="611560" y="1484784"/>
            <a:ext cx="8229600" cy="45259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sz="4400" b="1" dirty="0">
              <a:ea typeface="宋体" panose="02010600030101010101" pitchFamily="2" charset="-122"/>
            </a:endParaRPr>
          </a:p>
        </p:txBody>
      </p:sp>
      <p:sp>
        <p:nvSpPr>
          <p:cNvPr id="7" name="Rectangle 2"/>
          <p:cNvSpPr txBox="1">
            <a:spLocks noChangeArrowheads="1"/>
          </p:cNvSpPr>
          <p:nvPr/>
        </p:nvSpPr>
        <p:spPr>
          <a:xfrm>
            <a:off x="1541121" y="3548411"/>
            <a:ext cx="8229600" cy="11398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defRPr/>
            </a:pPr>
            <a:endParaRPr lang="zh-CN" altLang="en-US" sz="4000" b="1" spc="300" dirty="0">
              <a:solidFill>
                <a:srgbClr val="FF0000"/>
              </a:solidFill>
              <a:latin typeface="+mn-lt"/>
              <a:ea typeface="楷体_GB2312" pitchFamily="49" charset="-122"/>
            </a:endParaRPr>
          </a:p>
        </p:txBody>
      </p:sp>
      <p:sp>
        <p:nvSpPr>
          <p:cNvPr id="8" name="Rectangle 3"/>
          <p:cNvSpPr txBox="1">
            <a:spLocks noChangeArrowheads="1"/>
          </p:cNvSpPr>
          <p:nvPr/>
        </p:nvSpPr>
        <p:spPr>
          <a:xfrm>
            <a:off x="814029" y="3318304"/>
            <a:ext cx="10563939" cy="27398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buFont typeface="Wingdings" panose="05000000000000000000" pitchFamily="2" charset="2"/>
              <a:buNone/>
              <a:defRPr/>
            </a:pPr>
            <a:r>
              <a:rPr lang="zh-CN" altLang="en-US" sz="3200" b="1" spc="600" dirty="0">
                <a:ea typeface="楷体_GB2312" pitchFamily="49" charset="-122"/>
              </a:rPr>
              <a:t>       </a:t>
            </a:r>
            <a:r>
              <a:rPr lang="zh-CN" altLang="en-US" b="1" spc="600" dirty="0">
                <a:solidFill>
                  <a:srgbClr val="1C1C1C"/>
                </a:solidFill>
                <a:ea typeface="楷体_GB2312" pitchFamily="49" charset="-122"/>
              </a:rPr>
              <a:t>值日的定义是：教室每天都要进行扫除，</a:t>
            </a:r>
            <a:r>
              <a:rPr lang="zh-CN" altLang="en-US" b="1" spc="600" dirty="0">
                <a:solidFill>
                  <a:srgbClr val="FF0000"/>
                </a:solidFill>
                <a:ea typeface="楷体_GB2312" pitchFamily="49" charset="-122"/>
              </a:rPr>
              <a:t>每个学生每周都要加入一次值日劳动。</a:t>
            </a:r>
            <a:r>
              <a:rPr lang="zh-CN" altLang="en-US" b="1" spc="600" dirty="0">
                <a:solidFill>
                  <a:srgbClr val="1C1C1C"/>
                </a:solidFill>
                <a:ea typeface="楷体_GB2312" pitchFamily="49" charset="-122"/>
              </a:rPr>
              <a:t>这既是为团体服务，为大家创造一个整洁的学习环境，</a:t>
            </a:r>
            <a:r>
              <a:rPr lang="zh-CN" altLang="en-US" b="1" spc="600" dirty="0">
                <a:solidFill>
                  <a:srgbClr val="C00000"/>
                </a:solidFill>
                <a:ea typeface="楷体_GB2312" pitchFamily="49" charset="-122"/>
              </a:rPr>
              <a:t>同时也有利于自己在良好的环境里学习。</a:t>
            </a:r>
            <a:endParaRPr lang="zh-CN" altLang="en-US" b="1" spc="600" dirty="0">
              <a:solidFill>
                <a:srgbClr val="C00000"/>
              </a:solidFill>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nodePh="1">
                                  <p:stCondLst>
                                    <p:cond delay="0"/>
                                  </p:stCondLst>
                                  <p:endCondLst>
                                    <p:cond evt="begin" delay="0">
                                      <p:tn val="10"/>
                                    </p:cond>
                                  </p:end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arn(inHorizontal)">
                                      <p:cBhvr>
                                        <p:cTn id="1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61011" y="3429000"/>
            <a:ext cx="10069975" cy="2248564"/>
          </a:xfrm>
          <a:prstGeom prst="rect">
            <a:avLst/>
          </a:prstGeom>
        </p:spPr>
        <p:txBody>
          <a:bodyPr wrap="square">
            <a:spAutoFit/>
          </a:bodyPr>
          <a:lstStyle/>
          <a:p>
            <a:pPr algn="just">
              <a:lnSpc>
                <a:spcPct val="150000"/>
              </a:lnSpc>
            </a:pPr>
            <a:r>
              <a:rPr lang="zh-CN" altLang="en-US" sz="2400" b="1" spc="600" dirty="0">
                <a:solidFill>
                  <a:srgbClr val="1C1C1C"/>
                </a:solidFill>
                <a:ea typeface="楷体_GB2312" pitchFamily="49" charset="-122"/>
              </a:rPr>
              <a:t>     做好值日，是我们中学生应尽的义务</a:t>
            </a:r>
            <a:r>
              <a:rPr lang="en-US" altLang="zh-CN" sz="2400" b="1" spc="600" dirty="0">
                <a:solidFill>
                  <a:srgbClr val="1C1C1C"/>
                </a:solidFill>
                <a:ea typeface="楷体_GB2312" pitchFamily="49" charset="-122"/>
              </a:rPr>
              <a:t>。</a:t>
            </a:r>
            <a:r>
              <a:rPr lang="en-US" altLang="zh-CN" sz="2400" b="1" spc="600" dirty="0">
                <a:solidFill>
                  <a:srgbClr val="C00000"/>
                </a:solidFill>
                <a:ea typeface="楷体_GB2312" pitchFamily="49" charset="-122"/>
              </a:rPr>
              <a:t>值日劳动是苦的，但我们不应该把它看作是一件苦差事，</a:t>
            </a:r>
            <a:r>
              <a:rPr lang="en-US" altLang="zh-CN" sz="2400" b="1" spc="600" dirty="0">
                <a:solidFill>
                  <a:srgbClr val="1C1C1C"/>
                </a:solidFill>
                <a:ea typeface="楷体_GB2312" pitchFamily="49" charset="-122"/>
              </a:rPr>
              <a:t>应该抱着不怕脏、不怕累、不怕吃苦的精神，</a:t>
            </a:r>
            <a:r>
              <a:rPr lang="en-US" altLang="zh-CN" sz="2400" b="1" spc="600" dirty="0">
                <a:solidFill>
                  <a:srgbClr val="FF0000"/>
                </a:solidFill>
                <a:ea typeface="楷体_GB2312" pitchFamily="49" charset="-122"/>
              </a:rPr>
              <a:t>从中享受到劳动的快乐与奉献的快乐</a:t>
            </a:r>
            <a:r>
              <a:rPr lang="en-US" altLang="zh-CN" sz="2400" b="1" spc="600" dirty="0">
                <a:solidFill>
                  <a:srgbClr val="1C1C1C"/>
                </a:solidFill>
                <a:ea typeface="楷体_GB2312" pitchFamily="49" charset="-122"/>
              </a:rPr>
              <a:t>，认真做好自己的值日工作。</a:t>
            </a:r>
            <a:endParaRPr lang="zh-CN" altLang="en-US" sz="2400" b="1" spc="600" dirty="0">
              <a:solidFill>
                <a:srgbClr val="1C1C1C"/>
              </a:solidFill>
              <a:ea typeface="楷体_GB2312" pitchFamily="49" charset="-122"/>
            </a:endParaRPr>
          </a:p>
        </p:txBody>
      </p:sp>
      <p:sp>
        <p:nvSpPr>
          <p:cNvPr id="6" name="Text Box 5"/>
          <p:cNvSpPr txBox="1">
            <a:spLocks noChangeArrowheads="1"/>
          </p:cNvSpPr>
          <p:nvPr/>
        </p:nvSpPr>
        <p:spPr bwMode="auto">
          <a:xfrm>
            <a:off x="2421279" y="359370"/>
            <a:ext cx="7349442" cy="1666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ctr">
              <a:lnSpc>
                <a:spcPct val="150000"/>
              </a:lnSpc>
              <a:spcBef>
                <a:spcPct val="50000"/>
              </a:spcBef>
            </a:pPr>
            <a:r>
              <a:rPr lang="zh-CN" altLang="en-US" sz="3600" spc="600" dirty="0">
                <a:solidFill>
                  <a:srgbClr val="FF0000"/>
                </a:solidFill>
                <a:latin typeface="+mj-ea"/>
                <a:ea typeface="+mj-ea"/>
              </a:rPr>
              <a:t>讨论：我们可以做哪些</a:t>
            </a:r>
            <a:r>
              <a:rPr lang="zh-CN" altLang="en-US" sz="3600" spc="600" dirty="0">
                <a:solidFill>
                  <a:schemeClr val="tx1">
                    <a:lumMod val="85000"/>
                    <a:lumOff val="15000"/>
                  </a:schemeClr>
                </a:solidFill>
                <a:latin typeface="+mj-ea"/>
                <a:ea typeface="+mj-ea"/>
              </a:rPr>
              <a:t>力所能及的劳动？</a:t>
            </a:r>
            <a:endParaRPr lang="zh-CN" altLang="en-US" sz="3600" spc="600" dirty="0">
              <a:solidFill>
                <a:schemeClr val="tx1">
                  <a:lumMod val="85000"/>
                  <a:lumOff val="15000"/>
                </a:schemeClr>
              </a:solidFill>
              <a:latin typeface="+mj-ea"/>
              <a:ea typeface="+mj-ea"/>
            </a:endParaRPr>
          </a:p>
        </p:txBody>
      </p:sp>
      <p:sp>
        <p:nvSpPr>
          <p:cNvPr id="7" name="TextBox 2"/>
          <p:cNvSpPr txBox="1">
            <a:spLocks noChangeArrowheads="1"/>
          </p:cNvSpPr>
          <p:nvPr/>
        </p:nvSpPr>
        <p:spPr bwMode="auto">
          <a:xfrm>
            <a:off x="744527" y="2208799"/>
            <a:ext cx="10702945" cy="753283"/>
          </a:xfrm>
          <a:prstGeom prst="rect">
            <a:avLst/>
          </a:prstGeom>
          <a:solidFill>
            <a:srgbClr val="FF0000"/>
          </a:solidFill>
          <a:ln w="9525">
            <a:noFill/>
            <a:miter lim="800000"/>
          </a:ln>
        </p:spPr>
        <p:txBody>
          <a:bodyPr wrap="square">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ctr">
              <a:lnSpc>
                <a:spcPct val="150000"/>
              </a:lnSpc>
            </a:pPr>
            <a:r>
              <a:rPr lang="en-US" altLang="zh-CN" sz="3200" spc="300" dirty="0">
                <a:solidFill>
                  <a:schemeClr val="bg1"/>
                </a:solidFill>
                <a:latin typeface="+mj-ea"/>
                <a:ea typeface="+mj-ea"/>
              </a:rPr>
              <a:t>2</a:t>
            </a:r>
            <a:r>
              <a:rPr lang="zh-CN" altLang="en-US" sz="3200" spc="300" dirty="0">
                <a:solidFill>
                  <a:schemeClr val="bg1"/>
                </a:solidFill>
                <a:latin typeface="+mj-ea"/>
                <a:ea typeface="+mj-ea"/>
              </a:rPr>
              <a:t>、我们班的劳动：值日的定义</a:t>
            </a:r>
            <a:endParaRPr lang="en-US" altLang="zh-CN" sz="3200" spc="300" dirty="0">
              <a:solidFill>
                <a:schemeClr val="bg1"/>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to="" calcmode="lin" valueType="num">
                                      <p:cBhvr>
                                        <p:cTn id="7" dur="1" fill="hold"/>
                                        <p:tgtEl>
                                          <p:spTgt spid="7">
                                            <p:txEl>
                                              <p:pRg st="0" end="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921890" y="1621220"/>
            <a:ext cx="10348220" cy="3240148"/>
          </a:xfrm>
          <a:prstGeom prst="rect">
            <a:avLst/>
          </a:prstGeom>
          <a:solidFill>
            <a:srgbClr val="FF0000"/>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buFont typeface="Wingdings" panose="05000000000000000000" pitchFamily="2" charset="2"/>
              <a:buNone/>
              <a:defRPr/>
            </a:pPr>
            <a:r>
              <a:rPr lang="zh-CN" altLang="en-US" sz="2400" b="1" spc="600" dirty="0">
                <a:solidFill>
                  <a:schemeClr val="bg1"/>
                </a:solidFill>
                <a:ea typeface="楷体_GB2312" pitchFamily="49" charset="-122"/>
              </a:rPr>
              <a:t>        同学们，热爱劳动是中华民族的传统美德，我们理应将它传承下去。让我们从身边做起，从现在做起，做好自己的值日劳动，随手捡起地上的垃圾，轻轻放入筒内。我们是劳动者，更是未来世界的主人，那就让我们用心感受世界，用行动美化世界吧！</a:t>
            </a:r>
            <a:endParaRPr lang="zh-CN" altLang="en-US" sz="1800" b="1" spc="600" dirty="0">
              <a:solidFill>
                <a:schemeClr val="bg1"/>
              </a:solidFill>
            </a:endParaRPr>
          </a:p>
        </p:txBody>
      </p:sp>
      <p:pic>
        <p:nvPicPr>
          <p:cNvPr id="4" name="图片 3"/>
          <p:cNvPicPr>
            <a:picLocks noChangeAspect="1"/>
          </p:cNvPicPr>
          <p:nvPr/>
        </p:nvPicPr>
        <p:blipFill>
          <a:blip r:embed="rId1" cstate="screen">
            <a:extLst>
              <a:ext uri="{BEBA8EAE-BF5A-486C-A8C5-ECC9F3942E4B}">
                <a14:imgProps xmlns:a14="http://schemas.microsoft.com/office/drawing/2010/main">
                  <a14:imgLayer r:embed="rId2">
                    <a14:imgEffect>
                      <a14:saturation sat="300000"/>
                    </a14:imgEffect>
                  </a14:imgLayer>
                </a14:imgProps>
              </a:ext>
            </a:extLst>
          </a:blip>
          <a:stretch>
            <a:fillRect/>
          </a:stretch>
        </p:blipFill>
        <p:spPr>
          <a:xfrm>
            <a:off x="4415858" y="4227660"/>
            <a:ext cx="3085963" cy="290215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2095500" y="370945"/>
            <a:ext cx="8001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3600" spc="600" dirty="0">
                <a:solidFill>
                  <a:srgbClr val="FF0000"/>
                </a:solidFill>
                <a:latin typeface="+mj-ea"/>
                <a:ea typeface="+mj-ea"/>
              </a:rPr>
              <a:t>倡 议</a:t>
            </a:r>
            <a:endParaRPr lang="zh-CN" altLang="en-US" sz="3600" spc="600" dirty="0">
              <a:solidFill>
                <a:schemeClr val="tx1">
                  <a:lumMod val="85000"/>
                  <a:lumOff val="15000"/>
                </a:schemeClr>
              </a:solidFill>
              <a:latin typeface="+mj-ea"/>
              <a:ea typeface="+mj-ea"/>
            </a:endParaRPr>
          </a:p>
        </p:txBody>
      </p:sp>
      <p:sp>
        <p:nvSpPr>
          <p:cNvPr id="4" name="Rectangle 3"/>
          <p:cNvSpPr txBox="1">
            <a:spLocks noRot="1" noChangeArrowheads="1"/>
          </p:cNvSpPr>
          <p:nvPr/>
        </p:nvSpPr>
        <p:spPr>
          <a:xfrm>
            <a:off x="1220084" y="1449730"/>
            <a:ext cx="9486498" cy="4498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33400" indent="-533400" algn="just">
              <a:lnSpc>
                <a:spcPct val="150000"/>
              </a:lnSpc>
            </a:pPr>
            <a:r>
              <a:rPr lang="zh-CN" altLang="en-US" sz="2400" spc="300" dirty="0"/>
              <a:t>一、节约用水，一水多用，别让生命之泉空流</a:t>
            </a:r>
            <a:endParaRPr lang="zh-CN" altLang="en-US" sz="2400" spc="300" dirty="0"/>
          </a:p>
          <a:p>
            <a:pPr marL="533400" indent="-533400" algn="just">
              <a:lnSpc>
                <a:spcPct val="150000"/>
              </a:lnSpc>
            </a:pPr>
            <a:r>
              <a:rPr lang="zh-CN" altLang="en-US" sz="2400" spc="300" dirty="0">
                <a:solidFill>
                  <a:srgbClr val="FF0000"/>
                </a:solidFill>
              </a:rPr>
              <a:t>二、节约用纸，珍惜森林资源</a:t>
            </a:r>
            <a:endParaRPr lang="zh-CN" altLang="en-US" sz="2400" spc="300" dirty="0">
              <a:solidFill>
                <a:srgbClr val="FF0000"/>
              </a:solidFill>
            </a:endParaRPr>
          </a:p>
          <a:p>
            <a:pPr marL="533400" indent="-533400" algn="just">
              <a:lnSpc>
                <a:spcPct val="150000"/>
              </a:lnSpc>
            </a:pPr>
            <a:r>
              <a:rPr lang="zh-CN" altLang="en-US" sz="2400" spc="300" dirty="0"/>
              <a:t>三、节约用电，不过早开灯，人走灯熄</a:t>
            </a:r>
            <a:endParaRPr lang="zh-CN" altLang="en-US" sz="2400" spc="300" dirty="0"/>
          </a:p>
          <a:p>
            <a:pPr marL="533400" indent="-533400" algn="just">
              <a:lnSpc>
                <a:spcPct val="150000"/>
              </a:lnSpc>
            </a:pPr>
            <a:r>
              <a:rPr lang="zh-CN" altLang="en-US" sz="2400" spc="300" dirty="0">
                <a:solidFill>
                  <a:srgbClr val="FF0000"/>
                </a:solidFill>
              </a:rPr>
              <a:t>四、保持地面清洁，不随手乱扔垃圾珍惜劳动成果</a:t>
            </a:r>
            <a:endParaRPr lang="zh-CN" altLang="en-US" sz="2400" spc="300" dirty="0">
              <a:solidFill>
                <a:srgbClr val="FF0000"/>
              </a:solidFill>
            </a:endParaRPr>
          </a:p>
          <a:p>
            <a:pPr marL="533400" indent="-533400" algn="just">
              <a:lnSpc>
                <a:spcPct val="150000"/>
              </a:lnSpc>
            </a:pPr>
            <a:r>
              <a:rPr lang="zh-CN" altLang="en-US" sz="2400" spc="300" dirty="0"/>
              <a:t>五、认真做好值日，营造良好学习环境</a:t>
            </a:r>
            <a:endParaRPr lang="zh-CN" altLang="en-US" sz="2400" spc="300" dirty="0"/>
          </a:p>
          <a:p>
            <a:pPr marL="533400" indent="-533400" algn="just">
              <a:lnSpc>
                <a:spcPct val="150000"/>
              </a:lnSpc>
            </a:pPr>
            <a:r>
              <a:rPr lang="zh-CN" altLang="en-US" sz="2400" spc="300" dirty="0">
                <a:solidFill>
                  <a:srgbClr val="FF0000"/>
                </a:solidFill>
              </a:rPr>
              <a:t>六、做好自己力所能及的事，让我们一起为这一集做出绵薄之力</a:t>
            </a:r>
            <a:endParaRPr lang="zh-CN" altLang="en-US" sz="2400" spc="300" dirty="0">
              <a:solidFill>
                <a:srgbClr val="FF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198884"/>
            <a:ext cx="13010293" cy="5016758"/>
          </a:xfrm>
          <a:prstGeom prst="rect">
            <a:avLst/>
          </a:prstGeom>
        </p:spPr>
        <p:txBody>
          <a:bodyPr wrap="none">
            <a:spAutoFit/>
          </a:bodyPr>
          <a:lstStyle/>
          <a:p>
            <a:endParaRPr lang="en-US" altLang="zh-CN" sz="3200" spc="300" dirty="0">
              <a:solidFill>
                <a:schemeClr val="accent3"/>
              </a:solidFill>
              <a:latin typeface="+mj-ea"/>
              <a:ea typeface="+mj-ea"/>
            </a:endParaRPr>
          </a:p>
          <a:p>
            <a:r>
              <a:rPr lang="en-US" altLang="zh-CN" sz="3200" spc="300" dirty="0">
                <a:solidFill>
                  <a:schemeClr val="accent1"/>
                </a:solidFill>
                <a:latin typeface="+mj-ea"/>
                <a:ea typeface="+mj-ea"/>
                <a:hlinkClick r:id="rId1"/>
              </a:rPr>
              <a:t>http://chn.docer.com/works?userid=417017308(</a:t>
            </a:r>
            <a:r>
              <a:rPr lang="zh-CN" altLang="en-US" sz="3200" spc="300" dirty="0">
                <a:solidFill>
                  <a:schemeClr val="accent1"/>
                </a:solidFill>
                <a:latin typeface="+mj-ea"/>
                <a:ea typeface="+mj-ea"/>
                <a:hlinkClick r:id="rId1"/>
              </a:rPr>
              <a:t>教学课件）</a:t>
            </a:r>
            <a:endParaRPr lang="en-US" altLang="zh-CN" sz="3200" spc="300" dirty="0">
              <a:solidFill>
                <a:schemeClr val="accent1"/>
              </a:solidFill>
              <a:latin typeface="+mj-ea"/>
              <a:ea typeface="+mj-ea"/>
              <a:hlinkClick r:id="rId1"/>
            </a:endParaRPr>
          </a:p>
          <a:p>
            <a:endParaRPr lang="en-US" altLang="zh-CN" sz="3200" spc="300" dirty="0">
              <a:solidFill>
                <a:schemeClr val="accent3"/>
              </a:solidFill>
              <a:latin typeface="+mj-ea"/>
              <a:ea typeface="+mj-ea"/>
              <a:hlinkClick r:id="rId1"/>
            </a:endParaRPr>
          </a:p>
          <a:p>
            <a:r>
              <a:rPr lang="en-US" altLang="zh-CN" sz="3200" spc="300" dirty="0">
                <a:solidFill>
                  <a:schemeClr val="accent3"/>
                </a:solidFill>
                <a:latin typeface="+mj-ea"/>
                <a:ea typeface="+mj-ea"/>
                <a:hlinkClick r:id="rId2"/>
              </a:rPr>
              <a:t>http://chn.docer.com/works?userid=310126638</a:t>
            </a:r>
            <a:r>
              <a:rPr lang="en-US" altLang="zh-CN" sz="3200" spc="300" dirty="0">
                <a:solidFill>
                  <a:schemeClr val="accent1"/>
                </a:solidFill>
                <a:latin typeface="+mj-ea"/>
                <a:ea typeface="+mj-ea"/>
                <a:hlinkClick r:id="rId2"/>
              </a:rPr>
              <a:t>(</a:t>
            </a:r>
            <a:r>
              <a:rPr lang="zh-CN" altLang="en-US" sz="3200" spc="300" dirty="0">
                <a:solidFill>
                  <a:schemeClr val="accent1"/>
                </a:solidFill>
                <a:latin typeface="+mj-ea"/>
                <a:ea typeface="+mj-ea"/>
                <a:hlinkClick r:id="rId2"/>
              </a:rPr>
              <a:t>将近</a:t>
            </a:r>
            <a:r>
              <a:rPr lang="en-US" altLang="zh-CN" sz="3200" spc="300" dirty="0">
                <a:solidFill>
                  <a:schemeClr val="accent1"/>
                </a:solidFill>
                <a:latin typeface="+mj-ea"/>
                <a:ea typeface="+mj-ea"/>
                <a:hlinkClick r:id="rId2"/>
              </a:rPr>
              <a:t>1000</a:t>
            </a:r>
            <a:r>
              <a:rPr lang="zh-CN" altLang="en-US" sz="3200" spc="300" dirty="0">
                <a:solidFill>
                  <a:schemeClr val="accent1"/>
                </a:solidFill>
                <a:latin typeface="+mj-ea"/>
                <a:ea typeface="+mj-ea"/>
              </a:rPr>
              <a:t>作品</a:t>
            </a:r>
            <a:r>
              <a:rPr lang="en-US" altLang="zh-CN" sz="3200" spc="300" dirty="0">
                <a:solidFill>
                  <a:schemeClr val="accent1"/>
                </a:solidFill>
                <a:latin typeface="+mj-ea"/>
                <a:ea typeface="+mj-ea"/>
              </a:rPr>
              <a:t>.</a:t>
            </a:r>
            <a:r>
              <a:rPr lang="zh-CN" altLang="en-US" sz="3200" spc="300" dirty="0">
                <a:solidFill>
                  <a:schemeClr val="accent1"/>
                </a:solidFill>
                <a:latin typeface="+mj-ea"/>
                <a:ea typeface="+mj-ea"/>
              </a:rPr>
              <a:t>班会）</a:t>
            </a:r>
            <a:endParaRPr lang="en-US" altLang="zh-CN" sz="3200" spc="300" dirty="0">
              <a:solidFill>
                <a:schemeClr val="accent1"/>
              </a:solidFill>
              <a:latin typeface="+mj-ea"/>
              <a:ea typeface="+mj-ea"/>
            </a:endParaRPr>
          </a:p>
          <a:p>
            <a:endParaRPr lang="en-US" altLang="zh-CN" sz="3200" spc="300" dirty="0">
              <a:solidFill>
                <a:schemeClr val="accent3"/>
              </a:solidFill>
              <a:latin typeface="+mj-ea"/>
              <a:ea typeface="+mj-ea"/>
            </a:endParaRPr>
          </a:p>
          <a:p>
            <a:r>
              <a:rPr lang="zh-CN" altLang="en-US" sz="3200" spc="300" dirty="0">
                <a:solidFill>
                  <a:schemeClr val="accent3"/>
                </a:solidFill>
                <a:latin typeface="+mj-ea"/>
                <a:ea typeface="+mj-ea"/>
                <a:hlinkClick r:id="rId3"/>
              </a:rPr>
              <a:t>http://chn.docer.com/works?userid=192887693</a:t>
            </a:r>
            <a:r>
              <a:rPr lang="en-US" altLang="zh-CN" sz="3200" spc="300" dirty="0">
                <a:solidFill>
                  <a:schemeClr val="accent1"/>
                </a:solidFill>
                <a:latin typeface="+mj-ea"/>
                <a:hlinkClick r:id="rId3"/>
              </a:rPr>
              <a:t>(1000</a:t>
            </a:r>
            <a:r>
              <a:rPr lang="zh-CN" altLang="en-US" sz="3200" spc="300" dirty="0">
                <a:solidFill>
                  <a:schemeClr val="accent1"/>
                </a:solidFill>
                <a:latin typeface="+mj-ea"/>
              </a:rPr>
              <a:t>多作品）</a:t>
            </a:r>
            <a:endParaRPr lang="en-US" altLang="zh-CN" sz="3200" spc="300" dirty="0">
              <a:solidFill>
                <a:schemeClr val="accent1"/>
              </a:solidFill>
              <a:latin typeface="+mj-ea"/>
            </a:endParaRPr>
          </a:p>
          <a:p>
            <a:endParaRPr lang="en-US" altLang="zh-CN" sz="3200" spc="300" dirty="0">
              <a:solidFill>
                <a:schemeClr val="accent3"/>
              </a:solidFill>
              <a:latin typeface="+mj-ea"/>
            </a:endParaRPr>
          </a:p>
          <a:p>
            <a:endParaRPr lang="en-US" altLang="zh-CN" sz="3200" spc="300" dirty="0">
              <a:solidFill>
                <a:schemeClr val="accent3"/>
              </a:solidFill>
              <a:latin typeface="+mj-ea"/>
              <a:ea typeface="+mj-ea"/>
            </a:endParaRPr>
          </a:p>
          <a:p>
            <a:endParaRPr lang="en-US" altLang="zh-CN" sz="3200" spc="300" dirty="0">
              <a:solidFill>
                <a:schemeClr val="accent3"/>
              </a:solidFill>
              <a:latin typeface="+mj-ea"/>
              <a:ea typeface="+mj-ea"/>
            </a:endParaRPr>
          </a:p>
          <a:p>
            <a:endParaRPr lang="zh-CN" altLang="en-US" sz="3200" spc="300" dirty="0">
              <a:solidFill>
                <a:schemeClr val="accent3"/>
              </a:solidFill>
              <a:latin typeface="+mj-ea"/>
              <a:ea typeface="+mj-ea"/>
            </a:endParaRPr>
          </a:p>
        </p:txBody>
      </p:sp>
      <p:sp>
        <p:nvSpPr>
          <p:cNvPr id="29" name="矩形 28"/>
          <p:cNvSpPr/>
          <p:nvPr/>
        </p:nvSpPr>
        <p:spPr>
          <a:xfrm>
            <a:off x="2479910" y="358070"/>
            <a:ext cx="7305205" cy="3812326"/>
          </a:xfrm>
          <a:prstGeom prst="rect">
            <a:avLst/>
          </a:prstGeom>
        </p:spPr>
        <p:txBody>
          <a:bodyPr wrap="none">
            <a:spAutoFit/>
          </a:bodyPr>
          <a:lstStyle/>
          <a:p>
            <a:pPr algn="ctr">
              <a:lnSpc>
                <a:spcPct val="150000"/>
              </a:lnSpc>
            </a:pPr>
            <a:r>
              <a:rPr lang="zh-CN" altLang="en-US" sz="2800" b="1" spc="300" dirty="0"/>
              <a:t>我正在做一件有意义的事，</a:t>
            </a:r>
            <a:endParaRPr lang="en-US" altLang="zh-CN" sz="2800" b="1" spc="300" dirty="0"/>
          </a:p>
          <a:p>
            <a:pPr algn="ctr">
              <a:lnSpc>
                <a:spcPct val="150000"/>
              </a:lnSpc>
            </a:pPr>
            <a:r>
              <a:rPr lang="zh-CN" altLang="en-US" sz="2800" b="1" spc="300" dirty="0">
                <a:solidFill>
                  <a:schemeClr val="accent1"/>
                </a:solidFill>
              </a:rPr>
              <a:t>做完初中、高中课本的教学课件。</a:t>
            </a:r>
            <a:endParaRPr lang="en-US" altLang="zh-CN" sz="2800" b="1" spc="300" dirty="0">
              <a:solidFill>
                <a:schemeClr val="accent1"/>
              </a:solidFill>
            </a:endParaRPr>
          </a:p>
          <a:p>
            <a:pPr algn="ctr">
              <a:lnSpc>
                <a:spcPct val="150000"/>
              </a:lnSpc>
            </a:pPr>
            <a:r>
              <a:rPr lang="zh-CN" altLang="en-US" sz="2800" b="1" spc="300" dirty="0"/>
              <a:t>十分感谢您下载我的作品</a:t>
            </a:r>
            <a:r>
              <a:rPr lang="en-US" altLang="zh-CN" sz="2800" b="1" spc="300" dirty="0"/>
              <a:t>/</a:t>
            </a:r>
            <a:endParaRPr lang="en-US" altLang="zh-CN" sz="2800" b="1" spc="300" dirty="0"/>
          </a:p>
          <a:p>
            <a:pPr algn="ctr">
              <a:lnSpc>
                <a:spcPct val="150000"/>
              </a:lnSpc>
            </a:pPr>
            <a:r>
              <a:rPr lang="zh-CN" altLang="en-US" sz="2800" b="1" spc="300" dirty="0"/>
              <a:t>请收藏我的店铺、为您解决</a:t>
            </a:r>
            <a:r>
              <a:rPr lang="en-US" altLang="zh-CN" sz="2800" b="1" spc="300" dirty="0"/>
              <a:t>PPT</a:t>
            </a:r>
            <a:r>
              <a:rPr lang="zh-CN" altLang="en-US" sz="2800" b="1" spc="300" dirty="0"/>
              <a:t>后顾之忧</a:t>
            </a:r>
            <a:endParaRPr lang="en-US" altLang="zh-CN" sz="2800" b="1" spc="300" dirty="0"/>
          </a:p>
          <a:p>
            <a:pPr algn="ctr">
              <a:lnSpc>
                <a:spcPct val="150000"/>
              </a:lnSpc>
            </a:pPr>
            <a:r>
              <a:rPr lang="zh-CN" altLang="en-US" sz="2400" b="1" spc="300" dirty="0"/>
              <a:t>作品链接、免费下载</a:t>
            </a:r>
            <a:r>
              <a:rPr lang="zh-CN" altLang="en-US" sz="2000" spc="300" dirty="0"/>
              <a:t>（仅限稻壳会员喔）</a:t>
            </a:r>
            <a:endParaRPr lang="zh-CN" altLang="en-US" sz="2000" spc="300" dirty="0"/>
          </a:p>
          <a:p>
            <a:pPr algn="ctr">
              <a:lnSpc>
                <a:spcPct val="150000"/>
              </a:lnSpc>
            </a:pPr>
            <a:endParaRPr lang="zh-CN" altLang="en-US" sz="2800" b="1" spc="300" dirty="0"/>
          </a:p>
        </p:txBody>
      </p:sp>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endParaRPr lang="zh-CN" altLang="en-US"/>
          </a:p>
        </p:txBody>
      </p:sp>
    </p:spTree>
  </p:cSld>
  <p:clrMapOvr>
    <a:masterClrMapping/>
  </p:clrMapOvr>
  <p:transition spd="slow" advClick="0" advTm="0">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a:xfrm>
            <a:off x="1039347" y="3434502"/>
            <a:ext cx="8926876" cy="2053475"/>
          </a:xfrm>
          <a:prstGeom prst="rect">
            <a:avLst/>
          </a:prstGeom>
          <a:solidFill>
            <a:srgbClr val="FF0000"/>
          </a:solidFill>
          <a:ln>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buFont typeface="Wingdings" panose="05000000000000000000" pitchFamily="2" charset="2"/>
              <a:buNone/>
            </a:pPr>
            <a:r>
              <a:rPr lang="zh-CN" altLang="en-US" sz="3200" b="1" spc="600" dirty="0">
                <a:solidFill>
                  <a:schemeClr val="bg1"/>
                </a:solidFill>
                <a:latin typeface="+mj-lt"/>
                <a:ea typeface="楷体_GB2312" pitchFamily="49" charset="-122"/>
              </a:rPr>
              <a:t> </a:t>
            </a:r>
            <a:r>
              <a:rPr lang="zh-CN" altLang="en-US" sz="2400" b="1" spc="600" dirty="0">
                <a:solidFill>
                  <a:schemeClr val="bg1"/>
                </a:solidFill>
                <a:latin typeface="+mj-lt"/>
                <a:ea typeface="楷体_GB2312" pitchFamily="49" charset="-122"/>
              </a:rPr>
              <a:t>      这是高尔基对劳动的诠释，也是劳动的真谛。今天，我们的班会就以“劳动”为内容，和大家谈谈劳动的重要性及怎样做好值日工作。</a:t>
            </a:r>
            <a:endParaRPr lang="zh-CN" altLang="en-US" sz="2400" b="1" spc="600" dirty="0">
              <a:solidFill>
                <a:schemeClr val="bg1"/>
              </a:solidFill>
              <a:latin typeface="+mj-lt"/>
              <a:ea typeface="楷体_GB2312" pitchFamily="49" charset="-122"/>
            </a:endParaRPr>
          </a:p>
        </p:txBody>
      </p:sp>
      <p:pic>
        <p:nvPicPr>
          <p:cNvPr id="9" name="Picture 3" descr="高尔基2"/>
          <p:cNvPicPr>
            <a:picLocks noChangeAspect="1" noChangeArrowheads="1"/>
          </p:cNvPicPr>
          <p:nvPr>
            <p:ph sz="half" idx="4294967295"/>
          </p:nvPr>
        </p:nvPicPr>
        <p:blipFill>
          <a:blip r:embed="rId1" cstate="screen">
            <a:extLst>
              <a:ext uri="{BEBA8EAE-BF5A-486C-A8C5-ECC9F3942E4B}">
                <a14:imgProps xmlns:a14="http://schemas.microsoft.com/office/drawing/2010/main">
                  <a14:imgLayer r:embed="rId2">
                    <a14:imgEffect>
                      <a14:brightnessContrast bright="20000" contrast="20000"/>
                    </a14:imgEffect>
                    <a14:imgEffect>
                      <a14:colorTemperature colorTemp="11200"/>
                    </a14:imgEffect>
                  </a14:imgLayer>
                </a14:imgProps>
              </a:ext>
            </a:extLst>
          </a:blip>
          <a:srcRect/>
          <a:stretch>
            <a:fillRect/>
          </a:stretch>
        </p:blipFill>
        <p:spPr>
          <a:xfrm>
            <a:off x="9030664" y="1994894"/>
            <a:ext cx="2121989" cy="1914119"/>
          </a:xfrm>
          <a:prstGeom prst="ellipse">
            <a:avLst/>
          </a:prstGeom>
          <a:ln>
            <a:noFill/>
          </a:ln>
          <a:effectLst>
            <a:softEdge rad="112500"/>
          </a:effectLst>
        </p:spPr>
      </p:pic>
      <p:sp>
        <p:nvSpPr>
          <p:cNvPr id="11" name="矩形 10"/>
          <p:cNvSpPr/>
          <p:nvPr/>
        </p:nvSpPr>
        <p:spPr>
          <a:xfrm>
            <a:off x="1039347" y="993562"/>
            <a:ext cx="10465888" cy="2002664"/>
          </a:xfrm>
          <a:prstGeom prst="rect">
            <a:avLst/>
          </a:prstGeom>
        </p:spPr>
        <p:txBody>
          <a:bodyPr wrap="square">
            <a:spAutoFit/>
          </a:bodyPr>
          <a:lstStyle/>
          <a:p>
            <a:pPr eaLnBrk="0" hangingPunct="0">
              <a:lnSpc>
                <a:spcPct val="150000"/>
              </a:lnSpc>
              <a:buFontTx/>
              <a:buNone/>
              <a:defRPr/>
            </a:pPr>
            <a:r>
              <a:rPr lang="zh-CN" altLang="en-US" sz="4400" b="1" spc="300" dirty="0">
                <a:solidFill>
                  <a:srgbClr val="FF0000"/>
                </a:solidFill>
                <a:latin typeface="杨任东竹石体-Bold" panose="02000000000000000000" pitchFamily="2" charset="-122"/>
                <a:ea typeface="杨任东竹石体-Bold" panose="02000000000000000000" pitchFamily="2" charset="-122"/>
              </a:rPr>
              <a:t>    “劳动是世界上一切欢乐和</a:t>
            </a:r>
            <a:r>
              <a:rPr lang="zh-CN" altLang="en-US" sz="4400" b="1" spc="300" dirty="0">
                <a:solidFill>
                  <a:schemeClr val="tx1">
                    <a:lumMod val="95000"/>
                    <a:lumOff val="5000"/>
                  </a:schemeClr>
                </a:solidFill>
                <a:latin typeface="杨任东竹石体-Bold" panose="02000000000000000000" pitchFamily="2" charset="-122"/>
                <a:ea typeface="杨任东竹石体-Bold" panose="02000000000000000000" pitchFamily="2" charset="-122"/>
              </a:rPr>
              <a:t>一切美好事情的源泉。”</a:t>
            </a:r>
            <a:endParaRPr lang="zh-CN" altLang="en-US" sz="4400" b="1" spc="300" dirty="0">
              <a:solidFill>
                <a:schemeClr val="tx1">
                  <a:lumMod val="95000"/>
                  <a:lumOff val="5000"/>
                </a:schemeClr>
              </a:solidFill>
              <a:latin typeface="杨任东竹石体-Bold" panose="02000000000000000000" pitchFamily="2" charset="-122"/>
              <a:ea typeface="杨任东竹石体-Bold"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ppt_w*0.05"/>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anim calcmode="lin" valueType="num">
                                      <p:cBhvr>
                                        <p:cTn id="9" dur="500" fill="hold"/>
                                        <p:tgtEl>
                                          <p:spTgt spid="9"/>
                                        </p:tgtEl>
                                        <p:attrNameLst>
                                          <p:attrName>ppt_x</p:attrName>
                                        </p:attrNameLst>
                                      </p:cBhvr>
                                      <p:tavLst>
                                        <p:tav tm="0">
                                          <p:val>
                                            <p:strVal val="#ppt_x-.2"/>
                                          </p:val>
                                        </p:tav>
                                        <p:tav tm="100000">
                                          <p:val>
                                            <p:strVal val="#ppt_x"/>
                                          </p:val>
                                        </p:tav>
                                      </p:tavLst>
                                    </p:anim>
                                    <p:anim calcmode="lin" valueType="num">
                                      <p:cBhvr>
                                        <p:cTn id="10" dur="500" fill="hold"/>
                                        <p:tgtEl>
                                          <p:spTgt spid="9"/>
                                        </p:tgtEl>
                                        <p:attrNameLst>
                                          <p:attrName>ppt_y</p:attrName>
                                        </p:attrNameLst>
                                      </p:cBhvr>
                                      <p:tavLst>
                                        <p:tav tm="0">
                                          <p:val>
                                            <p:strVal val="#ppt_y"/>
                                          </p:val>
                                        </p:tav>
                                        <p:tav tm="100000">
                                          <p:val>
                                            <p:strVal val="#ppt_y"/>
                                          </p:val>
                                        </p:tav>
                                      </p:tavLst>
                                    </p:anim>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40" presetClass="entr" presetSubtype="0" fill="hold" nodeType="clickEffect">
                                  <p:stCondLst>
                                    <p:cond delay="0"/>
                                  </p:stCondLst>
                                  <p:iterate type="lt">
                                    <p:tmPct val="10000"/>
                                  </p:iterate>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1000"/>
                                        <p:tgtEl>
                                          <p:spTgt spid="8">
                                            <p:txEl>
                                              <p:pRg st="0" end="0"/>
                                            </p:txEl>
                                          </p:spTgt>
                                        </p:tgtEl>
                                      </p:cBhvr>
                                    </p:animEffect>
                                    <p:anim calcmode="lin" valueType="num">
                                      <p:cBhvr>
                                        <p:cTn id="17" dur="1000" fill="hold"/>
                                        <p:tgtEl>
                                          <p:spTgt spid="8">
                                            <p:txEl>
                                              <p:pRg st="0" end="0"/>
                                            </p:txEl>
                                          </p:spTgt>
                                        </p:tgtEl>
                                        <p:attrNameLst>
                                          <p:attrName>ppt_x</p:attrName>
                                        </p:attrNameLst>
                                      </p:cBhvr>
                                      <p:tavLst>
                                        <p:tav tm="0">
                                          <p:val>
                                            <p:strVal val="#ppt_x-.1"/>
                                          </p:val>
                                        </p:tav>
                                        <p:tav tm="100000">
                                          <p:val>
                                            <p:strVal val="#ppt_x"/>
                                          </p:val>
                                        </p:tav>
                                      </p:tavLst>
                                    </p:anim>
                                    <p:anim calcmode="lin" valueType="num">
                                      <p:cBhvr>
                                        <p:cTn id="18" dur="10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112"/>
          <p:cNvSpPr/>
          <p:nvPr/>
        </p:nvSpPr>
        <p:spPr>
          <a:xfrm>
            <a:off x="2309583" y="3068638"/>
            <a:ext cx="8011888" cy="3416320"/>
          </a:xfrm>
          <a:prstGeom prst="rect">
            <a:avLst/>
          </a:prstGeom>
        </p:spPr>
        <p:txBody>
          <a:bodyPr wrap="square">
            <a:spAutoFit/>
          </a:bodyPr>
          <a:lstStyle/>
          <a:p>
            <a:pPr algn="ctr">
              <a:lnSpc>
                <a:spcPct val="150000"/>
              </a:lnSpc>
            </a:pPr>
            <a:r>
              <a:rPr lang="en-US" altLang="zh-CN" sz="2400" spc="300" dirty="0"/>
              <a:t>【PPT</a:t>
            </a:r>
            <a:r>
              <a:rPr lang="zh-CN" altLang="en-US" sz="2400" spc="300" dirty="0"/>
              <a:t>模板的销售仅为排版风格设计</a:t>
            </a:r>
            <a:r>
              <a:rPr lang="en-US" altLang="zh-CN" sz="2400" spc="300" dirty="0"/>
              <a:t>】</a:t>
            </a:r>
            <a:endParaRPr lang="en-US" altLang="zh-CN" sz="2400" spc="300" dirty="0"/>
          </a:p>
          <a:p>
            <a:pPr algn="ctr">
              <a:lnSpc>
                <a:spcPct val="150000"/>
              </a:lnSpc>
            </a:pPr>
            <a:r>
              <a:rPr lang="zh-CN" altLang="en-US" sz="2400" spc="300" dirty="0"/>
              <a:t>其中插入的图片、字体、音频、视频、文案等均属原创作者所有，如需商用请自行处理版权问题。</a:t>
            </a:r>
            <a:endParaRPr lang="en-US" altLang="zh-CN" sz="2400" spc="300" dirty="0"/>
          </a:p>
          <a:p>
            <a:pPr algn="ctr">
              <a:lnSpc>
                <a:spcPct val="150000"/>
              </a:lnSpc>
            </a:pPr>
            <a:endParaRPr lang="en-US" altLang="zh-CN" sz="2400" spc="300" dirty="0"/>
          </a:p>
          <a:p>
            <a:pPr algn="ctr">
              <a:lnSpc>
                <a:spcPct val="150000"/>
              </a:lnSpc>
            </a:pPr>
            <a:endParaRPr lang="en-US" altLang="zh-CN" sz="2400" spc="300" dirty="0"/>
          </a:p>
          <a:p>
            <a:pPr algn="ctr">
              <a:lnSpc>
                <a:spcPct val="150000"/>
              </a:lnSpc>
            </a:pPr>
            <a:endParaRPr lang="zh-CN" altLang="en-US" sz="2400" spc="300" dirty="0"/>
          </a:p>
        </p:txBody>
      </p:sp>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2095500" y="370945"/>
            <a:ext cx="8001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3600" spc="600" dirty="0">
                <a:solidFill>
                  <a:srgbClr val="FF0000"/>
                </a:solidFill>
                <a:latin typeface="+mj-ea"/>
                <a:ea typeface="+mj-ea"/>
              </a:rPr>
              <a:t>五一劳动节的</a:t>
            </a:r>
            <a:r>
              <a:rPr lang="zh-CN" altLang="en-US" sz="3600" spc="600" dirty="0">
                <a:solidFill>
                  <a:schemeClr val="tx1">
                    <a:lumMod val="85000"/>
                    <a:lumOff val="15000"/>
                  </a:schemeClr>
                </a:solidFill>
                <a:latin typeface="+mj-ea"/>
                <a:ea typeface="+mj-ea"/>
              </a:rPr>
              <a:t>由来和意义</a:t>
            </a:r>
            <a:endParaRPr lang="zh-CN" altLang="en-US" sz="3600" spc="600" dirty="0">
              <a:solidFill>
                <a:schemeClr val="tx1">
                  <a:lumMod val="85000"/>
                  <a:lumOff val="15000"/>
                </a:schemeClr>
              </a:solidFill>
              <a:latin typeface="+mj-ea"/>
              <a:ea typeface="+mj-ea"/>
            </a:endParaRPr>
          </a:p>
        </p:txBody>
      </p:sp>
      <p:sp>
        <p:nvSpPr>
          <p:cNvPr id="3" name="Text Box 6"/>
          <p:cNvSpPr txBox="1">
            <a:spLocks noChangeArrowheads="1"/>
          </p:cNvSpPr>
          <p:nvPr/>
        </p:nvSpPr>
        <p:spPr bwMode="auto">
          <a:xfrm>
            <a:off x="708004" y="1731380"/>
            <a:ext cx="5252958" cy="4650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just">
              <a:lnSpc>
                <a:spcPct val="150000"/>
              </a:lnSpc>
              <a:spcBef>
                <a:spcPct val="50000"/>
              </a:spcBef>
            </a:pPr>
            <a:r>
              <a:rPr lang="zh-CN" altLang="en-US" sz="2400" spc="300" dirty="0">
                <a:solidFill>
                  <a:schemeClr val="tx1">
                    <a:lumMod val="85000"/>
                    <a:lumOff val="15000"/>
                  </a:schemeClr>
                </a:solidFill>
                <a:latin typeface="+mj-ea"/>
                <a:ea typeface="+mj-ea"/>
              </a:rPr>
              <a:t>国际劳动节又称“五一国际劳动节”、</a:t>
            </a:r>
            <a:r>
              <a:rPr lang="zh-CN" altLang="en-US" sz="2400" spc="300" dirty="0">
                <a:solidFill>
                  <a:srgbClr val="FF0000"/>
                </a:solidFill>
                <a:latin typeface="+mj-ea"/>
                <a:ea typeface="+mj-ea"/>
              </a:rPr>
              <a:t>“国际示威游行日”</a:t>
            </a:r>
            <a:r>
              <a:rPr lang="en-US" altLang="zh-CN" sz="2400" spc="300" dirty="0">
                <a:solidFill>
                  <a:schemeClr val="tx1">
                    <a:lumMod val="85000"/>
                    <a:lumOff val="15000"/>
                  </a:schemeClr>
                </a:solidFill>
                <a:latin typeface="+mj-ea"/>
                <a:ea typeface="+mj-ea"/>
              </a:rPr>
              <a:t>(International Labor Day</a:t>
            </a:r>
            <a:r>
              <a:rPr lang="zh-CN" altLang="en-US" sz="2400" spc="300" dirty="0">
                <a:solidFill>
                  <a:schemeClr val="tx1">
                    <a:lumMod val="85000"/>
                    <a:lumOff val="15000"/>
                  </a:schemeClr>
                </a:solidFill>
                <a:latin typeface="+mj-ea"/>
                <a:ea typeface="+mj-ea"/>
              </a:rPr>
              <a:t>或者</a:t>
            </a:r>
            <a:r>
              <a:rPr lang="en-US" altLang="zh-CN" sz="2400" spc="300" dirty="0">
                <a:solidFill>
                  <a:schemeClr val="tx1">
                    <a:lumMod val="85000"/>
                    <a:lumOff val="15000"/>
                  </a:schemeClr>
                </a:solidFill>
                <a:latin typeface="+mj-ea"/>
                <a:ea typeface="+mj-ea"/>
              </a:rPr>
              <a:t>May Day)</a:t>
            </a:r>
            <a:r>
              <a:rPr lang="zh-CN" altLang="en-US" sz="2400" spc="300" dirty="0">
                <a:solidFill>
                  <a:schemeClr val="tx1">
                    <a:lumMod val="85000"/>
                    <a:lumOff val="15000"/>
                  </a:schemeClr>
                </a:solidFill>
                <a:latin typeface="+mj-ea"/>
                <a:ea typeface="+mj-ea"/>
              </a:rPr>
              <a:t>，</a:t>
            </a:r>
            <a:r>
              <a:rPr lang="zh-CN" altLang="en-US" sz="2400" spc="300" dirty="0">
                <a:solidFill>
                  <a:srgbClr val="C00000"/>
                </a:solidFill>
                <a:latin typeface="+mj-ea"/>
                <a:ea typeface="+mj-ea"/>
              </a:rPr>
              <a:t>是世界上大多数国家的劳动节。</a:t>
            </a:r>
            <a:r>
              <a:rPr lang="zh-CN" altLang="en-US" sz="2400" spc="300" dirty="0">
                <a:solidFill>
                  <a:schemeClr val="tx1">
                    <a:lumMod val="85000"/>
                    <a:lumOff val="15000"/>
                  </a:schemeClr>
                </a:solidFill>
                <a:latin typeface="+mj-ea"/>
                <a:ea typeface="+mj-ea"/>
              </a:rPr>
              <a:t>定在每年的五月一日。它是全世界劳动人民共同拥有的节日。　 </a:t>
            </a:r>
            <a:endParaRPr lang="zh-CN" altLang="en-US" sz="2400" spc="300" dirty="0">
              <a:solidFill>
                <a:schemeClr val="tx1">
                  <a:lumMod val="85000"/>
                  <a:lumOff val="15000"/>
                </a:schemeClr>
              </a:solidFill>
              <a:latin typeface="+mj-ea"/>
              <a:ea typeface="+mj-ea"/>
            </a:endParaRPr>
          </a:p>
          <a:p>
            <a:pPr algn="just">
              <a:lnSpc>
                <a:spcPct val="150000"/>
              </a:lnSpc>
              <a:spcBef>
                <a:spcPct val="50000"/>
              </a:spcBef>
            </a:pPr>
            <a:endParaRPr lang="en-US" altLang="zh-CN" sz="2400" spc="300" dirty="0">
              <a:solidFill>
                <a:schemeClr val="tx1">
                  <a:lumMod val="85000"/>
                  <a:lumOff val="15000"/>
                </a:schemeClr>
              </a:solidFill>
              <a:latin typeface="+mj-ea"/>
              <a:ea typeface="+mj-ea"/>
            </a:endParaRPr>
          </a:p>
        </p:txBody>
      </p:sp>
      <p:pic>
        <p:nvPicPr>
          <p:cNvPr id="4" name="Picture 4" descr="200843092737813"/>
          <p:cNvPicPr>
            <a:picLocks noChangeAspect="1" noChangeArrowheads="1"/>
          </p:cNvPicPr>
          <p:nvPr/>
        </p:nvPicPr>
        <p:blipFill>
          <a:blip r:embed="rId1" cstate="screen">
            <a:extLst>
              <a:ext uri="{BEBA8EAE-BF5A-486C-A8C5-ECC9F3942E4B}">
                <a14:imgProps xmlns:a14="http://schemas.microsoft.com/office/drawing/2010/main">
                  <a14:imgLayer r:embed="rId2">
                    <a14:imgEffect>
                      <a14:saturation sat="200000"/>
                    </a14:imgEffect>
                  </a14:imgLayer>
                </a14:imgProps>
              </a:ext>
            </a:extLst>
          </a:blip>
          <a:srcRect/>
          <a:stretch>
            <a:fillRect/>
          </a:stretch>
        </p:blipFill>
        <p:spPr bwMode="auto">
          <a:xfrm>
            <a:off x="6755757" y="1997598"/>
            <a:ext cx="4136020" cy="330730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2095500" y="370945"/>
            <a:ext cx="8001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3600" spc="600" dirty="0">
                <a:solidFill>
                  <a:srgbClr val="FF0000"/>
                </a:solidFill>
                <a:latin typeface="+mj-ea"/>
                <a:ea typeface="+mj-ea"/>
              </a:rPr>
              <a:t>国际劳动节</a:t>
            </a:r>
            <a:r>
              <a:rPr lang="zh-CN" altLang="en-US" sz="3600" spc="600" dirty="0">
                <a:latin typeface="+mj-ea"/>
                <a:ea typeface="+mj-ea"/>
              </a:rPr>
              <a:t>起源</a:t>
            </a:r>
            <a:endParaRPr lang="zh-CN" altLang="en-US" sz="3600" spc="600" dirty="0">
              <a:latin typeface="+mj-ea"/>
              <a:ea typeface="+mj-ea"/>
            </a:endParaRPr>
          </a:p>
        </p:txBody>
      </p:sp>
      <p:pic>
        <p:nvPicPr>
          <p:cNvPr id="3" name="Picture 6" descr="e31ae609581f42076b60fbc1"/>
          <p:cNvPicPr>
            <a:picLocks noChangeAspect="1" noChangeArrowheads="1"/>
          </p:cNvPicPr>
          <p:nvPr/>
        </p:nvPicPr>
        <p:blipFill>
          <a:blip r:embed="rId1" cstate="screen">
            <a:extLst>
              <a:ext uri="{BEBA8EAE-BF5A-486C-A8C5-ECC9F3942E4B}">
                <a14:imgProps xmlns:a14="http://schemas.microsoft.com/office/drawing/2010/main">
                  <a14:imgLayer r:embed="rId2">
                    <a14:imgEffect>
                      <a14:backgroundRemoval t="0" b="100000" l="0" r="100000"/>
                    </a14:imgEffect>
                  </a14:imgLayer>
                </a14:imgProps>
              </a:ext>
            </a:extLst>
          </a:blip>
          <a:srcRect/>
          <a:stretch>
            <a:fillRect/>
          </a:stretch>
        </p:blipFill>
        <p:spPr bwMode="auto">
          <a:xfrm>
            <a:off x="2095500" y="85351"/>
            <a:ext cx="1507148" cy="15071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5"/>
          <p:cNvSpPr txBox="1">
            <a:spLocks noChangeArrowheads="1"/>
          </p:cNvSpPr>
          <p:nvPr/>
        </p:nvSpPr>
        <p:spPr bwMode="auto">
          <a:xfrm>
            <a:off x="4030322" y="1130834"/>
            <a:ext cx="3125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400" spc="300" dirty="0">
                <a:solidFill>
                  <a:srgbClr val="FF0000"/>
                </a:solidFill>
                <a:latin typeface="+mj-ea"/>
                <a:ea typeface="+mj-ea"/>
              </a:rPr>
              <a:t>国际劳动节的会徽</a:t>
            </a:r>
            <a:endParaRPr lang="zh-CN" altLang="en-US" sz="2400" spc="300" dirty="0">
              <a:solidFill>
                <a:srgbClr val="FF0000"/>
              </a:solidFill>
              <a:latin typeface="+mj-ea"/>
              <a:ea typeface="+mj-ea"/>
            </a:endParaRPr>
          </a:p>
        </p:txBody>
      </p:sp>
      <p:sp>
        <p:nvSpPr>
          <p:cNvPr id="5" name="Text Box 6"/>
          <p:cNvSpPr txBox="1">
            <a:spLocks noChangeArrowheads="1"/>
          </p:cNvSpPr>
          <p:nvPr/>
        </p:nvSpPr>
        <p:spPr bwMode="auto">
          <a:xfrm>
            <a:off x="615628" y="1906067"/>
            <a:ext cx="10960743" cy="4466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just">
              <a:lnSpc>
                <a:spcPct val="150000"/>
              </a:lnSpc>
              <a:spcBef>
                <a:spcPct val="50000"/>
              </a:spcBef>
            </a:pPr>
            <a:r>
              <a:rPr lang="en-US" altLang="zh-CN" sz="2000" spc="300" dirty="0">
                <a:latin typeface="+mj-ea"/>
                <a:ea typeface="+mj-ea"/>
              </a:rPr>
              <a:t>       </a:t>
            </a:r>
            <a:r>
              <a:rPr lang="zh-CN" altLang="en-US" sz="2400" spc="300" dirty="0">
                <a:latin typeface="+mj-ea"/>
                <a:ea typeface="+mj-ea"/>
              </a:rPr>
              <a:t>五一国际劳动节源于美国芝加哥城的工人大罢工。</a:t>
            </a:r>
            <a:r>
              <a:rPr lang="en-US" altLang="zh-CN" sz="2400" spc="300" dirty="0">
                <a:solidFill>
                  <a:srgbClr val="FF0000"/>
                </a:solidFill>
                <a:latin typeface="+mj-ea"/>
                <a:ea typeface="+mj-ea"/>
              </a:rPr>
              <a:t>1886</a:t>
            </a:r>
            <a:r>
              <a:rPr lang="zh-CN" altLang="en-US" sz="2400" spc="300" dirty="0">
                <a:solidFill>
                  <a:srgbClr val="FF0000"/>
                </a:solidFill>
                <a:latin typeface="+mj-ea"/>
                <a:ea typeface="+mj-ea"/>
              </a:rPr>
              <a:t>年</a:t>
            </a:r>
            <a:r>
              <a:rPr lang="en-US" altLang="zh-CN" sz="2400" spc="300" dirty="0">
                <a:solidFill>
                  <a:srgbClr val="FF0000"/>
                </a:solidFill>
                <a:latin typeface="+mj-ea"/>
                <a:ea typeface="+mj-ea"/>
              </a:rPr>
              <a:t>5</a:t>
            </a:r>
            <a:r>
              <a:rPr lang="zh-CN" altLang="en-US" sz="2400" spc="300" dirty="0">
                <a:solidFill>
                  <a:srgbClr val="FF0000"/>
                </a:solidFill>
                <a:latin typeface="+mj-ea"/>
                <a:ea typeface="+mj-ea"/>
              </a:rPr>
              <a:t>月</a:t>
            </a:r>
            <a:r>
              <a:rPr lang="en-US" altLang="zh-CN" sz="2400" spc="300" dirty="0">
                <a:solidFill>
                  <a:srgbClr val="FF0000"/>
                </a:solidFill>
                <a:latin typeface="+mj-ea"/>
                <a:ea typeface="+mj-ea"/>
              </a:rPr>
              <a:t>1</a:t>
            </a:r>
            <a:r>
              <a:rPr lang="zh-CN" altLang="en-US" sz="2400" spc="300" dirty="0">
                <a:solidFill>
                  <a:srgbClr val="FF0000"/>
                </a:solidFill>
                <a:latin typeface="+mj-ea"/>
                <a:ea typeface="+mj-ea"/>
              </a:rPr>
              <a:t>日，芝加哥的</a:t>
            </a:r>
            <a:r>
              <a:rPr lang="en-US" altLang="zh-CN" sz="2400" spc="300" dirty="0">
                <a:solidFill>
                  <a:srgbClr val="FF0000"/>
                </a:solidFill>
                <a:latin typeface="+mj-ea"/>
                <a:ea typeface="+mj-ea"/>
              </a:rPr>
              <a:t>216816</a:t>
            </a:r>
            <a:r>
              <a:rPr lang="zh-CN" altLang="en-US" sz="2400" spc="300" dirty="0">
                <a:solidFill>
                  <a:srgbClr val="FF0000"/>
                </a:solidFill>
                <a:latin typeface="+mj-ea"/>
                <a:ea typeface="+mj-ea"/>
              </a:rPr>
              <a:t>名工人为争取实行八小时工作制</a:t>
            </a:r>
            <a:r>
              <a:rPr lang="zh-CN" altLang="en-US" sz="2400" spc="300" dirty="0">
                <a:latin typeface="+mj-ea"/>
                <a:ea typeface="+mj-ea"/>
              </a:rPr>
              <a:t>而举行大罢工，经过艰苦的流血斗争，终于获得了胜利。为纪念这次伟大的工人运动，</a:t>
            </a:r>
            <a:r>
              <a:rPr lang="en-US" altLang="zh-CN" sz="2400" spc="300" dirty="0">
                <a:latin typeface="+mj-ea"/>
                <a:ea typeface="+mj-ea"/>
              </a:rPr>
              <a:t>1889</a:t>
            </a:r>
            <a:r>
              <a:rPr lang="zh-CN" altLang="en-US" sz="2400" spc="300" dirty="0">
                <a:latin typeface="+mj-ea"/>
                <a:ea typeface="+mj-ea"/>
              </a:rPr>
              <a:t>年</a:t>
            </a:r>
            <a:r>
              <a:rPr lang="en-US" altLang="zh-CN" sz="2400" spc="300" dirty="0">
                <a:latin typeface="+mj-ea"/>
                <a:ea typeface="+mj-ea"/>
              </a:rPr>
              <a:t>7</a:t>
            </a:r>
            <a:r>
              <a:rPr lang="zh-CN" altLang="en-US" sz="2400" spc="300" dirty="0">
                <a:latin typeface="+mj-ea"/>
                <a:ea typeface="+mj-ea"/>
              </a:rPr>
              <a:t>月，</a:t>
            </a:r>
            <a:r>
              <a:rPr lang="zh-CN" altLang="en-US" sz="2400" spc="300" dirty="0">
                <a:solidFill>
                  <a:srgbClr val="C00000"/>
                </a:solidFill>
                <a:latin typeface="+mj-ea"/>
                <a:ea typeface="+mj-ea"/>
              </a:rPr>
              <a:t>在恩格斯组织召开的第二国际成立大会上宣布将每年的五月一日定为国际劳动节。</a:t>
            </a:r>
            <a:r>
              <a:rPr lang="zh-CN" altLang="en-US" sz="2400" spc="300" dirty="0">
                <a:latin typeface="+mj-ea"/>
                <a:ea typeface="+mj-ea"/>
              </a:rPr>
              <a:t>这一决定立即得到世界各国工人的积极响应。</a:t>
            </a:r>
            <a:r>
              <a:rPr lang="en-US" altLang="zh-CN" sz="2400" spc="300" dirty="0">
                <a:latin typeface="+mj-ea"/>
                <a:ea typeface="+mj-ea"/>
              </a:rPr>
              <a:t>1890</a:t>
            </a:r>
            <a:r>
              <a:rPr lang="zh-CN" altLang="en-US" sz="2400" spc="300" dirty="0">
                <a:latin typeface="+mj-ea"/>
                <a:ea typeface="+mj-ea"/>
              </a:rPr>
              <a:t>年</a:t>
            </a:r>
            <a:r>
              <a:rPr lang="en-US" altLang="zh-CN" sz="2400" spc="300" dirty="0">
                <a:latin typeface="+mj-ea"/>
                <a:ea typeface="+mj-ea"/>
              </a:rPr>
              <a:t>5</a:t>
            </a:r>
            <a:r>
              <a:rPr lang="zh-CN" altLang="en-US" sz="2400" spc="300" dirty="0">
                <a:latin typeface="+mj-ea"/>
                <a:ea typeface="+mj-ea"/>
              </a:rPr>
              <a:t>月</a:t>
            </a:r>
            <a:r>
              <a:rPr lang="en-US" altLang="zh-CN" sz="2400" spc="300" dirty="0">
                <a:latin typeface="+mj-ea"/>
                <a:ea typeface="+mj-ea"/>
              </a:rPr>
              <a:t>1</a:t>
            </a:r>
            <a:r>
              <a:rPr lang="zh-CN" altLang="en-US" sz="2400" spc="300" dirty="0">
                <a:latin typeface="+mj-ea"/>
                <a:ea typeface="+mj-ea"/>
              </a:rPr>
              <a:t>日，欧美各国的工人阶级率先走向街头，</a:t>
            </a:r>
            <a:r>
              <a:rPr lang="zh-CN" altLang="en-US" sz="2400" spc="300" dirty="0">
                <a:solidFill>
                  <a:srgbClr val="FF0000"/>
                </a:solidFill>
                <a:latin typeface="+mj-ea"/>
                <a:ea typeface="+mj-ea"/>
              </a:rPr>
              <a:t>举行盛大的示威游行与集会，争取合法权益。</a:t>
            </a:r>
            <a:r>
              <a:rPr lang="zh-CN" altLang="en-US" sz="2400" spc="300" dirty="0">
                <a:latin typeface="+mj-ea"/>
                <a:ea typeface="+mj-ea"/>
              </a:rPr>
              <a:t>从此，每逢这一天世界各国的劳动人民都要集会、游行，以示庆祝，并公众放假。</a:t>
            </a:r>
            <a:endParaRPr lang="en-US" altLang="zh-CN" sz="2400" spc="300" dirty="0">
              <a:latin typeface="+mj-ea"/>
              <a:ea typeface="+mj-ea"/>
            </a:endParaRPr>
          </a:p>
        </p:txBody>
      </p:sp>
      <p:sp>
        <p:nvSpPr>
          <p:cNvPr id="6" name="WordArt 7"/>
          <p:cNvSpPr>
            <a:spLocks noChangeArrowheads="1" noChangeShapeType="1" noTextEdit="1"/>
          </p:cNvSpPr>
          <p:nvPr/>
        </p:nvSpPr>
        <p:spPr bwMode="auto">
          <a:xfrm>
            <a:off x="8874889" y="1792509"/>
            <a:ext cx="3200400" cy="1028700"/>
          </a:xfrm>
          <a:prstGeom prst="rect">
            <a:avLst/>
          </a:prstGeom>
        </p:spPr>
        <p:txBody>
          <a:bodyPr wrap="none" fromWordArt="1">
            <a:prstTxWarp prst="textSlantUp">
              <a:avLst>
                <a:gd name="adj" fmla="val 32056"/>
              </a:avLst>
            </a:prstTxWarp>
          </a:bodyPr>
          <a:lstStyle/>
          <a:p>
            <a:pPr algn="ctr"/>
            <a:endParaRPr lang="zh-CN" altLang="en-US" sz="3600" kern="10" dirty="0">
              <a:ln w="9525">
                <a:solidFill>
                  <a:srgbClr val="CC99FF"/>
                </a:solidFill>
                <a:rou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宋体" panose="02010600030101010101" pitchFamily="2" charset="-122"/>
            </a:endParaRPr>
          </a:p>
        </p:txBody>
      </p:sp>
      <p:pic>
        <p:nvPicPr>
          <p:cNvPr id="8" name="图片 7"/>
          <p:cNvPicPr>
            <a:picLocks noChangeAspect="1"/>
          </p:cNvPicPr>
          <p:nvPr/>
        </p:nvPicPr>
        <p:blipFill>
          <a:blip r:embed="rId3" cstate="screen">
            <a:extLst>
              <a:ext uri="{BEBA8EAE-BF5A-486C-A8C5-ECC9F3942E4B}">
                <a14:imgProps xmlns:a14="http://schemas.microsoft.com/office/drawing/2010/main">
                  <a14:imgLayer r:embed="rId4">
                    <a14:imgEffect>
                      <a14:saturation sat="200000"/>
                    </a14:imgEffect>
                  </a14:imgLayer>
                </a14:imgProps>
              </a:ext>
            </a:extLst>
          </a:blip>
          <a:stretch>
            <a:fillRect/>
          </a:stretch>
        </p:blipFill>
        <p:spPr>
          <a:xfrm>
            <a:off x="8013002" y="-333091"/>
            <a:ext cx="3848907" cy="270073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ppt_w</p:attrName>
                                        </p:attrNameLst>
                                      </p:cBhvr>
                                      <p:tavLst>
                                        <p:tav tm="0" fmla="#ppt_w*sin(2.5*pi*$)">
                                          <p:val>
                                            <p:fltVal val="0"/>
                                          </p:val>
                                        </p:tav>
                                        <p:tav tm="100000">
                                          <p:val>
                                            <p:fltVal val="1"/>
                                          </p:val>
                                        </p:tav>
                                      </p:tavLst>
                                    </p:anim>
                                    <p:anim calcmode="lin" valueType="num">
                                      <p:cBhvr>
                                        <p:cTn id="17" dur="1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51"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770" decel="100000"/>
                                        <p:tgtEl>
                                          <p:spTgt spid="6"/>
                                        </p:tgtEl>
                                      </p:cBhvr>
                                    </p:animEffect>
                                    <p:animScale>
                                      <p:cBhvr>
                                        <p:cTn id="23" dur="770" decel="100000"/>
                                        <p:tgtEl>
                                          <p:spTgt spid="6"/>
                                        </p:tgtEl>
                                      </p:cBhvr>
                                      <p:from x="10000" y="10000"/>
                                      <p:to x="200000" y="450000"/>
                                    </p:animScale>
                                    <p:animScale>
                                      <p:cBhvr>
                                        <p:cTn id="24" dur="1230" accel="100000" fill="hold">
                                          <p:stCondLst>
                                            <p:cond delay="770"/>
                                          </p:stCondLst>
                                        </p:cTn>
                                        <p:tgtEl>
                                          <p:spTgt spid="6"/>
                                        </p:tgtEl>
                                      </p:cBhvr>
                                      <p:from x="200000" y="450000"/>
                                      <p:to x="100000" y="100000"/>
                                    </p:animScale>
                                    <p:set>
                                      <p:cBhvr>
                                        <p:cTn id="25" dur="770" fill="hold"/>
                                        <p:tgtEl>
                                          <p:spTgt spid="6"/>
                                        </p:tgtEl>
                                        <p:attrNameLst>
                                          <p:attrName>ppt_x</p:attrName>
                                        </p:attrNameLst>
                                      </p:cBhvr>
                                      <p:to>
                                        <p:strVal val="(0.5)"/>
                                      </p:to>
                                    </p:set>
                                    <p:anim from="(0.5)" to="(#ppt_x)" calcmode="lin" valueType="num">
                                      <p:cBhvr>
                                        <p:cTn id="26" dur="1230" accel="100000" fill="hold">
                                          <p:stCondLst>
                                            <p:cond delay="770"/>
                                          </p:stCondLst>
                                        </p:cTn>
                                        <p:tgtEl>
                                          <p:spTgt spid="6"/>
                                        </p:tgtEl>
                                        <p:attrNameLst>
                                          <p:attrName>ppt_x</p:attrName>
                                        </p:attrNameLst>
                                      </p:cBhvr>
                                    </p:anim>
                                    <p:set>
                                      <p:cBhvr>
                                        <p:cTn id="27" dur="770" fill="hold"/>
                                        <p:tgtEl>
                                          <p:spTgt spid="6"/>
                                        </p:tgtEl>
                                        <p:attrNameLst>
                                          <p:attrName>ppt_y</p:attrName>
                                        </p:attrNameLst>
                                      </p:cBhvr>
                                      <p:to>
                                        <p:strVal val="(#ppt_y+0.4)"/>
                                      </p:to>
                                    </p:set>
                                    <p:anim from="(#ppt_y+0.4)" to="(#ppt_y)" calcmode="lin" valueType="num">
                                      <p:cBhvr>
                                        <p:cTn id="28" dur="1230" accel="100000" fill="hold">
                                          <p:stCondLst>
                                            <p:cond delay="770"/>
                                          </p:stCondLst>
                                        </p:cTn>
                                        <p:tgtEl>
                                          <p:spTgt spid="6"/>
                                        </p:tgtEl>
                                        <p:attrNameLst>
                                          <p:attrName>ppt_y</p:attrName>
                                        </p:attrNameLst>
                                      </p:cBhvr>
                                    </p:anim>
                                  </p:childTnLst>
                                </p:cTn>
                              </p:par>
                            </p:childTnLst>
                          </p:cTn>
                        </p:par>
                      </p:childTnLst>
                    </p:cTn>
                  </p:par>
                  <p:par>
                    <p:cTn id="29" fill="hold">
                      <p:stCondLst>
                        <p:cond delay="indefinite"/>
                      </p:stCondLst>
                      <p:childTnLst>
                        <p:par>
                          <p:cTn id="30" fill="hold">
                            <p:stCondLst>
                              <p:cond delay="0"/>
                            </p:stCondLst>
                            <p:childTnLst>
                              <p:par>
                                <p:cTn id="31" presetID="30"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800" decel="100000"/>
                                        <p:tgtEl>
                                          <p:spTgt spid="5"/>
                                        </p:tgtEl>
                                      </p:cBhvr>
                                    </p:animEffect>
                                    <p:anim calcmode="lin" valueType="num">
                                      <p:cBhvr>
                                        <p:cTn id="34" dur="800" decel="100000" fill="hold"/>
                                        <p:tgtEl>
                                          <p:spTgt spid="5"/>
                                        </p:tgtEl>
                                        <p:attrNameLst>
                                          <p:attrName>style.rotation</p:attrName>
                                        </p:attrNameLst>
                                      </p:cBhvr>
                                      <p:tavLst>
                                        <p:tav tm="0">
                                          <p:val>
                                            <p:fltVal val="-90"/>
                                          </p:val>
                                        </p:tav>
                                        <p:tav tm="100000">
                                          <p:val>
                                            <p:fltVal val="0"/>
                                          </p:val>
                                        </p:tav>
                                      </p:tavLst>
                                    </p:anim>
                                    <p:anim calcmode="lin" valueType="num">
                                      <p:cBhvr>
                                        <p:cTn id="35" dur="800" decel="100000" fill="hold"/>
                                        <p:tgtEl>
                                          <p:spTgt spid="5"/>
                                        </p:tgtEl>
                                        <p:attrNameLst>
                                          <p:attrName>ppt_x</p:attrName>
                                        </p:attrNameLst>
                                      </p:cBhvr>
                                      <p:tavLst>
                                        <p:tav tm="0">
                                          <p:val>
                                            <p:strVal val="#ppt_x+0.4"/>
                                          </p:val>
                                        </p:tav>
                                        <p:tav tm="100000">
                                          <p:val>
                                            <p:strVal val="#ppt_x-0.05"/>
                                          </p:val>
                                        </p:tav>
                                      </p:tavLst>
                                    </p:anim>
                                    <p:anim calcmode="lin" valueType="num">
                                      <p:cBhvr>
                                        <p:cTn id="36" dur="800" decel="100000" fill="hold"/>
                                        <p:tgtEl>
                                          <p:spTgt spid="5"/>
                                        </p:tgtEl>
                                        <p:attrNameLst>
                                          <p:attrName>ppt_y</p:attrName>
                                        </p:attrNameLst>
                                      </p:cBhvr>
                                      <p:tavLst>
                                        <p:tav tm="0">
                                          <p:val>
                                            <p:strVal val="#ppt_y-0.4"/>
                                          </p:val>
                                        </p:tav>
                                        <p:tav tm="100000">
                                          <p:val>
                                            <p:strVal val="#ppt_y+0.1"/>
                                          </p:val>
                                        </p:tav>
                                      </p:tavLst>
                                    </p:anim>
                                    <p:anim calcmode="lin" valueType="num">
                                      <p:cBhvr>
                                        <p:cTn id="37"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38"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2095500" y="370945"/>
            <a:ext cx="8001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3600" spc="600" dirty="0">
                <a:solidFill>
                  <a:srgbClr val="FF0000"/>
                </a:solidFill>
                <a:latin typeface="+mj-ea"/>
                <a:ea typeface="+mj-ea"/>
              </a:rPr>
              <a:t>五一劳动节的</a:t>
            </a:r>
            <a:r>
              <a:rPr lang="zh-CN" altLang="en-US" sz="3600" spc="600" dirty="0">
                <a:solidFill>
                  <a:schemeClr val="tx1">
                    <a:lumMod val="85000"/>
                    <a:lumOff val="15000"/>
                  </a:schemeClr>
                </a:solidFill>
                <a:latin typeface="+mj-ea"/>
                <a:ea typeface="+mj-ea"/>
              </a:rPr>
              <a:t>由来和意义</a:t>
            </a:r>
            <a:endParaRPr lang="zh-CN" altLang="en-US" sz="3600" spc="600" dirty="0">
              <a:solidFill>
                <a:schemeClr val="tx1">
                  <a:lumMod val="85000"/>
                  <a:lumOff val="15000"/>
                </a:schemeClr>
              </a:solidFill>
              <a:latin typeface="+mj-ea"/>
              <a:ea typeface="+mj-ea"/>
            </a:endParaRPr>
          </a:p>
        </p:txBody>
      </p:sp>
      <p:sp>
        <p:nvSpPr>
          <p:cNvPr id="4" name="Text Box 6"/>
          <p:cNvSpPr txBox="1">
            <a:spLocks noChangeArrowheads="1"/>
          </p:cNvSpPr>
          <p:nvPr/>
        </p:nvSpPr>
        <p:spPr bwMode="auto">
          <a:xfrm>
            <a:off x="3376894" y="1617562"/>
            <a:ext cx="7940635" cy="4250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571500" indent="-571500" algn="just">
              <a:lnSpc>
                <a:spcPct val="150000"/>
              </a:lnSpc>
              <a:spcBef>
                <a:spcPct val="50000"/>
              </a:spcBef>
              <a:buFont typeface="Wingdings" panose="05000000000000000000" pitchFamily="2" charset="2"/>
              <a:buChar char="l"/>
            </a:pPr>
            <a:r>
              <a:rPr lang="zh-CN" altLang="en-US" sz="3600" u="sng" dirty="0">
                <a:solidFill>
                  <a:srgbClr val="FF0000"/>
                </a:solidFill>
                <a:latin typeface="杨任东竹石体-Bold" panose="02000000000000000000" pitchFamily="2" charset="-122"/>
                <a:ea typeface="杨任东竹石体-Bold" panose="02000000000000000000" pitchFamily="2" charset="-122"/>
              </a:rPr>
              <a:t>五一节的意义</a:t>
            </a:r>
            <a:r>
              <a:rPr lang="zh-CN" altLang="en-US" sz="3600" u="sng" dirty="0">
                <a:solidFill>
                  <a:schemeClr val="tx1">
                    <a:lumMod val="85000"/>
                    <a:lumOff val="15000"/>
                  </a:schemeClr>
                </a:solidFill>
                <a:latin typeface="杨任东竹石体-Bold" panose="02000000000000000000" pitchFamily="2" charset="-122"/>
                <a:ea typeface="杨任东竹石体-Bold" panose="02000000000000000000" pitchFamily="2" charset="-122"/>
              </a:rPr>
              <a:t>在于劳动者通过</a:t>
            </a:r>
            <a:r>
              <a:rPr lang="zh-CN" altLang="en-US" sz="3600" u="sng" dirty="0">
                <a:solidFill>
                  <a:srgbClr val="FF0000"/>
                </a:solidFill>
                <a:latin typeface="杨任东竹石体-Bold" panose="02000000000000000000" pitchFamily="2" charset="-122"/>
                <a:ea typeface="杨任东竹石体-Bold" panose="02000000000000000000" pitchFamily="2" charset="-122"/>
              </a:rPr>
              <a:t>斗争，争取到了</a:t>
            </a:r>
            <a:r>
              <a:rPr lang="zh-CN" altLang="en-US" sz="3600" u="sng" dirty="0">
                <a:solidFill>
                  <a:schemeClr val="tx1">
                    <a:lumMod val="85000"/>
                    <a:lumOff val="15000"/>
                  </a:schemeClr>
                </a:solidFill>
                <a:latin typeface="杨任东竹石体-Bold" panose="02000000000000000000" pitchFamily="2" charset="-122"/>
                <a:ea typeface="杨任东竹石体-Bold" panose="02000000000000000000" pitchFamily="2" charset="-122"/>
              </a:rPr>
              <a:t>自己的合法权益，</a:t>
            </a:r>
            <a:r>
              <a:rPr lang="zh-CN" altLang="en-US" sz="3600" u="sng" dirty="0">
                <a:solidFill>
                  <a:srgbClr val="FF0000"/>
                </a:solidFill>
                <a:latin typeface="杨任东竹石体-Bold" panose="02000000000000000000" pitchFamily="2" charset="-122"/>
                <a:ea typeface="杨任东竹石体-Bold" panose="02000000000000000000" pitchFamily="2" charset="-122"/>
              </a:rPr>
              <a:t>是人类文明民主</a:t>
            </a:r>
            <a:r>
              <a:rPr lang="zh-CN" altLang="en-US" sz="3600" u="sng" dirty="0">
                <a:solidFill>
                  <a:schemeClr val="tx1">
                    <a:lumMod val="85000"/>
                    <a:lumOff val="15000"/>
                  </a:schemeClr>
                </a:solidFill>
                <a:latin typeface="杨任东竹石体-Bold" panose="02000000000000000000" pitchFamily="2" charset="-122"/>
                <a:ea typeface="杨任东竹石体-Bold" panose="02000000000000000000" pitchFamily="2" charset="-122"/>
              </a:rPr>
              <a:t>的历史性进步，</a:t>
            </a:r>
            <a:r>
              <a:rPr lang="zh-CN" altLang="en-US" sz="3600" u="sng" dirty="0">
                <a:solidFill>
                  <a:srgbClr val="C00000"/>
                </a:solidFill>
                <a:latin typeface="杨任东竹石体-Bold" panose="02000000000000000000" pitchFamily="2" charset="-122"/>
                <a:ea typeface="杨任东竹石体-Bold" panose="02000000000000000000" pitchFamily="2" charset="-122"/>
              </a:rPr>
              <a:t>这才是五一劳动</a:t>
            </a:r>
            <a:r>
              <a:rPr lang="zh-CN" altLang="en-US" sz="3600" u="sng" dirty="0">
                <a:solidFill>
                  <a:schemeClr val="tx1">
                    <a:lumMod val="85000"/>
                    <a:lumOff val="15000"/>
                  </a:schemeClr>
                </a:solidFill>
                <a:latin typeface="杨任东竹石体-Bold" panose="02000000000000000000" pitchFamily="2" charset="-122"/>
                <a:ea typeface="杨任东竹石体-Bold" panose="02000000000000000000" pitchFamily="2" charset="-122"/>
              </a:rPr>
              <a:t>节的精髓所在 </a:t>
            </a:r>
            <a:endParaRPr lang="zh-CN" altLang="en-US" sz="3600" u="sng" dirty="0">
              <a:solidFill>
                <a:schemeClr val="tx1">
                  <a:lumMod val="85000"/>
                  <a:lumOff val="15000"/>
                </a:schemeClr>
              </a:solidFill>
              <a:latin typeface="杨任东竹石体-Bold" panose="02000000000000000000" pitchFamily="2" charset="-122"/>
              <a:ea typeface="杨任东竹石体-Bold" panose="02000000000000000000" pitchFamily="2" charset="-122"/>
            </a:endParaRPr>
          </a:p>
          <a:p>
            <a:pPr marL="571500" indent="-571500" algn="just">
              <a:lnSpc>
                <a:spcPct val="150000"/>
              </a:lnSpc>
              <a:spcBef>
                <a:spcPct val="50000"/>
              </a:spcBef>
              <a:buFont typeface="Wingdings" panose="05000000000000000000" pitchFamily="2" charset="2"/>
              <a:buChar char="l"/>
            </a:pPr>
            <a:endParaRPr lang="en-US" altLang="zh-CN" sz="3600" u="sng" dirty="0">
              <a:solidFill>
                <a:schemeClr val="tx1">
                  <a:lumMod val="85000"/>
                  <a:lumOff val="15000"/>
                </a:schemeClr>
              </a:solidFill>
              <a:latin typeface="杨任东竹石体-Bold" panose="02000000000000000000" pitchFamily="2" charset="-122"/>
              <a:ea typeface="杨任东竹石体-Bold" panose="02000000000000000000" pitchFamily="2" charset="-122"/>
            </a:endParaRPr>
          </a:p>
        </p:txBody>
      </p:sp>
      <p:pic>
        <p:nvPicPr>
          <p:cNvPr id="6" name="Picture 9" descr="153252-10051QQ531"/>
          <p:cNvPicPr>
            <a:picLocks noChangeAspect="1" noChangeArrowheads="1"/>
          </p:cNvPicPr>
          <p:nvPr/>
        </p:nvPicPr>
        <p:blipFill rotWithShape="1">
          <a:blip r:embed="rId1" cstate="screen">
            <a:extLst>
              <a:ext uri="{BEBA8EAE-BF5A-486C-A8C5-ECC9F3942E4B}">
                <a14:imgProps xmlns:a14="http://schemas.microsoft.com/office/drawing/2010/main">
                  <a14:imgLayer r:embed="rId2">
                    <a14:imgEffect>
                      <a14:colorTemperature colorTemp="11200"/>
                    </a14:imgEffect>
                  </a14:imgLayer>
                </a14:imgProps>
              </a:ext>
            </a:extLst>
          </a:blip>
          <a:srcRect/>
          <a:stretch>
            <a:fillRect/>
          </a:stretch>
        </p:blipFill>
        <p:spPr bwMode="auto">
          <a:xfrm>
            <a:off x="192428" y="2283106"/>
            <a:ext cx="3505200" cy="22917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4"/>
                                        </p:tgtEl>
                                        <p:attrNameLst>
                                          <p:attrName>style.visibility</p:attrName>
                                        </p:attrNameLst>
                                      </p:cBhvr>
                                      <p:to>
                                        <p:strVal val="visible"/>
                                      </p:to>
                                    </p:set>
                                    <p:anim calcmode="discrete" valueType="clr">
                                      <p:cBhvr override="childStyle">
                                        <p:cTn id="15"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4"/>
                                        </p:tgtEl>
                                        <p:attrNameLst>
                                          <p:attrName>fillcolor</p:attrName>
                                        </p:attrNameLst>
                                      </p:cBhvr>
                                      <p:tavLst>
                                        <p:tav tm="0">
                                          <p:val>
                                            <p:clrVal>
                                              <a:schemeClr val="accent2"/>
                                            </p:clrVal>
                                          </p:val>
                                        </p:tav>
                                        <p:tav tm="50000">
                                          <p:val>
                                            <p:clrVal>
                                              <a:schemeClr val="hlink"/>
                                            </p:clrVal>
                                          </p:val>
                                        </p:tav>
                                      </p:tavLst>
                                    </p:anim>
                                    <p:set>
                                      <p:cBhvr>
                                        <p:cTn id="17"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2095500" y="370945"/>
            <a:ext cx="8001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3600" spc="1000" dirty="0">
                <a:solidFill>
                  <a:srgbClr val="FF0000"/>
                </a:solidFill>
                <a:latin typeface="+mj-ea"/>
                <a:ea typeface="+mj-ea"/>
              </a:rPr>
              <a:t>“年代秀”</a:t>
            </a:r>
            <a:endParaRPr lang="zh-CN" altLang="en-US" sz="3600" spc="1000" dirty="0">
              <a:solidFill>
                <a:schemeClr val="tx1">
                  <a:lumMod val="85000"/>
                  <a:lumOff val="15000"/>
                </a:schemeClr>
              </a:solidFill>
              <a:latin typeface="+mj-ea"/>
              <a:ea typeface="+mj-ea"/>
            </a:endParaRPr>
          </a:p>
        </p:txBody>
      </p:sp>
      <p:pic>
        <p:nvPicPr>
          <p:cNvPr id="4" name="Picture 3" descr="铁人王进喜在石油大会战誓师"/>
          <p:cNvPicPr>
            <a:picLocks noChangeAspect="1" noChangeArrowheads="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Lst>
          </a:blip>
          <a:srcRect/>
          <a:stretch>
            <a:fillRect/>
          </a:stretch>
        </p:blipFill>
        <p:spPr>
          <a:xfrm>
            <a:off x="4292180" y="1719792"/>
            <a:ext cx="3268663" cy="2173288"/>
          </a:xfrm>
          <a:prstGeom prst="rect">
            <a:avLst/>
          </a:prstGeom>
          <a:ln>
            <a:noFill/>
          </a:ln>
          <a:effectLst>
            <a:outerShdw blurRad="292100" dist="139700" dir="2700000" algn="tl" rotWithShape="0">
              <a:srgbClr val="333333">
                <a:alpha val="65000"/>
              </a:srgbClr>
            </a:outerShdw>
          </a:effectLst>
        </p:spPr>
      </p:pic>
      <p:pic>
        <p:nvPicPr>
          <p:cNvPr id="6" name="Picture 5" descr="wfd"/>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Layer>
                </a14:imgProps>
              </a:ext>
            </a:extLst>
          </a:blip>
          <a:srcRect/>
          <a:stretch>
            <a:fillRect/>
          </a:stretch>
        </p:blipFill>
        <p:spPr>
          <a:xfrm>
            <a:off x="7860235" y="1719792"/>
            <a:ext cx="3225800" cy="2173288"/>
          </a:xfrm>
          <a:prstGeom prst="rect">
            <a:avLst/>
          </a:prstGeom>
          <a:ln>
            <a:noFill/>
          </a:ln>
          <a:effectLst>
            <a:outerShdw blurRad="292100" dist="139700" dir="2700000" algn="tl" rotWithShape="0">
              <a:srgbClr val="333333">
                <a:alpha val="65000"/>
              </a:srgbClr>
            </a:outerShdw>
          </a:effectLst>
        </p:spPr>
      </p:pic>
      <p:pic>
        <p:nvPicPr>
          <p:cNvPr id="10" name="图片 9"/>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11200"/>
                    </a14:imgEffect>
                  </a14:imgLayer>
                </a14:imgProps>
              </a:ext>
            </a:extLst>
          </a:blip>
          <a:stretch>
            <a:fillRect/>
          </a:stretch>
        </p:blipFill>
        <p:spPr>
          <a:xfrm flipH="1">
            <a:off x="-143939" y="988246"/>
            <a:ext cx="3776561" cy="5840724"/>
          </a:xfrm>
          <a:prstGeom prst="rect">
            <a:avLst/>
          </a:prstGeom>
        </p:spPr>
      </p:pic>
      <p:sp>
        <p:nvSpPr>
          <p:cNvPr id="11" name="矩形 10"/>
          <p:cNvSpPr/>
          <p:nvPr/>
        </p:nvSpPr>
        <p:spPr>
          <a:xfrm>
            <a:off x="4159420" y="4421975"/>
            <a:ext cx="4285147" cy="923330"/>
          </a:xfrm>
          <a:prstGeom prst="rect">
            <a:avLst/>
          </a:prstGeom>
        </p:spPr>
        <p:txBody>
          <a:bodyPr wrap="none">
            <a:spAutoFit/>
          </a:bodyPr>
          <a:lstStyle/>
          <a:p>
            <a:r>
              <a:rPr lang="zh-CN" altLang="en-US" sz="5400" spc="600" dirty="0">
                <a:solidFill>
                  <a:srgbClr val="C00000"/>
                </a:solidFill>
                <a:latin typeface="杨任东竹石体-Bold" panose="02000000000000000000" pitchFamily="2" charset="-122"/>
                <a:ea typeface="杨任东竹石体-Bold" panose="02000000000000000000" pitchFamily="2" charset="-122"/>
              </a:rPr>
              <a:t>铁人 王进喜</a:t>
            </a:r>
            <a:endParaRPr lang="zh-CN" altLang="en-US" sz="5400" spc="600" dirty="0">
              <a:solidFill>
                <a:srgbClr val="C00000"/>
              </a:solidFill>
              <a:latin typeface="杨任东竹石体-Bold" panose="02000000000000000000" pitchFamily="2" charset="-122"/>
              <a:ea typeface="杨任东竹石体-Bold" panose="02000000000000000000" pitchFamily="2" charset="-122"/>
            </a:endParaRPr>
          </a:p>
        </p:txBody>
      </p:sp>
      <p:pic>
        <p:nvPicPr>
          <p:cNvPr id="12" name="图片 11"/>
          <p:cNvPicPr>
            <a:picLocks noChangeAspect="1"/>
          </p:cNvPicPr>
          <p:nvPr/>
        </p:nvPicPr>
        <p:blipFill rotWithShape="1">
          <a:blip r:embed="rId7" cstate="screen">
            <a:extLst>
              <a:ext uri="{BEBA8EAE-BF5A-486C-A8C5-ECC9F3942E4B}">
                <a14:imgProps xmlns:a14="http://schemas.microsoft.com/office/drawing/2010/main">
                  <a14:imgLayer r:embed="rId8">
                    <a14:imgEffect>
                      <a14:saturation sat="300000"/>
                    </a14:imgEffect>
                  </a14:imgLayer>
                </a14:imgProps>
              </a:ext>
            </a:extLst>
          </a:blip>
          <a:srcRect l="8157" t="22837" r="8536" b="26799"/>
          <a:stretch>
            <a:fillRect/>
          </a:stretch>
        </p:blipFill>
        <p:spPr>
          <a:xfrm>
            <a:off x="7278575" y="753509"/>
            <a:ext cx="4389119" cy="16825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2095500" y="370945"/>
            <a:ext cx="8001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3600" spc="1000" dirty="0">
                <a:solidFill>
                  <a:srgbClr val="FF0000"/>
                </a:solidFill>
                <a:latin typeface="+mj-ea"/>
                <a:ea typeface="+mj-ea"/>
              </a:rPr>
              <a:t>“年代秀”</a:t>
            </a:r>
            <a:endParaRPr lang="zh-CN" altLang="en-US" sz="3600" spc="1000" dirty="0">
              <a:solidFill>
                <a:schemeClr val="tx1">
                  <a:lumMod val="85000"/>
                  <a:lumOff val="15000"/>
                </a:schemeClr>
              </a:solidFill>
              <a:latin typeface="+mj-ea"/>
              <a:ea typeface="+mj-ea"/>
            </a:endParaRPr>
          </a:p>
        </p:txBody>
      </p:sp>
      <p:sp>
        <p:nvSpPr>
          <p:cNvPr id="4" name="Rectangle 2"/>
          <p:cNvSpPr txBox="1">
            <a:spLocks noRot="1" noChangeArrowheads="1"/>
          </p:cNvSpPr>
          <p:nvPr/>
        </p:nvSpPr>
        <p:spPr>
          <a:xfrm>
            <a:off x="3067974" y="4522808"/>
            <a:ext cx="854075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5400" spc="600" dirty="0">
                <a:solidFill>
                  <a:srgbClr val="C00000"/>
                </a:solidFill>
                <a:latin typeface="杨任东竹石体-Bold" panose="02000000000000000000" pitchFamily="2" charset="-122"/>
                <a:ea typeface="杨任东竹石体-Bold" panose="02000000000000000000" pitchFamily="2" charset="-122"/>
                <a:cs typeface="+mn-cs"/>
              </a:rPr>
              <a:t>雷锋同志</a:t>
            </a:r>
            <a:endParaRPr lang="zh-CN" altLang="en-US" sz="5400" spc="600" dirty="0">
              <a:solidFill>
                <a:srgbClr val="C00000"/>
              </a:solidFill>
              <a:latin typeface="杨任东竹石体-Bold" panose="02000000000000000000" pitchFamily="2" charset="-122"/>
              <a:ea typeface="杨任东竹石体-Bold" panose="02000000000000000000" pitchFamily="2" charset="-122"/>
              <a:cs typeface="+mn-cs"/>
            </a:endParaRPr>
          </a:p>
        </p:txBody>
      </p:sp>
      <p:pic>
        <p:nvPicPr>
          <p:cNvPr id="5" name="Picture 3" descr="369465_419803"/>
          <p:cNvPicPr>
            <a:picLocks noChangeAspect="1" noChangeArrowheads="1"/>
          </p:cNvPicPr>
          <p:nvPr/>
        </p:nvPicPr>
        <p:blipFill>
          <a:blip r:embed="rId1" cstate="screen"/>
          <a:srcRect/>
          <a:stretch>
            <a:fillRect/>
          </a:stretch>
        </p:blipFill>
        <p:spPr>
          <a:xfrm>
            <a:off x="9990339" y="2016890"/>
            <a:ext cx="1329186" cy="1828800"/>
          </a:xfrm>
          <a:prstGeom prst="rect">
            <a:avLst/>
          </a:prstGeom>
          <a:ln>
            <a:noFill/>
          </a:ln>
          <a:effectLst>
            <a:outerShdw blurRad="292100" dist="139700" dir="2700000" algn="tl" rotWithShape="0">
              <a:srgbClr val="333333">
                <a:alpha val="65000"/>
              </a:srgbClr>
            </a:outerShdw>
          </a:effectLst>
        </p:spPr>
      </p:pic>
      <p:pic>
        <p:nvPicPr>
          <p:cNvPr id="7" name="Picture 5" descr="2009031323121259928"/>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colorTemperature colorTemp="11200"/>
                    </a14:imgEffect>
                  </a14:imgLayer>
                </a14:imgProps>
              </a:ext>
            </a:extLst>
          </a:blip>
          <a:srcRect/>
          <a:stretch>
            <a:fillRect/>
          </a:stretch>
        </p:blipFill>
        <p:spPr>
          <a:xfrm>
            <a:off x="6443241" y="2016890"/>
            <a:ext cx="2976562" cy="1828800"/>
          </a:xfrm>
          <a:prstGeom prst="rect">
            <a:avLst/>
          </a:prstGeom>
          <a:ln>
            <a:noFill/>
          </a:ln>
          <a:effectLst>
            <a:outerShdw blurRad="292100" dist="139700" dir="2700000" algn="tl" rotWithShape="0">
              <a:srgbClr val="333333">
                <a:alpha val="65000"/>
              </a:srgbClr>
            </a:outerShdw>
          </a:effectLst>
        </p:spPr>
      </p:pic>
      <p:pic>
        <p:nvPicPr>
          <p:cNvPr id="8" name="Picture 6" descr="369477_841254"/>
          <p:cNvPicPr>
            <a:picLocks noChangeAspect="1" noChangeArrowheads="1"/>
          </p:cNvPicPr>
          <p:nvPr/>
        </p:nvPicPr>
        <p:blipFill rotWithShape="1">
          <a:blip r:embed="rId4" cstate="screen">
            <a:extLst>
              <a:ext uri="{BEBA8EAE-BF5A-486C-A8C5-ECC9F3942E4B}">
                <a14:imgProps xmlns:a14="http://schemas.microsoft.com/office/drawing/2010/main">
                  <a14:imgLayer r:embed="rId5">
                    <a14:imgEffect>
                      <a14:colorTemperature colorTemp="11200"/>
                    </a14:imgEffect>
                  </a14:imgLayer>
                </a14:imgProps>
              </a:ext>
            </a:extLst>
          </a:blip>
          <a:srcRect/>
          <a:stretch>
            <a:fillRect/>
          </a:stretch>
        </p:blipFill>
        <p:spPr>
          <a:xfrm>
            <a:off x="3302823" y="2016890"/>
            <a:ext cx="2793177" cy="1828800"/>
          </a:xfrm>
          <a:prstGeom prst="rect">
            <a:avLst/>
          </a:prstGeom>
          <a:ln>
            <a:noFill/>
          </a:ln>
          <a:effectLst>
            <a:outerShdw blurRad="292100" dist="139700" dir="2700000" algn="tl" rotWithShape="0">
              <a:srgbClr val="333333">
                <a:alpha val="65000"/>
              </a:srgbClr>
            </a:outerShdw>
          </a:effectLst>
        </p:spPr>
      </p:pic>
      <p:pic>
        <p:nvPicPr>
          <p:cNvPr id="11" name="图片 10"/>
          <p:cNvPicPr>
            <a:picLocks noChangeAspect="1"/>
          </p:cNvPicPr>
          <p:nvPr/>
        </p:nvPicPr>
        <p:blipFill rotWithShape="1">
          <a:blip r:embed="rId6" cstate="screen">
            <a:extLst>
              <a:ext uri="{BEBA8EAE-BF5A-486C-A8C5-ECC9F3942E4B}">
                <a14:imgProps xmlns:a14="http://schemas.microsoft.com/office/drawing/2010/main">
                  <a14:imgLayer r:embed="rId7">
                    <a14:imgEffect>
                      <a14:saturation sat="400000"/>
                    </a14:imgEffect>
                  </a14:imgLayer>
                </a14:imgProps>
              </a:ext>
            </a:extLst>
          </a:blip>
          <a:srcRect/>
          <a:stretch>
            <a:fillRect/>
          </a:stretch>
        </p:blipFill>
        <p:spPr>
          <a:xfrm>
            <a:off x="0" y="1419951"/>
            <a:ext cx="2754775" cy="5438049"/>
          </a:xfrm>
          <a:prstGeom prst="rect">
            <a:avLst/>
          </a:prstGeom>
        </p:spPr>
      </p:pic>
      <p:pic>
        <p:nvPicPr>
          <p:cNvPr id="12" name="图片 11"/>
          <p:cNvPicPr>
            <a:picLocks noChangeAspect="1"/>
          </p:cNvPicPr>
          <p:nvPr/>
        </p:nvPicPr>
        <p:blipFill rotWithShape="1">
          <a:blip r:embed="rId8" cstate="screen">
            <a:extLst>
              <a:ext uri="{BEBA8EAE-BF5A-486C-A8C5-ECC9F3942E4B}">
                <a14:imgProps xmlns:a14="http://schemas.microsoft.com/office/drawing/2010/main">
                  <a14:imgLayer r:embed="rId9">
                    <a14:imgEffect>
                      <a14:saturation sat="300000"/>
                    </a14:imgEffect>
                  </a14:imgLayer>
                </a14:imgProps>
              </a:ext>
            </a:extLst>
          </a:blip>
          <a:srcRect l="8157" t="22837" r="8536" b="26799"/>
          <a:stretch>
            <a:fillRect/>
          </a:stretch>
        </p:blipFill>
        <p:spPr>
          <a:xfrm>
            <a:off x="7446215" y="94071"/>
            <a:ext cx="4389119" cy="16825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2095500" y="370945"/>
            <a:ext cx="8001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3600" spc="1000" dirty="0">
                <a:solidFill>
                  <a:srgbClr val="FF0000"/>
                </a:solidFill>
                <a:latin typeface="+mj-ea"/>
                <a:ea typeface="+mj-ea"/>
              </a:rPr>
              <a:t>“年代秀”</a:t>
            </a:r>
            <a:endParaRPr lang="zh-CN" altLang="en-US" sz="3600" spc="1000" dirty="0">
              <a:solidFill>
                <a:schemeClr val="tx1">
                  <a:lumMod val="85000"/>
                  <a:lumOff val="15000"/>
                </a:schemeClr>
              </a:solidFill>
              <a:latin typeface="+mj-ea"/>
              <a:ea typeface="+mj-ea"/>
            </a:endParaRPr>
          </a:p>
        </p:txBody>
      </p:sp>
      <p:pic>
        <p:nvPicPr>
          <p:cNvPr id="3" name="Picture 3" descr="6"/>
          <p:cNvPicPr>
            <a:picLocks noChangeAspect="1" noChangeArrowheads="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Lst>
          </a:blip>
          <a:srcRect/>
          <a:stretch>
            <a:fillRect/>
          </a:stretch>
        </p:blipFill>
        <p:spPr>
          <a:xfrm>
            <a:off x="1345116" y="1338332"/>
            <a:ext cx="2168532" cy="2634225"/>
          </a:xfrm>
          <a:prstGeom prst="rect">
            <a:avLst/>
          </a:prstGeom>
          <a:ln>
            <a:noFill/>
          </a:ln>
          <a:effectLst>
            <a:outerShdw blurRad="292100" dist="139700" dir="2700000" algn="tl" rotWithShape="0">
              <a:srgbClr val="333333">
                <a:alpha val="65000"/>
              </a:srgbClr>
            </a:outerShdw>
          </a:effectLst>
        </p:spPr>
      </p:pic>
      <p:pic>
        <p:nvPicPr>
          <p:cNvPr id="4" name="Picture 4" descr="W020100827593049472176"/>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Layer>
                </a14:imgProps>
              </a:ext>
            </a:extLst>
          </a:blip>
          <a:srcRect/>
          <a:stretch>
            <a:fillRect/>
          </a:stretch>
        </p:blipFill>
        <p:spPr>
          <a:xfrm>
            <a:off x="6351083" y="1338332"/>
            <a:ext cx="2308903" cy="2634225"/>
          </a:xfrm>
          <a:prstGeom prst="rect">
            <a:avLst/>
          </a:prstGeom>
          <a:ln>
            <a:noFill/>
          </a:ln>
          <a:effectLst>
            <a:outerShdw blurRad="292100" dist="139700" dir="2700000" algn="tl" rotWithShape="0">
              <a:srgbClr val="333333">
                <a:alpha val="65000"/>
              </a:srgbClr>
            </a:outerShdw>
          </a:effectLst>
        </p:spPr>
      </p:pic>
      <p:pic>
        <p:nvPicPr>
          <p:cNvPr id="5" name="Picture 5" descr="1123660736067"/>
          <p:cNvPicPr>
            <a:picLocks noChangeAspect="1" noChangeArrowheads="1"/>
          </p:cNvPicPr>
          <p:nvPr/>
        </p:nvPicPr>
        <p:blipFill>
          <a:blip r:embed="rId5" cstate="screen">
            <a:extLst>
              <a:ext uri="{BEBA8EAE-BF5A-486C-A8C5-ECC9F3942E4B}">
                <a14:imgProps xmlns:a14="http://schemas.microsoft.com/office/drawing/2010/main">
                  <a14:imgLayer r:embed="rId6">
                    <a14:imgEffect>
                      <a14:colorTemperature colorTemp="11200"/>
                    </a14:imgEffect>
                  </a14:imgLayer>
                </a14:imgProps>
              </a:ext>
            </a:extLst>
          </a:blip>
          <a:srcRect/>
          <a:stretch>
            <a:fillRect/>
          </a:stretch>
        </p:blipFill>
        <p:spPr>
          <a:xfrm>
            <a:off x="3848099" y="1338332"/>
            <a:ext cx="2168533" cy="2634225"/>
          </a:xfrm>
          <a:prstGeom prst="rect">
            <a:avLst/>
          </a:prstGeom>
          <a:ln>
            <a:noFill/>
          </a:ln>
          <a:effectLst>
            <a:outerShdw blurRad="292100" dist="139700" dir="2700000" algn="tl" rotWithShape="0">
              <a:srgbClr val="333333">
                <a:alpha val="65000"/>
              </a:srgbClr>
            </a:outerShdw>
          </a:effectLst>
        </p:spPr>
      </p:pic>
      <p:pic>
        <p:nvPicPr>
          <p:cNvPr id="6" name="Picture 6" descr="W020100715581535071724"/>
          <p:cNvPicPr>
            <a:picLocks noChangeAspect="1" noChangeArrowheads="1"/>
          </p:cNvPicPr>
          <p:nvPr/>
        </p:nvPicPr>
        <p:blipFill rotWithShape="1">
          <a:blip r:embed="rId7" cstate="screen">
            <a:extLst>
              <a:ext uri="{BEBA8EAE-BF5A-486C-A8C5-ECC9F3942E4B}">
                <a14:imgProps xmlns:a14="http://schemas.microsoft.com/office/drawing/2010/main">
                  <a14:imgLayer r:embed="rId8">
                    <a14:imgEffect>
                      <a14:colorTemperature colorTemp="11200"/>
                    </a14:imgEffect>
                  </a14:imgLayer>
                </a14:imgProps>
              </a:ext>
            </a:extLst>
          </a:blip>
          <a:srcRect/>
          <a:stretch>
            <a:fillRect/>
          </a:stretch>
        </p:blipFill>
        <p:spPr>
          <a:xfrm>
            <a:off x="8994438" y="1338332"/>
            <a:ext cx="2211111" cy="2634225"/>
          </a:xfrm>
          <a:prstGeom prst="rect">
            <a:avLst/>
          </a:prstGeom>
          <a:ln>
            <a:noFill/>
          </a:ln>
          <a:effectLst>
            <a:outerShdw blurRad="292100" dist="139700" dir="2700000" algn="tl" rotWithShape="0">
              <a:srgbClr val="333333">
                <a:alpha val="65000"/>
              </a:srgbClr>
            </a:outerShdw>
          </a:effectLst>
        </p:spPr>
      </p:pic>
      <p:sp>
        <p:nvSpPr>
          <p:cNvPr id="8" name="Rectangle 2"/>
          <p:cNvSpPr txBox="1">
            <a:spLocks noRot="1" noChangeArrowheads="1"/>
          </p:cNvSpPr>
          <p:nvPr/>
        </p:nvSpPr>
        <p:spPr>
          <a:xfrm>
            <a:off x="1825625" y="4486653"/>
            <a:ext cx="854075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zh-CN" altLang="en-US" sz="5400" spc="600" dirty="0">
                <a:solidFill>
                  <a:srgbClr val="C00000"/>
                </a:solidFill>
                <a:latin typeface="杨任东竹石体-Bold" panose="02000000000000000000" pitchFamily="2" charset="-122"/>
                <a:ea typeface="杨任东竹石体-Bold" panose="02000000000000000000" pitchFamily="2" charset="-122"/>
                <a:cs typeface="+mn-cs"/>
              </a:rPr>
              <a:t>耐心细致的售货员</a:t>
            </a:r>
            <a:endParaRPr lang="en-US" altLang="zh-CN" sz="5400" spc="600" dirty="0">
              <a:solidFill>
                <a:srgbClr val="C00000"/>
              </a:solidFill>
              <a:latin typeface="杨任东竹石体-Bold" panose="02000000000000000000" pitchFamily="2" charset="-122"/>
              <a:ea typeface="杨任东竹石体-Bold" panose="02000000000000000000" pitchFamily="2" charset="-122"/>
              <a:cs typeface="+mn-cs"/>
            </a:endParaRPr>
          </a:p>
          <a:p>
            <a:pPr algn="ctr">
              <a:lnSpc>
                <a:spcPct val="100000"/>
              </a:lnSpc>
            </a:pPr>
            <a:r>
              <a:rPr lang="zh-CN" altLang="en-US" sz="5400" spc="600" dirty="0">
                <a:latin typeface="杨任东竹石体-Bold" panose="02000000000000000000" pitchFamily="2" charset="-122"/>
                <a:ea typeface="杨任东竹石体-Bold" panose="02000000000000000000" pitchFamily="2" charset="-122"/>
                <a:cs typeface="+mn-cs"/>
              </a:rPr>
              <a:t>张秉贵同志</a:t>
            </a:r>
            <a:endParaRPr lang="zh-CN" altLang="en-US" sz="5400" spc="600" dirty="0">
              <a:latin typeface="杨任东竹石体-Bold" panose="02000000000000000000" pitchFamily="2" charset="-122"/>
              <a:ea typeface="杨任东竹石体-Bold" panose="02000000000000000000" pitchFamily="2" charset="-122"/>
              <a:cs typeface="+mn-cs"/>
            </a:endParaRPr>
          </a:p>
        </p:txBody>
      </p:sp>
      <p:pic>
        <p:nvPicPr>
          <p:cNvPr id="9" name="图片 8"/>
          <p:cNvPicPr>
            <a:picLocks noChangeAspect="1"/>
          </p:cNvPicPr>
          <p:nvPr/>
        </p:nvPicPr>
        <p:blipFill rotWithShape="1">
          <a:blip r:embed="rId9" cstate="screen">
            <a:extLst>
              <a:ext uri="{BEBA8EAE-BF5A-486C-A8C5-ECC9F3942E4B}">
                <a14:imgProps xmlns:a14="http://schemas.microsoft.com/office/drawing/2010/main">
                  <a14:imgLayer r:embed="rId10">
                    <a14:imgEffect>
                      <a14:saturation sat="300000"/>
                    </a14:imgEffect>
                  </a14:imgLayer>
                </a14:imgProps>
              </a:ext>
            </a:extLst>
          </a:blip>
          <a:srcRect l="8157" t="22837" r="8536" b="26799"/>
          <a:stretch>
            <a:fillRect/>
          </a:stretch>
        </p:blipFill>
        <p:spPr>
          <a:xfrm>
            <a:off x="7278575" y="240026"/>
            <a:ext cx="4389119" cy="16825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800" decel="100000"/>
                                        <p:tgtEl>
                                          <p:spTgt spid="5"/>
                                        </p:tgtEl>
                                      </p:cBhvr>
                                    </p:animEffect>
                                    <p:anim calcmode="lin" valueType="num">
                                      <p:cBhvr>
                                        <p:cTn id="18" dur="800" decel="100000" fill="hold"/>
                                        <p:tgtEl>
                                          <p:spTgt spid="5"/>
                                        </p:tgtEl>
                                        <p:attrNameLst>
                                          <p:attrName>style.rotation</p:attrName>
                                        </p:attrNameLst>
                                      </p:cBhvr>
                                      <p:tavLst>
                                        <p:tav tm="0">
                                          <p:val>
                                            <p:fltVal val="-90"/>
                                          </p:val>
                                        </p:tav>
                                        <p:tav tm="100000">
                                          <p:val>
                                            <p:fltVal val="0"/>
                                          </p:val>
                                        </p:tav>
                                      </p:tavLst>
                                    </p:anim>
                                    <p:anim calcmode="lin" valueType="num">
                                      <p:cBhvr>
                                        <p:cTn id="19" dur="800" decel="100000" fill="hold"/>
                                        <p:tgtEl>
                                          <p:spTgt spid="5"/>
                                        </p:tgtEl>
                                        <p:attrNameLst>
                                          <p:attrName>ppt_x</p:attrName>
                                        </p:attrNameLst>
                                      </p:cBhvr>
                                      <p:tavLst>
                                        <p:tav tm="0">
                                          <p:val>
                                            <p:strVal val="#ppt_x+0.4"/>
                                          </p:val>
                                        </p:tav>
                                        <p:tav tm="100000">
                                          <p:val>
                                            <p:strVal val="#ppt_x-0.05"/>
                                          </p:val>
                                        </p:tav>
                                      </p:tavLst>
                                    </p:anim>
                                    <p:anim calcmode="lin" valueType="num">
                                      <p:cBhvr>
                                        <p:cTn id="20" dur="800" decel="100000" fill="hold"/>
                                        <p:tgtEl>
                                          <p:spTgt spid="5"/>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800" decel="100000"/>
                                        <p:tgtEl>
                                          <p:spTgt spid="4"/>
                                        </p:tgtEl>
                                      </p:cBhvr>
                                    </p:animEffect>
                                    <p:anim calcmode="lin" valueType="num">
                                      <p:cBhvr>
                                        <p:cTn id="28" dur="800" decel="100000" fill="hold"/>
                                        <p:tgtEl>
                                          <p:spTgt spid="4"/>
                                        </p:tgtEl>
                                        <p:attrNameLst>
                                          <p:attrName>style.rotation</p:attrName>
                                        </p:attrNameLst>
                                      </p:cBhvr>
                                      <p:tavLst>
                                        <p:tav tm="0">
                                          <p:val>
                                            <p:fltVal val="-90"/>
                                          </p:val>
                                        </p:tav>
                                        <p:tav tm="100000">
                                          <p:val>
                                            <p:fltVal val="0"/>
                                          </p:val>
                                        </p:tav>
                                      </p:tavLst>
                                    </p:anim>
                                    <p:anim calcmode="lin" valueType="num">
                                      <p:cBhvr>
                                        <p:cTn id="29" dur="800" decel="100000" fill="hold"/>
                                        <p:tgtEl>
                                          <p:spTgt spid="4"/>
                                        </p:tgtEl>
                                        <p:attrNameLst>
                                          <p:attrName>ppt_x</p:attrName>
                                        </p:attrNameLst>
                                      </p:cBhvr>
                                      <p:tavLst>
                                        <p:tav tm="0">
                                          <p:val>
                                            <p:strVal val="#ppt_x+0.4"/>
                                          </p:val>
                                        </p:tav>
                                        <p:tav tm="100000">
                                          <p:val>
                                            <p:strVal val="#ppt_x-0.05"/>
                                          </p:val>
                                        </p:tav>
                                      </p:tavLst>
                                    </p:anim>
                                    <p:anim calcmode="lin" valueType="num">
                                      <p:cBhvr>
                                        <p:cTn id="30" dur="800" decel="100000" fill="hold"/>
                                        <p:tgtEl>
                                          <p:spTgt spid="4"/>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800" decel="100000"/>
                                        <p:tgtEl>
                                          <p:spTgt spid="6"/>
                                        </p:tgtEl>
                                      </p:cBhvr>
                                    </p:animEffect>
                                    <p:anim calcmode="lin" valueType="num">
                                      <p:cBhvr>
                                        <p:cTn id="38" dur="800" decel="100000" fill="hold"/>
                                        <p:tgtEl>
                                          <p:spTgt spid="6"/>
                                        </p:tgtEl>
                                        <p:attrNameLst>
                                          <p:attrName>style.rotation</p:attrName>
                                        </p:attrNameLst>
                                      </p:cBhvr>
                                      <p:tavLst>
                                        <p:tav tm="0">
                                          <p:val>
                                            <p:fltVal val="-90"/>
                                          </p:val>
                                        </p:tav>
                                        <p:tav tm="100000">
                                          <p:val>
                                            <p:fltVal val="0"/>
                                          </p:val>
                                        </p:tav>
                                      </p:tavLst>
                                    </p:anim>
                                    <p:anim calcmode="lin" valueType="num">
                                      <p:cBhvr>
                                        <p:cTn id="39" dur="800" decel="100000" fill="hold"/>
                                        <p:tgtEl>
                                          <p:spTgt spid="6"/>
                                        </p:tgtEl>
                                        <p:attrNameLst>
                                          <p:attrName>ppt_x</p:attrName>
                                        </p:attrNameLst>
                                      </p:cBhvr>
                                      <p:tavLst>
                                        <p:tav tm="0">
                                          <p:val>
                                            <p:strVal val="#ppt_x+0.4"/>
                                          </p:val>
                                        </p:tav>
                                        <p:tav tm="100000">
                                          <p:val>
                                            <p:strVal val="#ppt_x-0.05"/>
                                          </p:val>
                                        </p:tav>
                                      </p:tavLst>
                                    </p:anim>
                                    <p:anim calcmode="lin" valueType="num">
                                      <p:cBhvr>
                                        <p:cTn id="40" dur="800" decel="100000" fill="hold"/>
                                        <p:tgtEl>
                                          <p:spTgt spid="6"/>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2095500" y="370945"/>
            <a:ext cx="8001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3600" spc="600" dirty="0">
                <a:solidFill>
                  <a:srgbClr val="FF0000"/>
                </a:solidFill>
                <a:latin typeface="+mj-ea"/>
                <a:ea typeface="+mj-ea"/>
              </a:rPr>
              <a:t>国外</a:t>
            </a:r>
            <a:r>
              <a:rPr lang="zh-CN" altLang="en-US" sz="3600" spc="600" dirty="0">
                <a:solidFill>
                  <a:schemeClr val="tx1">
                    <a:lumMod val="85000"/>
                    <a:lumOff val="15000"/>
                  </a:schemeClr>
                </a:solidFill>
                <a:latin typeface="+mj-ea"/>
                <a:ea typeface="+mj-ea"/>
              </a:rPr>
              <a:t>五一劳动节</a:t>
            </a:r>
            <a:endParaRPr lang="zh-CN" altLang="en-US" sz="3600" spc="600" dirty="0">
              <a:solidFill>
                <a:schemeClr val="tx1">
                  <a:lumMod val="85000"/>
                  <a:lumOff val="15000"/>
                </a:schemeClr>
              </a:solidFill>
              <a:latin typeface="+mj-ea"/>
              <a:ea typeface="+mj-ea"/>
            </a:endParaRPr>
          </a:p>
        </p:txBody>
      </p:sp>
      <p:pic>
        <p:nvPicPr>
          <p:cNvPr id="9" name="图片 8"/>
          <p:cNvPicPr>
            <a:picLocks noChangeAspect="1"/>
          </p:cNvPicPr>
          <p:nvPr/>
        </p:nvPicPr>
        <p:blipFill rotWithShape="1">
          <a:blip r:embed="rId1" cstate="screen">
            <a:extLst>
              <a:ext uri="{BEBA8EAE-BF5A-486C-A8C5-ECC9F3942E4B}">
                <a14:imgProps xmlns:a14="http://schemas.microsoft.com/office/drawing/2010/main">
                  <a14:imgLayer r:embed="rId2">
                    <a14:imgEffect>
                      <a14:colorTemperature colorTemp="11200"/>
                    </a14:imgEffect>
                  </a14:imgLayer>
                </a14:imgProps>
              </a:ext>
            </a:extLst>
          </a:blip>
          <a:srcRect r="-1473"/>
          <a:stretch>
            <a:fillRect/>
          </a:stretch>
        </p:blipFill>
        <p:spPr>
          <a:xfrm>
            <a:off x="0" y="4800216"/>
            <a:ext cx="5081285" cy="2057784"/>
          </a:xfrm>
          <a:prstGeom prst="rect">
            <a:avLst/>
          </a:prstGeom>
        </p:spPr>
      </p:pic>
      <p:sp>
        <p:nvSpPr>
          <p:cNvPr id="4" name="Rectangle 1"/>
          <p:cNvSpPr>
            <a:spLocks noChangeArrowheads="1"/>
          </p:cNvSpPr>
          <p:nvPr/>
        </p:nvSpPr>
        <p:spPr bwMode="auto">
          <a:xfrm>
            <a:off x="900523" y="1560475"/>
            <a:ext cx="10390954" cy="3737049"/>
          </a:xfrm>
          <a:prstGeom prst="rect">
            <a:avLst/>
          </a:prstGeom>
          <a:noFill/>
          <a:ln w="9525">
            <a:solidFill>
              <a:schemeClr val="bg1">
                <a:lumMod val="85000"/>
              </a:schemeClr>
            </a:solidFill>
            <a:miter lim="800000"/>
          </a:ln>
          <a:effectLst/>
        </p:spPr>
        <p:txBody>
          <a:bodyPr wrap="square" anchor="ctr">
            <a:spAutoFit/>
          </a:bodyPr>
          <a:lstStyle/>
          <a:p>
            <a:pPr algn="just">
              <a:lnSpc>
                <a:spcPct val="150000"/>
              </a:lnSpc>
              <a:buFontTx/>
              <a:buNone/>
              <a:defRPr/>
            </a:pPr>
            <a:r>
              <a:rPr lang="en-US" altLang="zh-CN" sz="2000" b="0" spc="300" dirty="0">
                <a:solidFill>
                  <a:srgbClr val="000000"/>
                </a:solidFill>
                <a:cs typeface="Arial" panose="020B0604020202020204" pitchFamily="34" charset="0"/>
              </a:rPr>
              <a:t>      </a:t>
            </a:r>
            <a:r>
              <a:rPr lang="zh-CN" sz="2000" spc="300" dirty="0">
                <a:solidFill>
                  <a:srgbClr val="000000"/>
                </a:solidFill>
                <a:cs typeface="Arial" panose="020B0604020202020204" pitchFamily="34" charset="0"/>
              </a:rPr>
              <a:t>美国：劳动节发源地不过“五一”　</a:t>
            </a:r>
            <a:r>
              <a:rPr lang="en-US" altLang="zh-CN" sz="2000" spc="300" dirty="0">
                <a:solidFill>
                  <a:srgbClr val="FF0000"/>
                </a:solidFill>
                <a:cs typeface="Arial" panose="020B0604020202020204" pitchFamily="34" charset="0"/>
              </a:rPr>
              <a:t>19</a:t>
            </a:r>
            <a:r>
              <a:rPr lang="zh-CN" altLang="en-US" sz="2000" spc="300" dirty="0">
                <a:solidFill>
                  <a:srgbClr val="FF0000"/>
                </a:solidFill>
                <a:cs typeface="Arial" panose="020B0604020202020204" pitchFamily="34" charset="0"/>
              </a:rPr>
              <a:t>世纪</a:t>
            </a:r>
            <a:r>
              <a:rPr lang="en-US" altLang="zh-CN" sz="2000" spc="300" dirty="0">
                <a:solidFill>
                  <a:srgbClr val="FF0000"/>
                </a:solidFill>
                <a:cs typeface="Arial" panose="020B0604020202020204" pitchFamily="34" charset="0"/>
              </a:rPr>
              <a:t>80</a:t>
            </a:r>
            <a:r>
              <a:rPr lang="zh-CN" altLang="en-US" sz="2000" spc="300" dirty="0">
                <a:solidFill>
                  <a:srgbClr val="FF0000"/>
                </a:solidFill>
                <a:cs typeface="Arial" panose="020B0604020202020204" pitchFamily="34" charset="0"/>
              </a:rPr>
              <a:t>年代，美国资产阶级为了进行资本积累，</a:t>
            </a:r>
            <a:r>
              <a:rPr lang="zh-CN" altLang="en-US" sz="2000" spc="300" dirty="0">
                <a:solidFill>
                  <a:srgbClr val="000000"/>
                </a:solidFill>
                <a:cs typeface="Arial" panose="020B0604020202020204" pitchFamily="34" charset="0"/>
              </a:rPr>
              <a:t>对工人阶级进行残酷的剥削压榨，迫使工人每天从事长达</a:t>
            </a:r>
            <a:r>
              <a:rPr lang="en-US" altLang="zh-CN" sz="2000" spc="300" dirty="0">
                <a:solidFill>
                  <a:srgbClr val="000000"/>
                </a:solidFill>
                <a:cs typeface="Arial" panose="020B0604020202020204" pitchFamily="34" charset="0"/>
              </a:rPr>
              <a:t>12</a:t>
            </a:r>
            <a:r>
              <a:rPr lang="zh-CN" altLang="en-US" sz="2000" spc="300" dirty="0">
                <a:solidFill>
                  <a:srgbClr val="000000"/>
                </a:solidFill>
                <a:cs typeface="Arial" panose="020B0604020202020204" pitchFamily="34" charset="0"/>
              </a:rPr>
              <a:t>到</a:t>
            </a:r>
            <a:r>
              <a:rPr lang="en-US" altLang="zh-CN" sz="2000" spc="300" dirty="0">
                <a:solidFill>
                  <a:srgbClr val="000000"/>
                </a:solidFill>
                <a:cs typeface="Arial" panose="020B0604020202020204" pitchFamily="34" charset="0"/>
              </a:rPr>
              <a:t>16</a:t>
            </a:r>
            <a:r>
              <a:rPr lang="zh-CN" altLang="en-US" sz="2000" spc="300" dirty="0">
                <a:solidFill>
                  <a:srgbClr val="000000"/>
                </a:solidFill>
                <a:cs typeface="Arial" panose="020B0604020202020204" pitchFamily="34" charset="0"/>
              </a:rPr>
              <a:t>小时甚至更多时间的劳动。特殊的是，美国政府后来在设立劳动节时，自行规定每年</a:t>
            </a:r>
            <a:r>
              <a:rPr lang="en-US" altLang="zh-CN" sz="2000" spc="300" dirty="0">
                <a:solidFill>
                  <a:srgbClr val="000000"/>
                </a:solidFill>
                <a:cs typeface="Arial" panose="020B0604020202020204" pitchFamily="34" charset="0"/>
              </a:rPr>
              <a:t>9</a:t>
            </a:r>
            <a:r>
              <a:rPr lang="zh-CN" altLang="en-US" sz="2000" spc="300" dirty="0">
                <a:solidFill>
                  <a:srgbClr val="000000"/>
                </a:solidFill>
                <a:cs typeface="Arial" panose="020B0604020202020204" pitchFamily="34" charset="0"/>
              </a:rPr>
              <a:t>月的第一个星期一为劳动节，</a:t>
            </a:r>
            <a:r>
              <a:rPr lang="zh-CN" altLang="en-US" sz="2000" spc="300" dirty="0">
                <a:solidFill>
                  <a:srgbClr val="C00000"/>
                </a:solidFill>
                <a:cs typeface="Arial" panose="020B0604020202020204" pitchFamily="34" charset="0"/>
              </a:rPr>
              <a:t>所以美国人的劳动节不在</a:t>
            </a:r>
            <a:r>
              <a:rPr lang="en-US" altLang="zh-CN" sz="2000" spc="300" dirty="0">
                <a:solidFill>
                  <a:srgbClr val="C00000"/>
                </a:solidFill>
                <a:cs typeface="Arial" panose="020B0604020202020204" pitchFamily="34" charset="0"/>
              </a:rPr>
              <a:t>5</a:t>
            </a:r>
            <a:r>
              <a:rPr lang="zh-CN" altLang="en-US" sz="2000" spc="300" dirty="0">
                <a:solidFill>
                  <a:srgbClr val="C00000"/>
                </a:solidFill>
                <a:cs typeface="Arial" panose="020B0604020202020204" pitchFamily="34" charset="0"/>
              </a:rPr>
              <a:t>月，而在</a:t>
            </a:r>
            <a:r>
              <a:rPr lang="en-US" altLang="zh-CN" sz="2000" spc="300" dirty="0">
                <a:solidFill>
                  <a:srgbClr val="C00000"/>
                </a:solidFill>
                <a:cs typeface="Arial" panose="020B0604020202020204" pitchFamily="34" charset="0"/>
              </a:rPr>
              <a:t>9</a:t>
            </a:r>
            <a:r>
              <a:rPr lang="zh-CN" altLang="en-US" sz="2000" spc="300" dirty="0">
                <a:solidFill>
                  <a:srgbClr val="C00000"/>
                </a:solidFill>
                <a:cs typeface="Arial" panose="020B0604020202020204" pitchFamily="34" charset="0"/>
              </a:rPr>
              <a:t>月。</a:t>
            </a:r>
            <a:endParaRPr lang="en-US" altLang="zh-CN" sz="2000" spc="300" dirty="0">
              <a:solidFill>
                <a:srgbClr val="C00000"/>
              </a:solidFill>
              <a:cs typeface="Arial" panose="020B0604020202020204" pitchFamily="34" charset="0"/>
            </a:endParaRPr>
          </a:p>
          <a:p>
            <a:pPr algn="just">
              <a:lnSpc>
                <a:spcPct val="150000"/>
              </a:lnSpc>
              <a:buFontTx/>
              <a:buNone/>
              <a:defRPr/>
            </a:pPr>
            <a:r>
              <a:rPr lang="zh-CN" altLang="en-US" sz="2000" spc="300" dirty="0">
                <a:solidFill>
                  <a:srgbClr val="000000"/>
                </a:solidFill>
                <a:cs typeface="Arial" panose="020B0604020202020204" pitchFamily="34" charset="0"/>
              </a:rPr>
              <a:t>      </a:t>
            </a:r>
            <a:r>
              <a:rPr lang="zh-CN" altLang="en-US" sz="2000" spc="300" dirty="0">
                <a:solidFill>
                  <a:srgbClr val="FF0000"/>
                </a:solidFill>
                <a:cs typeface="Arial" panose="020B0604020202020204" pitchFamily="34" charset="0"/>
              </a:rPr>
              <a:t>每逢</a:t>
            </a:r>
            <a:r>
              <a:rPr lang="en-US" altLang="zh-CN" sz="2000" spc="300" dirty="0">
                <a:solidFill>
                  <a:srgbClr val="FF0000"/>
                </a:solidFill>
                <a:cs typeface="Arial" panose="020B0604020202020204" pitchFamily="34" charset="0"/>
              </a:rPr>
              <a:t>9</a:t>
            </a:r>
            <a:r>
              <a:rPr lang="zh-CN" altLang="en-US" sz="2000" spc="300" dirty="0">
                <a:solidFill>
                  <a:srgbClr val="FF0000"/>
                </a:solidFill>
                <a:cs typeface="Arial" panose="020B0604020202020204" pitchFamily="34" charset="0"/>
              </a:rPr>
              <a:t>月的劳动节，美国人可以放假一天，</a:t>
            </a:r>
            <a:r>
              <a:rPr lang="zh-CN" altLang="en-US" sz="2000" spc="300" dirty="0">
                <a:solidFill>
                  <a:srgbClr val="000000"/>
                </a:solidFill>
                <a:cs typeface="Arial" panose="020B0604020202020204" pitchFamily="34" charset="0"/>
              </a:rPr>
              <a:t>全美各地的民众一般都会举行游行、集会等各种庆祝活动，以示对劳工的尊重。在一些州，</a:t>
            </a:r>
            <a:r>
              <a:rPr lang="zh-CN" altLang="en-US" sz="2000" spc="300" dirty="0">
                <a:solidFill>
                  <a:srgbClr val="C00000"/>
                </a:solidFill>
                <a:cs typeface="Arial" panose="020B0604020202020204" pitchFamily="34" charset="0"/>
              </a:rPr>
              <a:t>人们在游行之后还要举办野餐会，热闹地吃喝、唱歌、跳舞。入夜</a:t>
            </a:r>
            <a:r>
              <a:rPr lang="zh-CN" altLang="en-US" sz="2000" spc="300" dirty="0">
                <a:solidFill>
                  <a:srgbClr val="000000"/>
                </a:solidFill>
                <a:cs typeface="Arial" panose="020B0604020202020204" pitchFamily="34" charset="0"/>
              </a:rPr>
              <a:t>，有的地方还会放焰火。</a:t>
            </a:r>
            <a:endParaRPr lang="zh-CN" altLang="en-US" sz="2000" spc="300" dirty="0">
              <a:cs typeface="宋体" panose="02010600030101010101" pitchFamily="2" charset="-122"/>
            </a:endParaRPr>
          </a:p>
          <a:p>
            <a:pPr algn="just" eaLnBrk="0" hangingPunct="0">
              <a:lnSpc>
                <a:spcPct val="150000"/>
              </a:lnSpc>
              <a:buFontTx/>
              <a:buNone/>
              <a:defRPr/>
            </a:pPr>
            <a:r>
              <a:rPr lang="zh-CN" altLang="en-US" sz="2000" spc="300" dirty="0">
                <a:solidFill>
                  <a:srgbClr val="000000"/>
                </a:solidFill>
                <a:cs typeface="Arial" panose="020B0604020202020204" pitchFamily="34" charset="0"/>
              </a:rPr>
              <a:t>        </a:t>
            </a:r>
            <a:endParaRPr lang="en-US" altLang="zh-CN" sz="2000" spc="300" dirty="0">
              <a:solidFill>
                <a:srgbClr val="000000"/>
              </a:solidFill>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anim calcmode="lin" valueType="num">
                                      <p:cBhvr>
                                        <p:cTn id="8" dur="500" fill="hold"/>
                                        <p:tgtEl>
                                          <p:spTgt spid="4">
                                            <p:txEl>
                                              <p:pRg st="0" end="0"/>
                                            </p:txEl>
                                          </p:spTgt>
                                        </p:tgtEl>
                                        <p:attrNameLst>
                                          <p:attrName>ppt_x</p:attrName>
                                        </p:attrNameLst>
                                      </p:cBhvr>
                                      <p:tavLst>
                                        <p:tav tm="0">
                                          <p:val>
                                            <p:strVal val="#ppt_x-.1"/>
                                          </p:val>
                                        </p:tav>
                                        <p:tav tm="100000">
                                          <p:val>
                                            <p:strVal val="#ppt_x"/>
                                          </p:val>
                                        </p:tav>
                                      </p:tavLst>
                                    </p:anim>
                                    <p:anim calcmode="lin" valueType="num">
                                      <p:cBhvr>
                                        <p:cTn id="9"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nodeType="clickEffect">
                                  <p:stCondLst>
                                    <p:cond delay="0"/>
                                  </p:stCondLst>
                                  <p:iterate type="lt">
                                    <p:tmPct val="10000"/>
                                  </p:iterate>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500"/>
                                        <p:tgtEl>
                                          <p:spTgt spid="4">
                                            <p:txEl>
                                              <p:pRg st="1" end="1"/>
                                            </p:txEl>
                                          </p:spTgt>
                                        </p:tgtEl>
                                      </p:cBhvr>
                                    </p:animEffect>
                                    <p:anim calcmode="lin" valueType="num">
                                      <p:cBhvr>
                                        <p:cTn id="15" dur="500" fill="hold"/>
                                        <p:tgtEl>
                                          <p:spTgt spid="4">
                                            <p:txEl>
                                              <p:pRg st="1" end="1"/>
                                            </p:txEl>
                                          </p:spTgt>
                                        </p:tgtEl>
                                        <p:attrNameLst>
                                          <p:attrName>ppt_x</p:attrName>
                                        </p:attrNameLst>
                                      </p:cBhvr>
                                      <p:tavLst>
                                        <p:tav tm="0">
                                          <p:val>
                                            <p:strVal val="#ppt_x-.1"/>
                                          </p:val>
                                        </p:tav>
                                        <p:tav tm="100000">
                                          <p:val>
                                            <p:strVal val="#ppt_x"/>
                                          </p:val>
                                        </p:tav>
                                      </p:tavLst>
                                    </p:anim>
                                    <p:anim calcmode="lin" valueType="num">
                                      <p:cBhvr>
                                        <p:cTn id="16"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LIDE.GUIDESSETTING" val="{&quot;Id&quot;:&quot;GuidesStyle_None&quot;,&quot;Name&quot;:&quot;无&quot;,&quot;HeaderHeight&quot;:0.0,&quot;FooterHeight&quot;:0.0,&quot;SideMargin&quot;:0.0,&quot;TopMargin&quot;:0.0,&quot;BottomMargin&quot;:0.0,&quot;IntervalMargin&quot;:0.0,&quot;SettingType&quot;:&quot;System&quot;}"/>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思源黑体 CN Bold">
      <a:majorFont>
        <a:latin typeface="思源黑体 CN Bold"/>
        <a:ea typeface="思源黑体 CN Bold"/>
        <a:cs typeface=""/>
      </a:majorFont>
      <a:minorFont>
        <a:latin typeface="思源黑体 CN Bold"/>
        <a:ea typeface="思源黑体 CN 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2142</Words>
  <Application>WPS 演示</Application>
  <PresentationFormat>宽屏</PresentationFormat>
  <Paragraphs>121</Paragraphs>
  <Slides>20</Slides>
  <Notes>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20</vt:i4>
      </vt:variant>
    </vt:vector>
  </HeadingPairs>
  <TitlesOfParts>
    <vt:vector size="36" baseType="lpstr">
      <vt:lpstr>Arial</vt:lpstr>
      <vt:lpstr>宋体</vt:lpstr>
      <vt:lpstr>Wingdings</vt:lpstr>
      <vt:lpstr>字酷堂清楷体</vt:lpstr>
      <vt:lpstr>思源黑体 CN Bold</vt:lpstr>
      <vt:lpstr>黑体</vt:lpstr>
      <vt:lpstr>楷体_GB2312</vt:lpstr>
      <vt:lpstr>新宋体</vt:lpstr>
      <vt:lpstr>杨任东竹石体-Bold</vt:lpstr>
      <vt:lpstr>微软雅黑</vt:lpstr>
      <vt:lpstr>Arial Unicode MS</vt:lpstr>
      <vt:lpstr>等线</vt:lpstr>
      <vt:lpstr>金桥简行楷</vt:lpstr>
      <vt:lpstr>迷你简行楷碑</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喻 维成</dc:creator>
  <cp:lastModifiedBy>陶燃</cp:lastModifiedBy>
  <cp:revision>20</cp:revision>
  <dcterms:created xsi:type="dcterms:W3CDTF">2019-04-03T05:16:00Z</dcterms:created>
  <dcterms:modified xsi:type="dcterms:W3CDTF">2025-03-01T02:27:22Z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KSOTemplateUUID">
    <vt:lpwstr>v1.0_mb_VBQ6mcyxrH3EWepmKU8Nmg==</vt:lpwstr>
  </property>
  <property fmtid="{D5CDD505-2E9C-101B-9397-08002B2CF9AE}" pid="4" name="ICV">
    <vt:lpwstr>E45C76E1BB1845D8912696B7EA2411DF_11</vt:lpwstr>
  </property>
</Properties>
</file>