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26"/>
  </p:handoutMasterIdLst>
  <p:sldIdLst>
    <p:sldId id="256" r:id="rId3"/>
    <p:sldId id="258" r:id="rId4"/>
    <p:sldId id="259" r:id="rId6"/>
    <p:sldId id="282" r:id="rId7"/>
    <p:sldId id="261" r:id="rId8"/>
    <p:sldId id="262" r:id="rId9"/>
    <p:sldId id="263" r:id="rId10"/>
    <p:sldId id="283" r:id="rId11"/>
    <p:sldId id="284" r:id="rId12"/>
    <p:sldId id="285" r:id="rId13"/>
    <p:sldId id="286" r:id="rId14"/>
    <p:sldId id="268" r:id="rId15"/>
    <p:sldId id="269" r:id="rId16"/>
    <p:sldId id="270" r:id="rId17"/>
    <p:sldId id="287" r:id="rId18"/>
    <p:sldId id="273" r:id="rId19"/>
    <p:sldId id="275" r:id="rId20"/>
    <p:sldId id="277" r:id="rId21"/>
    <p:sldId id="279" r:id="rId22"/>
    <p:sldId id="280" r:id="rId23"/>
    <p:sldId id="288" r:id="rId24"/>
    <p:sldId id="300" r:id="rId25"/>
  </p:sldIdLst>
  <p:sldSz cx="12192000" cy="6858000"/>
  <p:notesSz cx="6858000" cy="9144000"/>
  <p:embeddedFontLst>
    <p:embeddedFont>
      <p:font typeface="汉仪粗简黑简" panose="0002060004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AF5E"/>
    <a:srgbClr val="FFE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32.xml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粗简黑简" panose="00020600040101010101" charset="-122"/>
              </a:rPr>
            </a:fld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粗简黑简" panose="00020600040101010101" charset="-122"/>
              </a:rPr>
            </a:fld>
            <a:endParaRPr lang="zh-CN" altLang="en-US">
              <a:cs typeface="汉仪粗简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粗简黑简" panose="00020600040101010101" charset="-122"/>
        <a:ea typeface="汉仪粗简黑简" panose="00020600040101010101" charset="-122"/>
        <a:cs typeface="汉仪粗简黑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8D3F0-F304-4ADF-BECA-307F57130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88D3F0-F304-4ADF-BECA-307F57130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294005" y="254953"/>
            <a:ext cx="11603990" cy="6348095"/>
          </a:xfrm>
          <a:prstGeom prst="roundRect">
            <a:avLst>
              <a:gd name="adj" fmla="val 3675"/>
            </a:avLst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粗简黑简" panose="00020600040101010101" charset="-122"/>
          <a:ea typeface="汉仪粗简黑简" panose="00020600040101010101" charset="-122"/>
          <a:cs typeface="汉仪粗简黑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2" Type="http://schemas.openxmlformats.org/officeDocument/2006/relationships/slideLayout" Target="../slideLayouts/slideLayout4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75965" y="1508760"/>
            <a:ext cx="58146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7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关注心理健康</a:t>
            </a:r>
            <a:endParaRPr lang="zh-CN" altLang="en-US" sz="72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4255" y="1140460"/>
            <a:ext cx="2581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 塑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造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阳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光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心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灵</a:t>
            </a:r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2700" y="2707640"/>
            <a:ext cx="48806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525</a:t>
            </a: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日大学生心理健康日主题班会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7241567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接纳自我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" name="矩形: 圆角 42"/>
          <p:cNvSpPr/>
          <p:nvPr/>
        </p:nvSpPr>
        <p:spPr>
          <a:xfrm>
            <a:off x="3790065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关爱自我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7" name="矩形: 圆角 43"/>
          <p:cNvSpPr/>
          <p:nvPr/>
        </p:nvSpPr>
        <p:spPr>
          <a:xfrm>
            <a:off x="5618869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了解自我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flipH="1">
            <a:off x="1720010" y="1479079"/>
            <a:ext cx="2264765" cy="1910772"/>
          </a:xfrm>
          <a:custGeom>
            <a:avLst/>
            <a:gdLst>
              <a:gd name="connsiteX0" fmla="*/ 0 w 1604962"/>
              <a:gd name="connsiteY0" fmla="*/ 0 h 1654380"/>
              <a:gd name="connsiteX1" fmla="*/ 1604962 w 1604962"/>
              <a:gd name="connsiteY1" fmla="*/ 0 h 1654380"/>
              <a:gd name="connsiteX2" fmla="*/ 1604962 w 1604962"/>
              <a:gd name="connsiteY2" fmla="*/ 1654380 h 1654380"/>
              <a:gd name="connsiteX3" fmla="*/ 0 w 1604962"/>
              <a:gd name="connsiteY3" fmla="*/ 1654380 h 1654380"/>
              <a:gd name="connsiteX4" fmla="*/ 0 w 1604962"/>
              <a:gd name="connsiteY4" fmla="*/ 0 h 1654380"/>
              <a:gd name="connsiteX0-1" fmla="*/ 0 w 1604962"/>
              <a:gd name="connsiteY0-2" fmla="*/ 0 h 1654380"/>
              <a:gd name="connsiteX1-3" fmla="*/ 1604962 w 1604962"/>
              <a:gd name="connsiteY1-4" fmla="*/ 0 h 1654380"/>
              <a:gd name="connsiteX2-5" fmla="*/ 1603215 w 1604962"/>
              <a:gd name="connsiteY2-6" fmla="*/ 896825 h 1654380"/>
              <a:gd name="connsiteX3-7" fmla="*/ 1604962 w 1604962"/>
              <a:gd name="connsiteY3-8" fmla="*/ 1654380 h 1654380"/>
              <a:gd name="connsiteX4-9" fmla="*/ 0 w 1604962"/>
              <a:gd name="connsiteY4-10" fmla="*/ 1654380 h 1654380"/>
              <a:gd name="connsiteX5" fmla="*/ 0 w 1604962"/>
              <a:gd name="connsiteY5" fmla="*/ 0 h 1654380"/>
              <a:gd name="connsiteX0-11" fmla="*/ 1603215 w 1694655"/>
              <a:gd name="connsiteY0-12" fmla="*/ 896825 h 1654380"/>
              <a:gd name="connsiteX1-13" fmla="*/ 1604962 w 1694655"/>
              <a:gd name="connsiteY1-14" fmla="*/ 1654380 h 1654380"/>
              <a:gd name="connsiteX2-15" fmla="*/ 0 w 1694655"/>
              <a:gd name="connsiteY2-16" fmla="*/ 1654380 h 1654380"/>
              <a:gd name="connsiteX3-17" fmla="*/ 0 w 1694655"/>
              <a:gd name="connsiteY3-18" fmla="*/ 0 h 1654380"/>
              <a:gd name="connsiteX4-19" fmla="*/ 1604962 w 1694655"/>
              <a:gd name="connsiteY4-20" fmla="*/ 0 h 1654380"/>
              <a:gd name="connsiteX5-21" fmla="*/ 1694655 w 1694655"/>
              <a:gd name="connsiteY5-22" fmla="*/ 988265 h 1654380"/>
              <a:gd name="connsiteX0-23" fmla="*/ 1603215 w 1604962"/>
              <a:gd name="connsiteY0-24" fmla="*/ 896825 h 1654380"/>
              <a:gd name="connsiteX1-25" fmla="*/ 1604962 w 1604962"/>
              <a:gd name="connsiteY1-26" fmla="*/ 1654380 h 1654380"/>
              <a:gd name="connsiteX2-27" fmla="*/ 0 w 1604962"/>
              <a:gd name="connsiteY2-28" fmla="*/ 1654380 h 1654380"/>
              <a:gd name="connsiteX3-29" fmla="*/ 0 w 1604962"/>
              <a:gd name="connsiteY3-30" fmla="*/ 0 h 1654380"/>
              <a:gd name="connsiteX4-31" fmla="*/ 1604962 w 1604962"/>
              <a:gd name="connsiteY4-32" fmla="*/ 0 h 1654380"/>
              <a:gd name="connsiteX5-33" fmla="*/ 1599405 w 1604962"/>
              <a:gd name="connsiteY5-34" fmla="*/ 902540 h 1654380"/>
              <a:gd name="connsiteX0-35" fmla="*/ 1603215 w 1604962"/>
              <a:gd name="connsiteY0-36" fmla="*/ 896825 h 1654380"/>
              <a:gd name="connsiteX1-37" fmla="*/ 1604962 w 1604962"/>
              <a:gd name="connsiteY1-38" fmla="*/ 1654380 h 1654380"/>
              <a:gd name="connsiteX2-39" fmla="*/ 0 w 1604962"/>
              <a:gd name="connsiteY2-40" fmla="*/ 1654380 h 1654380"/>
              <a:gd name="connsiteX3-41" fmla="*/ 0 w 1604962"/>
              <a:gd name="connsiteY3-42" fmla="*/ 0 h 1654380"/>
              <a:gd name="connsiteX4-43" fmla="*/ 1604962 w 1604962"/>
              <a:gd name="connsiteY4-44" fmla="*/ 0 h 1654380"/>
              <a:gd name="connsiteX5-45" fmla="*/ 1599405 w 1604962"/>
              <a:gd name="connsiteY5-46" fmla="*/ 902540 h 1654380"/>
              <a:gd name="connsiteX0-47" fmla="*/ 1603215 w 1604962"/>
              <a:gd name="connsiteY0-48" fmla="*/ 896825 h 1654380"/>
              <a:gd name="connsiteX1-49" fmla="*/ 1604962 w 1604962"/>
              <a:gd name="connsiteY1-50" fmla="*/ 1654380 h 1654380"/>
              <a:gd name="connsiteX2-51" fmla="*/ 0 w 1604962"/>
              <a:gd name="connsiteY2-52" fmla="*/ 1654380 h 1654380"/>
              <a:gd name="connsiteX3-53" fmla="*/ 0 w 1604962"/>
              <a:gd name="connsiteY3-54" fmla="*/ 0 h 1654380"/>
              <a:gd name="connsiteX4-55" fmla="*/ 1604962 w 1604962"/>
              <a:gd name="connsiteY4-56" fmla="*/ 0 h 1654380"/>
              <a:gd name="connsiteX5-57" fmla="*/ 1604168 w 1604962"/>
              <a:gd name="connsiteY5-58" fmla="*/ 897778 h 1654380"/>
              <a:gd name="connsiteX0-59" fmla="*/ 1603215 w 1604962"/>
              <a:gd name="connsiteY0-60" fmla="*/ 896825 h 1654380"/>
              <a:gd name="connsiteX1-61" fmla="*/ 1604962 w 1604962"/>
              <a:gd name="connsiteY1-62" fmla="*/ 1654380 h 1654380"/>
              <a:gd name="connsiteX2-63" fmla="*/ 0 w 1604962"/>
              <a:gd name="connsiteY2-64" fmla="*/ 1654380 h 1654380"/>
              <a:gd name="connsiteX3-65" fmla="*/ 0 w 1604962"/>
              <a:gd name="connsiteY3-66" fmla="*/ 0 h 1654380"/>
              <a:gd name="connsiteX4-67" fmla="*/ 1604962 w 1604962"/>
              <a:gd name="connsiteY4-68" fmla="*/ 0 h 1654380"/>
              <a:gd name="connsiteX5-69" fmla="*/ 1601786 w 1604962"/>
              <a:gd name="connsiteY5-70" fmla="*/ 447722 h 1654380"/>
              <a:gd name="connsiteX0-71" fmla="*/ 1610359 w 1610395"/>
              <a:gd name="connsiteY0-72" fmla="*/ 1396888 h 1654380"/>
              <a:gd name="connsiteX1-73" fmla="*/ 1604962 w 1610395"/>
              <a:gd name="connsiteY1-74" fmla="*/ 1654380 h 1654380"/>
              <a:gd name="connsiteX2-75" fmla="*/ 0 w 1610395"/>
              <a:gd name="connsiteY2-76" fmla="*/ 1654380 h 1654380"/>
              <a:gd name="connsiteX3-77" fmla="*/ 0 w 1610395"/>
              <a:gd name="connsiteY3-78" fmla="*/ 0 h 1654380"/>
              <a:gd name="connsiteX4-79" fmla="*/ 1604962 w 1610395"/>
              <a:gd name="connsiteY4-80" fmla="*/ 0 h 1654380"/>
              <a:gd name="connsiteX5-81" fmla="*/ 1601786 w 1610395"/>
              <a:gd name="connsiteY5-82" fmla="*/ 447722 h 1654380"/>
              <a:gd name="connsiteX0-83" fmla="*/ 1603215 w 1604962"/>
              <a:gd name="connsiteY0-84" fmla="*/ 1201625 h 1654380"/>
              <a:gd name="connsiteX1-85" fmla="*/ 1604962 w 1604962"/>
              <a:gd name="connsiteY1-86" fmla="*/ 1654380 h 1654380"/>
              <a:gd name="connsiteX2-87" fmla="*/ 0 w 1604962"/>
              <a:gd name="connsiteY2-88" fmla="*/ 1654380 h 1654380"/>
              <a:gd name="connsiteX3-89" fmla="*/ 0 w 1604962"/>
              <a:gd name="connsiteY3-90" fmla="*/ 0 h 1654380"/>
              <a:gd name="connsiteX4-91" fmla="*/ 1604962 w 1604962"/>
              <a:gd name="connsiteY4-92" fmla="*/ 0 h 1654380"/>
              <a:gd name="connsiteX5-93" fmla="*/ 1601786 w 1604962"/>
              <a:gd name="connsiteY5-94" fmla="*/ 447722 h 1654380"/>
              <a:gd name="connsiteX0-95" fmla="*/ 1603215 w 1604962"/>
              <a:gd name="connsiteY0-96" fmla="*/ 1230200 h 1654380"/>
              <a:gd name="connsiteX1-97" fmla="*/ 1604962 w 1604962"/>
              <a:gd name="connsiteY1-98" fmla="*/ 1654380 h 1654380"/>
              <a:gd name="connsiteX2-99" fmla="*/ 0 w 1604962"/>
              <a:gd name="connsiteY2-100" fmla="*/ 1654380 h 1654380"/>
              <a:gd name="connsiteX3-101" fmla="*/ 0 w 1604962"/>
              <a:gd name="connsiteY3-102" fmla="*/ 0 h 1654380"/>
              <a:gd name="connsiteX4-103" fmla="*/ 1604962 w 1604962"/>
              <a:gd name="connsiteY4-104" fmla="*/ 0 h 1654380"/>
              <a:gd name="connsiteX5-105" fmla="*/ 1601786 w 1604962"/>
              <a:gd name="connsiteY5-106" fmla="*/ 447722 h 1654380"/>
              <a:gd name="connsiteX0-107" fmla="*/ 1603215 w 1604962"/>
              <a:gd name="connsiteY0-108" fmla="*/ 1230200 h 1654380"/>
              <a:gd name="connsiteX1-109" fmla="*/ 1604962 w 1604962"/>
              <a:gd name="connsiteY1-110" fmla="*/ 1654380 h 1654380"/>
              <a:gd name="connsiteX2-111" fmla="*/ 0 w 1604962"/>
              <a:gd name="connsiteY2-112" fmla="*/ 1654380 h 1654380"/>
              <a:gd name="connsiteX3-113" fmla="*/ 0 w 1604962"/>
              <a:gd name="connsiteY3-114" fmla="*/ 0 h 1654380"/>
              <a:gd name="connsiteX4-115" fmla="*/ 1604962 w 1604962"/>
              <a:gd name="connsiteY4-116" fmla="*/ 0 h 1654380"/>
              <a:gd name="connsiteX5-117" fmla="*/ 1601786 w 1604962"/>
              <a:gd name="connsiteY5-118" fmla="*/ 483441 h 1654380"/>
              <a:gd name="connsiteX0-119" fmla="*/ 1605597 w 1605714"/>
              <a:gd name="connsiteY0-120" fmla="*/ 1313544 h 1654380"/>
              <a:gd name="connsiteX1-121" fmla="*/ 1604962 w 1605714"/>
              <a:gd name="connsiteY1-122" fmla="*/ 1654380 h 1654380"/>
              <a:gd name="connsiteX2-123" fmla="*/ 0 w 1605714"/>
              <a:gd name="connsiteY2-124" fmla="*/ 1654380 h 1654380"/>
              <a:gd name="connsiteX3-125" fmla="*/ 0 w 1605714"/>
              <a:gd name="connsiteY3-126" fmla="*/ 0 h 1654380"/>
              <a:gd name="connsiteX4-127" fmla="*/ 1604962 w 1605714"/>
              <a:gd name="connsiteY4-128" fmla="*/ 0 h 1654380"/>
              <a:gd name="connsiteX5-129" fmla="*/ 1601786 w 1605714"/>
              <a:gd name="connsiteY5-130" fmla="*/ 483441 h 1654380"/>
              <a:gd name="connsiteX0-131" fmla="*/ 1605597 w 1606814"/>
              <a:gd name="connsiteY0-132" fmla="*/ 1313544 h 1654380"/>
              <a:gd name="connsiteX1-133" fmla="*/ 1604962 w 1606814"/>
              <a:gd name="connsiteY1-134" fmla="*/ 1654380 h 1654380"/>
              <a:gd name="connsiteX2-135" fmla="*/ 0 w 1606814"/>
              <a:gd name="connsiteY2-136" fmla="*/ 1654380 h 1654380"/>
              <a:gd name="connsiteX3-137" fmla="*/ 0 w 1606814"/>
              <a:gd name="connsiteY3-138" fmla="*/ 0 h 1654380"/>
              <a:gd name="connsiteX4-139" fmla="*/ 1604962 w 1606814"/>
              <a:gd name="connsiteY4-140" fmla="*/ 0 h 1654380"/>
              <a:gd name="connsiteX5-141" fmla="*/ 1606548 w 1606814"/>
              <a:gd name="connsiteY5-142" fmla="*/ 481060 h 16543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606814" h="1654380">
                <a:moveTo>
                  <a:pt x="1605597" y="1313544"/>
                </a:moveTo>
                <a:cubicBezTo>
                  <a:pt x="1606179" y="1566062"/>
                  <a:pt x="1604380" y="1401862"/>
                  <a:pt x="1604962" y="1654380"/>
                </a:cubicBezTo>
                <a:lnTo>
                  <a:pt x="0" y="1654380"/>
                </a:lnTo>
                <a:lnTo>
                  <a:pt x="0" y="0"/>
                </a:lnTo>
                <a:lnTo>
                  <a:pt x="1604962" y="0"/>
                </a:lnTo>
                <a:cubicBezTo>
                  <a:pt x="1604380" y="298942"/>
                  <a:pt x="1607765" y="39878"/>
                  <a:pt x="1606548" y="481060"/>
                </a:cubicBezTo>
              </a:path>
            </a:pathLst>
          </a:custGeom>
          <a:noFill/>
          <a:ln w="15875">
            <a:solidFill>
              <a:srgbClr val="80A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432591" y="1948438"/>
            <a:ext cx="564860" cy="1101126"/>
          </a:xfrm>
          <a:prstGeom prst="rect">
            <a:avLst/>
          </a:prstGeom>
          <a:noFill/>
        </p:spPr>
        <p:txBody>
          <a:bodyPr wrap="square" rtlCol="0" anchor="ctr" anchorCtr="1"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4800" b="1" spc="48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Arial" panose="020B0604020202020204" pitchFamily="34" charset="0"/>
              </a:rPr>
              <a:t>1</a:t>
            </a:r>
            <a:endParaRPr lang="en-US" altLang="zh-CN" sz="4800" b="1" spc="48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flipH="1" flipV="1">
            <a:off x="3859696" y="3250802"/>
            <a:ext cx="249497" cy="249491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4"/>
            </p:custDataLst>
          </p:nvPr>
        </p:nvSpPr>
        <p:spPr>
          <a:xfrm>
            <a:off x="1902310" y="1488393"/>
            <a:ext cx="1966700" cy="19054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10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有自知之明，了解自己的动机和目的，能对自己的能力做客观的估计。</a:t>
            </a:r>
            <a:endParaRPr lang="zh-CN" altLang="en-US" sz="1400" spc="10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flipH="1">
            <a:off x="5045122" y="1479079"/>
            <a:ext cx="2264765" cy="1910772"/>
          </a:xfrm>
          <a:custGeom>
            <a:avLst/>
            <a:gdLst>
              <a:gd name="connsiteX0" fmla="*/ 0 w 1604962"/>
              <a:gd name="connsiteY0" fmla="*/ 0 h 1654380"/>
              <a:gd name="connsiteX1" fmla="*/ 1604962 w 1604962"/>
              <a:gd name="connsiteY1" fmla="*/ 0 h 1654380"/>
              <a:gd name="connsiteX2" fmla="*/ 1604962 w 1604962"/>
              <a:gd name="connsiteY2" fmla="*/ 1654380 h 1654380"/>
              <a:gd name="connsiteX3" fmla="*/ 0 w 1604962"/>
              <a:gd name="connsiteY3" fmla="*/ 1654380 h 1654380"/>
              <a:gd name="connsiteX4" fmla="*/ 0 w 1604962"/>
              <a:gd name="connsiteY4" fmla="*/ 0 h 1654380"/>
              <a:gd name="connsiteX0-1" fmla="*/ 0 w 1604962"/>
              <a:gd name="connsiteY0-2" fmla="*/ 0 h 1654380"/>
              <a:gd name="connsiteX1-3" fmla="*/ 1604962 w 1604962"/>
              <a:gd name="connsiteY1-4" fmla="*/ 0 h 1654380"/>
              <a:gd name="connsiteX2-5" fmla="*/ 1603215 w 1604962"/>
              <a:gd name="connsiteY2-6" fmla="*/ 896825 h 1654380"/>
              <a:gd name="connsiteX3-7" fmla="*/ 1604962 w 1604962"/>
              <a:gd name="connsiteY3-8" fmla="*/ 1654380 h 1654380"/>
              <a:gd name="connsiteX4-9" fmla="*/ 0 w 1604962"/>
              <a:gd name="connsiteY4-10" fmla="*/ 1654380 h 1654380"/>
              <a:gd name="connsiteX5" fmla="*/ 0 w 1604962"/>
              <a:gd name="connsiteY5" fmla="*/ 0 h 1654380"/>
              <a:gd name="connsiteX0-11" fmla="*/ 1603215 w 1694655"/>
              <a:gd name="connsiteY0-12" fmla="*/ 896825 h 1654380"/>
              <a:gd name="connsiteX1-13" fmla="*/ 1604962 w 1694655"/>
              <a:gd name="connsiteY1-14" fmla="*/ 1654380 h 1654380"/>
              <a:gd name="connsiteX2-15" fmla="*/ 0 w 1694655"/>
              <a:gd name="connsiteY2-16" fmla="*/ 1654380 h 1654380"/>
              <a:gd name="connsiteX3-17" fmla="*/ 0 w 1694655"/>
              <a:gd name="connsiteY3-18" fmla="*/ 0 h 1654380"/>
              <a:gd name="connsiteX4-19" fmla="*/ 1604962 w 1694655"/>
              <a:gd name="connsiteY4-20" fmla="*/ 0 h 1654380"/>
              <a:gd name="connsiteX5-21" fmla="*/ 1694655 w 1694655"/>
              <a:gd name="connsiteY5-22" fmla="*/ 988265 h 1654380"/>
              <a:gd name="connsiteX0-23" fmla="*/ 1603215 w 1604962"/>
              <a:gd name="connsiteY0-24" fmla="*/ 896825 h 1654380"/>
              <a:gd name="connsiteX1-25" fmla="*/ 1604962 w 1604962"/>
              <a:gd name="connsiteY1-26" fmla="*/ 1654380 h 1654380"/>
              <a:gd name="connsiteX2-27" fmla="*/ 0 w 1604962"/>
              <a:gd name="connsiteY2-28" fmla="*/ 1654380 h 1654380"/>
              <a:gd name="connsiteX3-29" fmla="*/ 0 w 1604962"/>
              <a:gd name="connsiteY3-30" fmla="*/ 0 h 1654380"/>
              <a:gd name="connsiteX4-31" fmla="*/ 1604962 w 1604962"/>
              <a:gd name="connsiteY4-32" fmla="*/ 0 h 1654380"/>
              <a:gd name="connsiteX5-33" fmla="*/ 1599405 w 1604962"/>
              <a:gd name="connsiteY5-34" fmla="*/ 902540 h 1654380"/>
              <a:gd name="connsiteX0-35" fmla="*/ 1603215 w 1604962"/>
              <a:gd name="connsiteY0-36" fmla="*/ 896825 h 1654380"/>
              <a:gd name="connsiteX1-37" fmla="*/ 1604962 w 1604962"/>
              <a:gd name="connsiteY1-38" fmla="*/ 1654380 h 1654380"/>
              <a:gd name="connsiteX2-39" fmla="*/ 0 w 1604962"/>
              <a:gd name="connsiteY2-40" fmla="*/ 1654380 h 1654380"/>
              <a:gd name="connsiteX3-41" fmla="*/ 0 w 1604962"/>
              <a:gd name="connsiteY3-42" fmla="*/ 0 h 1654380"/>
              <a:gd name="connsiteX4-43" fmla="*/ 1604962 w 1604962"/>
              <a:gd name="connsiteY4-44" fmla="*/ 0 h 1654380"/>
              <a:gd name="connsiteX5-45" fmla="*/ 1599405 w 1604962"/>
              <a:gd name="connsiteY5-46" fmla="*/ 902540 h 1654380"/>
              <a:gd name="connsiteX0-47" fmla="*/ 1603215 w 1604962"/>
              <a:gd name="connsiteY0-48" fmla="*/ 896825 h 1654380"/>
              <a:gd name="connsiteX1-49" fmla="*/ 1604962 w 1604962"/>
              <a:gd name="connsiteY1-50" fmla="*/ 1654380 h 1654380"/>
              <a:gd name="connsiteX2-51" fmla="*/ 0 w 1604962"/>
              <a:gd name="connsiteY2-52" fmla="*/ 1654380 h 1654380"/>
              <a:gd name="connsiteX3-53" fmla="*/ 0 w 1604962"/>
              <a:gd name="connsiteY3-54" fmla="*/ 0 h 1654380"/>
              <a:gd name="connsiteX4-55" fmla="*/ 1604962 w 1604962"/>
              <a:gd name="connsiteY4-56" fmla="*/ 0 h 1654380"/>
              <a:gd name="connsiteX5-57" fmla="*/ 1604168 w 1604962"/>
              <a:gd name="connsiteY5-58" fmla="*/ 897778 h 1654380"/>
              <a:gd name="connsiteX0-59" fmla="*/ 1603215 w 1604962"/>
              <a:gd name="connsiteY0-60" fmla="*/ 896825 h 1654380"/>
              <a:gd name="connsiteX1-61" fmla="*/ 1604962 w 1604962"/>
              <a:gd name="connsiteY1-62" fmla="*/ 1654380 h 1654380"/>
              <a:gd name="connsiteX2-63" fmla="*/ 0 w 1604962"/>
              <a:gd name="connsiteY2-64" fmla="*/ 1654380 h 1654380"/>
              <a:gd name="connsiteX3-65" fmla="*/ 0 w 1604962"/>
              <a:gd name="connsiteY3-66" fmla="*/ 0 h 1654380"/>
              <a:gd name="connsiteX4-67" fmla="*/ 1604962 w 1604962"/>
              <a:gd name="connsiteY4-68" fmla="*/ 0 h 1654380"/>
              <a:gd name="connsiteX5-69" fmla="*/ 1601786 w 1604962"/>
              <a:gd name="connsiteY5-70" fmla="*/ 447722 h 1654380"/>
              <a:gd name="connsiteX0-71" fmla="*/ 1610359 w 1610395"/>
              <a:gd name="connsiteY0-72" fmla="*/ 1396888 h 1654380"/>
              <a:gd name="connsiteX1-73" fmla="*/ 1604962 w 1610395"/>
              <a:gd name="connsiteY1-74" fmla="*/ 1654380 h 1654380"/>
              <a:gd name="connsiteX2-75" fmla="*/ 0 w 1610395"/>
              <a:gd name="connsiteY2-76" fmla="*/ 1654380 h 1654380"/>
              <a:gd name="connsiteX3-77" fmla="*/ 0 w 1610395"/>
              <a:gd name="connsiteY3-78" fmla="*/ 0 h 1654380"/>
              <a:gd name="connsiteX4-79" fmla="*/ 1604962 w 1610395"/>
              <a:gd name="connsiteY4-80" fmla="*/ 0 h 1654380"/>
              <a:gd name="connsiteX5-81" fmla="*/ 1601786 w 1610395"/>
              <a:gd name="connsiteY5-82" fmla="*/ 447722 h 1654380"/>
              <a:gd name="connsiteX0-83" fmla="*/ 1603215 w 1604962"/>
              <a:gd name="connsiteY0-84" fmla="*/ 1201625 h 1654380"/>
              <a:gd name="connsiteX1-85" fmla="*/ 1604962 w 1604962"/>
              <a:gd name="connsiteY1-86" fmla="*/ 1654380 h 1654380"/>
              <a:gd name="connsiteX2-87" fmla="*/ 0 w 1604962"/>
              <a:gd name="connsiteY2-88" fmla="*/ 1654380 h 1654380"/>
              <a:gd name="connsiteX3-89" fmla="*/ 0 w 1604962"/>
              <a:gd name="connsiteY3-90" fmla="*/ 0 h 1654380"/>
              <a:gd name="connsiteX4-91" fmla="*/ 1604962 w 1604962"/>
              <a:gd name="connsiteY4-92" fmla="*/ 0 h 1654380"/>
              <a:gd name="connsiteX5-93" fmla="*/ 1601786 w 1604962"/>
              <a:gd name="connsiteY5-94" fmla="*/ 447722 h 1654380"/>
              <a:gd name="connsiteX0-95" fmla="*/ 1603215 w 1604962"/>
              <a:gd name="connsiteY0-96" fmla="*/ 1230200 h 1654380"/>
              <a:gd name="connsiteX1-97" fmla="*/ 1604962 w 1604962"/>
              <a:gd name="connsiteY1-98" fmla="*/ 1654380 h 1654380"/>
              <a:gd name="connsiteX2-99" fmla="*/ 0 w 1604962"/>
              <a:gd name="connsiteY2-100" fmla="*/ 1654380 h 1654380"/>
              <a:gd name="connsiteX3-101" fmla="*/ 0 w 1604962"/>
              <a:gd name="connsiteY3-102" fmla="*/ 0 h 1654380"/>
              <a:gd name="connsiteX4-103" fmla="*/ 1604962 w 1604962"/>
              <a:gd name="connsiteY4-104" fmla="*/ 0 h 1654380"/>
              <a:gd name="connsiteX5-105" fmla="*/ 1601786 w 1604962"/>
              <a:gd name="connsiteY5-106" fmla="*/ 447722 h 1654380"/>
              <a:gd name="connsiteX0-107" fmla="*/ 1603215 w 1604962"/>
              <a:gd name="connsiteY0-108" fmla="*/ 1230200 h 1654380"/>
              <a:gd name="connsiteX1-109" fmla="*/ 1604962 w 1604962"/>
              <a:gd name="connsiteY1-110" fmla="*/ 1654380 h 1654380"/>
              <a:gd name="connsiteX2-111" fmla="*/ 0 w 1604962"/>
              <a:gd name="connsiteY2-112" fmla="*/ 1654380 h 1654380"/>
              <a:gd name="connsiteX3-113" fmla="*/ 0 w 1604962"/>
              <a:gd name="connsiteY3-114" fmla="*/ 0 h 1654380"/>
              <a:gd name="connsiteX4-115" fmla="*/ 1604962 w 1604962"/>
              <a:gd name="connsiteY4-116" fmla="*/ 0 h 1654380"/>
              <a:gd name="connsiteX5-117" fmla="*/ 1601786 w 1604962"/>
              <a:gd name="connsiteY5-118" fmla="*/ 483441 h 1654380"/>
              <a:gd name="connsiteX0-119" fmla="*/ 1605597 w 1605714"/>
              <a:gd name="connsiteY0-120" fmla="*/ 1313544 h 1654380"/>
              <a:gd name="connsiteX1-121" fmla="*/ 1604962 w 1605714"/>
              <a:gd name="connsiteY1-122" fmla="*/ 1654380 h 1654380"/>
              <a:gd name="connsiteX2-123" fmla="*/ 0 w 1605714"/>
              <a:gd name="connsiteY2-124" fmla="*/ 1654380 h 1654380"/>
              <a:gd name="connsiteX3-125" fmla="*/ 0 w 1605714"/>
              <a:gd name="connsiteY3-126" fmla="*/ 0 h 1654380"/>
              <a:gd name="connsiteX4-127" fmla="*/ 1604962 w 1605714"/>
              <a:gd name="connsiteY4-128" fmla="*/ 0 h 1654380"/>
              <a:gd name="connsiteX5-129" fmla="*/ 1601786 w 1605714"/>
              <a:gd name="connsiteY5-130" fmla="*/ 483441 h 1654380"/>
              <a:gd name="connsiteX0-131" fmla="*/ 1605597 w 1606814"/>
              <a:gd name="connsiteY0-132" fmla="*/ 1313544 h 1654380"/>
              <a:gd name="connsiteX1-133" fmla="*/ 1604962 w 1606814"/>
              <a:gd name="connsiteY1-134" fmla="*/ 1654380 h 1654380"/>
              <a:gd name="connsiteX2-135" fmla="*/ 0 w 1606814"/>
              <a:gd name="connsiteY2-136" fmla="*/ 1654380 h 1654380"/>
              <a:gd name="connsiteX3-137" fmla="*/ 0 w 1606814"/>
              <a:gd name="connsiteY3-138" fmla="*/ 0 h 1654380"/>
              <a:gd name="connsiteX4-139" fmla="*/ 1604962 w 1606814"/>
              <a:gd name="connsiteY4-140" fmla="*/ 0 h 1654380"/>
              <a:gd name="connsiteX5-141" fmla="*/ 1606548 w 1606814"/>
              <a:gd name="connsiteY5-142" fmla="*/ 481060 h 16543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606814" h="1654380">
                <a:moveTo>
                  <a:pt x="1605597" y="1313544"/>
                </a:moveTo>
                <a:cubicBezTo>
                  <a:pt x="1606179" y="1566062"/>
                  <a:pt x="1604380" y="1401862"/>
                  <a:pt x="1604962" y="1654380"/>
                </a:cubicBezTo>
                <a:lnTo>
                  <a:pt x="0" y="1654380"/>
                </a:lnTo>
                <a:lnTo>
                  <a:pt x="0" y="0"/>
                </a:lnTo>
                <a:lnTo>
                  <a:pt x="1604962" y="0"/>
                </a:lnTo>
                <a:cubicBezTo>
                  <a:pt x="1604380" y="298942"/>
                  <a:pt x="1607765" y="39878"/>
                  <a:pt x="1606548" y="481060"/>
                </a:cubicBezTo>
              </a:path>
            </a:pathLst>
          </a:custGeom>
          <a:noFill/>
          <a:ln w="15875">
            <a:solidFill>
              <a:srgbClr val="80A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757702" y="1948438"/>
            <a:ext cx="564860" cy="1101126"/>
          </a:xfrm>
          <a:prstGeom prst="rect">
            <a:avLst/>
          </a:prstGeom>
          <a:noFill/>
        </p:spPr>
        <p:txBody>
          <a:bodyPr wrap="square" rtlCol="0" anchor="ctr" anchorCtr="1"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4800" b="1" spc="48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Arial" panose="020B0604020202020204" pitchFamily="34" charset="0"/>
              </a:rPr>
              <a:t>2</a:t>
            </a:r>
            <a:endParaRPr lang="en-US" altLang="zh-CN" sz="4800" b="1" spc="48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7" name="矩形 3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flipH="1" flipV="1">
            <a:off x="7184806" y="3250802"/>
            <a:ext cx="249497" cy="249491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8" name="文本框 4"/>
          <p:cNvSpPr txBox="1"/>
          <p:nvPr>
            <p:custDataLst>
              <p:tags r:id="rId8"/>
            </p:custDataLst>
          </p:nvPr>
        </p:nvSpPr>
        <p:spPr>
          <a:xfrm>
            <a:off x="5227421" y="1488393"/>
            <a:ext cx="1966700" cy="19054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8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能保持人格的完整与和谐，个人的价值观能适应社会的标准，对自己的工作能集中注意力。</a:t>
            </a:r>
            <a:endParaRPr lang="zh-CN" altLang="en-US" sz="1400" spc="8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矩形 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flipH="1">
            <a:off x="8370231" y="1479079"/>
            <a:ext cx="2264765" cy="1910772"/>
          </a:xfrm>
          <a:custGeom>
            <a:avLst/>
            <a:gdLst>
              <a:gd name="connsiteX0" fmla="*/ 0 w 1604962"/>
              <a:gd name="connsiteY0" fmla="*/ 0 h 1654380"/>
              <a:gd name="connsiteX1" fmla="*/ 1604962 w 1604962"/>
              <a:gd name="connsiteY1" fmla="*/ 0 h 1654380"/>
              <a:gd name="connsiteX2" fmla="*/ 1604962 w 1604962"/>
              <a:gd name="connsiteY2" fmla="*/ 1654380 h 1654380"/>
              <a:gd name="connsiteX3" fmla="*/ 0 w 1604962"/>
              <a:gd name="connsiteY3" fmla="*/ 1654380 h 1654380"/>
              <a:gd name="connsiteX4" fmla="*/ 0 w 1604962"/>
              <a:gd name="connsiteY4" fmla="*/ 0 h 1654380"/>
              <a:gd name="connsiteX0-1" fmla="*/ 0 w 1604962"/>
              <a:gd name="connsiteY0-2" fmla="*/ 0 h 1654380"/>
              <a:gd name="connsiteX1-3" fmla="*/ 1604962 w 1604962"/>
              <a:gd name="connsiteY1-4" fmla="*/ 0 h 1654380"/>
              <a:gd name="connsiteX2-5" fmla="*/ 1603215 w 1604962"/>
              <a:gd name="connsiteY2-6" fmla="*/ 896825 h 1654380"/>
              <a:gd name="connsiteX3-7" fmla="*/ 1604962 w 1604962"/>
              <a:gd name="connsiteY3-8" fmla="*/ 1654380 h 1654380"/>
              <a:gd name="connsiteX4-9" fmla="*/ 0 w 1604962"/>
              <a:gd name="connsiteY4-10" fmla="*/ 1654380 h 1654380"/>
              <a:gd name="connsiteX5" fmla="*/ 0 w 1604962"/>
              <a:gd name="connsiteY5" fmla="*/ 0 h 1654380"/>
              <a:gd name="connsiteX0-11" fmla="*/ 1603215 w 1694655"/>
              <a:gd name="connsiteY0-12" fmla="*/ 896825 h 1654380"/>
              <a:gd name="connsiteX1-13" fmla="*/ 1604962 w 1694655"/>
              <a:gd name="connsiteY1-14" fmla="*/ 1654380 h 1654380"/>
              <a:gd name="connsiteX2-15" fmla="*/ 0 w 1694655"/>
              <a:gd name="connsiteY2-16" fmla="*/ 1654380 h 1654380"/>
              <a:gd name="connsiteX3-17" fmla="*/ 0 w 1694655"/>
              <a:gd name="connsiteY3-18" fmla="*/ 0 h 1654380"/>
              <a:gd name="connsiteX4-19" fmla="*/ 1604962 w 1694655"/>
              <a:gd name="connsiteY4-20" fmla="*/ 0 h 1654380"/>
              <a:gd name="connsiteX5-21" fmla="*/ 1694655 w 1694655"/>
              <a:gd name="connsiteY5-22" fmla="*/ 988265 h 1654380"/>
              <a:gd name="connsiteX0-23" fmla="*/ 1603215 w 1604962"/>
              <a:gd name="connsiteY0-24" fmla="*/ 896825 h 1654380"/>
              <a:gd name="connsiteX1-25" fmla="*/ 1604962 w 1604962"/>
              <a:gd name="connsiteY1-26" fmla="*/ 1654380 h 1654380"/>
              <a:gd name="connsiteX2-27" fmla="*/ 0 w 1604962"/>
              <a:gd name="connsiteY2-28" fmla="*/ 1654380 h 1654380"/>
              <a:gd name="connsiteX3-29" fmla="*/ 0 w 1604962"/>
              <a:gd name="connsiteY3-30" fmla="*/ 0 h 1654380"/>
              <a:gd name="connsiteX4-31" fmla="*/ 1604962 w 1604962"/>
              <a:gd name="connsiteY4-32" fmla="*/ 0 h 1654380"/>
              <a:gd name="connsiteX5-33" fmla="*/ 1599405 w 1604962"/>
              <a:gd name="connsiteY5-34" fmla="*/ 902540 h 1654380"/>
              <a:gd name="connsiteX0-35" fmla="*/ 1603215 w 1604962"/>
              <a:gd name="connsiteY0-36" fmla="*/ 896825 h 1654380"/>
              <a:gd name="connsiteX1-37" fmla="*/ 1604962 w 1604962"/>
              <a:gd name="connsiteY1-38" fmla="*/ 1654380 h 1654380"/>
              <a:gd name="connsiteX2-39" fmla="*/ 0 w 1604962"/>
              <a:gd name="connsiteY2-40" fmla="*/ 1654380 h 1654380"/>
              <a:gd name="connsiteX3-41" fmla="*/ 0 w 1604962"/>
              <a:gd name="connsiteY3-42" fmla="*/ 0 h 1654380"/>
              <a:gd name="connsiteX4-43" fmla="*/ 1604962 w 1604962"/>
              <a:gd name="connsiteY4-44" fmla="*/ 0 h 1654380"/>
              <a:gd name="connsiteX5-45" fmla="*/ 1599405 w 1604962"/>
              <a:gd name="connsiteY5-46" fmla="*/ 902540 h 1654380"/>
              <a:gd name="connsiteX0-47" fmla="*/ 1603215 w 1604962"/>
              <a:gd name="connsiteY0-48" fmla="*/ 896825 h 1654380"/>
              <a:gd name="connsiteX1-49" fmla="*/ 1604962 w 1604962"/>
              <a:gd name="connsiteY1-50" fmla="*/ 1654380 h 1654380"/>
              <a:gd name="connsiteX2-51" fmla="*/ 0 w 1604962"/>
              <a:gd name="connsiteY2-52" fmla="*/ 1654380 h 1654380"/>
              <a:gd name="connsiteX3-53" fmla="*/ 0 w 1604962"/>
              <a:gd name="connsiteY3-54" fmla="*/ 0 h 1654380"/>
              <a:gd name="connsiteX4-55" fmla="*/ 1604962 w 1604962"/>
              <a:gd name="connsiteY4-56" fmla="*/ 0 h 1654380"/>
              <a:gd name="connsiteX5-57" fmla="*/ 1604168 w 1604962"/>
              <a:gd name="connsiteY5-58" fmla="*/ 897778 h 1654380"/>
              <a:gd name="connsiteX0-59" fmla="*/ 1603215 w 1604962"/>
              <a:gd name="connsiteY0-60" fmla="*/ 896825 h 1654380"/>
              <a:gd name="connsiteX1-61" fmla="*/ 1604962 w 1604962"/>
              <a:gd name="connsiteY1-62" fmla="*/ 1654380 h 1654380"/>
              <a:gd name="connsiteX2-63" fmla="*/ 0 w 1604962"/>
              <a:gd name="connsiteY2-64" fmla="*/ 1654380 h 1654380"/>
              <a:gd name="connsiteX3-65" fmla="*/ 0 w 1604962"/>
              <a:gd name="connsiteY3-66" fmla="*/ 0 h 1654380"/>
              <a:gd name="connsiteX4-67" fmla="*/ 1604962 w 1604962"/>
              <a:gd name="connsiteY4-68" fmla="*/ 0 h 1654380"/>
              <a:gd name="connsiteX5-69" fmla="*/ 1601786 w 1604962"/>
              <a:gd name="connsiteY5-70" fmla="*/ 447722 h 1654380"/>
              <a:gd name="connsiteX0-71" fmla="*/ 1610359 w 1610395"/>
              <a:gd name="connsiteY0-72" fmla="*/ 1396888 h 1654380"/>
              <a:gd name="connsiteX1-73" fmla="*/ 1604962 w 1610395"/>
              <a:gd name="connsiteY1-74" fmla="*/ 1654380 h 1654380"/>
              <a:gd name="connsiteX2-75" fmla="*/ 0 w 1610395"/>
              <a:gd name="connsiteY2-76" fmla="*/ 1654380 h 1654380"/>
              <a:gd name="connsiteX3-77" fmla="*/ 0 w 1610395"/>
              <a:gd name="connsiteY3-78" fmla="*/ 0 h 1654380"/>
              <a:gd name="connsiteX4-79" fmla="*/ 1604962 w 1610395"/>
              <a:gd name="connsiteY4-80" fmla="*/ 0 h 1654380"/>
              <a:gd name="connsiteX5-81" fmla="*/ 1601786 w 1610395"/>
              <a:gd name="connsiteY5-82" fmla="*/ 447722 h 1654380"/>
              <a:gd name="connsiteX0-83" fmla="*/ 1603215 w 1604962"/>
              <a:gd name="connsiteY0-84" fmla="*/ 1201625 h 1654380"/>
              <a:gd name="connsiteX1-85" fmla="*/ 1604962 w 1604962"/>
              <a:gd name="connsiteY1-86" fmla="*/ 1654380 h 1654380"/>
              <a:gd name="connsiteX2-87" fmla="*/ 0 w 1604962"/>
              <a:gd name="connsiteY2-88" fmla="*/ 1654380 h 1654380"/>
              <a:gd name="connsiteX3-89" fmla="*/ 0 w 1604962"/>
              <a:gd name="connsiteY3-90" fmla="*/ 0 h 1654380"/>
              <a:gd name="connsiteX4-91" fmla="*/ 1604962 w 1604962"/>
              <a:gd name="connsiteY4-92" fmla="*/ 0 h 1654380"/>
              <a:gd name="connsiteX5-93" fmla="*/ 1601786 w 1604962"/>
              <a:gd name="connsiteY5-94" fmla="*/ 447722 h 1654380"/>
              <a:gd name="connsiteX0-95" fmla="*/ 1603215 w 1604962"/>
              <a:gd name="connsiteY0-96" fmla="*/ 1230200 h 1654380"/>
              <a:gd name="connsiteX1-97" fmla="*/ 1604962 w 1604962"/>
              <a:gd name="connsiteY1-98" fmla="*/ 1654380 h 1654380"/>
              <a:gd name="connsiteX2-99" fmla="*/ 0 w 1604962"/>
              <a:gd name="connsiteY2-100" fmla="*/ 1654380 h 1654380"/>
              <a:gd name="connsiteX3-101" fmla="*/ 0 w 1604962"/>
              <a:gd name="connsiteY3-102" fmla="*/ 0 h 1654380"/>
              <a:gd name="connsiteX4-103" fmla="*/ 1604962 w 1604962"/>
              <a:gd name="connsiteY4-104" fmla="*/ 0 h 1654380"/>
              <a:gd name="connsiteX5-105" fmla="*/ 1601786 w 1604962"/>
              <a:gd name="connsiteY5-106" fmla="*/ 447722 h 1654380"/>
              <a:gd name="connsiteX0-107" fmla="*/ 1603215 w 1604962"/>
              <a:gd name="connsiteY0-108" fmla="*/ 1230200 h 1654380"/>
              <a:gd name="connsiteX1-109" fmla="*/ 1604962 w 1604962"/>
              <a:gd name="connsiteY1-110" fmla="*/ 1654380 h 1654380"/>
              <a:gd name="connsiteX2-111" fmla="*/ 0 w 1604962"/>
              <a:gd name="connsiteY2-112" fmla="*/ 1654380 h 1654380"/>
              <a:gd name="connsiteX3-113" fmla="*/ 0 w 1604962"/>
              <a:gd name="connsiteY3-114" fmla="*/ 0 h 1654380"/>
              <a:gd name="connsiteX4-115" fmla="*/ 1604962 w 1604962"/>
              <a:gd name="connsiteY4-116" fmla="*/ 0 h 1654380"/>
              <a:gd name="connsiteX5-117" fmla="*/ 1601786 w 1604962"/>
              <a:gd name="connsiteY5-118" fmla="*/ 483441 h 1654380"/>
              <a:gd name="connsiteX0-119" fmla="*/ 1605597 w 1605714"/>
              <a:gd name="connsiteY0-120" fmla="*/ 1313544 h 1654380"/>
              <a:gd name="connsiteX1-121" fmla="*/ 1604962 w 1605714"/>
              <a:gd name="connsiteY1-122" fmla="*/ 1654380 h 1654380"/>
              <a:gd name="connsiteX2-123" fmla="*/ 0 w 1605714"/>
              <a:gd name="connsiteY2-124" fmla="*/ 1654380 h 1654380"/>
              <a:gd name="connsiteX3-125" fmla="*/ 0 w 1605714"/>
              <a:gd name="connsiteY3-126" fmla="*/ 0 h 1654380"/>
              <a:gd name="connsiteX4-127" fmla="*/ 1604962 w 1605714"/>
              <a:gd name="connsiteY4-128" fmla="*/ 0 h 1654380"/>
              <a:gd name="connsiteX5-129" fmla="*/ 1601786 w 1605714"/>
              <a:gd name="connsiteY5-130" fmla="*/ 483441 h 1654380"/>
              <a:gd name="connsiteX0-131" fmla="*/ 1605597 w 1606814"/>
              <a:gd name="connsiteY0-132" fmla="*/ 1313544 h 1654380"/>
              <a:gd name="connsiteX1-133" fmla="*/ 1604962 w 1606814"/>
              <a:gd name="connsiteY1-134" fmla="*/ 1654380 h 1654380"/>
              <a:gd name="connsiteX2-135" fmla="*/ 0 w 1606814"/>
              <a:gd name="connsiteY2-136" fmla="*/ 1654380 h 1654380"/>
              <a:gd name="connsiteX3-137" fmla="*/ 0 w 1606814"/>
              <a:gd name="connsiteY3-138" fmla="*/ 0 h 1654380"/>
              <a:gd name="connsiteX4-139" fmla="*/ 1604962 w 1606814"/>
              <a:gd name="connsiteY4-140" fmla="*/ 0 h 1654380"/>
              <a:gd name="connsiteX5-141" fmla="*/ 1606548 w 1606814"/>
              <a:gd name="connsiteY5-142" fmla="*/ 481060 h 16543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606814" h="1654380">
                <a:moveTo>
                  <a:pt x="1605597" y="1313544"/>
                </a:moveTo>
                <a:cubicBezTo>
                  <a:pt x="1606179" y="1566062"/>
                  <a:pt x="1604380" y="1401862"/>
                  <a:pt x="1604962" y="1654380"/>
                </a:cubicBezTo>
                <a:lnTo>
                  <a:pt x="0" y="1654380"/>
                </a:lnTo>
                <a:lnTo>
                  <a:pt x="0" y="0"/>
                </a:lnTo>
                <a:lnTo>
                  <a:pt x="1604962" y="0"/>
                </a:lnTo>
                <a:cubicBezTo>
                  <a:pt x="1604380" y="298942"/>
                  <a:pt x="1607765" y="39878"/>
                  <a:pt x="1606548" y="481060"/>
                </a:cubicBezTo>
              </a:path>
            </a:pathLst>
          </a:custGeom>
          <a:noFill/>
          <a:ln w="15875">
            <a:solidFill>
              <a:srgbClr val="80A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" name="文本框 6"/>
          <p:cNvSpPr txBox="1"/>
          <p:nvPr>
            <p:custDataLst>
              <p:tags r:id="rId10"/>
            </p:custDataLst>
          </p:nvPr>
        </p:nvSpPr>
        <p:spPr>
          <a:xfrm>
            <a:off x="8082812" y="1948438"/>
            <a:ext cx="564860" cy="1101126"/>
          </a:xfrm>
          <a:prstGeom prst="rect">
            <a:avLst/>
          </a:prstGeom>
          <a:noFill/>
        </p:spPr>
        <p:txBody>
          <a:bodyPr wrap="square" rtlCol="0" anchor="ctr" anchorCtr="1"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4800" b="1" spc="48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Arial" panose="020B0604020202020204" pitchFamily="34" charset="0"/>
              </a:rPr>
              <a:t>3</a:t>
            </a:r>
            <a:endParaRPr lang="en-US" altLang="zh-CN" sz="4800" b="1" spc="48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11" name="矩形 7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flipH="1" flipV="1">
            <a:off x="10509916" y="3250802"/>
            <a:ext cx="249497" cy="249491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4" name="文本框 8"/>
          <p:cNvSpPr txBox="1"/>
          <p:nvPr>
            <p:custDataLst>
              <p:tags r:id="rId12"/>
            </p:custDataLst>
          </p:nvPr>
        </p:nvSpPr>
        <p:spPr>
          <a:xfrm>
            <a:off x="8552531" y="1488393"/>
            <a:ext cx="1966700" cy="19054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24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有切合实际的生活目标。</a:t>
            </a:r>
            <a:endParaRPr lang="zh-CN" altLang="en-US" sz="1400" spc="24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5" name="矩形 1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flipH="1">
            <a:off x="1720010" y="3768609"/>
            <a:ext cx="2264765" cy="1910772"/>
          </a:xfrm>
          <a:custGeom>
            <a:avLst/>
            <a:gdLst>
              <a:gd name="connsiteX0" fmla="*/ 0 w 1604962"/>
              <a:gd name="connsiteY0" fmla="*/ 0 h 1654380"/>
              <a:gd name="connsiteX1" fmla="*/ 1604962 w 1604962"/>
              <a:gd name="connsiteY1" fmla="*/ 0 h 1654380"/>
              <a:gd name="connsiteX2" fmla="*/ 1604962 w 1604962"/>
              <a:gd name="connsiteY2" fmla="*/ 1654380 h 1654380"/>
              <a:gd name="connsiteX3" fmla="*/ 0 w 1604962"/>
              <a:gd name="connsiteY3" fmla="*/ 1654380 h 1654380"/>
              <a:gd name="connsiteX4" fmla="*/ 0 w 1604962"/>
              <a:gd name="connsiteY4" fmla="*/ 0 h 1654380"/>
              <a:gd name="connsiteX0-1" fmla="*/ 0 w 1604962"/>
              <a:gd name="connsiteY0-2" fmla="*/ 0 h 1654380"/>
              <a:gd name="connsiteX1-3" fmla="*/ 1604962 w 1604962"/>
              <a:gd name="connsiteY1-4" fmla="*/ 0 h 1654380"/>
              <a:gd name="connsiteX2-5" fmla="*/ 1603215 w 1604962"/>
              <a:gd name="connsiteY2-6" fmla="*/ 896825 h 1654380"/>
              <a:gd name="connsiteX3-7" fmla="*/ 1604962 w 1604962"/>
              <a:gd name="connsiteY3-8" fmla="*/ 1654380 h 1654380"/>
              <a:gd name="connsiteX4-9" fmla="*/ 0 w 1604962"/>
              <a:gd name="connsiteY4-10" fmla="*/ 1654380 h 1654380"/>
              <a:gd name="connsiteX5" fmla="*/ 0 w 1604962"/>
              <a:gd name="connsiteY5" fmla="*/ 0 h 1654380"/>
              <a:gd name="connsiteX0-11" fmla="*/ 1603215 w 1694655"/>
              <a:gd name="connsiteY0-12" fmla="*/ 896825 h 1654380"/>
              <a:gd name="connsiteX1-13" fmla="*/ 1604962 w 1694655"/>
              <a:gd name="connsiteY1-14" fmla="*/ 1654380 h 1654380"/>
              <a:gd name="connsiteX2-15" fmla="*/ 0 w 1694655"/>
              <a:gd name="connsiteY2-16" fmla="*/ 1654380 h 1654380"/>
              <a:gd name="connsiteX3-17" fmla="*/ 0 w 1694655"/>
              <a:gd name="connsiteY3-18" fmla="*/ 0 h 1654380"/>
              <a:gd name="connsiteX4-19" fmla="*/ 1604962 w 1694655"/>
              <a:gd name="connsiteY4-20" fmla="*/ 0 h 1654380"/>
              <a:gd name="connsiteX5-21" fmla="*/ 1694655 w 1694655"/>
              <a:gd name="connsiteY5-22" fmla="*/ 988265 h 1654380"/>
              <a:gd name="connsiteX0-23" fmla="*/ 1603215 w 1604962"/>
              <a:gd name="connsiteY0-24" fmla="*/ 896825 h 1654380"/>
              <a:gd name="connsiteX1-25" fmla="*/ 1604962 w 1604962"/>
              <a:gd name="connsiteY1-26" fmla="*/ 1654380 h 1654380"/>
              <a:gd name="connsiteX2-27" fmla="*/ 0 w 1604962"/>
              <a:gd name="connsiteY2-28" fmla="*/ 1654380 h 1654380"/>
              <a:gd name="connsiteX3-29" fmla="*/ 0 w 1604962"/>
              <a:gd name="connsiteY3-30" fmla="*/ 0 h 1654380"/>
              <a:gd name="connsiteX4-31" fmla="*/ 1604962 w 1604962"/>
              <a:gd name="connsiteY4-32" fmla="*/ 0 h 1654380"/>
              <a:gd name="connsiteX5-33" fmla="*/ 1599405 w 1604962"/>
              <a:gd name="connsiteY5-34" fmla="*/ 902540 h 1654380"/>
              <a:gd name="connsiteX0-35" fmla="*/ 1603215 w 1604962"/>
              <a:gd name="connsiteY0-36" fmla="*/ 896825 h 1654380"/>
              <a:gd name="connsiteX1-37" fmla="*/ 1604962 w 1604962"/>
              <a:gd name="connsiteY1-38" fmla="*/ 1654380 h 1654380"/>
              <a:gd name="connsiteX2-39" fmla="*/ 0 w 1604962"/>
              <a:gd name="connsiteY2-40" fmla="*/ 1654380 h 1654380"/>
              <a:gd name="connsiteX3-41" fmla="*/ 0 w 1604962"/>
              <a:gd name="connsiteY3-42" fmla="*/ 0 h 1654380"/>
              <a:gd name="connsiteX4-43" fmla="*/ 1604962 w 1604962"/>
              <a:gd name="connsiteY4-44" fmla="*/ 0 h 1654380"/>
              <a:gd name="connsiteX5-45" fmla="*/ 1599405 w 1604962"/>
              <a:gd name="connsiteY5-46" fmla="*/ 902540 h 1654380"/>
              <a:gd name="connsiteX0-47" fmla="*/ 1603215 w 1604962"/>
              <a:gd name="connsiteY0-48" fmla="*/ 896825 h 1654380"/>
              <a:gd name="connsiteX1-49" fmla="*/ 1604962 w 1604962"/>
              <a:gd name="connsiteY1-50" fmla="*/ 1654380 h 1654380"/>
              <a:gd name="connsiteX2-51" fmla="*/ 0 w 1604962"/>
              <a:gd name="connsiteY2-52" fmla="*/ 1654380 h 1654380"/>
              <a:gd name="connsiteX3-53" fmla="*/ 0 w 1604962"/>
              <a:gd name="connsiteY3-54" fmla="*/ 0 h 1654380"/>
              <a:gd name="connsiteX4-55" fmla="*/ 1604962 w 1604962"/>
              <a:gd name="connsiteY4-56" fmla="*/ 0 h 1654380"/>
              <a:gd name="connsiteX5-57" fmla="*/ 1604168 w 1604962"/>
              <a:gd name="connsiteY5-58" fmla="*/ 897778 h 1654380"/>
              <a:gd name="connsiteX0-59" fmla="*/ 1603215 w 1604962"/>
              <a:gd name="connsiteY0-60" fmla="*/ 896825 h 1654380"/>
              <a:gd name="connsiteX1-61" fmla="*/ 1604962 w 1604962"/>
              <a:gd name="connsiteY1-62" fmla="*/ 1654380 h 1654380"/>
              <a:gd name="connsiteX2-63" fmla="*/ 0 w 1604962"/>
              <a:gd name="connsiteY2-64" fmla="*/ 1654380 h 1654380"/>
              <a:gd name="connsiteX3-65" fmla="*/ 0 w 1604962"/>
              <a:gd name="connsiteY3-66" fmla="*/ 0 h 1654380"/>
              <a:gd name="connsiteX4-67" fmla="*/ 1604962 w 1604962"/>
              <a:gd name="connsiteY4-68" fmla="*/ 0 h 1654380"/>
              <a:gd name="connsiteX5-69" fmla="*/ 1601786 w 1604962"/>
              <a:gd name="connsiteY5-70" fmla="*/ 447722 h 1654380"/>
              <a:gd name="connsiteX0-71" fmla="*/ 1610359 w 1610395"/>
              <a:gd name="connsiteY0-72" fmla="*/ 1396888 h 1654380"/>
              <a:gd name="connsiteX1-73" fmla="*/ 1604962 w 1610395"/>
              <a:gd name="connsiteY1-74" fmla="*/ 1654380 h 1654380"/>
              <a:gd name="connsiteX2-75" fmla="*/ 0 w 1610395"/>
              <a:gd name="connsiteY2-76" fmla="*/ 1654380 h 1654380"/>
              <a:gd name="connsiteX3-77" fmla="*/ 0 w 1610395"/>
              <a:gd name="connsiteY3-78" fmla="*/ 0 h 1654380"/>
              <a:gd name="connsiteX4-79" fmla="*/ 1604962 w 1610395"/>
              <a:gd name="connsiteY4-80" fmla="*/ 0 h 1654380"/>
              <a:gd name="connsiteX5-81" fmla="*/ 1601786 w 1610395"/>
              <a:gd name="connsiteY5-82" fmla="*/ 447722 h 1654380"/>
              <a:gd name="connsiteX0-83" fmla="*/ 1603215 w 1604962"/>
              <a:gd name="connsiteY0-84" fmla="*/ 1201625 h 1654380"/>
              <a:gd name="connsiteX1-85" fmla="*/ 1604962 w 1604962"/>
              <a:gd name="connsiteY1-86" fmla="*/ 1654380 h 1654380"/>
              <a:gd name="connsiteX2-87" fmla="*/ 0 w 1604962"/>
              <a:gd name="connsiteY2-88" fmla="*/ 1654380 h 1654380"/>
              <a:gd name="connsiteX3-89" fmla="*/ 0 w 1604962"/>
              <a:gd name="connsiteY3-90" fmla="*/ 0 h 1654380"/>
              <a:gd name="connsiteX4-91" fmla="*/ 1604962 w 1604962"/>
              <a:gd name="connsiteY4-92" fmla="*/ 0 h 1654380"/>
              <a:gd name="connsiteX5-93" fmla="*/ 1601786 w 1604962"/>
              <a:gd name="connsiteY5-94" fmla="*/ 447722 h 1654380"/>
              <a:gd name="connsiteX0-95" fmla="*/ 1603215 w 1604962"/>
              <a:gd name="connsiteY0-96" fmla="*/ 1230200 h 1654380"/>
              <a:gd name="connsiteX1-97" fmla="*/ 1604962 w 1604962"/>
              <a:gd name="connsiteY1-98" fmla="*/ 1654380 h 1654380"/>
              <a:gd name="connsiteX2-99" fmla="*/ 0 w 1604962"/>
              <a:gd name="connsiteY2-100" fmla="*/ 1654380 h 1654380"/>
              <a:gd name="connsiteX3-101" fmla="*/ 0 w 1604962"/>
              <a:gd name="connsiteY3-102" fmla="*/ 0 h 1654380"/>
              <a:gd name="connsiteX4-103" fmla="*/ 1604962 w 1604962"/>
              <a:gd name="connsiteY4-104" fmla="*/ 0 h 1654380"/>
              <a:gd name="connsiteX5-105" fmla="*/ 1601786 w 1604962"/>
              <a:gd name="connsiteY5-106" fmla="*/ 447722 h 1654380"/>
              <a:gd name="connsiteX0-107" fmla="*/ 1603215 w 1604962"/>
              <a:gd name="connsiteY0-108" fmla="*/ 1230200 h 1654380"/>
              <a:gd name="connsiteX1-109" fmla="*/ 1604962 w 1604962"/>
              <a:gd name="connsiteY1-110" fmla="*/ 1654380 h 1654380"/>
              <a:gd name="connsiteX2-111" fmla="*/ 0 w 1604962"/>
              <a:gd name="connsiteY2-112" fmla="*/ 1654380 h 1654380"/>
              <a:gd name="connsiteX3-113" fmla="*/ 0 w 1604962"/>
              <a:gd name="connsiteY3-114" fmla="*/ 0 h 1654380"/>
              <a:gd name="connsiteX4-115" fmla="*/ 1604962 w 1604962"/>
              <a:gd name="connsiteY4-116" fmla="*/ 0 h 1654380"/>
              <a:gd name="connsiteX5-117" fmla="*/ 1601786 w 1604962"/>
              <a:gd name="connsiteY5-118" fmla="*/ 483441 h 1654380"/>
              <a:gd name="connsiteX0-119" fmla="*/ 1605597 w 1605714"/>
              <a:gd name="connsiteY0-120" fmla="*/ 1313544 h 1654380"/>
              <a:gd name="connsiteX1-121" fmla="*/ 1604962 w 1605714"/>
              <a:gd name="connsiteY1-122" fmla="*/ 1654380 h 1654380"/>
              <a:gd name="connsiteX2-123" fmla="*/ 0 w 1605714"/>
              <a:gd name="connsiteY2-124" fmla="*/ 1654380 h 1654380"/>
              <a:gd name="connsiteX3-125" fmla="*/ 0 w 1605714"/>
              <a:gd name="connsiteY3-126" fmla="*/ 0 h 1654380"/>
              <a:gd name="connsiteX4-127" fmla="*/ 1604962 w 1605714"/>
              <a:gd name="connsiteY4-128" fmla="*/ 0 h 1654380"/>
              <a:gd name="connsiteX5-129" fmla="*/ 1601786 w 1605714"/>
              <a:gd name="connsiteY5-130" fmla="*/ 483441 h 1654380"/>
              <a:gd name="connsiteX0-131" fmla="*/ 1605597 w 1606814"/>
              <a:gd name="connsiteY0-132" fmla="*/ 1313544 h 1654380"/>
              <a:gd name="connsiteX1-133" fmla="*/ 1604962 w 1606814"/>
              <a:gd name="connsiteY1-134" fmla="*/ 1654380 h 1654380"/>
              <a:gd name="connsiteX2-135" fmla="*/ 0 w 1606814"/>
              <a:gd name="connsiteY2-136" fmla="*/ 1654380 h 1654380"/>
              <a:gd name="connsiteX3-137" fmla="*/ 0 w 1606814"/>
              <a:gd name="connsiteY3-138" fmla="*/ 0 h 1654380"/>
              <a:gd name="connsiteX4-139" fmla="*/ 1604962 w 1606814"/>
              <a:gd name="connsiteY4-140" fmla="*/ 0 h 1654380"/>
              <a:gd name="connsiteX5-141" fmla="*/ 1606548 w 1606814"/>
              <a:gd name="connsiteY5-142" fmla="*/ 481060 h 16543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606814" h="1654380">
                <a:moveTo>
                  <a:pt x="1605597" y="1313544"/>
                </a:moveTo>
                <a:cubicBezTo>
                  <a:pt x="1606179" y="1566062"/>
                  <a:pt x="1604380" y="1401862"/>
                  <a:pt x="1604962" y="1654380"/>
                </a:cubicBezTo>
                <a:lnTo>
                  <a:pt x="0" y="1654380"/>
                </a:lnTo>
                <a:lnTo>
                  <a:pt x="0" y="0"/>
                </a:lnTo>
                <a:lnTo>
                  <a:pt x="1604962" y="0"/>
                </a:lnTo>
                <a:cubicBezTo>
                  <a:pt x="1604380" y="298942"/>
                  <a:pt x="1607765" y="39878"/>
                  <a:pt x="1606548" y="481060"/>
                </a:cubicBezTo>
              </a:path>
            </a:pathLst>
          </a:custGeom>
          <a:noFill/>
          <a:ln w="15875">
            <a:solidFill>
              <a:srgbClr val="80A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6" name="文本框 10"/>
          <p:cNvSpPr txBox="1"/>
          <p:nvPr>
            <p:custDataLst>
              <p:tags r:id="rId14"/>
            </p:custDataLst>
          </p:nvPr>
        </p:nvSpPr>
        <p:spPr>
          <a:xfrm>
            <a:off x="1432591" y="4237968"/>
            <a:ext cx="564860" cy="1101126"/>
          </a:xfrm>
          <a:prstGeom prst="rect">
            <a:avLst/>
          </a:prstGeom>
          <a:noFill/>
        </p:spPr>
        <p:txBody>
          <a:bodyPr wrap="square" rtlCol="0" anchor="ctr" anchorCtr="1"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4800" b="1" spc="48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Arial" panose="020B0604020202020204" pitchFamily="34" charset="0"/>
              </a:rPr>
              <a:t>4</a:t>
            </a:r>
            <a:endParaRPr lang="en-US" altLang="zh-CN" sz="4800" b="1" spc="48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27" name="矩形 11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 flipH="1" flipV="1">
            <a:off x="3859696" y="5540331"/>
            <a:ext cx="249497" cy="249491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8" name="文本框 12"/>
          <p:cNvSpPr txBox="1"/>
          <p:nvPr>
            <p:custDataLst>
              <p:tags r:id="rId16"/>
            </p:custDataLst>
          </p:nvPr>
        </p:nvSpPr>
        <p:spPr>
          <a:xfrm>
            <a:off x="1902310" y="3777923"/>
            <a:ext cx="1966700" cy="19054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14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具有从经验中学习的能力，能适应环境的需要改变自己。</a:t>
            </a:r>
            <a:endParaRPr lang="zh-CN" altLang="en-US" sz="1400" spc="14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9" name="矩形 1"/>
          <p:cNvSpPr>
            <a:spLocks noChangeAspect="1"/>
          </p:cNvSpPr>
          <p:nvPr>
            <p:custDataLst>
              <p:tags r:id="rId17"/>
            </p:custDataLst>
          </p:nvPr>
        </p:nvSpPr>
        <p:spPr>
          <a:xfrm flipH="1">
            <a:off x="5045122" y="3768609"/>
            <a:ext cx="2264765" cy="1910772"/>
          </a:xfrm>
          <a:custGeom>
            <a:avLst/>
            <a:gdLst>
              <a:gd name="connsiteX0" fmla="*/ 0 w 1604962"/>
              <a:gd name="connsiteY0" fmla="*/ 0 h 1654380"/>
              <a:gd name="connsiteX1" fmla="*/ 1604962 w 1604962"/>
              <a:gd name="connsiteY1" fmla="*/ 0 h 1654380"/>
              <a:gd name="connsiteX2" fmla="*/ 1604962 w 1604962"/>
              <a:gd name="connsiteY2" fmla="*/ 1654380 h 1654380"/>
              <a:gd name="connsiteX3" fmla="*/ 0 w 1604962"/>
              <a:gd name="connsiteY3" fmla="*/ 1654380 h 1654380"/>
              <a:gd name="connsiteX4" fmla="*/ 0 w 1604962"/>
              <a:gd name="connsiteY4" fmla="*/ 0 h 1654380"/>
              <a:gd name="connsiteX0-1" fmla="*/ 0 w 1604962"/>
              <a:gd name="connsiteY0-2" fmla="*/ 0 h 1654380"/>
              <a:gd name="connsiteX1-3" fmla="*/ 1604962 w 1604962"/>
              <a:gd name="connsiteY1-4" fmla="*/ 0 h 1654380"/>
              <a:gd name="connsiteX2-5" fmla="*/ 1603215 w 1604962"/>
              <a:gd name="connsiteY2-6" fmla="*/ 896825 h 1654380"/>
              <a:gd name="connsiteX3-7" fmla="*/ 1604962 w 1604962"/>
              <a:gd name="connsiteY3-8" fmla="*/ 1654380 h 1654380"/>
              <a:gd name="connsiteX4-9" fmla="*/ 0 w 1604962"/>
              <a:gd name="connsiteY4-10" fmla="*/ 1654380 h 1654380"/>
              <a:gd name="connsiteX5" fmla="*/ 0 w 1604962"/>
              <a:gd name="connsiteY5" fmla="*/ 0 h 1654380"/>
              <a:gd name="connsiteX0-11" fmla="*/ 1603215 w 1694655"/>
              <a:gd name="connsiteY0-12" fmla="*/ 896825 h 1654380"/>
              <a:gd name="connsiteX1-13" fmla="*/ 1604962 w 1694655"/>
              <a:gd name="connsiteY1-14" fmla="*/ 1654380 h 1654380"/>
              <a:gd name="connsiteX2-15" fmla="*/ 0 w 1694655"/>
              <a:gd name="connsiteY2-16" fmla="*/ 1654380 h 1654380"/>
              <a:gd name="connsiteX3-17" fmla="*/ 0 w 1694655"/>
              <a:gd name="connsiteY3-18" fmla="*/ 0 h 1654380"/>
              <a:gd name="connsiteX4-19" fmla="*/ 1604962 w 1694655"/>
              <a:gd name="connsiteY4-20" fmla="*/ 0 h 1654380"/>
              <a:gd name="connsiteX5-21" fmla="*/ 1694655 w 1694655"/>
              <a:gd name="connsiteY5-22" fmla="*/ 988265 h 1654380"/>
              <a:gd name="connsiteX0-23" fmla="*/ 1603215 w 1604962"/>
              <a:gd name="connsiteY0-24" fmla="*/ 896825 h 1654380"/>
              <a:gd name="connsiteX1-25" fmla="*/ 1604962 w 1604962"/>
              <a:gd name="connsiteY1-26" fmla="*/ 1654380 h 1654380"/>
              <a:gd name="connsiteX2-27" fmla="*/ 0 w 1604962"/>
              <a:gd name="connsiteY2-28" fmla="*/ 1654380 h 1654380"/>
              <a:gd name="connsiteX3-29" fmla="*/ 0 w 1604962"/>
              <a:gd name="connsiteY3-30" fmla="*/ 0 h 1654380"/>
              <a:gd name="connsiteX4-31" fmla="*/ 1604962 w 1604962"/>
              <a:gd name="connsiteY4-32" fmla="*/ 0 h 1654380"/>
              <a:gd name="connsiteX5-33" fmla="*/ 1599405 w 1604962"/>
              <a:gd name="connsiteY5-34" fmla="*/ 902540 h 1654380"/>
              <a:gd name="connsiteX0-35" fmla="*/ 1603215 w 1604962"/>
              <a:gd name="connsiteY0-36" fmla="*/ 896825 h 1654380"/>
              <a:gd name="connsiteX1-37" fmla="*/ 1604962 w 1604962"/>
              <a:gd name="connsiteY1-38" fmla="*/ 1654380 h 1654380"/>
              <a:gd name="connsiteX2-39" fmla="*/ 0 w 1604962"/>
              <a:gd name="connsiteY2-40" fmla="*/ 1654380 h 1654380"/>
              <a:gd name="connsiteX3-41" fmla="*/ 0 w 1604962"/>
              <a:gd name="connsiteY3-42" fmla="*/ 0 h 1654380"/>
              <a:gd name="connsiteX4-43" fmla="*/ 1604962 w 1604962"/>
              <a:gd name="connsiteY4-44" fmla="*/ 0 h 1654380"/>
              <a:gd name="connsiteX5-45" fmla="*/ 1599405 w 1604962"/>
              <a:gd name="connsiteY5-46" fmla="*/ 902540 h 1654380"/>
              <a:gd name="connsiteX0-47" fmla="*/ 1603215 w 1604962"/>
              <a:gd name="connsiteY0-48" fmla="*/ 896825 h 1654380"/>
              <a:gd name="connsiteX1-49" fmla="*/ 1604962 w 1604962"/>
              <a:gd name="connsiteY1-50" fmla="*/ 1654380 h 1654380"/>
              <a:gd name="connsiteX2-51" fmla="*/ 0 w 1604962"/>
              <a:gd name="connsiteY2-52" fmla="*/ 1654380 h 1654380"/>
              <a:gd name="connsiteX3-53" fmla="*/ 0 w 1604962"/>
              <a:gd name="connsiteY3-54" fmla="*/ 0 h 1654380"/>
              <a:gd name="connsiteX4-55" fmla="*/ 1604962 w 1604962"/>
              <a:gd name="connsiteY4-56" fmla="*/ 0 h 1654380"/>
              <a:gd name="connsiteX5-57" fmla="*/ 1604168 w 1604962"/>
              <a:gd name="connsiteY5-58" fmla="*/ 897778 h 1654380"/>
              <a:gd name="connsiteX0-59" fmla="*/ 1603215 w 1604962"/>
              <a:gd name="connsiteY0-60" fmla="*/ 896825 h 1654380"/>
              <a:gd name="connsiteX1-61" fmla="*/ 1604962 w 1604962"/>
              <a:gd name="connsiteY1-62" fmla="*/ 1654380 h 1654380"/>
              <a:gd name="connsiteX2-63" fmla="*/ 0 w 1604962"/>
              <a:gd name="connsiteY2-64" fmla="*/ 1654380 h 1654380"/>
              <a:gd name="connsiteX3-65" fmla="*/ 0 w 1604962"/>
              <a:gd name="connsiteY3-66" fmla="*/ 0 h 1654380"/>
              <a:gd name="connsiteX4-67" fmla="*/ 1604962 w 1604962"/>
              <a:gd name="connsiteY4-68" fmla="*/ 0 h 1654380"/>
              <a:gd name="connsiteX5-69" fmla="*/ 1601786 w 1604962"/>
              <a:gd name="connsiteY5-70" fmla="*/ 447722 h 1654380"/>
              <a:gd name="connsiteX0-71" fmla="*/ 1610359 w 1610395"/>
              <a:gd name="connsiteY0-72" fmla="*/ 1396888 h 1654380"/>
              <a:gd name="connsiteX1-73" fmla="*/ 1604962 w 1610395"/>
              <a:gd name="connsiteY1-74" fmla="*/ 1654380 h 1654380"/>
              <a:gd name="connsiteX2-75" fmla="*/ 0 w 1610395"/>
              <a:gd name="connsiteY2-76" fmla="*/ 1654380 h 1654380"/>
              <a:gd name="connsiteX3-77" fmla="*/ 0 w 1610395"/>
              <a:gd name="connsiteY3-78" fmla="*/ 0 h 1654380"/>
              <a:gd name="connsiteX4-79" fmla="*/ 1604962 w 1610395"/>
              <a:gd name="connsiteY4-80" fmla="*/ 0 h 1654380"/>
              <a:gd name="connsiteX5-81" fmla="*/ 1601786 w 1610395"/>
              <a:gd name="connsiteY5-82" fmla="*/ 447722 h 1654380"/>
              <a:gd name="connsiteX0-83" fmla="*/ 1603215 w 1604962"/>
              <a:gd name="connsiteY0-84" fmla="*/ 1201625 h 1654380"/>
              <a:gd name="connsiteX1-85" fmla="*/ 1604962 w 1604962"/>
              <a:gd name="connsiteY1-86" fmla="*/ 1654380 h 1654380"/>
              <a:gd name="connsiteX2-87" fmla="*/ 0 w 1604962"/>
              <a:gd name="connsiteY2-88" fmla="*/ 1654380 h 1654380"/>
              <a:gd name="connsiteX3-89" fmla="*/ 0 w 1604962"/>
              <a:gd name="connsiteY3-90" fmla="*/ 0 h 1654380"/>
              <a:gd name="connsiteX4-91" fmla="*/ 1604962 w 1604962"/>
              <a:gd name="connsiteY4-92" fmla="*/ 0 h 1654380"/>
              <a:gd name="connsiteX5-93" fmla="*/ 1601786 w 1604962"/>
              <a:gd name="connsiteY5-94" fmla="*/ 447722 h 1654380"/>
              <a:gd name="connsiteX0-95" fmla="*/ 1603215 w 1604962"/>
              <a:gd name="connsiteY0-96" fmla="*/ 1230200 h 1654380"/>
              <a:gd name="connsiteX1-97" fmla="*/ 1604962 w 1604962"/>
              <a:gd name="connsiteY1-98" fmla="*/ 1654380 h 1654380"/>
              <a:gd name="connsiteX2-99" fmla="*/ 0 w 1604962"/>
              <a:gd name="connsiteY2-100" fmla="*/ 1654380 h 1654380"/>
              <a:gd name="connsiteX3-101" fmla="*/ 0 w 1604962"/>
              <a:gd name="connsiteY3-102" fmla="*/ 0 h 1654380"/>
              <a:gd name="connsiteX4-103" fmla="*/ 1604962 w 1604962"/>
              <a:gd name="connsiteY4-104" fmla="*/ 0 h 1654380"/>
              <a:gd name="connsiteX5-105" fmla="*/ 1601786 w 1604962"/>
              <a:gd name="connsiteY5-106" fmla="*/ 447722 h 1654380"/>
              <a:gd name="connsiteX0-107" fmla="*/ 1603215 w 1604962"/>
              <a:gd name="connsiteY0-108" fmla="*/ 1230200 h 1654380"/>
              <a:gd name="connsiteX1-109" fmla="*/ 1604962 w 1604962"/>
              <a:gd name="connsiteY1-110" fmla="*/ 1654380 h 1654380"/>
              <a:gd name="connsiteX2-111" fmla="*/ 0 w 1604962"/>
              <a:gd name="connsiteY2-112" fmla="*/ 1654380 h 1654380"/>
              <a:gd name="connsiteX3-113" fmla="*/ 0 w 1604962"/>
              <a:gd name="connsiteY3-114" fmla="*/ 0 h 1654380"/>
              <a:gd name="connsiteX4-115" fmla="*/ 1604962 w 1604962"/>
              <a:gd name="connsiteY4-116" fmla="*/ 0 h 1654380"/>
              <a:gd name="connsiteX5-117" fmla="*/ 1601786 w 1604962"/>
              <a:gd name="connsiteY5-118" fmla="*/ 483441 h 1654380"/>
              <a:gd name="connsiteX0-119" fmla="*/ 1605597 w 1605714"/>
              <a:gd name="connsiteY0-120" fmla="*/ 1313544 h 1654380"/>
              <a:gd name="connsiteX1-121" fmla="*/ 1604962 w 1605714"/>
              <a:gd name="connsiteY1-122" fmla="*/ 1654380 h 1654380"/>
              <a:gd name="connsiteX2-123" fmla="*/ 0 w 1605714"/>
              <a:gd name="connsiteY2-124" fmla="*/ 1654380 h 1654380"/>
              <a:gd name="connsiteX3-125" fmla="*/ 0 w 1605714"/>
              <a:gd name="connsiteY3-126" fmla="*/ 0 h 1654380"/>
              <a:gd name="connsiteX4-127" fmla="*/ 1604962 w 1605714"/>
              <a:gd name="connsiteY4-128" fmla="*/ 0 h 1654380"/>
              <a:gd name="connsiteX5-129" fmla="*/ 1601786 w 1605714"/>
              <a:gd name="connsiteY5-130" fmla="*/ 483441 h 1654380"/>
              <a:gd name="connsiteX0-131" fmla="*/ 1605597 w 1606814"/>
              <a:gd name="connsiteY0-132" fmla="*/ 1313544 h 1654380"/>
              <a:gd name="connsiteX1-133" fmla="*/ 1604962 w 1606814"/>
              <a:gd name="connsiteY1-134" fmla="*/ 1654380 h 1654380"/>
              <a:gd name="connsiteX2-135" fmla="*/ 0 w 1606814"/>
              <a:gd name="connsiteY2-136" fmla="*/ 1654380 h 1654380"/>
              <a:gd name="connsiteX3-137" fmla="*/ 0 w 1606814"/>
              <a:gd name="connsiteY3-138" fmla="*/ 0 h 1654380"/>
              <a:gd name="connsiteX4-139" fmla="*/ 1604962 w 1606814"/>
              <a:gd name="connsiteY4-140" fmla="*/ 0 h 1654380"/>
              <a:gd name="connsiteX5-141" fmla="*/ 1606548 w 1606814"/>
              <a:gd name="connsiteY5-142" fmla="*/ 481060 h 16543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606814" h="1654380">
                <a:moveTo>
                  <a:pt x="1605597" y="1313544"/>
                </a:moveTo>
                <a:cubicBezTo>
                  <a:pt x="1606179" y="1566062"/>
                  <a:pt x="1604380" y="1401862"/>
                  <a:pt x="1604962" y="1654380"/>
                </a:cubicBezTo>
                <a:lnTo>
                  <a:pt x="0" y="1654380"/>
                </a:lnTo>
                <a:lnTo>
                  <a:pt x="0" y="0"/>
                </a:lnTo>
                <a:lnTo>
                  <a:pt x="1604962" y="0"/>
                </a:lnTo>
                <a:cubicBezTo>
                  <a:pt x="1604380" y="298942"/>
                  <a:pt x="1607765" y="39878"/>
                  <a:pt x="1606548" y="481060"/>
                </a:cubicBezTo>
              </a:path>
            </a:pathLst>
          </a:custGeom>
          <a:noFill/>
          <a:ln w="15875">
            <a:solidFill>
              <a:srgbClr val="80A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0" name="文本框 14"/>
          <p:cNvSpPr txBox="1"/>
          <p:nvPr>
            <p:custDataLst>
              <p:tags r:id="rId18"/>
            </p:custDataLst>
          </p:nvPr>
        </p:nvSpPr>
        <p:spPr>
          <a:xfrm>
            <a:off x="4757702" y="4237968"/>
            <a:ext cx="564860" cy="1101126"/>
          </a:xfrm>
          <a:prstGeom prst="rect">
            <a:avLst/>
          </a:prstGeom>
          <a:noFill/>
        </p:spPr>
        <p:txBody>
          <a:bodyPr wrap="square" rtlCol="0" anchor="ctr" anchorCtr="1"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4800" b="1" spc="48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Arial" panose="020B0604020202020204" pitchFamily="34" charset="0"/>
              </a:rPr>
              <a:t>5</a:t>
            </a:r>
            <a:endParaRPr lang="en-US" altLang="zh-CN" sz="4800" b="1" spc="48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31" name="矩形 15"/>
          <p:cNvSpPr>
            <a:spLocks noChangeAspect="1"/>
          </p:cNvSpPr>
          <p:nvPr>
            <p:custDataLst>
              <p:tags r:id="rId19"/>
            </p:custDataLst>
          </p:nvPr>
        </p:nvSpPr>
        <p:spPr>
          <a:xfrm flipH="1" flipV="1">
            <a:off x="7184806" y="5540331"/>
            <a:ext cx="249497" cy="249491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2" name="文本框 16"/>
          <p:cNvSpPr txBox="1"/>
          <p:nvPr>
            <p:custDataLst>
              <p:tags r:id="rId20"/>
            </p:custDataLst>
          </p:nvPr>
        </p:nvSpPr>
        <p:spPr>
          <a:xfrm>
            <a:off x="5227421" y="3777923"/>
            <a:ext cx="1966700" cy="19054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14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有良好的人际关系，有爱人的能力和被爱的能力。</a:t>
            </a:r>
            <a:endParaRPr lang="zh-CN" altLang="en-US" sz="1400" spc="14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72585" y="646430"/>
            <a:ext cx="3846195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大学生心理健康标准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207385" y="2401570"/>
            <a:ext cx="5777230" cy="70040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大学生常见的心理问题</a:t>
            </a:r>
            <a:endParaRPr lang="zh-CN" altLang="en-US" sz="44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8595" y="717550"/>
            <a:ext cx="1880870" cy="168402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11500" b="1" dirty="0">
                <a:solidFill>
                  <a:srgbClr val="80AF5E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03</a:t>
            </a:r>
            <a:endParaRPr lang="en-US" altLang="zh-CN" sz="11500" b="1" dirty="0">
              <a:solidFill>
                <a:srgbClr val="80AF5E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39800" y="2711450"/>
            <a:ext cx="5201471" cy="2282376"/>
            <a:chOff x="1480" y="4270"/>
            <a:chExt cx="6338" cy="2781"/>
          </a:xfrm>
        </p:grpSpPr>
        <p:sp>
          <p:nvSpPr>
            <p:cNvPr id="2" name="圆角矩形 1"/>
            <p:cNvSpPr/>
            <p:nvPr/>
          </p:nvSpPr>
          <p:spPr>
            <a:xfrm>
              <a:off x="1653" y="4472"/>
              <a:ext cx="6165" cy="2579"/>
            </a:xfrm>
            <a:prstGeom prst="roundRect">
              <a:avLst>
                <a:gd name="adj" fmla="val 28344"/>
              </a:avLst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40000">
              <a:off x="1480" y="4472"/>
              <a:ext cx="6165" cy="2579"/>
            </a:xfrm>
            <a:prstGeom prst="roundRect">
              <a:avLst>
                <a:gd name="adj" fmla="val 28344"/>
              </a:avLst>
            </a:prstGeom>
            <a:solidFill>
              <a:schemeClr val="bg1"/>
            </a:solidFill>
            <a:ln>
              <a:solidFill>
                <a:srgbClr val="80AF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21360000">
              <a:off x="1600" y="4270"/>
              <a:ext cx="5919" cy="2760"/>
              <a:chOff x="2042" y="4260"/>
              <a:chExt cx="7792" cy="367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2042" y="4260"/>
                <a:ext cx="7793" cy="3604"/>
              </a:xfrm>
              <a:custGeom>
                <a:avLst/>
                <a:gdLst>
                  <a:gd name="connsiteX0" fmla="*/ 1490 w 7793"/>
                  <a:gd name="connsiteY0" fmla="*/ 3604 h 3604"/>
                  <a:gd name="connsiteX1" fmla="*/ 479 w 7793"/>
                  <a:gd name="connsiteY1" fmla="*/ 3604 h 3604"/>
                  <a:gd name="connsiteX2" fmla="*/ 0 w 7793"/>
                  <a:gd name="connsiteY2" fmla="*/ 3125 h 3604"/>
                  <a:gd name="connsiteX3" fmla="*/ 0 w 7793"/>
                  <a:gd name="connsiteY3" fmla="*/ 479 h 3604"/>
                  <a:gd name="connsiteX4" fmla="*/ 479 w 7793"/>
                  <a:gd name="connsiteY4" fmla="*/ 0 h 3604"/>
                  <a:gd name="connsiteX5" fmla="*/ 7314 w 7793"/>
                  <a:gd name="connsiteY5" fmla="*/ 0 h 3604"/>
                  <a:gd name="connsiteX6" fmla="*/ 7793 w 7793"/>
                  <a:gd name="connsiteY6" fmla="*/ 479 h 3604"/>
                  <a:gd name="connsiteX7" fmla="*/ 7793 w 7793"/>
                  <a:gd name="connsiteY7" fmla="*/ 3125 h 3604"/>
                  <a:gd name="connsiteX8" fmla="*/ 7314 w 7793"/>
                  <a:gd name="connsiteY8" fmla="*/ 3604 h 3604"/>
                  <a:gd name="connsiteX9" fmla="*/ 6789 w 7793"/>
                  <a:gd name="connsiteY9" fmla="*/ 3604 h 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93" h="3604">
                    <a:moveTo>
                      <a:pt x="1490" y="3604"/>
                    </a:moveTo>
                    <a:lnTo>
                      <a:pt x="479" y="3604"/>
                    </a:lnTo>
                    <a:cubicBezTo>
                      <a:pt x="215" y="3604"/>
                      <a:pt x="0" y="3389"/>
                      <a:pt x="0" y="3125"/>
                    </a:cubicBezTo>
                    <a:lnTo>
                      <a:pt x="0" y="479"/>
                    </a:lnTo>
                    <a:cubicBezTo>
                      <a:pt x="0" y="215"/>
                      <a:pt x="215" y="0"/>
                      <a:pt x="479" y="0"/>
                    </a:cubicBezTo>
                    <a:lnTo>
                      <a:pt x="7314" y="0"/>
                    </a:lnTo>
                    <a:cubicBezTo>
                      <a:pt x="7578" y="0"/>
                      <a:pt x="7793" y="215"/>
                      <a:pt x="7793" y="479"/>
                    </a:cubicBezTo>
                    <a:lnTo>
                      <a:pt x="7793" y="3125"/>
                    </a:lnTo>
                    <a:cubicBezTo>
                      <a:pt x="7793" y="3389"/>
                      <a:pt x="7578" y="3604"/>
                      <a:pt x="7314" y="3604"/>
                    </a:cubicBezTo>
                    <a:lnTo>
                      <a:pt x="6789" y="3604"/>
                    </a:lnTo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673" y="7762"/>
                <a:ext cx="177" cy="177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16" name="右箭头 15"/>
              <p:cNvSpPr/>
              <p:nvPr/>
            </p:nvSpPr>
            <p:spPr>
              <a:xfrm>
                <a:off x="3538" y="7805"/>
                <a:ext cx="812" cy="113"/>
              </a:xfrm>
              <a:prstGeom prst="rightArrow">
                <a:avLst>
                  <a:gd name="adj1" fmla="val 50000"/>
                  <a:gd name="adj2" fmla="val 299861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1422400" y="3152140"/>
            <a:ext cx="40862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cs typeface="汉仪粗简黑简" panose="00020600040101010101" charset="-122"/>
              </a:rPr>
              <a:t>1.环境适应问题</a:t>
            </a:r>
            <a:endParaRPr lang="zh-CN" altLang="en-US" sz="2000"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cs typeface="汉仪粗简黑简" panose="00020600040101010101" charset="-122"/>
              </a:rPr>
              <a:t>在大一新生中较为常见。第一次远离父母独自生活，陌生的环境和城市</a:t>
            </a:r>
            <a:endParaRPr lang="zh-CN" altLang="en-US">
              <a:cs typeface="汉仪粗简黑简" panose="0002060004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46190" y="2454275"/>
            <a:ext cx="5201471" cy="2282376"/>
            <a:chOff x="1480" y="4270"/>
            <a:chExt cx="6338" cy="2781"/>
          </a:xfrm>
        </p:grpSpPr>
        <p:sp>
          <p:nvSpPr>
            <p:cNvPr id="22" name="圆角矩形 21"/>
            <p:cNvSpPr/>
            <p:nvPr/>
          </p:nvSpPr>
          <p:spPr>
            <a:xfrm>
              <a:off x="1653" y="4472"/>
              <a:ext cx="6165" cy="2579"/>
            </a:xfrm>
            <a:prstGeom prst="roundRect">
              <a:avLst>
                <a:gd name="adj" fmla="val 28344"/>
              </a:avLst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40000">
              <a:off x="1480" y="4472"/>
              <a:ext cx="6165" cy="2579"/>
            </a:xfrm>
            <a:prstGeom prst="roundRect">
              <a:avLst>
                <a:gd name="adj" fmla="val 28344"/>
              </a:avLst>
            </a:prstGeom>
            <a:solidFill>
              <a:schemeClr val="bg1"/>
            </a:solidFill>
            <a:ln>
              <a:solidFill>
                <a:srgbClr val="80AF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21360000">
              <a:off x="1600" y="4270"/>
              <a:ext cx="5919" cy="2760"/>
              <a:chOff x="2042" y="4260"/>
              <a:chExt cx="7792" cy="3678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2042" y="4260"/>
                <a:ext cx="7793" cy="3604"/>
              </a:xfrm>
              <a:custGeom>
                <a:avLst/>
                <a:gdLst>
                  <a:gd name="connsiteX0" fmla="*/ 1490 w 7793"/>
                  <a:gd name="connsiteY0" fmla="*/ 3604 h 3604"/>
                  <a:gd name="connsiteX1" fmla="*/ 479 w 7793"/>
                  <a:gd name="connsiteY1" fmla="*/ 3604 h 3604"/>
                  <a:gd name="connsiteX2" fmla="*/ 0 w 7793"/>
                  <a:gd name="connsiteY2" fmla="*/ 3125 h 3604"/>
                  <a:gd name="connsiteX3" fmla="*/ 0 w 7793"/>
                  <a:gd name="connsiteY3" fmla="*/ 479 h 3604"/>
                  <a:gd name="connsiteX4" fmla="*/ 479 w 7793"/>
                  <a:gd name="connsiteY4" fmla="*/ 0 h 3604"/>
                  <a:gd name="connsiteX5" fmla="*/ 7314 w 7793"/>
                  <a:gd name="connsiteY5" fmla="*/ 0 h 3604"/>
                  <a:gd name="connsiteX6" fmla="*/ 7793 w 7793"/>
                  <a:gd name="connsiteY6" fmla="*/ 479 h 3604"/>
                  <a:gd name="connsiteX7" fmla="*/ 7793 w 7793"/>
                  <a:gd name="connsiteY7" fmla="*/ 3125 h 3604"/>
                  <a:gd name="connsiteX8" fmla="*/ 7314 w 7793"/>
                  <a:gd name="connsiteY8" fmla="*/ 3604 h 3604"/>
                  <a:gd name="connsiteX9" fmla="*/ 6789 w 7793"/>
                  <a:gd name="connsiteY9" fmla="*/ 3604 h 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93" h="3604">
                    <a:moveTo>
                      <a:pt x="1490" y="3604"/>
                    </a:moveTo>
                    <a:lnTo>
                      <a:pt x="479" y="3604"/>
                    </a:lnTo>
                    <a:cubicBezTo>
                      <a:pt x="215" y="3604"/>
                      <a:pt x="0" y="3389"/>
                      <a:pt x="0" y="3125"/>
                    </a:cubicBezTo>
                    <a:lnTo>
                      <a:pt x="0" y="479"/>
                    </a:lnTo>
                    <a:cubicBezTo>
                      <a:pt x="0" y="215"/>
                      <a:pt x="215" y="0"/>
                      <a:pt x="479" y="0"/>
                    </a:cubicBezTo>
                    <a:lnTo>
                      <a:pt x="7314" y="0"/>
                    </a:lnTo>
                    <a:cubicBezTo>
                      <a:pt x="7578" y="0"/>
                      <a:pt x="7793" y="215"/>
                      <a:pt x="7793" y="479"/>
                    </a:cubicBezTo>
                    <a:lnTo>
                      <a:pt x="7793" y="3125"/>
                    </a:lnTo>
                    <a:cubicBezTo>
                      <a:pt x="7793" y="3389"/>
                      <a:pt x="7578" y="3604"/>
                      <a:pt x="7314" y="3604"/>
                    </a:cubicBezTo>
                    <a:lnTo>
                      <a:pt x="6789" y="3604"/>
                    </a:lnTo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673" y="7762"/>
                <a:ext cx="177" cy="177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27" name="右箭头 26"/>
              <p:cNvSpPr/>
              <p:nvPr/>
            </p:nvSpPr>
            <p:spPr>
              <a:xfrm>
                <a:off x="3538" y="7805"/>
                <a:ext cx="812" cy="113"/>
              </a:xfrm>
              <a:prstGeom prst="rightArrow">
                <a:avLst>
                  <a:gd name="adj1" fmla="val 50000"/>
                  <a:gd name="adj2" fmla="val 299861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6597015" y="2664460"/>
            <a:ext cx="4558030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cs typeface="汉仪粗简黑简" panose="00020600040101010101" charset="-122"/>
              </a:rPr>
              <a:t>2.学习问题</a:t>
            </a:r>
            <a:endParaRPr lang="zh-CN" altLang="en-US" sz="2000"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cs typeface="汉仪粗简黑简" panose="00020600040101010101" charset="-122"/>
              </a:rPr>
              <a:t>大学生常见的学习问题主要表现为：学习目的问题、学习动力问题、学习方法问题、学习态度问题，以及学习成绩差等等。</a:t>
            </a:r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72585" y="646430"/>
            <a:ext cx="425323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大学生常见的心理问题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3" t="2846" r="10504" b="1780"/>
          <a:stretch>
            <a:fillRect/>
          </a:stretch>
        </p:blipFill>
        <p:spPr>
          <a:xfrm rot="5400000">
            <a:off x="1600200" y="1202690"/>
            <a:ext cx="43402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8170" y="2609215"/>
            <a:ext cx="4135120" cy="2768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i="0" dirty="0">
                <a:solidFill>
                  <a:schemeClr val="tx1"/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3. </a:t>
            </a:r>
            <a:r>
              <a:rPr lang="zh-CN" altLang="en-US" sz="2000" b="1" i="0" dirty="0">
                <a:solidFill>
                  <a:schemeClr val="tx1"/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人际关系问题</a:t>
            </a:r>
            <a:endParaRPr lang="zh-CN" altLang="en-US" sz="2000" b="1" i="0" dirty="0">
              <a:solidFill>
                <a:schemeClr val="tx1"/>
              </a:solidFill>
              <a:effectLst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如何与周围的同学友好相处，建立和谐的人际关系，是大学生面临的一个重要课题。人际关系问题常常表现为难以和别人愉快相处，没有知心朋友，缺乏必要的交往技巧，过分委曲求全等，以及由此而引起的孤单、苦闷、缺少支持和关爱等痛苦感受。</a:t>
            </a:r>
            <a:endParaRPr lang="zh-CN" altLang="en-US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3" t="2846" r="10504" b="1780"/>
          <a:stretch>
            <a:fillRect/>
          </a:stretch>
        </p:blipFill>
        <p:spPr>
          <a:xfrm rot="5400000">
            <a:off x="6625590" y="1877060"/>
            <a:ext cx="4340225" cy="41763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409815" y="2753995"/>
            <a:ext cx="2771140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i="0" dirty="0">
                <a:solidFill>
                  <a:schemeClr val="tx1"/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4.</a:t>
            </a:r>
            <a:r>
              <a:rPr lang="zh-CN" altLang="en-US" sz="2000" b="1" i="0" dirty="0">
                <a:solidFill>
                  <a:schemeClr val="tx1"/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恋爱与性心理问题</a:t>
            </a:r>
            <a:endParaRPr lang="en-US" altLang="zh-CN" sz="2000" b="1" i="0" dirty="0">
              <a:solidFill>
                <a:schemeClr val="tx1"/>
              </a:solidFill>
              <a:effectLst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大学生处于青年中后期，性发育成熟是重要特征，恋爱与性问题是不可避免的。</a:t>
            </a:r>
            <a:endParaRPr lang="zh-CN" altLang="en-US" sz="16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72585" y="646430"/>
            <a:ext cx="425323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大学生常见的心理问题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01840" y="1553845"/>
            <a:ext cx="3778885" cy="2357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6.</a:t>
            </a:r>
            <a:r>
              <a:rPr lang="zh-CN" altLang="en-US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求职与择业问题</a:t>
            </a:r>
            <a:endParaRPr lang="zh-CN" altLang="en-US" sz="16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是高年级大学生常见问题。在跨入社会时，他们往往感到很多的困惑和担忧。如何选择自己的职业，如何规划自己的生涯，求职需要些什么样的技巧等等问题，都会或多或少带来困扰和忧虑。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7675" y="1553845"/>
            <a:ext cx="378269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5.</a:t>
            </a:r>
            <a:r>
              <a:rPr lang="zh-CN" altLang="en-US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性格与情绪问题</a:t>
            </a:r>
            <a:endParaRPr lang="zh-CN" altLang="en-US" sz="20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性格障碍是大学生中较为严重的心理障碍，其形成与成长经历有关，原因较为复杂，主要表现为自卑、怯懦、依赖、神经质、偏激、敌对、孤僻、抑郁等。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72585" y="646430"/>
            <a:ext cx="425323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大学生常见的心理问题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93775" y="1713230"/>
            <a:ext cx="4857750" cy="2265045"/>
            <a:chOff x="2042" y="4260"/>
            <a:chExt cx="7792" cy="3678"/>
          </a:xfrm>
        </p:grpSpPr>
        <p:sp>
          <p:nvSpPr>
            <p:cNvPr id="13" name="任意多边形 12"/>
            <p:cNvSpPr/>
            <p:nvPr/>
          </p:nvSpPr>
          <p:spPr>
            <a:xfrm>
              <a:off x="2042" y="4260"/>
              <a:ext cx="7793" cy="3604"/>
            </a:xfrm>
            <a:custGeom>
              <a:avLst/>
              <a:gdLst>
                <a:gd name="connsiteX0" fmla="*/ 1490 w 7793"/>
                <a:gd name="connsiteY0" fmla="*/ 3604 h 3604"/>
                <a:gd name="connsiteX1" fmla="*/ 479 w 7793"/>
                <a:gd name="connsiteY1" fmla="*/ 3604 h 3604"/>
                <a:gd name="connsiteX2" fmla="*/ 0 w 7793"/>
                <a:gd name="connsiteY2" fmla="*/ 3125 h 3604"/>
                <a:gd name="connsiteX3" fmla="*/ 0 w 7793"/>
                <a:gd name="connsiteY3" fmla="*/ 479 h 3604"/>
                <a:gd name="connsiteX4" fmla="*/ 479 w 7793"/>
                <a:gd name="connsiteY4" fmla="*/ 0 h 3604"/>
                <a:gd name="connsiteX5" fmla="*/ 7314 w 7793"/>
                <a:gd name="connsiteY5" fmla="*/ 0 h 3604"/>
                <a:gd name="connsiteX6" fmla="*/ 7793 w 7793"/>
                <a:gd name="connsiteY6" fmla="*/ 479 h 3604"/>
                <a:gd name="connsiteX7" fmla="*/ 7793 w 7793"/>
                <a:gd name="connsiteY7" fmla="*/ 3125 h 3604"/>
                <a:gd name="connsiteX8" fmla="*/ 7314 w 7793"/>
                <a:gd name="connsiteY8" fmla="*/ 3604 h 3604"/>
                <a:gd name="connsiteX9" fmla="*/ 6789 w 7793"/>
                <a:gd name="connsiteY9" fmla="*/ 3604 h 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3" h="3604">
                  <a:moveTo>
                    <a:pt x="1490" y="3604"/>
                  </a:moveTo>
                  <a:lnTo>
                    <a:pt x="479" y="3604"/>
                  </a:lnTo>
                  <a:cubicBezTo>
                    <a:pt x="215" y="3604"/>
                    <a:pt x="0" y="3389"/>
                    <a:pt x="0" y="3125"/>
                  </a:cubicBezTo>
                  <a:lnTo>
                    <a:pt x="0" y="479"/>
                  </a:lnTo>
                  <a:cubicBezTo>
                    <a:pt x="0" y="215"/>
                    <a:pt x="215" y="0"/>
                    <a:pt x="479" y="0"/>
                  </a:cubicBezTo>
                  <a:lnTo>
                    <a:pt x="7314" y="0"/>
                  </a:lnTo>
                  <a:cubicBezTo>
                    <a:pt x="7578" y="0"/>
                    <a:pt x="7793" y="215"/>
                    <a:pt x="7793" y="479"/>
                  </a:cubicBezTo>
                  <a:lnTo>
                    <a:pt x="7793" y="3125"/>
                  </a:lnTo>
                  <a:cubicBezTo>
                    <a:pt x="7793" y="3389"/>
                    <a:pt x="7578" y="3604"/>
                    <a:pt x="7314" y="3604"/>
                  </a:cubicBezTo>
                  <a:lnTo>
                    <a:pt x="6789" y="3604"/>
                  </a:ln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673" y="7762"/>
              <a:ext cx="177" cy="17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16" name="右箭头 15"/>
            <p:cNvSpPr/>
            <p:nvPr/>
          </p:nvSpPr>
          <p:spPr>
            <a:xfrm>
              <a:off x="3538" y="7805"/>
              <a:ext cx="812" cy="113"/>
            </a:xfrm>
            <a:prstGeom prst="rightArrow">
              <a:avLst>
                <a:gd name="adj1" fmla="val 50000"/>
                <a:gd name="adj2" fmla="val 299861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6377940" y="1702435"/>
            <a:ext cx="4857750" cy="2265045"/>
            <a:chOff x="2042" y="4260"/>
            <a:chExt cx="7792" cy="3678"/>
          </a:xfrm>
        </p:grpSpPr>
        <p:sp>
          <p:nvSpPr>
            <p:cNvPr id="19" name="任意多边形 18"/>
            <p:cNvSpPr/>
            <p:nvPr/>
          </p:nvSpPr>
          <p:spPr>
            <a:xfrm>
              <a:off x="2042" y="4260"/>
              <a:ext cx="7793" cy="3604"/>
            </a:xfrm>
            <a:custGeom>
              <a:avLst/>
              <a:gdLst>
                <a:gd name="connsiteX0" fmla="*/ 1490 w 7793"/>
                <a:gd name="connsiteY0" fmla="*/ 3604 h 3604"/>
                <a:gd name="connsiteX1" fmla="*/ 479 w 7793"/>
                <a:gd name="connsiteY1" fmla="*/ 3604 h 3604"/>
                <a:gd name="connsiteX2" fmla="*/ 0 w 7793"/>
                <a:gd name="connsiteY2" fmla="*/ 3125 h 3604"/>
                <a:gd name="connsiteX3" fmla="*/ 0 w 7793"/>
                <a:gd name="connsiteY3" fmla="*/ 479 h 3604"/>
                <a:gd name="connsiteX4" fmla="*/ 479 w 7793"/>
                <a:gd name="connsiteY4" fmla="*/ 0 h 3604"/>
                <a:gd name="connsiteX5" fmla="*/ 7314 w 7793"/>
                <a:gd name="connsiteY5" fmla="*/ 0 h 3604"/>
                <a:gd name="connsiteX6" fmla="*/ 7793 w 7793"/>
                <a:gd name="connsiteY6" fmla="*/ 479 h 3604"/>
                <a:gd name="connsiteX7" fmla="*/ 7793 w 7793"/>
                <a:gd name="connsiteY7" fmla="*/ 3125 h 3604"/>
                <a:gd name="connsiteX8" fmla="*/ 7314 w 7793"/>
                <a:gd name="connsiteY8" fmla="*/ 3604 h 3604"/>
                <a:gd name="connsiteX9" fmla="*/ 6789 w 7793"/>
                <a:gd name="connsiteY9" fmla="*/ 3604 h 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3" h="3604">
                  <a:moveTo>
                    <a:pt x="1490" y="3604"/>
                  </a:moveTo>
                  <a:lnTo>
                    <a:pt x="479" y="3604"/>
                  </a:lnTo>
                  <a:cubicBezTo>
                    <a:pt x="215" y="3604"/>
                    <a:pt x="0" y="3389"/>
                    <a:pt x="0" y="3125"/>
                  </a:cubicBezTo>
                  <a:lnTo>
                    <a:pt x="0" y="479"/>
                  </a:lnTo>
                  <a:cubicBezTo>
                    <a:pt x="0" y="215"/>
                    <a:pt x="215" y="0"/>
                    <a:pt x="479" y="0"/>
                  </a:cubicBezTo>
                  <a:lnTo>
                    <a:pt x="7314" y="0"/>
                  </a:lnTo>
                  <a:cubicBezTo>
                    <a:pt x="7578" y="0"/>
                    <a:pt x="7793" y="215"/>
                    <a:pt x="7793" y="479"/>
                  </a:cubicBezTo>
                  <a:lnTo>
                    <a:pt x="7793" y="3125"/>
                  </a:lnTo>
                  <a:cubicBezTo>
                    <a:pt x="7793" y="3389"/>
                    <a:pt x="7578" y="3604"/>
                    <a:pt x="7314" y="3604"/>
                  </a:cubicBezTo>
                  <a:lnTo>
                    <a:pt x="6789" y="3604"/>
                  </a:ln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673" y="7762"/>
              <a:ext cx="177" cy="17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3538" y="7805"/>
              <a:ext cx="812" cy="113"/>
            </a:xfrm>
            <a:prstGeom prst="rightArrow">
              <a:avLst>
                <a:gd name="adj1" fmla="val 50000"/>
                <a:gd name="adj2" fmla="val 299861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4091940" y="4258310"/>
            <a:ext cx="4411345" cy="13836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7. </a:t>
            </a:r>
            <a:r>
              <a:rPr lang="zh-CN" altLang="en-US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神经症问题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长期的睡眠困难、焦虑、抑郁、强迫、疑病、恐怖等都是神经症的临床表现症状。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800000">
            <a:off x="3333115" y="4438650"/>
            <a:ext cx="5092700" cy="1457325"/>
            <a:chOff x="2042" y="4260"/>
            <a:chExt cx="7792" cy="3678"/>
          </a:xfrm>
        </p:grpSpPr>
        <p:sp>
          <p:nvSpPr>
            <p:cNvPr id="24" name="任意多边形 23"/>
            <p:cNvSpPr/>
            <p:nvPr/>
          </p:nvSpPr>
          <p:spPr>
            <a:xfrm>
              <a:off x="2042" y="4260"/>
              <a:ext cx="7793" cy="3604"/>
            </a:xfrm>
            <a:custGeom>
              <a:avLst/>
              <a:gdLst>
                <a:gd name="connsiteX0" fmla="*/ 1490 w 7793"/>
                <a:gd name="connsiteY0" fmla="*/ 3604 h 3604"/>
                <a:gd name="connsiteX1" fmla="*/ 479 w 7793"/>
                <a:gd name="connsiteY1" fmla="*/ 3604 h 3604"/>
                <a:gd name="connsiteX2" fmla="*/ 0 w 7793"/>
                <a:gd name="connsiteY2" fmla="*/ 3125 h 3604"/>
                <a:gd name="connsiteX3" fmla="*/ 0 w 7793"/>
                <a:gd name="connsiteY3" fmla="*/ 479 h 3604"/>
                <a:gd name="connsiteX4" fmla="*/ 479 w 7793"/>
                <a:gd name="connsiteY4" fmla="*/ 0 h 3604"/>
                <a:gd name="connsiteX5" fmla="*/ 7314 w 7793"/>
                <a:gd name="connsiteY5" fmla="*/ 0 h 3604"/>
                <a:gd name="connsiteX6" fmla="*/ 7793 w 7793"/>
                <a:gd name="connsiteY6" fmla="*/ 479 h 3604"/>
                <a:gd name="connsiteX7" fmla="*/ 7793 w 7793"/>
                <a:gd name="connsiteY7" fmla="*/ 3125 h 3604"/>
                <a:gd name="connsiteX8" fmla="*/ 7314 w 7793"/>
                <a:gd name="connsiteY8" fmla="*/ 3604 h 3604"/>
                <a:gd name="connsiteX9" fmla="*/ 6789 w 7793"/>
                <a:gd name="connsiteY9" fmla="*/ 3604 h 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3" h="3604">
                  <a:moveTo>
                    <a:pt x="1490" y="3604"/>
                  </a:moveTo>
                  <a:lnTo>
                    <a:pt x="479" y="3604"/>
                  </a:lnTo>
                  <a:cubicBezTo>
                    <a:pt x="215" y="3604"/>
                    <a:pt x="0" y="3389"/>
                    <a:pt x="0" y="3125"/>
                  </a:cubicBezTo>
                  <a:lnTo>
                    <a:pt x="0" y="479"/>
                  </a:lnTo>
                  <a:cubicBezTo>
                    <a:pt x="0" y="215"/>
                    <a:pt x="215" y="0"/>
                    <a:pt x="479" y="0"/>
                  </a:cubicBezTo>
                  <a:lnTo>
                    <a:pt x="7314" y="0"/>
                  </a:lnTo>
                  <a:cubicBezTo>
                    <a:pt x="7578" y="0"/>
                    <a:pt x="7793" y="215"/>
                    <a:pt x="7793" y="479"/>
                  </a:cubicBezTo>
                  <a:lnTo>
                    <a:pt x="7793" y="3125"/>
                  </a:lnTo>
                  <a:cubicBezTo>
                    <a:pt x="7793" y="3389"/>
                    <a:pt x="7578" y="3604"/>
                    <a:pt x="7314" y="3604"/>
                  </a:cubicBezTo>
                  <a:lnTo>
                    <a:pt x="6789" y="3604"/>
                  </a:ln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673" y="7762"/>
              <a:ext cx="177" cy="17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sp>
          <p:nvSpPr>
            <p:cNvPr id="26" name="右箭头 25"/>
            <p:cNvSpPr/>
            <p:nvPr/>
          </p:nvSpPr>
          <p:spPr>
            <a:xfrm>
              <a:off x="3538" y="7805"/>
              <a:ext cx="812" cy="113"/>
            </a:xfrm>
            <a:prstGeom prst="rightArrow">
              <a:avLst>
                <a:gd name="adj1" fmla="val 50000"/>
                <a:gd name="adj2" fmla="val 299861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315970" y="2244090"/>
            <a:ext cx="5786120" cy="13093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sz="44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8595" y="717550"/>
            <a:ext cx="1880870" cy="168402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11500" b="1" dirty="0">
                <a:solidFill>
                  <a:srgbClr val="80AF5E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04</a:t>
            </a:r>
            <a:endParaRPr lang="en-US" altLang="zh-CN" sz="11500" b="1" dirty="0">
              <a:solidFill>
                <a:srgbClr val="80AF5E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285230" y="2120265"/>
            <a:ext cx="4124960" cy="2842260"/>
            <a:chOff x="2356" y="3157"/>
            <a:chExt cx="6496" cy="4476"/>
          </a:xfrm>
        </p:grpSpPr>
        <p:sp>
          <p:nvSpPr>
            <p:cNvPr id="12" name="圆角矩形 11"/>
            <p:cNvSpPr/>
            <p:nvPr/>
          </p:nvSpPr>
          <p:spPr>
            <a:xfrm>
              <a:off x="2584" y="3574"/>
              <a:ext cx="6121" cy="3953"/>
            </a:xfrm>
            <a:prstGeom prst="roundRect">
              <a:avLst>
                <a:gd name="adj" fmla="val 12193"/>
              </a:avLst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0800000">
              <a:off x="2356" y="3157"/>
              <a:ext cx="6497" cy="4477"/>
              <a:chOff x="2042" y="4260"/>
              <a:chExt cx="7793" cy="3679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042" y="4260"/>
                <a:ext cx="7793" cy="3604"/>
              </a:xfrm>
              <a:custGeom>
                <a:avLst/>
                <a:gdLst>
                  <a:gd name="connsiteX0" fmla="*/ 1490 w 7793"/>
                  <a:gd name="connsiteY0" fmla="*/ 3604 h 3604"/>
                  <a:gd name="connsiteX1" fmla="*/ 479 w 7793"/>
                  <a:gd name="connsiteY1" fmla="*/ 3604 h 3604"/>
                  <a:gd name="connsiteX2" fmla="*/ 0 w 7793"/>
                  <a:gd name="connsiteY2" fmla="*/ 3125 h 3604"/>
                  <a:gd name="connsiteX3" fmla="*/ 0 w 7793"/>
                  <a:gd name="connsiteY3" fmla="*/ 479 h 3604"/>
                  <a:gd name="connsiteX4" fmla="*/ 479 w 7793"/>
                  <a:gd name="connsiteY4" fmla="*/ 0 h 3604"/>
                  <a:gd name="connsiteX5" fmla="*/ 7314 w 7793"/>
                  <a:gd name="connsiteY5" fmla="*/ 0 h 3604"/>
                  <a:gd name="connsiteX6" fmla="*/ 7793 w 7793"/>
                  <a:gd name="connsiteY6" fmla="*/ 479 h 3604"/>
                  <a:gd name="connsiteX7" fmla="*/ 7793 w 7793"/>
                  <a:gd name="connsiteY7" fmla="*/ 3125 h 3604"/>
                  <a:gd name="connsiteX8" fmla="*/ 7314 w 7793"/>
                  <a:gd name="connsiteY8" fmla="*/ 3604 h 3604"/>
                  <a:gd name="connsiteX9" fmla="*/ 6789 w 7793"/>
                  <a:gd name="connsiteY9" fmla="*/ 3604 h 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93" h="3604">
                    <a:moveTo>
                      <a:pt x="1490" y="3604"/>
                    </a:moveTo>
                    <a:lnTo>
                      <a:pt x="479" y="3604"/>
                    </a:lnTo>
                    <a:cubicBezTo>
                      <a:pt x="215" y="3604"/>
                      <a:pt x="0" y="3389"/>
                      <a:pt x="0" y="3125"/>
                    </a:cubicBezTo>
                    <a:lnTo>
                      <a:pt x="0" y="479"/>
                    </a:lnTo>
                    <a:cubicBezTo>
                      <a:pt x="0" y="215"/>
                      <a:pt x="215" y="0"/>
                      <a:pt x="479" y="0"/>
                    </a:cubicBezTo>
                    <a:lnTo>
                      <a:pt x="7314" y="0"/>
                    </a:lnTo>
                    <a:cubicBezTo>
                      <a:pt x="7578" y="0"/>
                      <a:pt x="7793" y="215"/>
                      <a:pt x="7793" y="479"/>
                    </a:cubicBezTo>
                    <a:lnTo>
                      <a:pt x="7793" y="3125"/>
                    </a:lnTo>
                    <a:cubicBezTo>
                      <a:pt x="7793" y="3389"/>
                      <a:pt x="7578" y="3604"/>
                      <a:pt x="7314" y="3604"/>
                    </a:cubicBezTo>
                    <a:lnTo>
                      <a:pt x="6789" y="3604"/>
                    </a:lnTo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673" y="7762"/>
                <a:ext cx="177" cy="177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40180" y="2117090"/>
            <a:ext cx="4124960" cy="2842260"/>
            <a:chOff x="2356" y="3157"/>
            <a:chExt cx="6496" cy="4476"/>
          </a:xfrm>
        </p:grpSpPr>
        <p:sp>
          <p:nvSpPr>
            <p:cNvPr id="9" name="圆角矩形 8"/>
            <p:cNvSpPr/>
            <p:nvPr/>
          </p:nvSpPr>
          <p:spPr>
            <a:xfrm>
              <a:off x="2584" y="3574"/>
              <a:ext cx="6121" cy="3953"/>
            </a:xfrm>
            <a:prstGeom prst="roundRect">
              <a:avLst>
                <a:gd name="adj" fmla="val 12193"/>
              </a:avLst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10800000">
              <a:off x="2356" y="3157"/>
              <a:ext cx="6497" cy="4477"/>
              <a:chOff x="2042" y="4260"/>
              <a:chExt cx="7793" cy="3679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2042" y="4260"/>
                <a:ext cx="7793" cy="3604"/>
              </a:xfrm>
              <a:custGeom>
                <a:avLst/>
                <a:gdLst>
                  <a:gd name="connsiteX0" fmla="*/ 1490 w 7793"/>
                  <a:gd name="connsiteY0" fmla="*/ 3604 h 3604"/>
                  <a:gd name="connsiteX1" fmla="*/ 479 w 7793"/>
                  <a:gd name="connsiteY1" fmla="*/ 3604 h 3604"/>
                  <a:gd name="connsiteX2" fmla="*/ 0 w 7793"/>
                  <a:gd name="connsiteY2" fmla="*/ 3125 h 3604"/>
                  <a:gd name="connsiteX3" fmla="*/ 0 w 7793"/>
                  <a:gd name="connsiteY3" fmla="*/ 479 h 3604"/>
                  <a:gd name="connsiteX4" fmla="*/ 479 w 7793"/>
                  <a:gd name="connsiteY4" fmla="*/ 0 h 3604"/>
                  <a:gd name="connsiteX5" fmla="*/ 7314 w 7793"/>
                  <a:gd name="connsiteY5" fmla="*/ 0 h 3604"/>
                  <a:gd name="connsiteX6" fmla="*/ 7793 w 7793"/>
                  <a:gd name="connsiteY6" fmla="*/ 479 h 3604"/>
                  <a:gd name="connsiteX7" fmla="*/ 7793 w 7793"/>
                  <a:gd name="connsiteY7" fmla="*/ 3125 h 3604"/>
                  <a:gd name="connsiteX8" fmla="*/ 7314 w 7793"/>
                  <a:gd name="connsiteY8" fmla="*/ 3604 h 3604"/>
                  <a:gd name="connsiteX9" fmla="*/ 6789 w 7793"/>
                  <a:gd name="connsiteY9" fmla="*/ 3604 h 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93" h="3604">
                    <a:moveTo>
                      <a:pt x="1490" y="3604"/>
                    </a:moveTo>
                    <a:lnTo>
                      <a:pt x="479" y="3604"/>
                    </a:lnTo>
                    <a:cubicBezTo>
                      <a:pt x="215" y="3604"/>
                      <a:pt x="0" y="3389"/>
                      <a:pt x="0" y="3125"/>
                    </a:cubicBezTo>
                    <a:lnTo>
                      <a:pt x="0" y="479"/>
                    </a:lnTo>
                    <a:cubicBezTo>
                      <a:pt x="0" y="215"/>
                      <a:pt x="215" y="0"/>
                      <a:pt x="479" y="0"/>
                    </a:cubicBezTo>
                    <a:lnTo>
                      <a:pt x="7314" y="0"/>
                    </a:lnTo>
                    <a:cubicBezTo>
                      <a:pt x="7578" y="0"/>
                      <a:pt x="7793" y="215"/>
                      <a:pt x="7793" y="479"/>
                    </a:cubicBezTo>
                    <a:lnTo>
                      <a:pt x="7793" y="3125"/>
                    </a:lnTo>
                    <a:cubicBezTo>
                      <a:pt x="7793" y="3389"/>
                      <a:pt x="7578" y="3604"/>
                      <a:pt x="7314" y="3604"/>
                    </a:cubicBezTo>
                    <a:lnTo>
                      <a:pt x="6789" y="3604"/>
                    </a:lnTo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673" y="7762"/>
                <a:ext cx="177" cy="177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粗简黑简" panose="0002060004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585538" y="2757254"/>
            <a:ext cx="3980597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bg1"/>
                </a:solidFill>
                <a:cs typeface="汉仪粗简黑简" panose="00020600040101010101" charset="-122"/>
                <a:sym typeface="+mn-ea"/>
              </a:rPr>
              <a:t>心理健康也跟身体健康一样，在人的一生中难免会出现这样那样的问题，出现心理困惑只是成长正常状态，没有问题哪有成长可言，因而不必大惊小怪、怨天忧人。</a:t>
            </a:r>
            <a:endParaRPr lang="zh-CN" altLang="en-US" sz="1600">
              <a:solidFill>
                <a:schemeClr val="bg1"/>
              </a:solidFill>
              <a:cs typeface="汉仪粗简黑简" panose="0002060004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1130" y="1983105"/>
            <a:ext cx="142049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1.</a:t>
            </a:r>
            <a:r>
              <a:rPr lang="zh-CN" altLang="en-US" sz="20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坦然面对</a:t>
            </a:r>
            <a:endParaRPr lang="zh-CN" altLang="en-US" sz="20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40880" y="1983105"/>
            <a:ext cx="2214245" cy="368300"/>
          </a:xfrm>
          <a:prstGeom prst="rect">
            <a:avLst/>
          </a:prstGeom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000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2.</a:t>
            </a:r>
            <a:r>
              <a:rPr lang="en-US" altLang="zh-CN" sz="2000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不要急于“诊断”</a:t>
            </a:r>
            <a:endParaRPr lang="en-US" altLang="zh-CN" sz="2000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3530" y="2918460"/>
            <a:ext cx="35039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bg1"/>
                </a:solidFill>
                <a:cs typeface="汉仪粗简黑简" panose="00020600040101010101" charset="-122"/>
                <a:sym typeface="+mn-ea"/>
              </a:rPr>
              <a:t>心理问题本身多种多样，成因往往也很复杂，切忌盲目从一些书籍上断章取义，或者道听途说，急于“对号入座”，认定自己患了什么病，实在不必自己吓自己。</a:t>
            </a:r>
            <a:endParaRPr lang="zh-CN" altLang="en-US" sz="1600">
              <a:solidFill>
                <a:schemeClr val="bg1"/>
              </a:solidFill>
              <a:cs typeface="汉仪粗简黑简" panose="0002060004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62350" y="646430"/>
            <a:ext cx="506730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5405" y="2094865"/>
            <a:ext cx="92532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心理问题往往有这么一个特点，就是越注意它，它似乎就越严重。所以，不要老盯着自己的所谓问题不放，不可过分关注自我，而应把注意力转移到学习、生活、工作的方方面面。有自己感兴趣的事情并全力投入是很有利于心理健康的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5050" y="1541145"/>
            <a:ext cx="1666875" cy="460375"/>
          </a:xfrm>
          <a:prstGeom prst="rect">
            <a:avLst/>
          </a:prstGeom>
          <a:solidFill>
            <a:srgbClr val="80AF5E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>
                <a:solidFill>
                  <a:schemeClr val="bg1"/>
                </a:solidFill>
                <a:cs typeface="汉仪粗简黑简" panose="00020600040101010101" charset="-122"/>
                <a:sym typeface="+mn-ea"/>
              </a:rPr>
              <a:t>3.转移注意</a:t>
            </a:r>
            <a:endParaRPr lang="zh-CN" altLang="en-US" sz="2000" b="1">
              <a:solidFill>
                <a:schemeClr val="bg1"/>
              </a:solidFill>
              <a:cs typeface="汉仪粗简黑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3869055"/>
            <a:ext cx="2113915" cy="398780"/>
          </a:xfrm>
          <a:prstGeom prst="rect">
            <a:avLst/>
          </a:prstGeom>
          <a:solidFill>
            <a:srgbClr val="80AF5E"/>
          </a:solidFill>
          <a:ln>
            <a:solidFill>
              <a:srgbClr val="000000">
                <a:alpha val="0"/>
              </a:srgbClr>
            </a:solidFill>
          </a:ln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  <a:cs typeface="汉仪粗简黑简" panose="00020600040101010101" charset="-122"/>
              </a:rPr>
              <a:t>4.调整生活规律</a:t>
            </a:r>
            <a:endParaRPr lang="zh-CN" altLang="en-US" sz="2000" b="1">
              <a:solidFill>
                <a:schemeClr val="bg1"/>
              </a:solidFill>
              <a:cs typeface="汉仪粗简黑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8445" y="4335780"/>
            <a:ext cx="89446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cs typeface="汉仪粗简黑简" panose="00020600040101010101" charset="-122"/>
              </a:rPr>
              <a:t>很多时候，只要将自己习惯了的生活规律稍加调整，就会给自己整个的精神面貌带来焕然一新的感受，所谓的心理问题也随之轻松化解了。</a:t>
            </a:r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993140" y="1758950"/>
            <a:ext cx="9595485" cy="1770380"/>
          </a:xfrm>
          <a:custGeom>
            <a:avLst/>
            <a:gdLst>
              <a:gd name="connsiteX0" fmla="*/ 1490 w 7793"/>
              <a:gd name="connsiteY0" fmla="*/ 3604 h 3604"/>
              <a:gd name="connsiteX1" fmla="*/ 479 w 7793"/>
              <a:gd name="connsiteY1" fmla="*/ 3604 h 3604"/>
              <a:gd name="connsiteX2" fmla="*/ 0 w 7793"/>
              <a:gd name="connsiteY2" fmla="*/ 3125 h 3604"/>
              <a:gd name="connsiteX3" fmla="*/ 0 w 7793"/>
              <a:gd name="connsiteY3" fmla="*/ 479 h 3604"/>
              <a:gd name="connsiteX4" fmla="*/ 479 w 7793"/>
              <a:gd name="connsiteY4" fmla="*/ 0 h 3604"/>
              <a:gd name="connsiteX5" fmla="*/ 7314 w 7793"/>
              <a:gd name="connsiteY5" fmla="*/ 0 h 3604"/>
              <a:gd name="connsiteX6" fmla="*/ 7793 w 7793"/>
              <a:gd name="connsiteY6" fmla="*/ 479 h 3604"/>
              <a:gd name="connsiteX7" fmla="*/ 7793 w 7793"/>
              <a:gd name="connsiteY7" fmla="*/ 3125 h 3604"/>
              <a:gd name="connsiteX8" fmla="*/ 7314 w 7793"/>
              <a:gd name="connsiteY8" fmla="*/ 3604 h 3604"/>
              <a:gd name="connsiteX9" fmla="*/ 6789 w 7793"/>
              <a:gd name="connsiteY9" fmla="*/ 3604 h 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3" h="3604">
                <a:moveTo>
                  <a:pt x="1490" y="3604"/>
                </a:moveTo>
                <a:lnTo>
                  <a:pt x="479" y="3604"/>
                </a:lnTo>
                <a:cubicBezTo>
                  <a:pt x="215" y="3604"/>
                  <a:pt x="0" y="3389"/>
                  <a:pt x="0" y="3125"/>
                </a:cubicBezTo>
                <a:lnTo>
                  <a:pt x="0" y="479"/>
                </a:lnTo>
                <a:cubicBezTo>
                  <a:pt x="0" y="215"/>
                  <a:pt x="215" y="0"/>
                  <a:pt x="479" y="0"/>
                </a:cubicBezTo>
                <a:lnTo>
                  <a:pt x="7314" y="0"/>
                </a:lnTo>
                <a:cubicBezTo>
                  <a:pt x="7578" y="0"/>
                  <a:pt x="7793" y="215"/>
                  <a:pt x="7793" y="479"/>
                </a:cubicBezTo>
                <a:lnTo>
                  <a:pt x="7793" y="3125"/>
                </a:lnTo>
                <a:cubicBezTo>
                  <a:pt x="7793" y="3389"/>
                  <a:pt x="7578" y="3604"/>
                  <a:pt x="7314" y="3604"/>
                </a:cubicBezTo>
                <a:lnTo>
                  <a:pt x="6789" y="3604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2212340" y="1725295"/>
            <a:ext cx="110490" cy="10922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6" name="右箭头 15"/>
          <p:cNvSpPr/>
          <p:nvPr/>
        </p:nvSpPr>
        <p:spPr>
          <a:xfrm rot="10800000">
            <a:off x="8291830" y="1725295"/>
            <a:ext cx="506095" cy="69850"/>
          </a:xfrm>
          <a:prstGeom prst="rightArrow">
            <a:avLst>
              <a:gd name="adj1" fmla="val 50000"/>
              <a:gd name="adj2" fmla="val 29986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993140" y="4069715"/>
            <a:ext cx="9595485" cy="1770380"/>
          </a:xfrm>
          <a:custGeom>
            <a:avLst/>
            <a:gdLst>
              <a:gd name="connsiteX0" fmla="*/ 1490 w 7793"/>
              <a:gd name="connsiteY0" fmla="*/ 3604 h 3604"/>
              <a:gd name="connsiteX1" fmla="*/ 479 w 7793"/>
              <a:gd name="connsiteY1" fmla="*/ 3604 h 3604"/>
              <a:gd name="connsiteX2" fmla="*/ 0 w 7793"/>
              <a:gd name="connsiteY2" fmla="*/ 3125 h 3604"/>
              <a:gd name="connsiteX3" fmla="*/ 0 w 7793"/>
              <a:gd name="connsiteY3" fmla="*/ 479 h 3604"/>
              <a:gd name="connsiteX4" fmla="*/ 479 w 7793"/>
              <a:gd name="connsiteY4" fmla="*/ 0 h 3604"/>
              <a:gd name="connsiteX5" fmla="*/ 7314 w 7793"/>
              <a:gd name="connsiteY5" fmla="*/ 0 h 3604"/>
              <a:gd name="connsiteX6" fmla="*/ 7793 w 7793"/>
              <a:gd name="connsiteY6" fmla="*/ 479 h 3604"/>
              <a:gd name="connsiteX7" fmla="*/ 7793 w 7793"/>
              <a:gd name="connsiteY7" fmla="*/ 3125 h 3604"/>
              <a:gd name="connsiteX8" fmla="*/ 7314 w 7793"/>
              <a:gd name="connsiteY8" fmla="*/ 3604 h 3604"/>
              <a:gd name="connsiteX9" fmla="*/ 6789 w 7793"/>
              <a:gd name="connsiteY9" fmla="*/ 3604 h 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93" h="3604">
                <a:moveTo>
                  <a:pt x="1490" y="3604"/>
                </a:moveTo>
                <a:lnTo>
                  <a:pt x="479" y="3604"/>
                </a:lnTo>
                <a:cubicBezTo>
                  <a:pt x="215" y="3604"/>
                  <a:pt x="0" y="3389"/>
                  <a:pt x="0" y="3125"/>
                </a:cubicBezTo>
                <a:lnTo>
                  <a:pt x="0" y="479"/>
                </a:lnTo>
                <a:cubicBezTo>
                  <a:pt x="0" y="215"/>
                  <a:pt x="215" y="0"/>
                  <a:pt x="479" y="0"/>
                </a:cubicBezTo>
                <a:lnTo>
                  <a:pt x="7314" y="0"/>
                </a:lnTo>
                <a:cubicBezTo>
                  <a:pt x="7578" y="0"/>
                  <a:pt x="7793" y="215"/>
                  <a:pt x="7793" y="479"/>
                </a:cubicBezTo>
                <a:lnTo>
                  <a:pt x="7793" y="3125"/>
                </a:lnTo>
                <a:cubicBezTo>
                  <a:pt x="7793" y="3389"/>
                  <a:pt x="7578" y="3604"/>
                  <a:pt x="7314" y="3604"/>
                </a:cubicBezTo>
                <a:lnTo>
                  <a:pt x="6789" y="3604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2194560" y="4015740"/>
            <a:ext cx="110490" cy="10922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10800000">
            <a:off x="8336915" y="4033520"/>
            <a:ext cx="506095" cy="69850"/>
          </a:xfrm>
          <a:prstGeom prst="rightArrow">
            <a:avLst>
              <a:gd name="adj1" fmla="val 50000"/>
              <a:gd name="adj2" fmla="val 29986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62350" y="646430"/>
            <a:ext cx="506730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3780" y="2523490"/>
            <a:ext cx="435165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通过一定方式进行运动，既可以增强体质和免疫力，也有利于排解负面情绪；听听音乐，看看电影，刷刷朋友圈也是不错的选择；或者在纸上写下自己的烦恼和焦虑，然后把这张纸撕掉，通过有形的方式化解内心无形的焦虑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3780" y="1971675"/>
            <a:ext cx="4914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cs typeface="汉仪粗简黑简" panose="00020600040101010101" charset="-122"/>
              </a:rPr>
              <a:t>5.</a:t>
            </a:r>
            <a:endParaRPr lang="zh-CN" altLang="en-US" sz="2800">
              <a:cs typeface="汉仪粗简黑简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4635" y="2014220"/>
            <a:ext cx="1884680" cy="437515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cs typeface="汉仪粗简黑简" panose="00020600040101010101" charset="-122"/>
                <a:sym typeface="+mn-ea"/>
              </a:rPr>
              <a:t>合理宣泄</a:t>
            </a:r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1565" y="2522873"/>
            <a:ext cx="427546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疫情期间与家人长时间生活在一起，可以利用这段时间和家人多沟通、多交流、多了解，更好地与家人融合；也可以通过电话或微信与同学、朋友多互相交流，彼此安慰，相互鼓励，相互支持，在陪伴中找到相互支持的力量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31305" y="2001520"/>
            <a:ext cx="622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cs typeface="汉仪粗简黑简" panose="00020600040101010101" charset="-122"/>
                <a:sym typeface="+mn-ea"/>
              </a:rPr>
              <a:t>6.</a:t>
            </a:r>
            <a:endParaRPr lang="zh-CN" altLang="en-US" sz="2800">
              <a:cs typeface="汉仪粗简黑简" panose="0002060004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6445" y="2042795"/>
            <a:ext cx="1884680" cy="437515"/>
          </a:xfrm>
          <a:prstGeom prst="rect">
            <a:avLst/>
          </a:prstGeom>
          <a:solidFill>
            <a:srgbClr val="80A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cs typeface="汉仪粗简黑简" panose="00020600040101010101" charset="-122"/>
                <a:sym typeface="+mn-ea"/>
              </a:rPr>
              <a:t>沟通交流</a:t>
            </a:r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62350" y="646430"/>
            <a:ext cx="506730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7945" y="2880360"/>
            <a:ext cx="43262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对于严重的、难以排解的心理问题，也可寻求专家咨询及心理卫生机构的帮助。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7945" y="231394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cs typeface="汉仪粗简黑简" panose="00020600040101010101" charset="-122"/>
              </a:rPr>
              <a:t>7.不要排斥心理咨询</a:t>
            </a:r>
            <a:endParaRPr lang="zh-CN" altLang="en-US" sz="2000" b="1">
              <a:cs typeface="汉仪粗简黑简" panose="0002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1" t="31244" r="11051"/>
          <a:stretch>
            <a:fillRect/>
          </a:stretch>
        </p:blipFill>
        <p:spPr>
          <a:xfrm>
            <a:off x="5764530" y="2465705"/>
            <a:ext cx="6226810" cy="4122420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3562350" y="646430"/>
            <a:ext cx="506730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43000" y="2829560"/>
            <a:ext cx="5026025" cy="3769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04290" y="1465580"/>
            <a:ext cx="9827895" cy="4574540"/>
          </a:xfrm>
          <a:prstGeom prst="roundRect">
            <a:avLst>
              <a:gd name="adj" fmla="val 9819"/>
            </a:avLst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74265" y="3122930"/>
            <a:ext cx="7401560" cy="1845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 为引导大学生关注自身的心理健康，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年，“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5.25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全国大学生心理健康节”在北京师范大学拉开帷幕，健康节取</a:t>
            </a:r>
            <a:r>
              <a:rPr lang="zh-CN" altLang="en-US" sz="2000" b="1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“</a:t>
            </a:r>
            <a:r>
              <a:rPr lang="en-US" altLang="zh-CN" sz="2000" b="1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5.25”</a:t>
            </a:r>
            <a:r>
              <a:rPr lang="zh-CN" altLang="en-US" sz="2000" b="1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的谐音“我爱我”，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意为关爱自我的心理成长和健康，活动的主题是大学生人际交往和互助问题，口号为“我爱我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——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走出心灵的孤岛”。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44656" y="2165023"/>
            <a:ext cx="626077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pc="-15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全国大学生心理健康日</a:t>
            </a:r>
            <a:endParaRPr lang="zh-CN" altLang="en-US" sz="3600" spc="-15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04925" y="808355"/>
            <a:ext cx="9827895" cy="5480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74265" y="883285"/>
            <a:ext cx="77978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关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注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心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理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健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康 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     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 塑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造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阳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光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心</a:t>
            </a:r>
            <a:r>
              <a:rPr lang="en-US" altLang="zh-CN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/</a:t>
            </a:r>
            <a:r>
              <a:rPr lang="zh-CN" altLang="en-US" sz="2000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灵</a:t>
            </a:r>
            <a:endParaRPr lang="zh-CN" altLang="en-US" sz="2000" dirty="0">
              <a:solidFill>
                <a:srgbClr val="4E8A3B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71868" y="1723374"/>
            <a:ext cx="6686266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cs typeface="汉仪粗简黑简" panose="00020600040101010101" charset="-122"/>
                <a:sym typeface="+mn-ea"/>
              </a:rPr>
              <a:t>愿每一位大学生朋友都拥有健康的身心，心向阳光，快乐成长！</a:t>
            </a:r>
            <a:endParaRPr lang="zh-CN" altLang="en-US" sz="2800">
              <a:cs typeface="汉仪粗简黑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1783" y="3399428"/>
            <a:ext cx="6096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80AF5E"/>
                </a:solidFill>
                <a:cs typeface="汉仪粗简黑简" panose="00020600040101010101" charset="-122"/>
                <a:sym typeface="+mn-ea"/>
              </a:rPr>
              <a:t>“我爱我，仅仅因为我是我”</a:t>
            </a:r>
            <a:endParaRPr lang="zh-CN" altLang="en-US" sz="2800">
              <a:solidFill>
                <a:srgbClr val="80AF5E"/>
              </a:solidFill>
              <a:cs typeface="汉仪粗简黑简" panose="00020600040101010101" charset="-122"/>
              <a:sym typeface="+mn-ea"/>
            </a:endParaRPr>
          </a:p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80AF5E"/>
                </a:solidFill>
                <a:cs typeface="汉仪粗简黑简" panose="00020600040101010101" charset="-122"/>
                <a:sym typeface="+mn-ea"/>
              </a:rPr>
              <a:t>我是我，我爱我，就是让我们学会接纳自己、关照自己、爱自己。</a:t>
            </a:r>
            <a:endParaRPr lang="zh-CN" altLang="en-US" sz="2800">
              <a:solidFill>
                <a:srgbClr val="80AF5E"/>
              </a:solidFill>
              <a:cs typeface="汉仪粗简黑简" panose="000206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0980" y="676275"/>
            <a:ext cx="2247900" cy="5505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75965" y="1508760"/>
            <a:ext cx="58146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720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谢谢各位聆听</a:t>
            </a:r>
            <a:endParaRPr lang="zh-CN" altLang="en-US" sz="720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4255" y="1140460"/>
            <a:ext cx="2581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 塑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造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阳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光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心</a:t>
            </a:r>
            <a:r>
              <a:rPr lang="en-US" altLang="zh-CN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/</a:t>
            </a:r>
            <a:r>
              <a:rPr lang="zh-CN" altLang="en-US" dirty="0">
                <a:solidFill>
                  <a:srgbClr val="4E8A3B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灵</a:t>
            </a:r>
            <a:endParaRPr lang="zh-CN" altLang="en-US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2700" y="2707640"/>
            <a:ext cx="48806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en-US" altLang="zh-CN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525</a:t>
            </a: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rPr>
              <a:t>日大学生心理健康日主题班会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+mn-ea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7241567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接纳自我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" name="矩形: 圆角 42"/>
          <p:cNvSpPr/>
          <p:nvPr/>
        </p:nvSpPr>
        <p:spPr>
          <a:xfrm>
            <a:off x="3790065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关爱自我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7" name="矩形: 圆角 43"/>
          <p:cNvSpPr/>
          <p:nvPr/>
        </p:nvSpPr>
        <p:spPr>
          <a:xfrm>
            <a:off x="5618869" y="3203474"/>
            <a:ext cx="1360709" cy="4501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6000">
                <a:srgbClr val="7FB141"/>
              </a:gs>
              <a:gs pos="100000">
                <a:srgbClr val="38894D"/>
              </a:gs>
              <a:gs pos="0">
                <a:srgbClr val="C5D934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了解自我</a:t>
            </a:r>
            <a:endParaRPr lang="zh-CN" altLang="en-US" sz="1600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49605" y="2216788"/>
            <a:ext cx="3161665" cy="640081"/>
            <a:chOff x="1022" y="3613"/>
            <a:chExt cx="4979" cy="1008"/>
          </a:xfrm>
        </p:grpSpPr>
        <p:sp>
          <p:nvSpPr>
            <p:cNvPr id="7" name="文本框 6"/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中文｜汉仪雅酷黑 </a:t>
              </a:r>
              <a:endParaRPr lang="zh-CN" altLang="en-US" sz="8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汉仪粗简黑简" panose="00020600040101010101" charset="-122"/>
                </a:rPr>
                <a:t>汉仪粗简黑简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汉仪粗简黑简" panose="0002060004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182" y="4621"/>
              <a:ext cx="4819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0" y="546736"/>
            <a:ext cx="7915421" cy="467995"/>
            <a:chOff x="0" y="861"/>
            <a:chExt cx="11534" cy="737"/>
          </a:xfrm>
        </p:grpSpPr>
        <p:sp>
          <p:nvSpPr>
            <p:cNvPr id="11" name="矩形 10"/>
            <p:cNvSpPr/>
            <p:nvPr/>
          </p:nvSpPr>
          <p:spPr>
            <a:xfrm>
              <a:off x="0" y="861"/>
              <a:ext cx="170" cy="737"/>
            </a:xfrm>
            <a:prstGeom prst="rect">
              <a:avLst/>
            </a:prstGeom>
            <a:solidFill>
              <a:srgbClr val="FF2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cs typeface="汉仪粗简黑简" panose="0002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6" y="869"/>
              <a:ext cx="6631" cy="7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稻壳儿</a:t>
              </a:r>
              <a:r>
                <a:rPr lang="en-US" altLang="zh-CN" sz="24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PPT</a:t>
              </a:r>
              <a:r>
                <a:rPr lang="zh-CN" altLang="en-US" sz="24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模板使用说明</a:t>
              </a:r>
              <a:endParaRPr lang="zh-CN" altLang="en-US" sz="24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474" y="1013"/>
              <a:ext cx="606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75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（本页为说明页，用户使用模板时可删除本页内容）</a:t>
              </a:r>
              <a:endParaRPr lang="zh-CN" altLang="en-US" sz="1200" spc="75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0876" y="1403351"/>
            <a:ext cx="98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283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01</a:t>
            </a:r>
            <a:endParaRPr lang="en-US" sz="3600" b="1">
              <a:solidFill>
                <a:srgbClr val="FF283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189" y="5792471"/>
            <a:ext cx="3298191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7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【说明】</a:t>
            </a:r>
            <a:endParaRPr lang="zh-CN" altLang="en-US" sz="700">
              <a:solidFill>
                <a:srgbClr val="222222">
                  <a:alpha val="60000"/>
                </a:srgb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  <a:p>
            <a:pPr marL="29845">
              <a:lnSpc>
                <a:spcPct val="150000"/>
              </a:lnSpc>
            </a:pPr>
            <a:r>
              <a:rPr sz="7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汉仪粗简黑简" panose="00020600040101010101" charset="-122"/>
              </a:rPr>
              <a:t>模板中使用的字体仅限于个人学习、研究或欣赏目的使用，如需商用请您自行向版权方购买、获取商用版权。</a:t>
            </a:r>
            <a:endParaRPr sz="700">
              <a:solidFill>
                <a:srgbClr val="222222">
                  <a:alpha val="60000"/>
                </a:srgb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  <a:sym typeface="汉仪粗简黑简" panose="0002060004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79570" y="2048510"/>
            <a:ext cx="0" cy="3898265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480560" y="1403351"/>
            <a:ext cx="987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283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02</a:t>
            </a:r>
            <a:endParaRPr lang="en-US" sz="3600" b="1">
              <a:solidFill>
                <a:srgbClr val="FF283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80560" y="2251075"/>
            <a:ext cx="3230880" cy="642620"/>
            <a:chOff x="7197" y="3533"/>
            <a:chExt cx="5088" cy="1012"/>
          </a:xfrm>
        </p:grpSpPr>
        <p:sp>
          <p:nvSpPr>
            <p:cNvPr id="23" name="文本框 22"/>
            <p:cNvSpPr txBox="1"/>
            <p:nvPr/>
          </p:nvSpPr>
          <p:spPr>
            <a:xfrm>
              <a:off x="7197" y="3533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图片：</a:t>
              </a:r>
              <a:endParaRPr lang="zh-CN" altLang="en-US" sz="10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97" y="3977"/>
              <a:ext cx="5088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模板中使用的图片来源于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【freepik】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，该素材具有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CC0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共享协议，您可在遵循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CC0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共享协议的情况下使用。</a:t>
              </a:r>
              <a:endParaRPr lang="zh-CN" altLang="en-US" sz="8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0560" y="3213100"/>
            <a:ext cx="3230880" cy="605789"/>
            <a:chOff x="7197" y="4715"/>
            <a:chExt cx="5088" cy="954"/>
          </a:xfrm>
        </p:grpSpPr>
        <p:sp>
          <p:nvSpPr>
            <p:cNvPr id="26" name="文本框 25"/>
            <p:cNvSpPr txBox="1"/>
            <p:nvPr/>
          </p:nvSpPr>
          <p:spPr>
            <a:xfrm>
              <a:off x="7197" y="4715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素材：</a:t>
              </a:r>
              <a:endParaRPr lang="zh-CN" altLang="en-US" sz="10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97" y="5101"/>
              <a:ext cx="5088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模板中使用的素材来源于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【freepik】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，该素材具有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CC0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共享协议，您可在遵循</a:t>
              </a:r>
              <a:r>
                <a:rPr lang="en-US" altLang="zh-CN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CC0</a:t>
              </a: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rPr>
                <a:t>共享协议的情况下使用。</a:t>
              </a:r>
              <a:endParaRPr lang="zh-CN" altLang="en-US" sz="8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8001635" y="2048510"/>
            <a:ext cx="0" cy="3808095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8291196" y="1403351"/>
            <a:ext cx="3253105" cy="4365625"/>
            <a:chOff x="13198" y="2210"/>
            <a:chExt cx="5123" cy="6875"/>
          </a:xfrm>
        </p:grpSpPr>
        <p:grpSp>
          <p:nvGrpSpPr>
            <p:cNvPr id="30" name="组合 29"/>
            <p:cNvGrpSpPr/>
            <p:nvPr/>
          </p:nvGrpSpPr>
          <p:grpSpPr>
            <a:xfrm>
              <a:off x="13198" y="2210"/>
              <a:ext cx="3253" cy="1016"/>
              <a:chOff x="1213" y="2210"/>
              <a:chExt cx="3253" cy="101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213" y="2210"/>
                <a:ext cx="1555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rgbClr val="FF2832"/>
                    </a:solidFill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03</a:t>
                </a:r>
                <a:endParaRPr lang="en-US" sz="3600" b="1">
                  <a:solidFill>
                    <a:srgbClr val="FF283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180" y="2404"/>
                <a:ext cx="2286" cy="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rgbClr val="222222"/>
                    </a:solidFill>
                    <a:latin typeface="汉仪粗简黑简" panose="00020600040101010101" charset="-122"/>
                    <a:ea typeface="汉仪粗简黑简" panose="00020600040101010101" charset="-122"/>
                    <a:cs typeface="汉仪粗简黑简" panose="00020600040101010101" charset="-122"/>
                  </a:rPr>
                  <a:t>母版说明</a:t>
                </a:r>
                <a:endParaRPr lang="zh-CN" altLang="en-US" sz="20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3233" y="3478"/>
              <a:ext cx="5088" cy="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975"/>
                </a:lnSpc>
              </a:pPr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使用本套PPT模板时，若在操作界面鼠标不可选取的内容，可以在幻灯片母版中进行查看和编辑，具体操作如下：</a:t>
              </a:r>
              <a:endParaRPr lang="zh-CN" altLang="en-US" sz="800">
                <a:solidFill>
                  <a:srgbClr val="222222">
                    <a:alpha val="60000"/>
                  </a:srgb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3199" y="4314"/>
              <a:ext cx="5088" cy="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zh-CN" altLang="en-US" sz="8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1、点击【视图】</a:t>
              </a:r>
              <a:endParaRPr lang="zh-CN" altLang="en-US" sz="8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endParaRPr>
            </a:p>
            <a:p>
              <a:pPr>
                <a:lnSpc>
                  <a:spcPts val="1050"/>
                </a:lnSpc>
              </a:pPr>
              <a:r>
                <a:rPr lang="zh-CN" altLang="en-US" sz="8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2、选择【幻灯片母版】，即可查看母版内容</a:t>
              </a:r>
              <a:endParaRPr lang="zh-CN" altLang="en-US" sz="8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endParaRPr>
            </a:p>
            <a:p>
              <a:pPr>
                <a:lnSpc>
                  <a:spcPts val="1050"/>
                </a:lnSpc>
              </a:pPr>
              <a:r>
                <a:rPr lang="zh-CN" altLang="en-US" sz="800" b="1">
                  <a:solidFill>
                    <a:srgbClr val="222222"/>
                  </a:solidFill>
                  <a:latin typeface="汉仪粗简黑简" panose="00020600040101010101" charset="-122"/>
                  <a:ea typeface="汉仪粗简黑简" panose="00020600040101010101" charset="-122"/>
                  <a:cs typeface="汉仪粗简黑简" panose="00020600040101010101" charset="-122"/>
                  <a:sym typeface="+mn-ea"/>
                </a:rPr>
                <a:t>3、查看/编辑完成后，点击【关闭】即可</a:t>
              </a:r>
              <a:endParaRPr lang="zh-CN" altLang="en-US" sz="8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  <a:sym typeface="+mn-ea"/>
              </a:endParaRPr>
            </a:p>
          </p:txBody>
        </p:sp>
        <p:pic>
          <p:nvPicPr>
            <p:cNvPr id="33" name="图片 32" descr="母版说明配图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347" y="5578"/>
              <a:ext cx="4825" cy="3507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1188085" y="1526540"/>
            <a:ext cx="145161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字体说明</a:t>
            </a:r>
            <a:endParaRPr lang="zh-CN" altLang="en-US" sz="2000" b="1">
              <a:solidFill>
                <a:srgbClr val="22222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80635" y="1526540"/>
            <a:ext cx="145161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22222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素材说明</a:t>
            </a:r>
            <a:endParaRPr lang="zh-CN" altLang="en-US" sz="2000" b="1">
              <a:solidFill>
                <a:srgbClr val="22222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97835" y="232410"/>
            <a:ext cx="6393180" cy="6393180"/>
          </a:xfrm>
          <a:prstGeom prst="ellipse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42155" y="642620"/>
            <a:ext cx="291846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spc="-15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目录</a:t>
            </a:r>
            <a:endParaRPr lang="zh-CN" altLang="en-US" sz="6000" spc="-15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70425" y="1952625"/>
            <a:ext cx="3027680" cy="47815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正确理解心理健康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70425" y="2726055"/>
            <a:ext cx="3383280" cy="47815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大学生心理健康标准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70425" y="3498850"/>
            <a:ext cx="3738880" cy="47815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大学生常见的心理问题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70425" y="4272280"/>
            <a:ext cx="4450080" cy="47815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大学生应如何面对心理问题</a:t>
            </a:r>
            <a:endParaRPr lang="zh-CN" altLang="en-US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8260" y="1858010"/>
            <a:ext cx="772160" cy="64516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01</a:t>
            </a:r>
            <a:endParaRPr lang="en-US" altLang="zh-CN" sz="4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8260" y="2642235"/>
            <a:ext cx="772160" cy="6451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02</a:t>
            </a:r>
            <a:endParaRPr lang="en-US" altLang="zh-CN" sz="4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8260" y="3415030"/>
            <a:ext cx="772160" cy="6451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03</a:t>
            </a:r>
            <a:endParaRPr lang="en-US" altLang="zh-CN" sz="4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8265" y="4188460"/>
            <a:ext cx="772160" cy="6451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04</a:t>
            </a:r>
            <a:endParaRPr lang="en-US" altLang="zh-CN" sz="4000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970020" y="2401570"/>
            <a:ext cx="4658360" cy="70040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正确理解心理健康</a:t>
            </a:r>
            <a:endParaRPr lang="zh-CN" altLang="en-US" sz="44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8595" y="717550"/>
            <a:ext cx="1880870" cy="168402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11500" b="1" dirty="0">
                <a:solidFill>
                  <a:srgbClr val="80AF5E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01</a:t>
            </a:r>
            <a:endParaRPr lang="en-US" altLang="zh-CN" sz="11500" b="1" dirty="0">
              <a:solidFill>
                <a:srgbClr val="80AF5E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4360" y="1651000"/>
            <a:ext cx="5990590" cy="3758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52575" y="2604770"/>
            <a:ext cx="35788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>
                <a:cs typeface="汉仪粗简黑简" panose="00020600040101010101" charset="-122"/>
              </a:rPr>
              <a:t>是指个体不仅没有心理上的疾病和变态，而且在身体上、心理上、社会适应上均能保持最高、最佳的状态。</a:t>
            </a:r>
            <a:endParaRPr lang="zh-CN" altLang="en-US">
              <a:cs typeface="汉仪粗简黑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2575" y="220599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cs typeface="汉仪粗简黑简" panose="00020600040101010101" charset="-122"/>
              </a:rPr>
              <a:t>心理健康</a:t>
            </a:r>
            <a:endParaRPr lang="zh-CN" altLang="en-US" sz="2000" b="1">
              <a:cs typeface="汉仪粗简黑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6420" y="646430"/>
            <a:ext cx="343916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正确理解心理健康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1736090" y="273177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1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1065" y="3634740"/>
            <a:ext cx="1097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人格健全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736090" y="365506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1065" y="4557395"/>
            <a:ext cx="1554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注意力集中度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736090" y="4577715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3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9800" y="2741295"/>
            <a:ext cx="1097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情绪标准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295775" y="273177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4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9800" y="3648710"/>
            <a:ext cx="1097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意志标准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295775" y="365506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5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800" y="4577715"/>
            <a:ext cx="1554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社会适应标准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295775" y="4577715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6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0435" y="2726055"/>
            <a:ext cx="3999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心理活动特点应符合年龄、性别特点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855460" y="273177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7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6445" y="3631565"/>
            <a:ext cx="4173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“理想的我”与“现实的我”基本相符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855460" y="3655060"/>
            <a:ext cx="434975" cy="369570"/>
          </a:xfrm>
          <a:prstGeom prst="roundRect">
            <a:avLst>
              <a:gd name="adj" fmla="val 50000"/>
            </a:avLst>
          </a:prstGeom>
          <a:solidFill>
            <a:srgbClr val="4E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8</a:t>
            </a:r>
            <a:endParaRPr lang="zh-CN" altLang="en-US" b="1" dirty="0"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8305" y="1755775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cs typeface="汉仪粗简黑简" panose="00020600040101010101" charset="-122"/>
              </a:rPr>
              <a:t>心理健康标准</a:t>
            </a:r>
            <a:endParaRPr lang="zh-CN" altLang="en-US" sz="2400">
              <a:cs typeface="汉仪粗简黑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76420" y="646430"/>
            <a:ext cx="343916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正确理解心理健康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90115" y="2733675"/>
            <a:ext cx="127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cs typeface="汉仪粗简黑简" panose="00020600040101010101" charset="-122"/>
              </a:rPr>
              <a:t>智力标准</a:t>
            </a:r>
            <a:endParaRPr lang="zh-CN" altLang="en-US"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57120" y="2305685"/>
            <a:ext cx="29438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了解自我、悦纳自我。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7120" y="2936240"/>
            <a:ext cx="29438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接受他人，善与人处。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7120" y="3559175"/>
            <a:ext cx="3327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热爱生活，乐于工作和学习。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8860" y="4182110"/>
            <a:ext cx="3672840" cy="975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>
                <a:cs typeface="汉仪粗简黑简" panose="00020600040101010101" charset="-122"/>
                <a:sym typeface="+mn-ea"/>
              </a:rPr>
              <a:t>心理健康的人能够面对现实、接受现实，并能够主动地去适应现实，进一步地改造现实，而不是逃避现实。</a:t>
            </a:r>
            <a:endParaRPr lang="zh-CN" altLang="en-US" sz="1600">
              <a:cs typeface="汉仪粗简黑简" panose="0002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5240" y="2324735"/>
            <a:ext cx="34613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能协调与控制情绪，心境良好。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5240" y="2963545"/>
            <a:ext cx="16211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人格和谐完整。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35240" y="3602355"/>
            <a:ext cx="1210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智力正常。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5240" y="4197985"/>
            <a:ext cx="32061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cs typeface="汉仪粗简黑简" panose="00020600040101010101" charset="-122"/>
                <a:sym typeface="+mn-ea"/>
              </a:rPr>
              <a:t>心理行为符合年龄特征。</a:t>
            </a:r>
            <a:endParaRPr lang="zh-CN" altLang="en-US">
              <a:cs typeface="汉仪粗简黑简" panose="00020600040101010101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737360" y="2273300"/>
            <a:ext cx="635" cy="2618740"/>
          </a:xfrm>
          <a:prstGeom prst="line">
            <a:avLst/>
          </a:prstGeom>
          <a:ln>
            <a:solidFill>
              <a:srgbClr val="FFE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610360" y="2338705"/>
            <a:ext cx="548640" cy="231140"/>
            <a:chOff x="2554" y="3847"/>
            <a:chExt cx="864" cy="364"/>
          </a:xfrm>
        </p:grpSpPr>
        <p:sp>
          <p:nvSpPr>
            <p:cNvPr id="25" name="椭圆 24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26" name="直接连接符 25"/>
            <p:cNvCxnSpPr>
              <a:stCxn id="25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621790" y="2981325"/>
            <a:ext cx="548640" cy="231140"/>
            <a:chOff x="2554" y="3847"/>
            <a:chExt cx="864" cy="364"/>
          </a:xfrm>
        </p:grpSpPr>
        <p:sp>
          <p:nvSpPr>
            <p:cNvPr id="33" name="椭圆 32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34" name="直接连接符 33"/>
            <p:cNvCxnSpPr>
              <a:stCxn id="33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1610360" y="3623945"/>
            <a:ext cx="548640" cy="231140"/>
            <a:chOff x="2554" y="3847"/>
            <a:chExt cx="864" cy="364"/>
          </a:xfrm>
        </p:grpSpPr>
        <p:sp>
          <p:nvSpPr>
            <p:cNvPr id="36" name="椭圆 35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37" name="直接连接符 36"/>
            <p:cNvCxnSpPr>
              <a:stCxn id="36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633220" y="4266565"/>
            <a:ext cx="548640" cy="231140"/>
            <a:chOff x="2554" y="3847"/>
            <a:chExt cx="864" cy="364"/>
          </a:xfrm>
        </p:grpSpPr>
        <p:sp>
          <p:nvSpPr>
            <p:cNvPr id="39" name="椭圆 38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40" name="直接连接符 39"/>
            <p:cNvCxnSpPr>
              <a:stCxn id="39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232535" y="2171700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1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32535" y="2855595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2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21105" y="3482340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3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09675" y="4192905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4</a:t>
            </a:r>
            <a:endParaRPr lang="en-US" altLang="zh-CN" sz="2800">
              <a:cs typeface="汉仪粗简黑简" panose="00020600040101010101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988810" y="2324100"/>
            <a:ext cx="9525" cy="2551430"/>
          </a:xfrm>
          <a:prstGeom prst="line">
            <a:avLst/>
          </a:prstGeom>
          <a:ln>
            <a:solidFill>
              <a:srgbClr val="FFE6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6861810" y="2389505"/>
            <a:ext cx="548640" cy="231140"/>
            <a:chOff x="2554" y="3847"/>
            <a:chExt cx="864" cy="364"/>
          </a:xfrm>
        </p:grpSpPr>
        <p:sp>
          <p:nvSpPr>
            <p:cNvPr id="47" name="椭圆 46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48" name="直接连接符 47"/>
            <p:cNvCxnSpPr>
              <a:stCxn id="47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873240" y="3032125"/>
            <a:ext cx="548640" cy="231140"/>
            <a:chOff x="2554" y="3847"/>
            <a:chExt cx="864" cy="364"/>
          </a:xfrm>
        </p:grpSpPr>
        <p:sp>
          <p:nvSpPr>
            <p:cNvPr id="50" name="椭圆 49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51" name="直接连接符 50"/>
            <p:cNvCxnSpPr>
              <a:stCxn id="50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861810" y="3674745"/>
            <a:ext cx="548640" cy="231140"/>
            <a:chOff x="2554" y="3847"/>
            <a:chExt cx="864" cy="364"/>
          </a:xfrm>
        </p:grpSpPr>
        <p:sp>
          <p:nvSpPr>
            <p:cNvPr id="53" name="椭圆 52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54" name="直接连接符 53"/>
            <p:cNvCxnSpPr>
              <a:stCxn id="53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6884670" y="4317365"/>
            <a:ext cx="548640" cy="231140"/>
            <a:chOff x="2554" y="3847"/>
            <a:chExt cx="864" cy="364"/>
          </a:xfrm>
        </p:grpSpPr>
        <p:sp>
          <p:nvSpPr>
            <p:cNvPr id="56" name="椭圆 55"/>
            <p:cNvSpPr/>
            <p:nvPr/>
          </p:nvSpPr>
          <p:spPr>
            <a:xfrm>
              <a:off x="2554" y="3847"/>
              <a:ext cx="364" cy="364"/>
            </a:xfrm>
            <a:prstGeom prst="ellipse">
              <a:avLst/>
            </a:prstGeom>
            <a:solidFill>
              <a:srgbClr val="80AF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粗简黑简" panose="00020600040101010101" charset="-122"/>
              </a:endParaRPr>
            </a:p>
          </p:txBody>
        </p:sp>
        <p:cxnSp>
          <p:nvCxnSpPr>
            <p:cNvPr id="57" name="直接连接符 56"/>
            <p:cNvCxnSpPr>
              <a:stCxn id="56" idx="6"/>
            </p:cNvCxnSpPr>
            <p:nvPr/>
          </p:nvCxnSpPr>
          <p:spPr>
            <a:xfrm>
              <a:off x="2918" y="4029"/>
              <a:ext cx="5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/>
          <p:cNvSpPr txBox="1"/>
          <p:nvPr/>
        </p:nvSpPr>
        <p:spPr>
          <a:xfrm>
            <a:off x="6483985" y="2222500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5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483985" y="2906395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6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72555" y="3533140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7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461125" y="4243705"/>
            <a:ext cx="3892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cs typeface="汉仪粗简黑简" panose="00020600040101010101" charset="-122"/>
              </a:rPr>
              <a:t>8</a:t>
            </a:r>
            <a:endParaRPr lang="en-US" altLang="zh-CN" sz="2800">
              <a:cs typeface="汉仪粗简黑简" panose="0002060004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221105" y="1610995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cs typeface="汉仪粗简黑简" panose="00020600040101010101" charset="-122"/>
              </a:rPr>
              <a:t>心理健康培养</a:t>
            </a:r>
            <a:endParaRPr lang="zh-CN" altLang="en-US" sz="2000" b="1">
              <a:cs typeface="汉仪粗简黑简" panose="0002060004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76420" y="646430"/>
            <a:ext cx="3439160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正确理解心理健康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667125" y="2401570"/>
            <a:ext cx="5217795" cy="70040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大学生心理健康标准</a:t>
            </a:r>
            <a:endParaRPr lang="zh-CN" altLang="en-US" sz="44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8595" y="717550"/>
            <a:ext cx="1880870" cy="168402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11500" b="1" dirty="0">
                <a:solidFill>
                  <a:srgbClr val="80AF5E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02</a:t>
            </a:r>
            <a:endParaRPr lang="en-US" altLang="zh-CN" sz="11500" b="1" dirty="0">
              <a:solidFill>
                <a:srgbClr val="80AF5E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4"/>
          <p:cNvCxnSpPr/>
          <p:nvPr>
            <p:custDataLst>
              <p:tags r:id="rId1"/>
            </p:custDataLst>
          </p:nvPr>
        </p:nvCxnSpPr>
        <p:spPr>
          <a:xfrm>
            <a:off x="2340896" y="3828252"/>
            <a:ext cx="7487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2"/>
            </p:custDataLst>
          </p:nvPr>
        </p:nvCxnSpPr>
        <p:spPr>
          <a:xfrm rot="5400000">
            <a:off x="3932646" y="2924089"/>
            <a:ext cx="18083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>
            <p:custDataLst>
              <p:tags r:id="rId3"/>
            </p:custDataLst>
          </p:nvPr>
        </p:nvCxnSpPr>
        <p:spPr>
          <a:xfrm rot="5400000">
            <a:off x="6428559" y="2924089"/>
            <a:ext cx="18083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1"/>
          <p:cNvSpPr txBox="1"/>
          <p:nvPr>
            <p:custDataLst>
              <p:tags r:id="rId4"/>
            </p:custDataLst>
          </p:nvPr>
        </p:nvSpPr>
        <p:spPr>
          <a:xfrm>
            <a:off x="2692400" y="2453640"/>
            <a:ext cx="1883410" cy="1184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6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有适度的安全感，有自尊心，对自我的成就有价值感。</a:t>
            </a:r>
            <a:endParaRPr lang="zh-CN" altLang="en-US" sz="1600" spc="6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4" name="标题 1"/>
          <p:cNvSpPr txBox="1"/>
          <p:nvPr>
            <p:custDataLst>
              <p:tags r:id="rId5"/>
            </p:custDataLst>
          </p:nvPr>
        </p:nvSpPr>
        <p:spPr>
          <a:xfrm>
            <a:off x="5206365" y="2453640"/>
            <a:ext cx="1906270" cy="1184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6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适度的自我批评，不过分夸耀自己也不过分苛责自己。</a:t>
            </a:r>
            <a:endParaRPr lang="zh-CN" altLang="en-US" sz="1600" spc="6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56" name="标题 1"/>
          <p:cNvSpPr txBox="1"/>
          <p:nvPr>
            <p:custDataLst>
              <p:tags r:id="rId6"/>
            </p:custDataLst>
          </p:nvPr>
        </p:nvSpPr>
        <p:spPr>
          <a:xfrm>
            <a:off x="7743190" y="2453640"/>
            <a:ext cx="1906905" cy="1184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6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在日常生活中，具有适度的主动性，不为环境所左右。</a:t>
            </a:r>
            <a:endParaRPr lang="zh-CN" altLang="en-US" sz="1600" spc="6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0" name="标题 1"/>
          <p:cNvSpPr txBox="1"/>
          <p:nvPr>
            <p:custDataLst>
              <p:tags r:id="rId7"/>
            </p:custDataLst>
          </p:nvPr>
        </p:nvSpPr>
        <p:spPr>
          <a:xfrm>
            <a:off x="3545205" y="4202430"/>
            <a:ext cx="2399030" cy="118427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6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理智，现实，客观，与现实有良好的接触，能容忍生活中挫折的打击，无过度的幻想。</a:t>
            </a:r>
            <a:endParaRPr lang="zh-CN" altLang="en-US" sz="1600" spc="6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61" name="标题 1"/>
          <p:cNvSpPr txBox="1"/>
          <p:nvPr>
            <p:custDataLst>
              <p:tags r:id="rId8"/>
            </p:custDataLst>
          </p:nvPr>
        </p:nvSpPr>
        <p:spPr>
          <a:xfrm>
            <a:off x="6784340" y="4202430"/>
            <a:ext cx="2152650" cy="1184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60" dirty="0">
                <a:solidFill>
                  <a:schemeClr val="tx1"/>
                </a:solidFill>
                <a:uFillTx/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适度的接受个人的需要，并具有满足此种需要的能力。</a:t>
            </a:r>
            <a:endParaRPr lang="zh-CN" altLang="en-US" sz="1600" spc="60" dirty="0">
              <a:solidFill>
                <a:schemeClr val="tx1"/>
              </a:solidFill>
              <a:uFillTx/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cxnSp>
        <p:nvCxnSpPr>
          <p:cNvPr id="24" name="直接连接符 18"/>
          <p:cNvCxnSpPr/>
          <p:nvPr>
            <p:custDataLst>
              <p:tags r:id="rId9"/>
            </p:custDataLst>
          </p:nvPr>
        </p:nvCxnSpPr>
        <p:spPr>
          <a:xfrm rot="5400000">
            <a:off x="5177572" y="4732415"/>
            <a:ext cx="180832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4172585" y="646430"/>
            <a:ext cx="3846195" cy="53403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大学生心理健康标准</a:t>
            </a:r>
            <a:endParaRPr lang="zh-CN" altLang="en-US" sz="3200" b="1" dirty="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4865" y="2245360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80AF5E"/>
                </a:solidFill>
                <a:cs typeface="汉仪粗简黑简" panose="00020600040101010101" charset="-122"/>
              </a:rPr>
              <a:t>01</a:t>
            </a:r>
            <a:endParaRPr lang="en-US" altLang="zh-CN" sz="2400">
              <a:solidFill>
                <a:srgbClr val="80AF5E"/>
              </a:solidFill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2045" y="2110740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80AF5E"/>
                </a:solidFill>
                <a:cs typeface="汉仪粗简黑简" panose="00020600040101010101" charset="-122"/>
              </a:rPr>
              <a:t>02</a:t>
            </a:r>
            <a:endParaRPr lang="en-US" altLang="zh-CN" sz="2400">
              <a:solidFill>
                <a:srgbClr val="80AF5E"/>
              </a:solidFill>
              <a:cs typeface="汉仪粗简黑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4105" y="2087880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80AF5E"/>
                </a:solidFill>
                <a:cs typeface="汉仪粗简黑简" panose="00020600040101010101" charset="-122"/>
              </a:rPr>
              <a:t>03</a:t>
            </a:r>
            <a:endParaRPr lang="en-US" altLang="zh-CN" sz="2400">
              <a:solidFill>
                <a:srgbClr val="80AF5E"/>
              </a:solidFill>
              <a:cs typeface="汉仪粗简黑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6350" y="3828415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80AF5E"/>
                </a:solidFill>
                <a:cs typeface="汉仪粗简黑简" panose="00020600040101010101" charset="-122"/>
              </a:rPr>
              <a:t>05</a:t>
            </a:r>
            <a:endParaRPr lang="en-US" altLang="zh-CN" sz="2400">
              <a:solidFill>
                <a:srgbClr val="80AF5E"/>
              </a:solidFill>
              <a:cs typeface="汉仪粗简黑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9875" y="3940810"/>
            <a:ext cx="597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80AF5E"/>
                </a:solidFill>
                <a:cs typeface="汉仪粗简黑简" panose="00020600040101010101" charset="-122"/>
              </a:rPr>
              <a:t>04</a:t>
            </a:r>
            <a:endParaRPr lang="en-US" altLang="zh-CN" sz="2400">
              <a:solidFill>
                <a:srgbClr val="80AF5E"/>
              </a:solidFill>
              <a:cs typeface="汉仪粗简黑简" panose="0002060004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1"/>
  <p:tag name="KSO_WM_UNIT_ID" val="diagram20210777_2*l_i*1_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10.xml><?xml version="1.0" encoding="utf-8"?>
<p:tagLst xmlns:p="http://schemas.openxmlformats.org/presentationml/2006/main">
  <p:tag name="KSO_WM_SLIDE_ID" val="diagram2021230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59*542"/>
  <p:tag name="KSO_WM_SLIDE_POSITION" val="0*0"/>
  <p:tag name="KSO_WM_TAG_VERSION" val="1.0"/>
  <p:tag name="KSO_WM_BEAUTIFY_FLAG" val="#wm#"/>
  <p:tag name="KSO_WM_TEMPLATE_CATEGORY" val="diagram"/>
  <p:tag name="KSO_WM_TEMPLATE_INDEX" val="20212303"/>
  <p:tag name="KSO_WM_SLIDE_LAYOUT" val="a_d"/>
  <p:tag name="KSO_WM_SLIDE_LAYOUT_CNT" val="1_1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SLIDE_LAYOUT_INFO" val="{&quot;id&quot;:&quot;2021-04-01T15:36:38&quot;,&quot;maxSize&quot;:{&quot;size1&quot;:30.1},&quot;minSize&quot;:{&quot;size1&quot;:20.1},&quot;normalSize&quot;:{&quot;size1&quot;:25.7},&quot;subLayout&quot;:[{&quot;id&quot;:&quot;2021-04-01T15:36:38&quot;,&quot;margin&quot;:{&quot;bottom&quot;:0.02600000612437725,&quot;left&quot;:1.6929999589920044,&quot;right&quot;:1.6929999589920044,&quot;top&quot;:2.752000093460083},&quot;type&quot;:0},{&quot;id&quot;:&quot;2021-04-01T15:36:38&quot;,&quot;margin&quot;:{&quot;bottom&quot;:1.7280000448226929,&quot;left&quot;:1.6929999589920044,&quot;right&quot;:1.6929999589920044,&quot;top&quot;:0.609000027179718},&quot;type&quot;:0}],&quot;type&quot;:0}"/>
  <p:tag name="KSO_WM_CHIP_GROUPID" val="5e757e3269be4861f5f8614a"/>
  <p:tag name="KSO_WM_SLIDE_BK_DARK_LIGHT" val="2"/>
  <p:tag name="KSO_WM_SLIDE_BACKGROUND_TYPE" val="general"/>
  <p:tag name="KSO_WM_SLIDE_SUPPORT_FEATURE_TYPE" val="3"/>
  <p:tag name="KSO_WM_TEMPLATE_ASSEMBLE_XID" val="60656f434054ed1e2fb80686"/>
  <p:tag name="KSO_WM_TEMPLATE_ASSEMBLE_GROUPID" val="60656f434054ed1e2fb8068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16_4*l_h_i*1_1_3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5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9416_4*l_h_i*1_1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9416_4*l_h_i*1_1_2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16_4*l_h_f*1_1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UNIT_PRESET_TEXT" val="单击此处输入你所需要的正文，文字就是您思想的提炼。"/>
  <p:tag name="KSO_WM_CHIP_GROUPID" val="60bed14f191caac4ef202434"/>
  <p:tag name="KSO_WM_CHIP_XID" val="60bed14f191caac4ef202435"/>
  <p:tag name="KSO_WM_ASSEMBLE_CHIP_INDEX" val="a46ed6bf33aa4f3fa9788cd1eed96b36"/>
  <p:tag name="KSO_WM_UNIT_VALUE" val="6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16_4*l_h_i*1_2_3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5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9416_4*l_h_i*1_2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9416_4*l_h_i*1_2_2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16_4*l_h_f*1_2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UNIT_PRESET_TEXT" val="单击此处输入你所需要的正文，文字就是您思想的提炼。"/>
  <p:tag name="KSO_WM_CHIP_GROUPID" val="60bed14f191caac4ef202434"/>
  <p:tag name="KSO_WM_CHIP_XID" val="60bed14f191caac4ef202435"/>
  <p:tag name="KSO_WM_ASSEMBLE_CHIP_INDEX" val="a46ed6bf33aa4f3fa9788cd1eed96b36"/>
  <p:tag name="KSO_WM_UNIT_VALUE" val="6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416_4*l_h_i*1_3_3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5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2"/>
  <p:tag name="KSO_WM_UNIT_ID" val="diagram20210777_2*l_i*1_2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19416_4*l_h_i*1_3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9416_4*l_h_i*1_3_2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416_4*l_h_f*1_3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UNIT_PRESET_TEXT" val="单击此处输入你所需要的正文，文字就是您思想的提炼。"/>
  <p:tag name="KSO_WM_CHIP_GROUPID" val="60bed14f191caac4ef202434"/>
  <p:tag name="KSO_WM_CHIP_XID" val="60bed14f191caac4ef202435"/>
  <p:tag name="KSO_WM_ASSEMBLE_CHIP_INDEX" val="a46ed6bf33aa4f3fa9788cd1eed96b36"/>
  <p:tag name="KSO_WM_UNIT_VALUE" val="6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416_4*l_h_i*1_4_3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5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19416_4*l_h_i*1_4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19416_4*l_h_i*1_4_2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416_4*l_h_f*1_4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UNIT_PRESET_TEXT" val="单击此处输入你所需要的正文，文字就是您思想的提炼。"/>
  <p:tag name="KSO_WM_CHIP_GROUPID" val="60bed14f191caac4ef202434"/>
  <p:tag name="KSO_WM_CHIP_XID" val="60bed14f191caac4ef202435"/>
  <p:tag name="KSO_WM_ASSEMBLE_CHIP_INDEX" val="a46ed6bf33aa4f3fa9788cd1eed96b36"/>
  <p:tag name="KSO_WM_UNIT_VALUE" val="6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19416_4*l_h_i*1_5_3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5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19416_4*l_h_i*1_5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0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19416_4*l_h_i*1_5_2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CHIP_GROUPID" val="60bed14f191caac4ef202434"/>
  <p:tag name="KSO_WM_CHIP_XID" val="60bed14f191caac4ef202435"/>
  <p:tag name="KSO_WM_ASSEMBLE_CHIP_INDEX" val="a46ed6bf33aa4f3fa9788cd1eed96b36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3"/>
  <p:tag name="KSO_WM_UNIT_ID" val="diagram20210777_2*l_i*1_3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416_4*l_h_f*1_5_1"/>
  <p:tag name="KSO_WM_TEMPLATE_CATEGORY" val="diagram"/>
  <p:tag name="KSO_WM_TEMPLATE_INDEX" val="20219416"/>
  <p:tag name="KSO_WM_UNIT_LAYERLEVEL" val="1_1_1"/>
  <p:tag name="KSO_WM_TAG_VERSION" val="1.0"/>
  <p:tag name="KSO_WM_BEAUTIFY_FLAG" val="#wm#"/>
  <p:tag name="KSO_WM_UNIT_PRESET_TEXT" val="单击此处输入你所需要的正文，文字就是您思想的提炼。"/>
  <p:tag name="KSO_WM_CHIP_GROUPID" val="60bed14f191caac4ef202434"/>
  <p:tag name="KSO_WM_CHIP_XID" val="60bed14f191caac4ef202435"/>
  <p:tag name="KSO_WM_ASSEMBLE_CHIP_INDEX" val="a46ed6bf33aa4f3fa9788cd1eed96b36"/>
  <p:tag name="KSO_WM_UNIT_VALUE" val="6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05-24T11:32:53&quot;,&quot;maxSize&quot;:{&quot;size1&quot;:2.310280974926772},&quot;minSize&quot;:{&quot;size1&quot;:2.310280974926772},&quot;normalSize&quot;:{&quot;size1&quot;:2.310280974926772},&quot;subLayout&quot;:[{&quot;id&quot;:&quot;2022-05-24T11:32:53&quot;,&quot;type&quot;:0},{&quot;id&quot;:&quot;2022-05-24T11:32:53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K_DARK_LIGHT" val="2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2.xml><?xml version="1.0" encoding="utf-8"?>
<p:tagLst xmlns:p="http://schemas.openxmlformats.org/presentationml/2006/main">
  <p:tag name="COMMONDATA" val="eyJoZGlkIjoiNGZiZjczMzA2N2JiODc4YWI5NGZhZGQwOWViNWI3MTEifQ=="/>
</p:tagLst>
</file>

<file path=ppt/tags/tag4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1_1"/>
  <p:tag name="KSO_WM_UNIT_ID" val="diagram20210777_2*l_h_f*1_1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2_1"/>
  <p:tag name="KSO_WM_UNIT_ID" val="diagram20210777_2*l_h_f*1_2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3_1"/>
  <p:tag name="KSO_WM_UNIT_ID" val="diagram20210777_2*l_h_f*1_3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4_1"/>
  <p:tag name="KSO_WM_UNIT_ID" val="diagram20210777_2*l_h_f*1_4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5_1"/>
  <p:tag name="KSO_WM_UNIT_ID" val="diagram20210777_2*l_h_f*1_5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4"/>
  <p:tag name="KSO_WM_UNIT_ID" val="diagram20210777_2*l_i*1_4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粗简黑简"/>
        <a:ea typeface=""/>
        <a:cs typeface=""/>
        <a:font script="Jpan" typeface="ＭＳ Ｐゴシック"/>
        <a:font script="Hang" typeface="맑은 고딕"/>
        <a:font script="Hans" typeface="汉仪粗简黑简"/>
        <a:font script="Hant" typeface="新細明體"/>
        <a:font script="Arab" typeface="汉仪粗简黑简"/>
        <a:font script="Hebr" typeface="汉仪粗简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粗简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2477</Words>
  <Application>WPS 演示</Application>
  <PresentationFormat>宽屏</PresentationFormat>
  <Paragraphs>295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汉仪粗简黑简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陶燃</cp:lastModifiedBy>
  <cp:revision>1</cp:revision>
  <dcterms:created xsi:type="dcterms:W3CDTF">2025-03-01T02:13:09Z</dcterms:created>
  <dcterms:modified xsi:type="dcterms:W3CDTF">2025-03-01T02:13:09Z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985A63F928164939AE41C0C9972A4E3E_11</vt:lpwstr>
  </property>
  <property fmtid="{D5CDD505-2E9C-101B-9397-08002B2CF9AE}" pid="3" name="KSOProductBuildVer">
    <vt:lpwstr>2052-12.1.0.20305</vt:lpwstr>
  </property>
  <property fmtid="{D5CDD505-2E9C-101B-9397-08002B2CF9AE}" pid="4" name="KSOTemplateUUID">
    <vt:lpwstr>v1.0_mb_lzr71qHJGuYR5WF+T8bxIw==</vt:lpwstr>
  </property>
</Properties>
</file>