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p3" ContentType="audio/mp3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0"/>
  </p:notesMasterIdLst>
  <p:sldIdLst>
    <p:sldId id="256" r:id="rId3"/>
    <p:sldId id="258" r:id="rId4"/>
    <p:sldId id="257" r:id="rId5"/>
    <p:sldId id="301" r:id="rId6"/>
    <p:sldId id="302" r:id="rId7"/>
    <p:sldId id="303" r:id="rId8"/>
    <p:sldId id="304" r:id="rId9"/>
    <p:sldId id="305" r:id="rId11"/>
    <p:sldId id="307" r:id="rId12"/>
    <p:sldId id="308" r:id="rId13"/>
    <p:sldId id="309" r:id="rId14"/>
    <p:sldId id="328" r:id="rId15"/>
    <p:sldId id="266" r:id="rId16"/>
    <p:sldId id="360" r:id="rId17"/>
    <p:sldId id="351" r:id="rId18"/>
    <p:sldId id="349" r:id="rId19"/>
    <p:sldId id="330" r:id="rId20"/>
    <p:sldId id="350" r:id="rId21"/>
    <p:sldId id="352" r:id="rId22"/>
    <p:sldId id="260" r:id="rId23"/>
    <p:sldId id="356" r:id="rId24"/>
    <p:sldId id="357" r:id="rId25"/>
    <p:sldId id="265" r:id="rId26"/>
  </p:sldIdLst>
  <p:sldSz cx="12192000" cy="6858000"/>
  <p:notesSz cx="6858000" cy="9144000"/>
  <p:custDataLst>
    <p:tags r:id="rId3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92" userDrawn="1">
          <p15:clr>
            <a:srgbClr val="A4A3A4"/>
          </p15:clr>
        </p15:guide>
        <p15:guide id="2" pos="7241" userDrawn="1">
          <p15:clr>
            <a:srgbClr val="A4A3A4"/>
          </p15:clr>
        </p15:guide>
        <p15:guide id="3" orient="horz" pos="583" userDrawn="1">
          <p15:clr>
            <a:srgbClr val="A4A3A4"/>
          </p15:clr>
        </p15:guide>
        <p15:guide id="4" orient="horz" pos="706" userDrawn="1">
          <p15:clr>
            <a:srgbClr val="A4A3A4"/>
          </p15:clr>
        </p15:guide>
        <p15:guide id="6" orient="horz" pos="386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7F7"/>
    <a:srgbClr val="F2F3F2"/>
    <a:srgbClr val="F4F4F4"/>
    <a:srgbClr val="F5F4F5"/>
    <a:srgbClr val="C5E0B4"/>
    <a:srgbClr val="1363AB"/>
    <a:srgbClr val="A60008"/>
    <a:srgbClr val="DC00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64" d="100"/>
          <a:sy n="64" d="100"/>
        </p:scale>
        <p:origin x="154" y="307"/>
      </p:cViewPr>
      <p:guideLst>
        <p:guide pos="392"/>
        <p:guide pos="7241"/>
        <p:guide orient="horz" pos="583"/>
        <p:guide orient="horz" pos="706"/>
        <p:guide orient="horz" pos="386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0" Type="http://schemas.openxmlformats.org/officeDocument/2006/relationships/tags" Target="tags/tag11.xml"/><Relationship Id="rId3" Type="http://schemas.openxmlformats.org/officeDocument/2006/relationships/slide" Target="slides/slide1.xml"/><Relationship Id="rId29" Type="http://schemas.openxmlformats.org/officeDocument/2006/relationships/tableStyles" Target="tableStyles.xml"/><Relationship Id="rId28" Type="http://schemas.openxmlformats.org/officeDocument/2006/relationships/viewProps" Target="viewProps.xml"/><Relationship Id="rId27" Type="http://schemas.openxmlformats.org/officeDocument/2006/relationships/presProps" Target="presProps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F9FA75-4E22-4534-A5A7-28D701B99E3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76" y="1936"/>
            <a:ext cx="12189224" cy="6855633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189"/>
          <a:stretch>
            <a:fillRect/>
          </a:stretch>
        </p:blipFill>
        <p:spPr>
          <a:xfrm>
            <a:off x="0" y="0"/>
            <a:ext cx="12192000" cy="1015597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25" t="53171"/>
          <a:stretch>
            <a:fillRect/>
          </a:stretch>
        </p:blipFill>
        <p:spPr>
          <a:xfrm>
            <a:off x="10579261" y="5569028"/>
            <a:ext cx="1612738" cy="128816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94" b="69448"/>
          <a:stretch>
            <a:fillRect/>
          </a:stretch>
        </p:blipFill>
        <p:spPr>
          <a:xfrm>
            <a:off x="11024728" y="460052"/>
            <a:ext cx="1347395" cy="1493134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72187"/>
          <a:stretch>
            <a:fillRect/>
          </a:stretch>
        </p:blipFill>
        <p:spPr>
          <a:xfrm>
            <a:off x="0" y="5617040"/>
            <a:ext cx="1226916" cy="1240556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46" b="67965"/>
          <a:stretch>
            <a:fillRect/>
          </a:stretch>
        </p:blipFill>
        <p:spPr>
          <a:xfrm rot="6300000">
            <a:off x="292447" y="608019"/>
            <a:ext cx="948129" cy="10445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bg>
      <p:bgPr>
        <a:pattFill prst="shingle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节标题">
    <p:bg>
      <p:bgPr>
        <a:gradFill flip="none" rotWithShape="1">
          <a:gsLst>
            <a:gs pos="54100">
              <a:schemeClr val="bg1"/>
            </a:gs>
            <a:gs pos="0">
              <a:srgbClr val="E8E8E8"/>
            </a:gs>
            <a:gs pos="100000">
              <a:srgbClr val="E8E8E8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B9ED9-26F9-4E1B-9008-DAE44D31E81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D0B60-1247-484B-B963-0A022FE93BC0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7.png"/><Relationship Id="rId8" Type="http://schemas.microsoft.com/office/2007/relationships/media" Target="../media/media1.mp3"/><Relationship Id="rId7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5.png"/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0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3.xml"/><Relationship Id="rId6" Type="http://schemas.openxmlformats.org/officeDocument/2006/relationships/image" Target="../media/image8.png"/><Relationship Id="rId5" Type="http://schemas.openxmlformats.org/officeDocument/2006/relationships/tags" Target="../tags/tag2.xml"/><Relationship Id="rId4" Type="http://schemas.openxmlformats.org/officeDocument/2006/relationships/tags" Target="../tags/tag1.xml"/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19.png"/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image" Target="../media/image15.png"/><Relationship Id="rId7" Type="http://schemas.openxmlformats.org/officeDocument/2006/relationships/image" Target="../media/image19.png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8.png"/><Relationship Id="rId3" Type="http://schemas.openxmlformats.org/officeDocument/2006/relationships/image" Target="../media/image14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9" Type="http://schemas.microsoft.com/office/2007/relationships/media" Target="../media/media2.mp4"/><Relationship Id="rId8" Type="http://schemas.openxmlformats.org/officeDocument/2006/relationships/video" Target="../media/media2.mp4"/><Relationship Id="rId7" Type="http://schemas.openxmlformats.org/officeDocument/2006/relationships/image" Target="../media/image25.png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3" Type="http://schemas.openxmlformats.org/officeDocument/2006/relationships/notesSlide" Target="../notesSlides/notesSlide1.xml"/><Relationship Id="rId12" Type="http://schemas.openxmlformats.org/officeDocument/2006/relationships/slideLayout" Target="../slideLayouts/slideLayout7.xml"/><Relationship Id="rId11" Type="http://schemas.openxmlformats.org/officeDocument/2006/relationships/image" Target="../media/image26.png"/><Relationship Id="rId10" Type="http://schemas.openxmlformats.org/officeDocument/2006/relationships/tags" Target="../tags/tag4.xml"/><Relationship Id="rId1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31.png"/><Relationship Id="rId1" Type="http://schemas.openxmlformats.org/officeDocument/2006/relationships/tags" Target="../tags/tag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7.xml"/><Relationship Id="rId2" Type="http://schemas.openxmlformats.org/officeDocument/2006/relationships/image" Target="../media/image32.jpeg"/><Relationship Id="rId1" Type="http://schemas.openxmlformats.org/officeDocument/2006/relationships/tags" Target="../tags/tag6.xml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tags" Target="../tags/tag9.xml"/><Relationship Id="rId3" Type="http://schemas.microsoft.com/office/2007/relationships/media" Target="../media/media3.mp4"/><Relationship Id="rId2" Type="http://schemas.openxmlformats.org/officeDocument/2006/relationships/video" Target="../media/media3.mp4"/><Relationship Id="rId1" Type="http://schemas.openxmlformats.org/officeDocument/2006/relationships/tags" Target="../tags/tag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" Target="slide20.xml"/><Relationship Id="rId1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38.png"/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39.png"/><Relationship Id="rId3" Type="http://schemas.openxmlformats.org/officeDocument/2006/relationships/tags" Target="../tags/tag10.xml"/><Relationship Id="rId2" Type="http://schemas.microsoft.com/office/2007/relationships/media" Target="../media/media4.mp4"/><Relationship Id="rId1" Type="http://schemas.openxmlformats.org/officeDocument/2006/relationships/video" Target="../media/media4.mp4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microsoft.com/office/2007/relationships/media" Target="../media/media6.mp3"/><Relationship Id="rId7" Type="http://schemas.openxmlformats.org/officeDocument/2006/relationships/audio" Target="../media/media6.mp3"/><Relationship Id="rId6" Type="http://schemas.openxmlformats.org/officeDocument/2006/relationships/image" Target="../media/image43.png"/><Relationship Id="rId5" Type="http://schemas.microsoft.com/office/2007/relationships/media" Target="../media/media5.mp3"/><Relationship Id="rId4" Type="http://schemas.openxmlformats.org/officeDocument/2006/relationships/audio" Target="NULL" TargetMode="External"/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image" Target="../media/image44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6" y="1936"/>
            <a:ext cx="12189224" cy="6855633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29" t="54816" r="34271"/>
          <a:stretch>
            <a:fillRect/>
          </a:stretch>
        </p:blipFill>
        <p:spPr>
          <a:xfrm>
            <a:off x="4254501" y="4285935"/>
            <a:ext cx="3289300" cy="257206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00" t="52223"/>
          <a:stretch>
            <a:fillRect/>
          </a:stretch>
        </p:blipFill>
        <p:spPr>
          <a:xfrm>
            <a:off x="8229600" y="3581399"/>
            <a:ext cx="3962400" cy="327619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72187"/>
          <a:stretch>
            <a:fillRect/>
          </a:stretch>
        </p:blipFill>
        <p:spPr>
          <a:xfrm>
            <a:off x="0" y="3428999"/>
            <a:ext cx="3390900" cy="3428597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189"/>
          <a:stretch>
            <a:fillRect/>
          </a:stretch>
        </p:blipFill>
        <p:spPr>
          <a:xfrm>
            <a:off x="0" y="403"/>
            <a:ext cx="12192000" cy="1015597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46" b="67965"/>
          <a:stretch>
            <a:fillRect/>
          </a:stretch>
        </p:blipFill>
        <p:spPr>
          <a:xfrm>
            <a:off x="10210800" y="102002"/>
            <a:ext cx="1993900" cy="2196697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2839984" y="874058"/>
            <a:ext cx="6512032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120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字体视界-紫水晶体" panose="02010601030101010101" pitchFamily="2" charset="-122"/>
                <a:ea typeface="字体视界-紫水晶体" panose="02010601030101010101" pitchFamily="2" charset="-122"/>
              </a:rPr>
              <a:t>Circus</a:t>
            </a:r>
            <a:endParaRPr lang="en-US" altLang="zh-CN" sz="120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46" b="67965"/>
          <a:stretch>
            <a:fillRect/>
          </a:stretch>
        </p:blipFill>
        <p:spPr>
          <a:xfrm rot="6300000">
            <a:off x="268447" y="997358"/>
            <a:ext cx="1178556" cy="1298426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3456371" y="2898002"/>
            <a:ext cx="5279258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字体视界-紫水晶体" panose="02010601030101010101" pitchFamily="2" charset="-122"/>
                <a:ea typeface="字体视界-紫水晶体" panose="02010601030101010101" pitchFamily="2" charset="-122"/>
              </a:rPr>
              <a:t>Feilong Middle School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100831" y="3794883"/>
            <a:ext cx="4977829" cy="604520"/>
            <a:chOff x="4100831" y="3794883"/>
            <a:chExt cx="4977829" cy="604520"/>
          </a:xfrm>
        </p:grpSpPr>
        <p:sp>
          <p:nvSpPr>
            <p:cNvPr id="19" name="文本框 18"/>
            <p:cNvSpPr txBox="1"/>
            <p:nvPr/>
          </p:nvSpPr>
          <p:spPr>
            <a:xfrm>
              <a:off x="4100831" y="3794883"/>
              <a:ext cx="1811720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sz="16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7266940" y="3877433"/>
              <a:ext cx="1811720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solidFill>
                    <a:srgbClr val="DC0011"/>
                  </a:solidFill>
                  <a:effectLst>
                    <a:innerShdw dist="50800" dir="13500000">
                      <a:srgbClr val="A60008"/>
                    </a:innerShdw>
                  </a:effectLst>
                  <a:latin typeface="字体视界-紫水晶体" panose="02010601030101010101" pitchFamily="2" charset="-122"/>
                  <a:ea typeface="字体视界-紫水晶体" panose="02010601030101010101" pitchFamily="2" charset="-122"/>
                </a:rPr>
                <a:t>Ni Qing</a:t>
              </a:r>
              <a:endParaRPr lang="en-US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5" name="pd-5b830ede5e1d0446">
            <a:hlinkClick r:id="" action="ppaction://media"/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r:embed="rId8">
                  <p14:trim st="1000.000000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147661" y="-679339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7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8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85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9500"/>
                            </p:stCondLst>
                            <p:childTnLst>
                              <p:par>
                                <p:cTn id="22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305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15" grpId="0"/>
      <p:bldP spid="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6" y="1936"/>
            <a:ext cx="12189224" cy="6855633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189"/>
          <a:stretch>
            <a:fillRect/>
          </a:stretch>
        </p:blipFill>
        <p:spPr>
          <a:xfrm>
            <a:off x="2540" y="-34290"/>
            <a:ext cx="12192000" cy="85026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46" b="67965"/>
          <a:stretch>
            <a:fillRect/>
          </a:stretch>
        </p:blipFill>
        <p:spPr>
          <a:xfrm>
            <a:off x="10717530" y="0"/>
            <a:ext cx="1358900" cy="149733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46" b="67965"/>
          <a:stretch>
            <a:fillRect/>
          </a:stretch>
        </p:blipFill>
        <p:spPr>
          <a:xfrm rot="6300000">
            <a:off x="115570" y="575945"/>
            <a:ext cx="672465" cy="741045"/>
          </a:xfrm>
          <a:prstGeom prst="rect">
            <a:avLst/>
          </a:prstGeom>
        </p:spPr>
      </p:pic>
      <p:sp>
        <p:nvSpPr>
          <p:cNvPr id="5" name="云形 4"/>
          <p:cNvSpPr/>
          <p:nvPr>
            <p:custDataLst>
              <p:tags r:id="rId4"/>
            </p:custDataLst>
          </p:nvPr>
        </p:nvSpPr>
        <p:spPr>
          <a:xfrm>
            <a:off x="1193800" y="525780"/>
            <a:ext cx="3903980" cy="97155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 sz="32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TextBox 4"/>
          <p:cNvSpPr txBox="1"/>
          <p:nvPr>
            <p:custDataLst>
              <p:tags r:id="rId5"/>
            </p:custDataLst>
          </p:nvPr>
        </p:nvSpPr>
        <p:spPr>
          <a:xfrm>
            <a:off x="1541780" y="720090"/>
            <a:ext cx="34855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 dirty="0"/>
              <a:t>Reading Circles </a:t>
            </a:r>
            <a:endParaRPr lang="en-US" altLang="zh-CN" sz="3200" b="1" dirty="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8830" y="-44450"/>
            <a:ext cx="5045710" cy="6901815"/>
          </a:xfrm>
          <a:prstGeom prst="rect">
            <a:avLst/>
          </a:prstGeom>
        </p:spPr>
      </p:pic>
      <p:graphicFrame>
        <p:nvGraphicFramePr>
          <p:cNvPr id="9" name="表格 8"/>
          <p:cNvGraphicFramePr/>
          <p:nvPr>
            <p:custDataLst>
              <p:tags r:id="rId7"/>
            </p:custDataLst>
          </p:nvPr>
        </p:nvGraphicFramePr>
        <p:xfrm>
          <a:off x="6985" y="1737360"/>
          <a:ext cx="7142480" cy="4758690"/>
        </p:xfrm>
        <a:graphic>
          <a:graphicData uri="http://schemas.openxmlformats.org/drawingml/2006/table">
            <a:tbl>
              <a:tblPr/>
              <a:tblGrid>
                <a:gridCol w="1619885"/>
                <a:gridCol w="5522595"/>
              </a:tblGrid>
              <a:tr h="413385"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 b="1">
                          <a:solidFill>
                            <a:srgbClr val="FFFFFF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Roles</a:t>
                      </a:r>
                      <a:endParaRPr lang="en-US" altLang="zh-CN" sz="1800" b="1">
                        <a:solidFill>
                          <a:srgbClr val="FFFFFF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t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 b="1">
                          <a:solidFill>
                            <a:srgbClr val="FFFFFF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Duties</a:t>
                      </a:r>
                      <a:endParaRPr lang="en-US" altLang="zh-CN" sz="1800" b="1">
                        <a:solidFill>
                          <a:srgbClr val="FFFFFF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t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</a:tr>
              <a:tr h="1035050"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Calibri" panose="020F0502020204030204"/>
                          <a:ea typeface="Calibri" panose="020F0502020204030204"/>
                        </a:rPr>
                        <a:t>Discussion leader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Calibri" panose="020F0502020204030204"/>
                        <a:ea typeface="Calibri" panose="020F0502020204030204"/>
                      </a:endParaRPr>
                    </a:p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Calibri" panose="020F0502020204030204"/>
                          <a:ea typeface="Calibri" panose="020F0502020204030204"/>
                        </a:rPr>
                        <a:t>/question raiser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Calibri" panose="020F0502020204030204"/>
                          <a:ea typeface="Calibri" panose="020F0502020204030204"/>
                        </a:rPr>
                        <a:t>prepare at least five questions about the book, guide the whole discussion and sharing and collect the materials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</a:tr>
              <a:tr h="723900"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Word master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look for words or short phrases that are new or difficult to understand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</a:tr>
              <a:tr h="414020"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Summarizer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write a summary of each part in your own words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</a:tr>
              <a:tr h="723900"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Background 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researcher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search for the background to make your circle members understand more deeply and better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</a:tr>
              <a:tr h="724535"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Connector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connect the information you get from the novel with 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what we’ve learnt in our text books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</a:tr>
              <a:tr h="723900"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Calibri" panose="020F0502020204030204"/>
                          <a:ea typeface="宋体" panose="02010600030101010101" pitchFamily="2" charset="-122"/>
                        </a:rPr>
                        <a:t>illustrator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Calibri" panose="020F0502020204030204"/>
                        <a:ea typeface="宋体" panose="02010600030101010101" pitchFamily="2" charset="-122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p>
                      <a:pPr marL="91440" indent="0" algn="l">
                        <a:spcAft>
                          <a:spcPts val="500"/>
                        </a:spcAft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Calibri" panose="020F0502020204030204"/>
                          <a:ea typeface="Calibri" panose="020F0502020204030204"/>
                        </a:rPr>
                        <a:t>draw a map that shows the development of circus clearly and visually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Calibri" panose="020F0502020204030204"/>
                        <a:ea typeface="Calibri" panose="020F0502020204030204"/>
                      </a:endParaRPr>
                    </a:p>
                  </a:txBody>
                  <a:tcPr anchor="ctr" anchorCtr="0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框 14"/>
          <p:cNvSpPr txBox="1"/>
          <p:nvPr/>
        </p:nvSpPr>
        <p:spPr>
          <a:xfrm>
            <a:off x="1369060" y="1026795"/>
            <a:ext cx="960882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When and where was </a:t>
            </a:r>
            <a:r>
              <a:rPr lang="en-US" altLang="zh-CN" sz="2800" b="1" u="sng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the first modern circus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started?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Who started it?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0019665" y="1525905"/>
            <a:ext cx="2256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P32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72970"/>
            <a:ext cx="10810875" cy="31750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7350" y="3306445"/>
            <a:ext cx="4737735" cy="2657475"/>
          </a:xfrm>
          <a:prstGeom prst="rect">
            <a:avLst/>
          </a:prstGeom>
        </p:spPr>
      </p:pic>
      <p:sp>
        <p:nvSpPr>
          <p:cNvPr id="23" name="矩形 23"/>
          <p:cNvSpPr/>
          <p:nvPr/>
        </p:nvSpPr>
        <p:spPr>
          <a:xfrm>
            <a:off x="6737350" y="3306445"/>
            <a:ext cx="3597910" cy="521335"/>
          </a:xfrm>
          <a:prstGeom prst="rect">
            <a:avLst/>
          </a:prstGeom>
          <a:noFill/>
          <a:ln w="38100">
            <a:solidFill>
              <a:srgbClr val="1363AB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</p:sp>
      <p:cxnSp>
        <p:nvCxnSpPr>
          <p:cNvPr id="6" name="直接连接符 5"/>
          <p:cNvCxnSpPr/>
          <p:nvPr/>
        </p:nvCxnSpPr>
        <p:spPr>
          <a:xfrm>
            <a:off x="6962140" y="4326890"/>
            <a:ext cx="981075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 flipV="1">
            <a:off x="9951085" y="4831080"/>
            <a:ext cx="1183005" cy="1714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6962140" y="5473065"/>
            <a:ext cx="108204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8014970" y="4326890"/>
            <a:ext cx="1569720" cy="889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流程图: 资料带 9"/>
          <p:cNvSpPr/>
          <p:nvPr/>
        </p:nvSpPr>
        <p:spPr>
          <a:xfrm>
            <a:off x="8477250" y="90805"/>
            <a:ext cx="3714750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in the 18th century</a:t>
            </a:r>
            <a:endParaRPr lang="en-US" altLang="zh-CN"/>
          </a:p>
        </p:txBody>
      </p:sp>
      <p:sp>
        <p:nvSpPr>
          <p:cNvPr id="4" name="圆角矩形 3"/>
          <p:cNvSpPr/>
          <p:nvPr/>
        </p:nvSpPr>
        <p:spPr>
          <a:xfrm>
            <a:off x="3324860" y="4086860"/>
            <a:ext cx="3379470" cy="1371600"/>
          </a:xfrm>
          <a:prstGeom prst="roundRect">
            <a:avLst/>
          </a:prstGeom>
          <a:noFill/>
          <a:ln w="57150">
            <a:solidFill>
              <a:srgbClr val="DC001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3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框 14"/>
          <p:cNvSpPr txBox="1"/>
          <p:nvPr/>
        </p:nvSpPr>
        <p:spPr>
          <a:xfrm>
            <a:off x="1176655" y="866140"/>
            <a:ext cx="78403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What performers were there in his show?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533255" y="866140"/>
            <a:ext cx="2256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P32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4815" y="1819275"/>
            <a:ext cx="5240020" cy="4849495"/>
          </a:xfrm>
          <a:prstGeom prst="rect">
            <a:avLst/>
          </a:prstGeom>
        </p:spPr>
      </p:pic>
      <p:cxnSp>
        <p:nvCxnSpPr>
          <p:cNvPr id="9" name="直接连接符 8"/>
          <p:cNvCxnSpPr/>
          <p:nvPr/>
        </p:nvCxnSpPr>
        <p:spPr>
          <a:xfrm>
            <a:off x="1551305" y="4318000"/>
            <a:ext cx="1569720" cy="889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V="1">
            <a:off x="3121025" y="5491480"/>
            <a:ext cx="927735" cy="698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V="1">
            <a:off x="4175760" y="5498465"/>
            <a:ext cx="927735" cy="698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539115" y="5928995"/>
            <a:ext cx="744220" cy="127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1653540" y="5930265"/>
            <a:ext cx="744220" cy="127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780" y="1388110"/>
            <a:ext cx="1809115" cy="309626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4715" y="1647825"/>
            <a:ext cx="2125980" cy="267081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1520" y="4483735"/>
            <a:ext cx="3233420" cy="2185035"/>
          </a:xfrm>
          <a:prstGeom prst="rect">
            <a:avLst/>
          </a:prstGeom>
        </p:spPr>
      </p:pic>
      <p:pic>
        <p:nvPicPr>
          <p:cNvPr id="21" name="图片 20" descr="699pic_09893r_xmt_副本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2410" y="4483735"/>
            <a:ext cx="2943860" cy="1964055"/>
          </a:xfrm>
          <a:prstGeom prst="rect">
            <a:avLst/>
          </a:prstGeom>
        </p:spPr>
      </p:pic>
      <p:cxnSp>
        <p:nvCxnSpPr>
          <p:cNvPr id="18" name="直接箭头连接符 17"/>
          <p:cNvCxnSpPr/>
          <p:nvPr/>
        </p:nvCxnSpPr>
        <p:spPr>
          <a:xfrm flipV="1">
            <a:off x="3037205" y="2592070"/>
            <a:ext cx="3566795" cy="1492250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9" name="直接箭头连接符 18"/>
          <p:cNvCxnSpPr/>
          <p:nvPr/>
        </p:nvCxnSpPr>
        <p:spPr>
          <a:xfrm flipV="1">
            <a:off x="3682365" y="3333115"/>
            <a:ext cx="4900295" cy="1746250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0" name="直接箭头连接符 19"/>
          <p:cNvCxnSpPr/>
          <p:nvPr/>
        </p:nvCxnSpPr>
        <p:spPr>
          <a:xfrm>
            <a:off x="4568190" y="5505450"/>
            <a:ext cx="1887220" cy="92710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2" name="直接箭头连接符 21"/>
          <p:cNvCxnSpPr/>
          <p:nvPr/>
        </p:nvCxnSpPr>
        <p:spPr>
          <a:xfrm flipV="1">
            <a:off x="2161540" y="5767070"/>
            <a:ext cx="7754620" cy="164465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5" name="椭圆 24"/>
          <p:cNvSpPr/>
          <p:nvPr/>
        </p:nvSpPr>
        <p:spPr>
          <a:xfrm>
            <a:off x="9752965" y="4519295"/>
            <a:ext cx="539750" cy="571500"/>
          </a:xfrm>
          <a:prstGeom prst="ellipse">
            <a:avLst/>
          </a:prstGeom>
          <a:solidFill>
            <a:srgbClr val="FFFF00"/>
          </a:solidFill>
          <a:ln>
            <a:solidFill>
              <a:srgbClr val="DC001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000" b="1">
                <a:solidFill>
                  <a:srgbClr val="FF0000"/>
                </a:solidFill>
              </a:rPr>
              <a:t>h</a:t>
            </a:r>
            <a:endParaRPr lang="en-US" altLang="zh-CN" sz="2000" b="1">
              <a:solidFill>
                <a:srgbClr val="FF0000"/>
              </a:solidFill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3291205" y="4868545"/>
            <a:ext cx="16408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/'dʒʌglə(r)/</a:t>
            </a:r>
            <a:endParaRPr lang="zh-CN" altLang="en-US"/>
          </a:p>
        </p:txBody>
      </p:sp>
      <p:sp>
        <p:nvSpPr>
          <p:cNvPr id="2" name="流程图: 资料带 1"/>
          <p:cNvSpPr/>
          <p:nvPr/>
        </p:nvSpPr>
        <p:spPr>
          <a:xfrm>
            <a:off x="8477250" y="90805"/>
            <a:ext cx="3714750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in the 18th century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3" grpId="0"/>
      <p:bldP spid="25" grpId="0" animBg="1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10829925" y="919480"/>
            <a:ext cx="2256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P15-23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24815" y="919480"/>
            <a:ext cx="104679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What other performers are there in circuses?—Summarizer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5670" y="3583940"/>
            <a:ext cx="2007235" cy="32740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2010" y="3549015"/>
            <a:ext cx="2162810" cy="340423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075" y="3905250"/>
            <a:ext cx="2355850" cy="288925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030" y="4105910"/>
            <a:ext cx="3747770" cy="275209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260985" y="1446530"/>
            <a:ext cx="2593340" cy="95313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trapeze </a:t>
            </a:r>
            <a:r>
              <a:rPr lang="en-US" altLang="zh-CN" sz="20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Arial" panose="020B0604020202020204" pitchFamily="34" charset="0"/>
                <a:ea typeface="Malgun Gothic" panose="020B0503020000020004" charset="-127"/>
                <a:cs typeface="Arial" panose="020B0604020202020204" pitchFamily="34" charset="0"/>
              </a:rPr>
              <a:t>/trəˈpiːz/ 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performer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5968365" y="1446530"/>
            <a:ext cx="2364105" cy="82994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contorionist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 algn="l"/>
            <a:r>
              <a:rPr lang="en-US" altLang="zh-CN" sz="20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Arial" panose="020B0604020202020204" pitchFamily="34" charset="0"/>
                <a:ea typeface="Malgun Gothic" panose="020B0503020000020004" charset="-127"/>
                <a:cs typeface="Arial" panose="020B0604020202020204" pitchFamily="34" charset="0"/>
              </a:rPr>
              <a:t>/kənˈtɔː(r)ʃ(ə)nɪst/</a:t>
            </a:r>
            <a:endParaRPr lang="en-US" altLang="zh-CN" sz="20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highlight>
                <a:srgbClr val="FFFF00"/>
              </a:highlight>
              <a:latin typeface="Arial" panose="020B0604020202020204" pitchFamily="34" charset="0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990850" y="1446530"/>
            <a:ext cx="2840990" cy="52197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the ringmaster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8468995" y="1446530"/>
            <a:ext cx="3674110" cy="82994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pPr algn="l"/>
            <a:r>
              <a:rPr lang="en-US" altLang="zh-CN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sideshows performers</a:t>
            </a:r>
            <a:endParaRPr lang="en-US" altLang="zh-CN" sz="24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 algn="l"/>
            <a:r>
              <a:rPr lang="en-US" altLang="zh-CN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--fire eater...</a:t>
            </a:r>
            <a:endParaRPr lang="en-US" altLang="zh-CN" sz="24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164590" y="6336030"/>
            <a:ext cx="5935345" cy="52197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Match&amp;retell with the key words.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4" grpId="0" bldLvl="0" animBg="1"/>
      <p:bldP spid="18" grpId="0" bldLvl="0" animBg="1"/>
      <p:bldP spid="20" grpId="0" bldLvl="0" animBg="1"/>
      <p:bldP spid="22" grpId="0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315" y="1449705"/>
            <a:ext cx="1728470" cy="28194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4650" y="1361440"/>
            <a:ext cx="1678940" cy="264287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7160" y="1449705"/>
            <a:ext cx="3233420" cy="218503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5715" y="1361440"/>
            <a:ext cx="2355850" cy="288925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315" y="4101465"/>
            <a:ext cx="1809115" cy="309626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7635" y="4215765"/>
            <a:ext cx="2125980" cy="267081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80" y="4215765"/>
            <a:ext cx="3747770" cy="2752090"/>
          </a:xfrm>
          <a:prstGeom prst="rect">
            <a:avLst/>
          </a:prstGeom>
        </p:spPr>
      </p:pic>
      <p:pic>
        <p:nvPicPr>
          <p:cNvPr id="21" name="图片 20" descr="699pic_09893r_xmt_副本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18550" y="4500245"/>
            <a:ext cx="3420110" cy="2281555"/>
          </a:xfrm>
          <a:prstGeom prst="rect">
            <a:avLst/>
          </a:prstGeom>
        </p:spPr>
      </p:pic>
      <p:sp>
        <p:nvSpPr>
          <p:cNvPr id="25" name="椭圆 24"/>
          <p:cNvSpPr/>
          <p:nvPr/>
        </p:nvSpPr>
        <p:spPr>
          <a:xfrm>
            <a:off x="8895715" y="4297045"/>
            <a:ext cx="539750" cy="571500"/>
          </a:xfrm>
          <a:prstGeom prst="ellipse">
            <a:avLst/>
          </a:prstGeom>
          <a:solidFill>
            <a:srgbClr val="FFFF00"/>
          </a:solidFill>
          <a:ln>
            <a:solidFill>
              <a:srgbClr val="DC001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rgbClr val="FF0000"/>
                </a:solidFill>
              </a:rPr>
              <a:t>h</a:t>
            </a:r>
            <a:endParaRPr lang="en-US" altLang="zh-CN" sz="2400" b="1">
              <a:solidFill>
                <a:srgbClr val="FF0000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347345" y="614045"/>
            <a:ext cx="118440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Brainstorming1: It looks easy to be a clown. Do you agree? P24-29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ldLvl="0" animBg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图片 20" descr="699pic_09893r_xmt_副本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-177800"/>
            <a:ext cx="1707515" cy="1139190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774700" y="866140"/>
            <a:ext cx="1078293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Brain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storming1: It looks easy to be a clown. Do you agree? P24-29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950" y="2308860"/>
            <a:ext cx="6008370" cy="2515235"/>
          </a:xfrm>
          <a:prstGeom prst="rect">
            <a:avLst/>
          </a:prstGeom>
        </p:spPr>
      </p:pic>
      <p:cxnSp>
        <p:nvCxnSpPr>
          <p:cNvPr id="12" name="直接连接符 11"/>
          <p:cNvCxnSpPr/>
          <p:nvPr/>
        </p:nvCxnSpPr>
        <p:spPr>
          <a:xfrm>
            <a:off x="969010" y="2821305"/>
            <a:ext cx="1200150" cy="1016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 flipV="1">
            <a:off x="3212465" y="4799965"/>
            <a:ext cx="2682240" cy="2413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" name="图片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995" y="1473835"/>
            <a:ext cx="4182745" cy="83502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95" y="4489450"/>
            <a:ext cx="1461770" cy="64516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95" y="5134610"/>
            <a:ext cx="4542155" cy="137922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2465" y="3356610"/>
            <a:ext cx="5067935" cy="149796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23740" y="1463040"/>
            <a:ext cx="1950720" cy="709295"/>
          </a:xfrm>
          <a:prstGeom prst="rect">
            <a:avLst/>
          </a:prstGeom>
        </p:spPr>
      </p:pic>
      <p:sp>
        <p:nvSpPr>
          <p:cNvPr id="26" name="文本框 25"/>
          <p:cNvSpPr txBox="1"/>
          <p:nvPr/>
        </p:nvSpPr>
        <p:spPr>
          <a:xfrm>
            <a:off x="7471410" y="1633220"/>
            <a:ext cx="3989705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r>
              <a:rPr lang="en-US" altLang="zh-CN" sz="28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perform wonderful tricks</a:t>
            </a:r>
            <a:endParaRPr lang="en-US" altLang="zh-CN" sz="28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7471410" y="5134610"/>
            <a:ext cx="4486275" cy="95313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r>
              <a:rPr lang="en-US" altLang="zh-CN" sz="28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show exaggerated</a:t>
            </a:r>
            <a:r>
              <a:rPr lang="en-US" altLang="zh-CN" sz="20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(</a:t>
            </a:r>
            <a:r>
              <a:rPr lang="zh-CN" altLang="en-US" sz="20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夸张的</a:t>
            </a:r>
            <a:r>
              <a:rPr lang="en-US" altLang="zh-CN" sz="20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) </a:t>
            </a:r>
            <a:r>
              <a:rPr lang="en-US" altLang="zh-CN" sz="28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expressions</a:t>
            </a:r>
            <a:endParaRPr lang="en-US" altLang="zh-CN" sz="28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7364730" y="3559810"/>
            <a:ext cx="3566795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r>
              <a:rPr lang="en-US" altLang="zh-CN" sz="28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do funny actions</a:t>
            </a:r>
            <a:endParaRPr lang="en-US" altLang="zh-CN" sz="28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29" name="左大括号 28"/>
          <p:cNvSpPr/>
          <p:nvPr/>
        </p:nvSpPr>
        <p:spPr>
          <a:xfrm>
            <a:off x="6847205" y="1931670"/>
            <a:ext cx="624205" cy="3778250"/>
          </a:xfrm>
          <a:prstGeom prst="leftBrac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0" name="小丑体验">
            <a:hlinkClick r:id="" action="ppaction://media"/>
          </p:cNvPr>
          <p:cNvPicPr/>
          <p:nvPr>
            <a:vide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  <p:custDataLst>
              <p:tags r:id="rId10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0" y="1449705"/>
            <a:ext cx="7468235" cy="50641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63" fill="hold" display="1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</p:childTnLst>
        </p:cTn>
      </p:par>
    </p:tnLst>
    <p:bldLst>
      <p:bldP spid="26" grpId="0"/>
      <p:bldP spid="28" grpId="0"/>
      <p:bldP spid="27" grpId="0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图片 20" descr="699pic_09893r_xmt_副本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-177800"/>
            <a:ext cx="1707515" cy="1139190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465455" y="866140"/>
            <a:ext cx="1109218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Brainstorming1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: It looks easy to be a clown. Do you agree? P24-29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65455" y="2002155"/>
            <a:ext cx="11554460" cy="7004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10000"/>
              </a:lnSpc>
            </a:pPr>
            <a:r>
              <a:rPr lang="en-US" sz="36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A clown into a city is better than a dozen doctors.</a:t>
            </a:r>
            <a:endParaRPr lang="en-US" sz="36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61925" y="961390"/>
            <a:ext cx="11857990" cy="120269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noAutofit/>
          </a:bodyPr>
          <a:p>
            <a:pPr algn="ctr">
              <a:lnSpc>
                <a:spcPct val="130000"/>
              </a:lnSpc>
            </a:pP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It is </a:t>
            </a:r>
            <a:r>
              <a:rPr lang="en-US" altLang="zh-CN" sz="2800" b="1" u="sng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not easy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to be a clown, so are the other performers in circus.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highlight>
                <a:srgbClr val="FFFF00"/>
              </a:highligh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 algn="ctr">
              <a:lnSpc>
                <a:spcPct val="130000"/>
              </a:lnSpc>
            </a:pP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They are </a:t>
            </a:r>
            <a:r>
              <a:rPr lang="en-US" altLang="zh-CN" sz="2800" b="1" u="sng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professional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(</a:t>
            </a:r>
            <a:r>
              <a:rPr lang="zh-CN" altLang="en-US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专业的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)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and </a:t>
            </a:r>
            <a:r>
              <a:rPr lang="en-US" altLang="zh-CN" sz="2800" b="1" u="sng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dedicated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(敬业的)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highlight>
                  <a:srgbClr val="FFFF00"/>
                </a:highligh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.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highlight>
                <a:srgbClr val="FFFF00"/>
              </a:highligh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100070" y="2583180"/>
            <a:ext cx="61379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华文新魏" panose="02010800040101010101" charset="-122"/>
                <a:ea typeface="华文新魏" panose="02010800040101010101" charset="-122"/>
                <a:cs typeface="Arial" panose="020B0604020202020204" pitchFamily="34" charset="0"/>
              </a:rPr>
              <a:t>一个小丑进城胜过一打医生。</a:t>
            </a:r>
            <a:endParaRPr lang="zh-CN" altLang="en-US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华文新魏" panose="02010800040101010101" charset="-122"/>
              <a:ea typeface="华文新魏" panose="02010800040101010101" charset="-122"/>
              <a:cs typeface="Arial" panose="020B0604020202020204" pitchFamily="34" charset="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2660" y="4879340"/>
            <a:ext cx="5671185" cy="119761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26365" y="3107055"/>
            <a:ext cx="897890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make people laugh, bring much happiness, </a:t>
            </a:r>
            <a:endParaRPr lang="en-US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r>
              <a:rPr lang="en-US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create emotional value</a:t>
            </a:r>
            <a:r>
              <a:rPr lang="en-US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(</a:t>
            </a:r>
            <a:r>
              <a:rPr lang="zh-CN" altLang="en-US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华文新魏" panose="02010800040101010101" charset="-122"/>
                <a:ea typeface="华文新魏" panose="02010800040101010101" charset="-122"/>
                <a:cs typeface="Arial" panose="020B0604020202020204" pitchFamily="34" charset="0"/>
              </a:rPr>
              <a:t>情绪价值</a:t>
            </a:r>
            <a:r>
              <a:rPr lang="en-US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),</a:t>
            </a:r>
            <a:endParaRPr lang="en-US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6604000" y="5562600"/>
            <a:ext cx="1569720" cy="889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8371205" y="4763135"/>
            <a:ext cx="11747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P32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/>
          <a:srcRect t="4441" b="-4441"/>
          <a:stretch>
            <a:fillRect/>
          </a:stretch>
        </p:blipFill>
        <p:spPr>
          <a:xfrm>
            <a:off x="9351010" y="2495550"/>
            <a:ext cx="1967865" cy="3717290"/>
          </a:xfrm>
          <a:prstGeom prst="ellipse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6604000" y="6284595"/>
            <a:ext cx="5717540" cy="5835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p>
            <a:r>
              <a:rPr lang="en-US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Father of the modern circus</a:t>
            </a:r>
            <a:endParaRPr lang="en-US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2" name="流程图: 资料带 1"/>
          <p:cNvSpPr/>
          <p:nvPr/>
        </p:nvSpPr>
        <p:spPr>
          <a:xfrm>
            <a:off x="8477250" y="90805"/>
            <a:ext cx="3714750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in the 18th century</a:t>
            </a:r>
            <a:endParaRPr lang="en-US" altLang="zh-CN"/>
          </a:p>
        </p:txBody>
      </p:sp>
      <p:sp>
        <p:nvSpPr>
          <p:cNvPr id="49" name="燕尾形箭头 48"/>
          <p:cNvSpPr/>
          <p:nvPr/>
        </p:nvSpPr>
        <p:spPr>
          <a:xfrm rot="20580000">
            <a:off x="94615" y="2847975"/>
            <a:ext cx="5501640" cy="3277235"/>
          </a:xfrm>
          <a:prstGeom prst="notchedRightArrow">
            <a:avLst/>
          </a:prstGeom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000" b="1"/>
              <a:t>satisfy </a:t>
            </a:r>
            <a:endParaRPr lang="en-US" altLang="zh-CN" sz="4000" b="1"/>
          </a:p>
          <a:p>
            <a:pPr algn="ctr"/>
            <a:r>
              <a:rPr lang="en-US" altLang="zh-CN" sz="4000" b="1">
                <a:solidFill>
                  <a:srgbClr val="FF0000"/>
                </a:solidFill>
                <a:highlight>
                  <a:srgbClr val="FFFF00"/>
                </a:highlight>
              </a:rPr>
              <a:t>personal</a:t>
            </a:r>
            <a:r>
              <a:rPr lang="en-US" altLang="zh-CN" sz="4000" b="1"/>
              <a:t> need</a:t>
            </a:r>
            <a:endParaRPr lang="en-US" altLang="zh-CN" sz="4000" b="1"/>
          </a:p>
          <a:p>
            <a:pPr algn="ctr"/>
            <a:r>
              <a:rPr lang="zh-CN" altLang="en-US" sz="3600" b="1"/>
              <a:t>满足个人需求</a:t>
            </a:r>
            <a:endParaRPr lang="zh-CN" altLang="en-US" sz="3600" b="1"/>
          </a:p>
        </p:txBody>
      </p:sp>
      <p:sp>
        <p:nvSpPr>
          <p:cNvPr id="7" name="文本框 6"/>
          <p:cNvSpPr txBox="1"/>
          <p:nvPr/>
        </p:nvSpPr>
        <p:spPr>
          <a:xfrm>
            <a:off x="8403590" y="2495550"/>
            <a:ext cx="11918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/>
              <a:t>/</a:t>
            </a:r>
            <a:r>
              <a:rPr lang="zh-CN" altLang="en-US" sz="2400" b="1"/>
              <a:t>'dʌzn</a:t>
            </a:r>
            <a:r>
              <a:rPr lang="en-US" altLang="zh-CN" sz="2400" b="1"/>
              <a:t>/</a:t>
            </a:r>
            <a:endParaRPr lang="en-US" altLang="zh-CN" sz="2400" b="1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ldLvl="0" animBg="1"/>
      <p:bldP spid="5" grpId="0"/>
      <p:bldP spid="8" grpId="0"/>
      <p:bldP spid="10" grpId="0"/>
      <p:bldP spid="14" grpId="0" bldLvl="0" animBg="1"/>
      <p:bldP spid="49" grpId="0" bldLvl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框 14"/>
          <p:cNvSpPr txBox="1"/>
          <p:nvPr/>
        </p:nvSpPr>
        <p:spPr>
          <a:xfrm>
            <a:off x="440690" y="770890"/>
            <a:ext cx="125247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When was the word “circus” firstly used? A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nd who used it ?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P33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75895" y="2303780"/>
            <a:ext cx="12016105" cy="236791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>
              <a:lnSpc>
                <a:spcPct val="130000"/>
              </a:lnSpc>
            </a:pP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Brainstorming2:</a:t>
            </a:r>
            <a:endParaRPr lang="en-US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r>
              <a:rPr lang="en-US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1.In Chinese, it was called “</a:t>
            </a:r>
            <a:r>
              <a:rPr lang="zh-CN" altLang="en-US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马戏</a:t>
            </a:r>
            <a:r>
              <a:rPr lang="en-US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” instead of other animals. Why?</a:t>
            </a:r>
            <a:endParaRPr lang="en-US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r>
              <a:rPr lang="en-US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2.What shape </a:t>
            </a:r>
            <a:r>
              <a:rPr lang="en-US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is the stage? Why?</a:t>
            </a:r>
            <a:endParaRPr lang="zh-CN" altLang="en-US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0" name="流程图: 资料带 9"/>
          <p:cNvSpPr/>
          <p:nvPr/>
        </p:nvSpPr>
        <p:spPr>
          <a:xfrm>
            <a:off x="8477250" y="90805"/>
            <a:ext cx="3714750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in the 18th century</a:t>
            </a:r>
            <a:endParaRPr lang="en-US" altLang="zh-CN"/>
          </a:p>
        </p:txBody>
      </p:sp>
      <p:sp>
        <p:nvSpPr>
          <p:cNvPr id="6" name="椭圆 5"/>
          <p:cNvSpPr/>
          <p:nvPr/>
        </p:nvSpPr>
        <p:spPr>
          <a:xfrm>
            <a:off x="4624705" y="4130040"/>
            <a:ext cx="1788160" cy="1833245"/>
          </a:xfrm>
          <a:prstGeom prst="ellipse">
            <a:avLst/>
          </a:prstGeom>
          <a:noFill/>
          <a:ln w="28575"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664970" y="4399280"/>
            <a:ext cx="1663065" cy="1495425"/>
          </a:xfrm>
          <a:prstGeom prst="rect">
            <a:avLst/>
          </a:prstGeom>
          <a:noFill/>
          <a:ln w="28575"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等腰三角形 8"/>
          <p:cNvSpPr/>
          <p:nvPr/>
        </p:nvSpPr>
        <p:spPr>
          <a:xfrm>
            <a:off x="7708900" y="4268470"/>
            <a:ext cx="2162810" cy="1694815"/>
          </a:xfrm>
          <a:prstGeom prst="triangle">
            <a:avLst/>
          </a:prstGeom>
          <a:noFill/>
          <a:ln w="28575"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1789430" y="5963285"/>
            <a:ext cx="15938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square</a:t>
            </a:r>
            <a:endParaRPr lang="en-US" sz="28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896485" y="6050280"/>
            <a:ext cx="15938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circle</a:t>
            </a:r>
            <a:endParaRPr lang="en-US" sz="28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8003540" y="6050280"/>
            <a:ext cx="15938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triangle</a:t>
            </a:r>
            <a:endParaRPr lang="en-US" sz="28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96545" y="1752600"/>
            <a:ext cx="112668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In   </a:t>
            </a:r>
            <a:r>
              <a:rPr lang="en-US" sz="2800" b="1" dirty="0">
                <a:solidFill>
                  <a:srgbClr val="FF00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...</a:t>
            </a:r>
            <a:r>
              <a:rPr lang="en-US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    ,          </a:t>
            </a:r>
            <a:r>
              <a:rPr lang="en-US" sz="2800" b="1" dirty="0">
                <a:solidFill>
                  <a:srgbClr val="FF00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...</a:t>
            </a:r>
            <a:r>
              <a:rPr lang="en-US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         and           </a:t>
            </a:r>
            <a:r>
              <a:rPr lang="en-US" sz="2800" b="1" dirty="0">
                <a:solidFill>
                  <a:srgbClr val="FF00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...</a:t>
            </a:r>
            <a:r>
              <a:rPr lang="en-US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       started        </a:t>
            </a:r>
            <a:r>
              <a:rPr lang="en-US" sz="2800" b="1" dirty="0">
                <a:solidFill>
                  <a:srgbClr val="FF00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...</a:t>
            </a:r>
            <a:r>
              <a:rPr lang="en-US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     .</a:t>
            </a:r>
            <a:endParaRPr lang="en-US" sz="28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23900" y="1753235"/>
            <a:ext cx="1065530" cy="521970"/>
          </a:xfrm>
          <a:prstGeom prst="rect">
            <a:avLst/>
          </a:prstGeom>
          <a:solidFill>
            <a:srgbClr val="F5F4F5"/>
          </a:solidFill>
        </p:spPr>
        <p:txBody>
          <a:bodyPr wrap="square" rtlCol="0">
            <a:spAutoFit/>
          </a:bodyPr>
          <a:p>
            <a:r>
              <a:rPr lang="en-US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1782</a:t>
            </a:r>
            <a:endParaRPr lang="en-US" altLang="zh-CN"/>
          </a:p>
        </p:txBody>
      </p:sp>
      <p:sp>
        <p:nvSpPr>
          <p:cNvPr id="8" name="文本框 7"/>
          <p:cNvSpPr txBox="1"/>
          <p:nvPr/>
        </p:nvSpPr>
        <p:spPr>
          <a:xfrm>
            <a:off x="2205990" y="1783715"/>
            <a:ext cx="2496185" cy="460375"/>
          </a:xfrm>
          <a:prstGeom prst="rect">
            <a:avLst/>
          </a:prstGeom>
          <a:solidFill>
            <a:srgbClr val="F4F4F4"/>
          </a:solidFill>
        </p:spPr>
        <p:txBody>
          <a:bodyPr wrap="square" rtlCol="0">
            <a:spAutoFit/>
          </a:bodyPr>
          <a:p>
            <a:r>
              <a:rPr lang="en-US" sz="24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Charles Hughes</a:t>
            </a:r>
            <a:endParaRPr lang="en-US" altLang="zh-CN" sz="24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5623560" y="1783715"/>
            <a:ext cx="2379980" cy="460375"/>
          </a:xfrm>
          <a:prstGeom prst="rect">
            <a:avLst/>
          </a:prstGeom>
          <a:solidFill>
            <a:srgbClr val="F2F3F2"/>
          </a:solidFill>
        </p:spPr>
        <p:txBody>
          <a:bodyPr wrap="square" rtlCol="0">
            <a:spAutoFit/>
          </a:bodyPr>
          <a:p>
            <a:r>
              <a:rPr lang="en-US" sz="24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Charles Dibdin</a:t>
            </a:r>
            <a:endParaRPr lang="en-US" altLang="zh-CN" sz="24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429750" y="1783715"/>
            <a:ext cx="1985645" cy="460375"/>
          </a:xfrm>
          <a:prstGeom prst="rect">
            <a:avLst/>
          </a:prstGeom>
          <a:solidFill>
            <a:srgbClr val="F6F7F7"/>
          </a:solidFill>
        </p:spPr>
        <p:txBody>
          <a:bodyPr wrap="square" rtlCol="0">
            <a:spAutoFit/>
          </a:bodyPr>
          <a:p>
            <a:r>
              <a:rPr lang="en-US" sz="24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Royal Circus</a:t>
            </a:r>
            <a:endParaRPr lang="en-US" altLang="zh-CN" sz="24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5" grpId="0"/>
      <p:bldP spid="11" grpId="0"/>
      <p:bldP spid="12" grpId="0"/>
      <p:bldP spid="13" grpId="0"/>
      <p:bldP spid="7" grpId="0" bldLvl="0" animBg="1"/>
      <p:bldP spid="6" grpId="0" animBg="1"/>
      <p:bldP spid="9" grpId="0" bldLvl="0" animBg="1"/>
      <p:bldP spid="2" grpId="0"/>
      <p:bldP spid="3" grpId="0" bldLvl="0" animBg="1"/>
      <p:bldP spid="8" grpId="0" bldLvl="0" animBg="1"/>
      <p:bldP spid="14" grpId="0" bldLvl="0" animBg="1"/>
      <p:bldP spid="16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世界地图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51000" y="2509520"/>
            <a:ext cx="7527925" cy="3743960"/>
          </a:xfrm>
          <a:prstGeom prst="rect">
            <a:avLst/>
          </a:prstGeom>
        </p:spPr>
      </p:pic>
      <p:cxnSp>
        <p:nvCxnSpPr>
          <p:cNvPr id="7" name="直接连接符 6"/>
          <p:cNvCxnSpPr/>
          <p:nvPr/>
        </p:nvCxnSpPr>
        <p:spPr>
          <a:xfrm flipV="1">
            <a:off x="5114925" y="2414270"/>
            <a:ext cx="507365" cy="132842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文本框 7"/>
          <p:cNvSpPr txBox="1"/>
          <p:nvPr/>
        </p:nvSpPr>
        <p:spPr>
          <a:xfrm>
            <a:off x="4356735" y="1584325"/>
            <a:ext cx="2531110" cy="8299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London, the UK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  <a:sym typeface="+mn-ea"/>
              </a:rPr>
              <a:t>1768/1782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</p:txBody>
      </p:sp>
      <p:cxnSp>
        <p:nvCxnSpPr>
          <p:cNvPr id="9" name="直接连接符 8"/>
          <p:cNvCxnSpPr/>
          <p:nvPr/>
        </p:nvCxnSpPr>
        <p:spPr>
          <a:xfrm flipV="1">
            <a:off x="6005830" y="2296160"/>
            <a:ext cx="1266190" cy="132143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7354570" y="1679575"/>
            <a:ext cx="1442085" cy="8299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Russia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  <a:sym typeface="+mn-ea"/>
              </a:rPr>
              <a:t>1793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</p:txBody>
      </p:sp>
      <p:cxnSp>
        <p:nvCxnSpPr>
          <p:cNvPr id="11" name="直接连接符 10"/>
          <p:cNvCxnSpPr/>
          <p:nvPr/>
        </p:nvCxnSpPr>
        <p:spPr>
          <a:xfrm flipH="1">
            <a:off x="2155190" y="3855720"/>
            <a:ext cx="1453515" cy="33972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/>
        </p:nvSpPr>
        <p:spPr>
          <a:xfrm>
            <a:off x="621030" y="4051935"/>
            <a:ext cx="1442085" cy="8299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America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  <a:sym typeface="+mn-ea"/>
              </a:rPr>
              <a:t>1793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9837420" y="1679575"/>
            <a:ext cx="2256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P34-36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31165" y="932180"/>
            <a:ext cx="125247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6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1793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was an important year for the development of circus.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3" name="流程图: 资料带 2"/>
          <p:cNvSpPr/>
          <p:nvPr/>
        </p:nvSpPr>
        <p:spPr>
          <a:xfrm>
            <a:off x="8477250" y="90805"/>
            <a:ext cx="3714750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in the 18th century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8" grpId="0" bldLvl="0" animBg="1"/>
      <p:bldP spid="10" grpId="0" bldLvl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文本框 13"/>
          <p:cNvSpPr txBox="1"/>
          <p:nvPr/>
        </p:nvSpPr>
        <p:spPr>
          <a:xfrm>
            <a:off x="9745345" y="1072515"/>
            <a:ext cx="2256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P34-35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523365" y="1010920"/>
            <a:ext cx="7179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How did circus develop in Russia?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0" y="1889125"/>
            <a:ext cx="12524740" cy="46158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   In 1793, 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___________________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brought his Royal Circus to Russia.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   80 years later, the first national circus _____________.    </a:t>
            </a:r>
            <a:r>
              <a:rPr lang="en-US" altLang="zh-CN" sz="2800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800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                 </a:t>
            </a:r>
            <a:r>
              <a:rPr lang="en-US" altLang="zh-CN" sz="2800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 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               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   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   In the 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___________________, the government ________________the circus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and opened circus school all around Russia. One of the most famous circus is_______________________________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________,which is famous for its amazing 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_____________________________.</a:t>
            </a:r>
            <a:r>
              <a:rPr lang="en-US" altLang="zh-CN" sz="2800" b="1" u="sng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                 </a:t>
            </a:r>
            <a:endParaRPr lang="en-US" altLang="zh-CN" sz="2800" b="1" u="sng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      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                 </a:t>
            </a:r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 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979295" y="2009775"/>
            <a:ext cx="34817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Charles Hughes</a:t>
            </a:r>
            <a:endParaRPr lang="en-US" altLang="zh-CN" sz="28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292340" y="2531745"/>
            <a:ext cx="16198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started</a:t>
            </a:r>
            <a:endParaRPr lang="en-US" altLang="zh-CN" sz="28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767840" y="3261995"/>
            <a:ext cx="26142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20th century</a:t>
            </a:r>
            <a:endParaRPr lang="en-US" altLang="zh-CN" sz="28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652385" y="3261995"/>
            <a:ext cx="20929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took over</a:t>
            </a:r>
            <a:endParaRPr lang="en-US" altLang="zh-CN" sz="28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523365" y="4514215"/>
            <a:ext cx="56413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the Great Moscow State Circus</a:t>
            </a:r>
            <a:endParaRPr lang="en-US" altLang="zh-CN" sz="28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650365" y="5163185"/>
            <a:ext cx="38106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0070C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water and ice shows</a:t>
            </a:r>
            <a:endParaRPr lang="en-US" altLang="zh-CN" sz="2800" b="1" dirty="0">
              <a:solidFill>
                <a:srgbClr val="0070C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3" grpId="0"/>
      <p:bldP spid="4" grpId="0"/>
      <p:bldP spid="5" grpId="0"/>
      <p:bldP spid="6" grpId="0"/>
      <p:bldP spid="12" grpId="0"/>
      <p:bldP spid="15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世界地图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51000" y="2151380"/>
            <a:ext cx="7527925" cy="3743960"/>
          </a:xfrm>
          <a:prstGeom prst="rect">
            <a:avLst/>
          </a:prstGeom>
        </p:spPr>
      </p:pic>
      <p:cxnSp>
        <p:nvCxnSpPr>
          <p:cNvPr id="7" name="直接连接符 6"/>
          <p:cNvCxnSpPr>
            <a:endCxn id="8" idx="2"/>
          </p:cNvCxnSpPr>
          <p:nvPr/>
        </p:nvCxnSpPr>
        <p:spPr>
          <a:xfrm flipV="1">
            <a:off x="5114925" y="1992630"/>
            <a:ext cx="507365" cy="132842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文本框 7"/>
          <p:cNvSpPr txBox="1"/>
          <p:nvPr/>
        </p:nvSpPr>
        <p:spPr>
          <a:xfrm>
            <a:off x="4356735" y="1162685"/>
            <a:ext cx="2531110" cy="8299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London, the UK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  <a:sym typeface="+mn-ea"/>
              </a:rPr>
              <a:t>1768/1782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</p:txBody>
      </p:sp>
      <p:cxnSp>
        <p:nvCxnSpPr>
          <p:cNvPr id="9" name="直接连接符 8"/>
          <p:cNvCxnSpPr/>
          <p:nvPr/>
        </p:nvCxnSpPr>
        <p:spPr>
          <a:xfrm flipV="1">
            <a:off x="6088380" y="1999615"/>
            <a:ext cx="1266190" cy="132143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7354570" y="1162685"/>
            <a:ext cx="1442085" cy="8299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Russia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  <a:sym typeface="+mn-ea"/>
              </a:rPr>
              <a:t>1793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</p:txBody>
      </p:sp>
      <p:cxnSp>
        <p:nvCxnSpPr>
          <p:cNvPr id="11" name="直接连接符 10"/>
          <p:cNvCxnSpPr/>
          <p:nvPr/>
        </p:nvCxnSpPr>
        <p:spPr>
          <a:xfrm flipH="1">
            <a:off x="2063115" y="3617595"/>
            <a:ext cx="1453515" cy="33972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/>
        </p:nvSpPr>
        <p:spPr>
          <a:xfrm>
            <a:off x="621030" y="4051935"/>
            <a:ext cx="1442085" cy="8299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America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  <a:sym typeface="+mn-ea"/>
              </a:rPr>
              <a:t>1793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9745345" y="1291590"/>
            <a:ext cx="2256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P36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409700" y="579120"/>
            <a:ext cx="7179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North American circuses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6" name="流程图: 资料带 5"/>
          <p:cNvSpPr/>
          <p:nvPr/>
        </p:nvSpPr>
        <p:spPr>
          <a:xfrm>
            <a:off x="8477250" y="90805"/>
            <a:ext cx="3714750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in the 18th century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文本框 15"/>
          <p:cNvSpPr txBox="1"/>
          <p:nvPr/>
        </p:nvSpPr>
        <p:spPr>
          <a:xfrm>
            <a:off x="1523365" y="878840"/>
            <a:ext cx="92748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Which circus is the largest in America? P36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73215" y="1626235"/>
            <a:ext cx="5518785" cy="523176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523365" y="3225165"/>
            <a:ext cx="47599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Elephant shows/tricks.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5" name="流程图: 资料带 4"/>
          <p:cNvSpPr/>
          <p:nvPr/>
        </p:nvSpPr>
        <p:spPr>
          <a:xfrm>
            <a:off x="8477250" y="90805"/>
            <a:ext cx="3714750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18th-19th century</a:t>
            </a:r>
            <a:endParaRPr lang="en-US" altLang="zh-CN"/>
          </a:p>
        </p:txBody>
      </p:sp>
      <p:sp>
        <p:nvSpPr>
          <p:cNvPr id="6" name="文本框 5"/>
          <p:cNvSpPr txBox="1"/>
          <p:nvPr/>
        </p:nvSpPr>
        <p:spPr>
          <a:xfrm>
            <a:off x="1523365" y="2299970"/>
            <a:ext cx="85509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What was it famous for?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623570" y="1025525"/>
            <a:ext cx="1156843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What tricks can they do?</a:t>
            </a:r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-Summarizer 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What about other animals? List some of them. </a:t>
            </a:r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P6-11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graphicFrame>
        <p:nvGraphicFramePr>
          <p:cNvPr id="3" name="表格 2"/>
          <p:cNvGraphicFramePr/>
          <p:nvPr>
            <p:custDataLst>
              <p:tags r:id="rId1"/>
            </p:custDataLst>
          </p:nvPr>
        </p:nvGraphicFramePr>
        <p:xfrm>
          <a:off x="352425" y="2193925"/>
          <a:ext cx="11214100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4270"/>
                <a:gridCol w="4420870"/>
                <a:gridCol w="4378960"/>
              </a:tblGrid>
              <a:tr h="38100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>
                          <a:solidFill>
                            <a:srgbClr val="FF0000"/>
                          </a:solidFill>
                        </a:rPr>
                        <a:t>Animals</a:t>
                      </a:r>
                      <a:endParaRPr lang="en-US" altLang="zh-CN" sz="2400">
                        <a:solidFill>
                          <a:srgbClr val="FF000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>
                          <a:solidFill>
                            <a:srgbClr val="FF0000"/>
                          </a:solidFill>
                        </a:rPr>
                        <a:t>What can they do in circus</a:t>
                      </a:r>
                      <a:endParaRPr lang="en-US" altLang="zh-CN" sz="2400">
                        <a:solidFill>
                          <a:srgbClr val="FF000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 altLang="zh-CN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8100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 b="1">
                          <a:solidFill>
                            <a:srgbClr val="0070C0"/>
                          </a:solidFill>
                        </a:rPr>
                        <a:t>Horses</a:t>
                      </a:r>
                      <a:endParaRPr lang="en-US" altLang="zh-CN" sz="2400" b="1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4008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 b="1">
                          <a:solidFill>
                            <a:srgbClr val="0070C0"/>
                          </a:solidFill>
                          <a:sym typeface="+mn-ea"/>
                        </a:rPr>
                        <a:t>Elephants</a:t>
                      </a:r>
                      <a:endParaRPr lang="en-US" altLang="zh-CN" sz="2400" b="1">
                        <a:solidFill>
                          <a:srgbClr val="0070C0"/>
                        </a:solidFill>
                        <a:sym typeface="+mn-ea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81000">
                <a:tc>
                  <a:txBody>
                    <a:bodyPr/>
                    <a:p>
                      <a:pPr>
                        <a:buNone/>
                      </a:pPr>
                      <a:endParaRPr lang="en-US" altLang="zh-CN" sz="2400" b="1">
                        <a:solidFill>
                          <a:srgbClr val="0070C0"/>
                        </a:solidFill>
                      </a:endParaRPr>
                    </a:p>
                    <a:p>
                      <a:pPr>
                        <a:buNone/>
                      </a:pPr>
                      <a:endParaRPr lang="en-US" altLang="zh-CN" sz="2400" b="1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1188720">
                <a:tc>
                  <a:txBody>
                    <a:bodyPr/>
                    <a:p>
                      <a:pPr>
                        <a:buNone/>
                      </a:pPr>
                      <a:endParaRPr lang="en-US" altLang="zh-CN" sz="2400" b="1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471170" y="3778250"/>
            <a:ext cx="188087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The big cats</a:t>
            </a:r>
            <a:endParaRPr lang="en-US" altLang="zh-CN" sz="2400" b="1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(tigers/lions)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979420" y="3778250"/>
            <a:ext cx="35052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stand on their back legs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/walk on ropes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836545" y="2807970"/>
            <a:ext cx="413067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listen and watch the trainer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/follow the commands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836545" y="4748530"/>
            <a:ext cx="41402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eat with a knife and a fork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/play a trumpet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71170" y="4608195"/>
            <a:ext cx="258445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Other animals</a:t>
            </a:r>
            <a:endParaRPr lang="en-US" altLang="zh-CN" sz="2400" b="1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(monkeys,dogs, bears,pandas...)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7220" y="517525"/>
            <a:ext cx="6858000" cy="167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4" grpId="0"/>
      <p:bldP spid="12" grpId="0"/>
      <p:bldP spid="15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世界地图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51000" y="2151380"/>
            <a:ext cx="7527925" cy="3743960"/>
          </a:xfrm>
          <a:prstGeom prst="rect">
            <a:avLst/>
          </a:prstGeom>
        </p:spPr>
      </p:pic>
      <p:cxnSp>
        <p:nvCxnSpPr>
          <p:cNvPr id="7" name="直接连接符 6"/>
          <p:cNvCxnSpPr>
            <a:endCxn id="8" idx="2"/>
          </p:cNvCxnSpPr>
          <p:nvPr/>
        </p:nvCxnSpPr>
        <p:spPr>
          <a:xfrm flipV="1">
            <a:off x="5114925" y="1992630"/>
            <a:ext cx="507365" cy="132842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文本框 7"/>
          <p:cNvSpPr txBox="1"/>
          <p:nvPr/>
        </p:nvSpPr>
        <p:spPr>
          <a:xfrm>
            <a:off x="4356735" y="1162685"/>
            <a:ext cx="2531110" cy="8299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London, the UK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  <a:sym typeface="+mn-ea"/>
              </a:rPr>
              <a:t>1768/1782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</p:txBody>
      </p:sp>
      <p:cxnSp>
        <p:nvCxnSpPr>
          <p:cNvPr id="9" name="直接连接符 8"/>
          <p:cNvCxnSpPr/>
          <p:nvPr/>
        </p:nvCxnSpPr>
        <p:spPr>
          <a:xfrm flipV="1">
            <a:off x="6088380" y="1999615"/>
            <a:ext cx="1266190" cy="132143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7354570" y="1162685"/>
            <a:ext cx="1442085" cy="8299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Russia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  <a:sym typeface="+mn-ea"/>
              </a:rPr>
              <a:t>1793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</p:txBody>
      </p:sp>
      <p:cxnSp>
        <p:nvCxnSpPr>
          <p:cNvPr id="11" name="直接连接符 10"/>
          <p:cNvCxnSpPr/>
          <p:nvPr/>
        </p:nvCxnSpPr>
        <p:spPr>
          <a:xfrm flipH="1">
            <a:off x="2063115" y="3617595"/>
            <a:ext cx="1453515" cy="33972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/>
        </p:nvSpPr>
        <p:spPr>
          <a:xfrm>
            <a:off x="621030" y="4051935"/>
            <a:ext cx="1442085" cy="8299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America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  <a:sym typeface="+mn-ea"/>
              </a:rPr>
              <a:t>1793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409700" y="579120"/>
            <a:ext cx="71799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The first modern circus in China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6" name="流程图: 资料带 5"/>
          <p:cNvSpPr/>
          <p:nvPr/>
        </p:nvSpPr>
        <p:spPr>
          <a:xfrm>
            <a:off x="8477250" y="90805"/>
            <a:ext cx="3714750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in the 20th century</a:t>
            </a:r>
            <a:endParaRPr lang="en-US" altLang="zh-CN"/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530465" y="3446780"/>
            <a:ext cx="1226820" cy="24892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5" name="文本框 14"/>
          <p:cNvSpPr txBox="1"/>
          <p:nvPr/>
        </p:nvSpPr>
        <p:spPr>
          <a:xfrm>
            <a:off x="8854440" y="3127375"/>
            <a:ext cx="1557655" cy="8299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China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  <a:p>
            <a:pPr algn="ctr"/>
            <a:r>
              <a:rPr lang="en-US" altLang="zh-CN" sz="2400" b="1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1928</a:t>
            </a:r>
            <a:endParaRPr lang="en-US" altLang="zh-CN" sz="2400" b="1"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highlight>
                <a:srgbClr val="FFFF00"/>
              </a:highligh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文本框 11"/>
          <p:cNvSpPr txBox="1"/>
          <p:nvPr/>
        </p:nvSpPr>
        <p:spPr>
          <a:xfrm>
            <a:off x="514350" y="994410"/>
            <a:ext cx="115684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The first modern circus in China--</a:t>
            </a:r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Background researcher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5" name="流程图: 资料带 4"/>
          <p:cNvSpPr/>
          <p:nvPr/>
        </p:nvSpPr>
        <p:spPr>
          <a:xfrm>
            <a:off x="8477250" y="90805"/>
            <a:ext cx="3714750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in the 20th century</a:t>
            </a:r>
            <a:endParaRPr lang="en-US" altLang="zh-CN"/>
          </a:p>
        </p:txBody>
      </p:sp>
      <p:sp>
        <p:nvSpPr>
          <p:cNvPr id="2" name="文本框 1"/>
          <p:cNvSpPr txBox="1"/>
          <p:nvPr/>
        </p:nvSpPr>
        <p:spPr>
          <a:xfrm>
            <a:off x="287655" y="2161540"/>
            <a:ext cx="109886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Brainstorming3: </a:t>
            </a:r>
            <a:r>
              <a:rPr lang="en-US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Who did he care for? What did he do?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852930" y="1577975"/>
            <a:ext cx="40189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Who&amp;what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287655" y="3916680"/>
            <a:ext cx="11613515" cy="89789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noAutofit/>
          </a:bodyPr>
          <a:p>
            <a:pPr algn="l">
              <a:lnSpc>
                <a:spcPct val="140000"/>
              </a:lnSpc>
            </a:pPr>
            <a:r>
              <a:rPr lang="en-US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He cared for     ...            </a:t>
            </a:r>
            <a:r>
              <a:rPr lang="en-US" sz="2400" b="1" dirty="0">
                <a:solidFill>
                  <a:srgbClr val="7030A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, so...</a:t>
            </a:r>
            <a:endParaRPr lang="zh-CN" altLang="en-US" sz="2400" b="1" dirty="0">
              <a:solidFill>
                <a:srgbClr val="7030A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6" name="图片 1" descr="IMG_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" y="0"/>
            <a:ext cx="1726565" cy="2242820"/>
          </a:xfrm>
          <a:prstGeom prst="roundRect">
            <a:avLst/>
          </a:prstGeom>
          <a:noFill/>
          <a:ln w="9525">
            <a:noFill/>
          </a:ln>
        </p:spPr>
      </p:pic>
      <p:sp>
        <p:nvSpPr>
          <p:cNvPr id="13" name="文本框 12"/>
          <p:cNvSpPr txBox="1"/>
          <p:nvPr/>
        </p:nvSpPr>
        <p:spPr>
          <a:xfrm>
            <a:off x="2511425" y="3198495"/>
            <a:ext cx="1894840" cy="4603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performers</a:t>
            </a:r>
            <a:endParaRPr lang="en-US" sz="24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511425" y="4112260"/>
            <a:ext cx="1666240" cy="4603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audience</a:t>
            </a:r>
            <a:endParaRPr lang="en-US" sz="24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511425" y="5157470"/>
            <a:ext cx="1990090" cy="4603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poor people</a:t>
            </a:r>
            <a:endParaRPr lang="en-US" sz="24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140325" y="2962910"/>
            <a:ext cx="6859905" cy="82994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r>
              <a:rPr lang="en-US" altLang="zh-CN" sz="2400" b="1"/>
              <a:t>he </a:t>
            </a:r>
            <a:r>
              <a:rPr lang="zh-CN" altLang="en-US" sz="2400" b="1"/>
              <a:t>invented performance pavilion(表演帐篷) and safety ropes.</a:t>
            </a:r>
            <a:endParaRPr lang="zh-CN" altLang="en-US" sz="2400" b="1"/>
          </a:p>
        </p:txBody>
      </p:sp>
      <p:sp>
        <p:nvSpPr>
          <p:cNvPr id="17" name="文本框 16"/>
          <p:cNvSpPr txBox="1"/>
          <p:nvPr/>
        </p:nvSpPr>
        <p:spPr>
          <a:xfrm>
            <a:off x="5166995" y="3983990"/>
            <a:ext cx="6732905" cy="7734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noAutofit/>
          </a:bodyPr>
          <a:p>
            <a:r>
              <a:rPr sz="2400" b="1"/>
              <a:t>he combined Chinese traditional circus performances with western music</a:t>
            </a:r>
            <a:r>
              <a:rPr lang="en-US" sz="2400" b="1"/>
              <a:t>.</a:t>
            </a:r>
            <a:endParaRPr lang="en-US" sz="2400" b="1"/>
          </a:p>
        </p:txBody>
      </p:sp>
      <p:sp>
        <p:nvSpPr>
          <p:cNvPr id="18" name="文本框 17"/>
          <p:cNvSpPr txBox="1"/>
          <p:nvPr/>
        </p:nvSpPr>
        <p:spPr>
          <a:xfrm>
            <a:off x="4648835" y="5177790"/>
            <a:ext cx="7351395" cy="4425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noAutofit/>
          </a:bodyPr>
          <a:p>
            <a:r>
              <a:rPr lang="en-US" altLang="zh-CN" sz="2400" b="1"/>
              <a:t>he </a:t>
            </a:r>
            <a:r>
              <a:rPr sz="2400" b="1"/>
              <a:t>performed for free to offer food to poor people</a:t>
            </a:r>
            <a:r>
              <a:rPr lang="en-US" sz="2400" b="1"/>
              <a:t>.</a:t>
            </a:r>
            <a:endParaRPr lang="en-US" sz="2400" b="1"/>
          </a:p>
        </p:txBody>
      </p:sp>
      <p:sp>
        <p:nvSpPr>
          <p:cNvPr id="50" name="燕尾形箭头 49"/>
          <p:cNvSpPr/>
          <p:nvPr/>
        </p:nvSpPr>
        <p:spPr>
          <a:xfrm rot="20580000">
            <a:off x="1811655" y="490855"/>
            <a:ext cx="6463030" cy="3458845"/>
          </a:xfrm>
          <a:prstGeom prst="notchedRightArrow">
            <a:avLst/>
          </a:prstGeom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000" b="1"/>
              <a:t>practice </a:t>
            </a:r>
            <a:r>
              <a:rPr lang="en-US" altLang="zh-CN" sz="4000" b="1">
                <a:solidFill>
                  <a:srgbClr val="FF0000"/>
                </a:solidFill>
                <a:highlight>
                  <a:srgbClr val="FFFF00"/>
                </a:highlight>
              </a:rPr>
              <a:t>interpersonal  care</a:t>
            </a:r>
            <a:r>
              <a:rPr lang="en-US" altLang="zh-CN" sz="3600" b="1"/>
              <a:t> </a:t>
            </a:r>
            <a:r>
              <a:rPr lang="zh-CN" altLang="en-US" sz="3600" b="1"/>
              <a:t>践行人际</a:t>
            </a:r>
            <a:r>
              <a:rPr lang="zh-CN" altLang="en-US" sz="3600" b="1"/>
              <a:t>关怀</a:t>
            </a:r>
            <a:endParaRPr lang="zh-CN" altLang="en-US" sz="3600" b="1"/>
          </a:p>
        </p:txBody>
      </p: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246505" y="6019800"/>
            <a:ext cx="3255010" cy="4603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pPr algn="l"/>
            <a:r>
              <a:rPr lang="en-US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He cared for   ...            </a:t>
            </a:r>
            <a:endParaRPr lang="en-US" sz="2400" b="1" dirty="0">
              <a:solidFill>
                <a:srgbClr val="7030A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88290" y="3901440"/>
            <a:ext cx="11712575" cy="26650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pPr algn="ctr">
              <a:lnSpc>
                <a:spcPct val="190000"/>
              </a:lnSpc>
            </a:pPr>
            <a:r>
              <a:rPr lang="en-US" altLang="zh-CN" sz="3600" b="1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Circuses with animal shows and human performers became popular in many coutries.</a:t>
            </a:r>
            <a:endParaRPr lang="en-US" altLang="zh-CN" sz="3600" b="1">
              <a:ln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4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  <p:bldP spid="3" grpId="0"/>
      <p:bldP spid="9" grpId="0" bldLvl="0" animBg="1"/>
      <p:bldP spid="50" grpId="0" bldLvl="0" animBg="1"/>
      <p:bldP spid="12" grpId="1"/>
      <p:bldP spid="3" grpId="1"/>
      <p:bldP spid="13" grpId="0" animBg="1"/>
      <p:bldP spid="16" grpId="0" bldLvl="0" animBg="1"/>
      <p:bldP spid="14" grpId="0" bldLvl="0" animBg="1"/>
      <p:bldP spid="17" grpId="0" bldLvl="0" animBg="1"/>
      <p:bldP spid="15" grpId="0" bldLvl="0" animBg="1"/>
      <p:bldP spid="18" grpId="0" bldLvl="0" animBg="1"/>
      <p:bldP spid="4" grpId="0" bldLvl="0" animBg="1"/>
      <p:bldP spid="7" grpId="0" bldLvl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7294245" y="1389380"/>
            <a:ext cx="41306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FF0000"/>
                </a:solidFill>
                <a:sym typeface="+mn-ea"/>
              </a:rPr>
              <a:t>What do they do in the wild</a:t>
            </a:r>
            <a:endParaRPr lang="en-US" altLang="zh-CN" sz="2400" b="1">
              <a:solidFill>
                <a:srgbClr val="FF0000"/>
              </a:solidFill>
              <a:sym typeface="+mn-ea"/>
            </a:endParaRPr>
          </a:p>
        </p:txBody>
      </p:sp>
      <p:graphicFrame>
        <p:nvGraphicFramePr>
          <p:cNvPr id="3" name="表格 2"/>
          <p:cNvGraphicFramePr/>
          <p:nvPr>
            <p:custDataLst>
              <p:tags r:id="rId1"/>
            </p:custDataLst>
          </p:nvPr>
        </p:nvGraphicFramePr>
        <p:xfrm>
          <a:off x="352425" y="1294765"/>
          <a:ext cx="11214100" cy="48406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4270"/>
                <a:gridCol w="4420870"/>
                <a:gridCol w="4378960"/>
              </a:tblGrid>
              <a:tr h="62928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>
                          <a:solidFill>
                            <a:srgbClr val="FF0000"/>
                          </a:solidFill>
                        </a:rPr>
                        <a:t>Animals</a:t>
                      </a:r>
                      <a:endParaRPr lang="en-US" altLang="zh-CN" sz="2400">
                        <a:solidFill>
                          <a:srgbClr val="FF000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>
                          <a:solidFill>
                            <a:srgbClr val="FF0000"/>
                          </a:solidFill>
                        </a:rPr>
                        <a:t>What can they do in circus</a:t>
                      </a:r>
                      <a:endParaRPr lang="en-US" altLang="zh-CN" sz="2400">
                        <a:solidFill>
                          <a:srgbClr val="FF000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 altLang="zh-CN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1976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 b="1">
                          <a:solidFill>
                            <a:srgbClr val="0070C0"/>
                          </a:solidFill>
                        </a:rPr>
                        <a:t>Horses</a:t>
                      </a:r>
                      <a:endParaRPr lang="en-US" altLang="zh-CN" sz="2400" b="1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86677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 b="1">
                          <a:solidFill>
                            <a:srgbClr val="0070C0"/>
                          </a:solidFill>
                          <a:sym typeface="+mn-ea"/>
                        </a:rPr>
                        <a:t>Elephants</a:t>
                      </a:r>
                      <a:endParaRPr lang="en-US" altLang="zh-CN" sz="2400" b="1">
                        <a:solidFill>
                          <a:srgbClr val="0070C0"/>
                        </a:solidFill>
                        <a:sym typeface="+mn-ea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1114425">
                <a:tc>
                  <a:txBody>
                    <a:bodyPr/>
                    <a:p>
                      <a:pPr>
                        <a:buNone/>
                      </a:pPr>
                      <a:endParaRPr lang="en-US" altLang="zh-CN" sz="2400" b="1">
                        <a:solidFill>
                          <a:srgbClr val="0070C0"/>
                        </a:solidFill>
                      </a:endParaRPr>
                    </a:p>
                    <a:p>
                      <a:pPr>
                        <a:buNone/>
                      </a:pPr>
                      <a:endParaRPr lang="en-US" altLang="zh-CN" sz="2400" b="1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1610360">
                <a:tc>
                  <a:txBody>
                    <a:bodyPr/>
                    <a:p>
                      <a:pPr>
                        <a:buNone/>
                      </a:pPr>
                      <a:endParaRPr lang="en-US" altLang="zh-CN" sz="2400" b="1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70C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2" name="动物表演的悲惨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844030" y="0"/>
            <a:ext cx="5030470" cy="685800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1094740" y="0"/>
            <a:ext cx="5658485" cy="5632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no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Are circuses good for animals?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71170" y="3549015"/>
            <a:ext cx="188087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The big cats</a:t>
            </a:r>
            <a:endParaRPr lang="en-US" altLang="zh-CN" sz="2400" b="1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(tigers/lions)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891155" y="2083435"/>
            <a:ext cx="413067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listen and watch the trainer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/follow the commands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979420" y="3549015"/>
            <a:ext cx="35052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stand on their back legs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/walk on ropes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836545" y="4748530"/>
            <a:ext cx="41402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eat with a knife and a fork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/play a trumpet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71170" y="4608195"/>
            <a:ext cx="258445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Other animals</a:t>
            </a:r>
            <a:endParaRPr lang="en-US" altLang="zh-CN" sz="2400" b="1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altLang="zh-CN" sz="2400" b="1">
                <a:solidFill>
                  <a:srgbClr val="0070C0"/>
                </a:solidFill>
                <a:sym typeface="+mn-ea"/>
              </a:rPr>
              <a:t>(monkeys,dogs, bears,pandas...)</a:t>
            </a:r>
            <a:endParaRPr lang="en-US" altLang="zh-CN" sz="24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0" y="563245"/>
            <a:ext cx="2245360" cy="5835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Connector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2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2" grpId="0" bldLvl="0" animBg="1"/>
      <p:bldP spid="6" grpId="0"/>
      <p:bldP spid="7" grpId="0" bldLvl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1245870" y="873125"/>
            <a:ext cx="91674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One of </a:t>
            </a:r>
            <a:r>
              <a:rPr lang="en-US" altLang="zh-CN" sz="3200" b="1" u="sng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the most popular</a:t>
            </a:r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circuses today P37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0" y="1924685"/>
            <a:ext cx="91674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When&amp;What&amp;Where</a:t>
            </a:r>
            <a:endParaRPr lang="zh-CN" altLang="en-US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620" y="1683385"/>
            <a:ext cx="6508750" cy="4690745"/>
          </a:xfrm>
          <a:prstGeom prst="rect">
            <a:avLst/>
          </a:prstGeom>
        </p:spPr>
      </p:pic>
      <p:cxnSp>
        <p:nvCxnSpPr>
          <p:cNvPr id="9" name="直接连接符 8"/>
          <p:cNvCxnSpPr/>
          <p:nvPr/>
        </p:nvCxnSpPr>
        <p:spPr>
          <a:xfrm>
            <a:off x="10769600" y="2397125"/>
            <a:ext cx="1103630" cy="3238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 flipV="1">
            <a:off x="5780405" y="2878455"/>
            <a:ext cx="1040765" cy="11303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 flipV="1">
            <a:off x="5817235" y="3345815"/>
            <a:ext cx="1096010" cy="11874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10015855" y="3345815"/>
            <a:ext cx="1103630" cy="3238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V="1">
            <a:off x="5817235" y="3886835"/>
            <a:ext cx="5863590" cy="4572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1" name="流程图: 资料带 10"/>
          <p:cNvSpPr/>
          <p:nvPr/>
        </p:nvSpPr>
        <p:spPr>
          <a:xfrm>
            <a:off x="8796655" y="90805"/>
            <a:ext cx="3395345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20th-21st century</a:t>
            </a:r>
            <a:endParaRPr lang="en-US" altLang="zh-CN"/>
          </a:p>
        </p:txBody>
      </p:sp>
      <p:sp>
        <p:nvSpPr>
          <p:cNvPr id="13" name="圆角矩形 12"/>
          <p:cNvSpPr/>
          <p:nvPr/>
        </p:nvSpPr>
        <p:spPr>
          <a:xfrm>
            <a:off x="8515985" y="3549650"/>
            <a:ext cx="652145" cy="953770"/>
          </a:xfrm>
          <a:prstGeom prst="roundRect">
            <a:avLst/>
          </a:prstGeom>
          <a:noFill/>
          <a:ln w="5715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0" name="椭圆 29">
            <a:hlinkClick r:id="" action="ppaction://hlinkshowjump?jump=nextslide"/>
          </p:cNvPr>
          <p:cNvSpPr/>
          <p:nvPr/>
        </p:nvSpPr>
        <p:spPr>
          <a:xfrm>
            <a:off x="10005695" y="6362700"/>
            <a:ext cx="407670" cy="457200"/>
          </a:xfrm>
          <a:prstGeom prst="ellipse">
            <a:avLst/>
          </a:prstGeom>
          <a:solidFill>
            <a:srgbClr val="DC0011"/>
          </a:solidFill>
          <a:ln w="254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7600" b="1" dirty="0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14" name="椭圆 13">
            <a:hlinkClick r:id="rId2" action="ppaction://hlinksldjump"/>
          </p:cNvPr>
          <p:cNvSpPr/>
          <p:nvPr/>
        </p:nvSpPr>
        <p:spPr>
          <a:xfrm>
            <a:off x="9269095" y="6345555"/>
            <a:ext cx="443230" cy="469265"/>
          </a:xfrm>
          <a:prstGeom prst="ellipse">
            <a:avLst/>
          </a:prstGeom>
          <a:solidFill>
            <a:srgbClr val="00B0F0"/>
          </a:solidFill>
          <a:ln w="254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7600" b="1" dirty="0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0" y="2901950"/>
            <a:ext cx="40525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Why is it so popular?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93980" y="462280"/>
            <a:ext cx="91674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One of the most popular circuses today P37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6" name="流程图: 资料带 5"/>
          <p:cNvSpPr/>
          <p:nvPr/>
        </p:nvSpPr>
        <p:spPr>
          <a:xfrm>
            <a:off x="8796655" y="90805"/>
            <a:ext cx="3395345" cy="834390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20th-21st century</a:t>
            </a:r>
            <a:endParaRPr lang="en-US" altLang="zh-CN"/>
          </a:p>
        </p:txBody>
      </p:sp>
      <p:sp>
        <p:nvSpPr>
          <p:cNvPr id="23" name="文本框 22"/>
          <p:cNvSpPr txBox="1"/>
          <p:nvPr/>
        </p:nvSpPr>
        <p:spPr>
          <a:xfrm>
            <a:off x="93980" y="6174105"/>
            <a:ext cx="4866640" cy="5835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FFFF00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Background researcher</a:t>
            </a:r>
            <a:endParaRPr lang="en-US" altLang="zh-CN" sz="3200" b="1" dirty="0">
              <a:solidFill>
                <a:srgbClr val="FFFF00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pic>
        <p:nvPicPr>
          <p:cNvPr id="26" name="图片 25" descr="4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980" y="361315"/>
            <a:ext cx="8305165" cy="5812790"/>
          </a:xfrm>
          <a:prstGeom prst="rect">
            <a:avLst/>
          </a:prstGeom>
        </p:spPr>
      </p:pic>
      <p:sp>
        <p:nvSpPr>
          <p:cNvPr id="27" name="圆角矩形 26"/>
          <p:cNvSpPr/>
          <p:nvPr/>
        </p:nvSpPr>
        <p:spPr>
          <a:xfrm rot="20760000">
            <a:off x="5213350" y="3628390"/>
            <a:ext cx="954405" cy="1470025"/>
          </a:xfrm>
          <a:prstGeom prst="roundRect">
            <a:avLst/>
          </a:prstGeom>
          <a:noFill/>
          <a:ln w="7620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0" name="椭圆 29">
            <a:hlinkClick r:id="" action="ppaction://hlinkshowjump?jump=previousslide"/>
          </p:cNvPr>
          <p:cNvSpPr/>
          <p:nvPr/>
        </p:nvSpPr>
        <p:spPr>
          <a:xfrm>
            <a:off x="10026015" y="6255385"/>
            <a:ext cx="556895" cy="502285"/>
          </a:xfrm>
          <a:prstGeom prst="ellipse">
            <a:avLst/>
          </a:prstGeom>
          <a:solidFill>
            <a:srgbClr val="DC0011"/>
          </a:solidFill>
          <a:ln w="254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7600" b="1" dirty="0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5965" y="528320"/>
            <a:ext cx="10109200" cy="2332990"/>
          </a:xfrm>
          <a:prstGeom prst="rect">
            <a:avLst/>
          </a:prstGeom>
        </p:spPr>
      </p:pic>
      <p:pic>
        <p:nvPicPr>
          <p:cNvPr id="21" name="图片 20" descr="23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7770" y="1424940"/>
            <a:ext cx="4634230" cy="2991485"/>
          </a:xfrm>
          <a:prstGeom prst="rect">
            <a:avLst/>
          </a:prstGeom>
        </p:spPr>
      </p:pic>
      <p:pic>
        <p:nvPicPr>
          <p:cNvPr id="20" name="图片 19" descr="2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7515" y="1155700"/>
            <a:ext cx="3695700" cy="26098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4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782955" y="631825"/>
            <a:ext cx="1062609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Further learning: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 algn="l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How have they developed in the last ten years? Why?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pic>
        <p:nvPicPr>
          <p:cNvPr id="8" name="最后的新闻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400175" y="1832610"/>
            <a:ext cx="9272905" cy="502539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9" fill="hold" display="1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3876675" y="2433955"/>
            <a:ext cx="476758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Write comments</a:t>
            </a:r>
            <a:r>
              <a:rPr lang="en-US" altLang="zh-CN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(</a:t>
            </a:r>
            <a:r>
              <a:rPr lang="zh-CN" altLang="en-US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评论</a:t>
            </a:r>
            <a:r>
              <a:rPr lang="en-US" altLang="zh-CN" sz="24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)</a:t>
            </a:r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pPr algn="ctr"/>
            <a:r>
              <a:rPr lang="en-US" altLang="zh-CN" sz="32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on the news.</a:t>
            </a:r>
            <a:endParaRPr lang="en-US" altLang="zh-CN" sz="32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0" y="758825"/>
            <a:ext cx="4116705" cy="95313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S1.Brief introduction of Ringling Circus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151495" y="693420"/>
            <a:ext cx="4040505" cy="95313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r>
              <a:rPr lang="en-US" altLang="zh-CN" sz="28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S4.</a:t>
            </a:r>
            <a:r>
              <a:rPr lang="en-US" altLang="zh-CN" sz="28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Brief introduction of</a:t>
            </a:r>
            <a:r>
              <a:rPr lang="en-US" altLang="zh-CN" sz="28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 Cirque du Soleil </a:t>
            </a:r>
            <a:endParaRPr lang="en-US" altLang="zh-CN" sz="2800" b="1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0" y="2280285"/>
            <a:ext cx="2769235" cy="1383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S2. Actions  Disadvantages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  <a:p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Results 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905365" y="2411730"/>
            <a:ext cx="2286635" cy="1383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lvl="0" algn="l">
              <a:buClrTx/>
              <a:buSzTx/>
              <a:buFontTx/>
            </a:pPr>
            <a:r>
              <a:rPr lang="en-US" altLang="zh-CN" sz="28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S5. Actions</a:t>
            </a:r>
            <a:endParaRPr lang="en-US" altLang="zh-CN" sz="2800" b="1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28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Advantages </a:t>
            </a:r>
            <a:endParaRPr lang="en-US" altLang="zh-CN" sz="2800" b="1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28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Results </a:t>
            </a:r>
            <a:endParaRPr lang="en-US" altLang="zh-CN" sz="2800" b="1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0" y="4274820"/>
            <a:ext cx="2242820" cy="52197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rgbClr val="DC0011"/>
                </a:solidFill>
                <a:effectLst>
                  <a:innerShdw dist="50800" dir="13500000">
                    <a:srgbClr val="A60008"/>
                  </a:inn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S3. Feelings  </a:t>
            </a:r>
            <a:endParaRPr lang="en-US" altLang="zh-CN" sz="2800" b="1" dirty="0">
              <a:solidFill>
                <a:srgbClr val="DC0011"/>
              </a:solidFill>
              <a:effectLst>
                <a:innerShdw dist="50800" dir="13500000">
                  <a:srgbClr val="A60008"/>
                </a:inn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905365" y="4363085"/>
            <a:ext cx="2242820" cy="52197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lvl="0" algn="l">
              <a:buClrTx/>
              <a:buSzTx/>
              <a:buFontTx/>
            </a:pPr>
            <a:r>
              <a:rPr lang="en-US" altLang="zh-CN" sz="28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  <a:sym typeface="+mn-ea"/>
              </a:rPr>
              <a:t>S6. Feelings  </a:t>
            </a:r>
            <a:endParaRPr lang="en-US" altLang="zh-CN" sz="2800" b="1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  <a:sym typeface="+mn-ea"/>
            </a:endParaRPr>
          </a:p>
        </p:txBody>
      </p:sp>
      <p:cxnSp>
        <p:nvCxnSpPr>
          <p:cNvPr id="11" name="直接连接符 10"/>
          <p:cNvCxnSpPr>
            <a:stCxn id="2" idx="3"/>
          </p:cNvCxnSpPr>
          <p:nvPr/>
        </p:nvCxnSpPr>
        <p:spPr>
          <a:xfrm>
            <a:off x="4116705" y="1235710"/>
            <a:ext cx="868680" cy="1237615"/>
          </a:xfrm>
          <a:prstGeom prst="line">
            <a:avLst/>
          </a:prstGeom>
          <a:ln w="38100">
            <a:solidFill>
              <a:srgbClr val="DC001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2" name="直接连接符 11"/>
          <p:cNvCxnSpPr>
            <a:stCxn id="4" idx="3"/>
          </p:cNvCxnSpPr>
          <p:nvPr/>
        </p:nvCxnSpPr>
        <p:spPr>
          <a:xfrm flipV="1">
            <a:off x="2769235" y="2934335"/>
            <a:ext cx="1393190" cy="38100"/>
          </a:xfrm>
          <a:prstGeom prst="line">
            <a:avLst/>
          </a:prstGeom>
          <a:ln w="38100">
            <a:solidFill>
              <a:srgbClr val="DC001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V="1">
            <a:off x="2285365" y="3285490"/>
            <a:ext cx="2425700" cy="1174115"/>
          </a:xfrm>
          <a:prstGeom prst="line">
            <a:avLst/>
          </a:prstGeom>
          <a:ln w="38100">
            <a:solidFill>
              <a:srgbClr val="DC001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>
            <a:endCxn id="3" idx="1"/>
          </p:cNvCxnSpPr>
          <p:nvPr/>
        </p:nvCxnSpPr>
        <p:spPr>
          <a:xfrm flipV="1">
            <a:off x="7311390" y="1170305"/>
            <a:ext cx="840105" cy="130302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8332470" y="2890520"/>
            <a:ext cx="1572895" cy="8191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6" name="直接连接符 15"/>
          <p:cNvCxnSpPr>
            <a:endCxn id="10" idx="1"/>
          </p:cNvCxnSpPr>
          <p:nvPr/>
        </p:nvCxnSpPr>
        <p:spPr>
          <a:xfrm>
            <a:off x="7889240" y="3275965"/>
            <a:ext cx="2016125" cy="134810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/>
        </p:nvSpPr>
        <p:spPr>
          <a:xfrm>
            <a:off x="2769235" y="4462145"/>
            <a:ext cx="7134225" cy="15684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r>
              <a:rPr lang="en-US" altLang="zh-CN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Useful words and expressions:</a:t>
            </a:r>
            <a:endParaRPr lang="en-US" altLang="zh-CN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US" altLang="zh-CN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 against...</a:t>
            </a:r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反对</a:t>
            </a:r>
            <a:r>
              <a:rPr lang="en-US" altLang="zh-CN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treat...badly respect/protect </a:t>
            </a:r>
            <a:endParaRPr lang="en-US" altLang="zh-CN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US" altLang="zh-CN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 warmly welcomed by   combine...with...</a:t>
            </a:r>
            <a:endParaRPr lang="en-US" altLang="zh-CN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US" altLang="zh-CN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...</a:t>
            </a:r>
            <a:endParaRPr lang="en-US" altLang="zh-CN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3" name="图片 22" descr="5c756d524dca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4030345" cy="3874135"/>
          </a:xfrm>
          <a:prstGeom prst="rect">
            <a:avLst/>
          </a:prstGeom>
        </p:spPr>
      </p:pic>
      <p:pic>
        <p:nvPicPr>
          <p:cNvPr id="19" name="图片 18" descr="新图网_地球周围的动物群_ixintu.co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920" y="938530"/>
            <a:ext cx="2095500" cy="1995805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4606925" y="693420"/>
            <a:ext cx="5430520" cy="270764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noAutofit/>
          </a:bodyPr>
          <a:p>
            <a:pPr algn="ctr"/>
            <a:r>
              <a:rPr lang="en-US" altLang="zh-CN" sz="5400" b="1">
                <a:solidFill>
                  <a:srgbClr val="0070C0"/>
                </a:solidFill>
                <a:sym typeface="+mn-ea"/>
              </a:rPr>
              <a:t>all species(</a:t>
            </a:r>
            <a:r>
              <a:rPr lang="zh-CN" altLang="en-US" sz="5400" b="1">
                <a:solidFill>
                  <a:srgbClr val="0070C0"/>
                </a:solidFill>
                <a:sym typeface="+mn-ea"/>
              </a:rPr>
              <a:t>物种</a:t>
            </a:r>
            <a:r>
              <a:rPr lang="en-US" altLang="zh-CN" sz="5400" b="1">
                <a:solidFill>
                  <a:srgbClr val="0070C0"/>
                </a:solidFill>
                <a:sym typeface="+mn-ea"/>
              </a:rPr>
              <a:t>) are equal(</a:t>
            </a:r>
            <a:r>
              <a:rPr lang="zh-CN" altLang="en-US" sz="5400" b="1">
                <a:solidFill>
                  <a:srgbClr val="0070C0"/>
                </a:solidFill>
                <a:sym typeface="+mn-ea"/>
              </a:rPr>
              <a:t>平等</a:t>
            </a:r>
            <a:r>
              <a:rPr lang="en-US" altLang="zh-CN" sz="5400" b="1">
                <a:solidFill>
                  <a:srgbClr val="0070C0"/>
                </a:solidFill>
                <a:sym typeface="+mn-ea"/>
              </a:rPr>
              <a:t>) to live</a:t>
            </a:r>
            <a:endParaRPr lang="en-US" altLang="zh-CN" sz="54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0" y="3795395"/>
            <a:ext cx="12267565" cy="306324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 algn="ctr">
              <a:lnSpc>
                <a:spcPct val="130000"/>
              </a:lnSpc>
            </a:pPr>
            <a:r>
              <a:rPr lang="en-US" sz="2800" b="1">
                <a:solidFill>
                  <a:srgbClr val="0070C0"/>
                </a:solidFill>
                <a:sym typeface="+mn-ea"/>
              </a:rPr>
              <a:t>Animals shouldn’t require our permission to live on the earth. </a:t>
            </a:r>
            <a:endParaRPr lang="en-US" sz="2800" b="1">
              <a:solidFill>
                <a:srgbClr val="0070C0"/>
              </a:solidFill>
              <a:sym typeface="+mn-ea"/>
            </a:endParaRPr>
          </a:p>
          <a:p>
            <a:pPr algn="ctr">
              <a:lnSpc>
                <a:spcPct val="130000"/>
              </a:lnSpc>
            </a:pPr>
            <a:r>
              <a:rPr lang="en-US" sz="2800" b="1">
                <a:solidFill>
                  <a:srgbClr val="0070C0"/>
                </a:solidFill>
                <a:sym typeface="+mn-ea"/>
              </a:rPr>
              <a:t>Animals were given their right to be here long before we arrived.</a:t>
            </a:r>
            <a:endParaRPr lang="en-US" sz="2800" b="1">
              <a:solidFill>
                <a:srgbClr val="0070C0"/>
              </a:solidFill>
              <a:sym typeface="+mn-ea"/>
            </a:endParaRPr>
          </a:p>
          <a:p>
            <a:pPr algn="ctr">
              <a:lnSpc>
                <a:spcPct val="130000"/>
              </a:lnSpc>
            </a:pPr>
            <a:r>
              <a:rPr lang="zh-CN" altLang="en-US" sz="3200" b="1">
                <a:solidFill>
                  <a:srgbClr val="0070C0"/>
                </a:solidFill>
                <a:sym typeface="+mn-ea"/>
              </a:rPr>
              <a:t>动物在地球上生活不应该需要我们的许可。</a:t>
            </a:r>
            <a:endParaRPr lang="zh-CN" altLang="en-US" sz="3200" b="1">
              <a:solidFill>
                <a:srgbClr val="0070C0"/>
              </a:solidFill>
              <a:sym typeface="+mn-ea"/>
            </a:endParaRPr>
          </a:p>
          <a:p>
            <a:pPr algn="ctr">
              <a:lnSpc>
                <a:spcPct val="130000"/>
              </a:lnSpc>
            </a:pPr>
            <a:r>
              <a:rPr lang="zh-CN" altLang="en-US" sz="3200" b="1">
                <a:solidFill>
                  <a:srgbClr val="0070C0"/>
                </a:solidFill>
                <a:sym typeface="+mn-ea"/>
              </a:rPr>
              <a:t>早在我们到达之前动物就被赋予了在这里生活的权力。</a:t>
            </a:r>
            <a:endParaRPr lang="zh-CN" altLang="en-US" sz="3200" b="1">
              <a:solidFill>
                <a:srgbClr val="0070C0"/>
              </a:solidFill>
              <a:sym typeface="+mn-ea"/>
            </a:endParaRPr>
          </a:p>
          <a:p>
            <a:pPr algn="r">
              <a:lnSpc>
                <a:spcPct val="130000"/>
              </a:lnSpc>
            </a:pPr>
            <a:r>
              <a:rPr lang="en-US" altLang="zh-CN" sz="3200" b="1">
                <a:solidFill>
                  <a:srgbClr val="0070C0"/>
                </a:solidFill>
                <a:sym typeface="+mn-ea"/>
              </a:rPr>
              <a:t>——From Living </a:t>
            </a:r>
            <a:r>
              <a:rPr lang="en-US" altLang="zh-CN" sz="3200" b="1">
                <a:solidFill>
                  <a:srgbClr val="0070C0"/>
                </a:solidFill>
                <a:sym typeface="+mn-ea"/>
              </a:rPr>
              <a:t>Planet Report by WWF</a:t>
            </a:r>
            <a:endParaRPr lang="en-US" altLang="zh-CN" sz="3200" b="1">
              <a:solidFill>
                <a:srgbClr val="0070C0"/>
              </a:solidFill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225540" y="3401060"/>
            <a:ext cx="1759585" cy="60388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r>
              <a:rPr lang="en-US" altLang="zh-CN" b="1"/>
              <a:t>/</a:t>
            </a:r>
            <a:r>
              <a:rPr lang="zh-CN" altLang="en-US" b="1"/>
              <a:t>pərˈmɪʃən</a:t>
            </a:r>
            <a:r>
              <a:rPr lang="en-US" altLang="zh-CN" b="1"/>
              <a:t>/ </a:t>
            </a:r>
            <a:endParaRPr lang="en-US" altLang="zh-CN" b="1"/>
          </a:p>
          <a:p>
            <a:r>
              <a:rPr lang="zh-CN" altLang="en-US" b="1"/>
              <a:t>许可，批准</a:t>
            </a:r>
            <a:endParaRPr lang="zh-CN" altLang="en-US" b="1"/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4930" y="3795395"/>
            <a:ext cx="930275" cy="1228725"/>
          </a:xfrm>
          <a:prstGeom prst="rect">
            <a:avLst/>
          </a:prstGeom>
        </p:spPr>
      </p:pic>
      <p:pic>
        <p:nvPicPr>
          <p:cNvPr id="21" name="Dan Gibson - Angels of the Sea">
            <a:hlinkClick r:id="" action="ppaction://media"/>
          </p:cNvPr>
          <p:cNvPicPr/>
          <p:nvPr>
            <a:audioFile r:link="rId4"/>
            <p:extLst>
              <p:ext uri="{DAA4B4D4-6D71-4841-9C94-3DE7FCFB9230}">
                <p14:media xmlns:p14="http://schemas.microsoft.com/office/powerpoint/2010/main" r:embed="rId5">
                  <p14:trim st="41052.000000" end="38269.00000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2540" y="1170305"/>
            <a:ext cx="412750" cy="412750"/>
          </a:xfrm>
          <a:prstGeom prst="rect">
            <a:avLst/>
          </a:prstGeom>
        </p:spPr>
      </p:pic>
      <p:pic>
        <p:nvPicPr>
          <p:cNvPr id="22" name="赵海洋 - 瞬间的永恒 (钢琴曲)">
            <a:hlinkClick r:id="" action="ppaction://media"/>
          </p:cNvPr>
          <p:cNvPicPr/>
          <p:nvPr>
            <a:audi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72215" y="3382645"/>
            <a:ext cx="412750" cy="4127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0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 numSld="3">
                <p:cTn id="71" repeatCount="indefinite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6" grpId="0"/>
      <p:bldP spid="2" grpId="0" animBg="1"/>
      <p:bldP spid="4" grpId="0" animBg="1"/>
      <p:bldP spid="9" grpId="0" animBg="1"/>
      <p:bldP spid="3" grpId="0" animBg="1"/>
      <p:bldP spid="5" grpId="0" animBg="1"/>
      <p:bldP spid="10" grpId="0" animBg="1"/>
      <p:bldP spid="18" grpId="0" bldLvl="0" animBg="1"/>
      <p:bldP spid="17" grpId="0"/>
      <p:bldP spid="7" grpId="0" bldLvl="0" animBg="1"/>
      <p:bldP spid="8" grpId="0" bldLvl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直接连接符 4"/>
          <p:cNvCxnSpPr/>
          <p:nvPr/>
        </p:nvCxnSpPr>
        <p:spPr>
          <a:xfrm flipV="1">
            <a:off x="268659" y="2192160"/>
            <a:ext cx="11226655" cy="3677812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椭圆 5"/>
          <p:cNvSpPr>
            <a:spLocks noChangeAspect="1"/>
          </p:cNvSpPr>
          <p:nvPr/>
        </p:nvSpPr>
        <p:spPr>
          <a:xfrm>
            <a:off x="1414331" y="5421994"/>
            <a:ext cx="108000" cy="108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椭圆 6"/>
          <p:cNvSpPr>
            <a:spLocks noChangeAspect="1"/>
          </p:cNvSpPr>
          <p:nvPr/>
        </p:nvSpPr>
        <p:spPr>
          <a:xfrm>
            <a:off x="3535071" y="4733544"/>
            <a:ext cx="108000" cy="108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椭圆 7"/>
          <p:cNvSpPr>
            <a:spLocks noChangeAspect="1"/>
          </p:cNvSpPr>
          <p:nvPr/>
        </p:nvSpPr>
        <p:spPr>
          <a:xfrm>
            <a:off x="5655811" y="4035552"/>
            <a:ext cx="108000" cy="108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椭圆 9"/>
          <p:cNvSpPr>
            <a:spLocks noChangeAspect="1"/>
          </p:cNvSpPr>
          <p:nvPr/>
        </p:nvSpPr>
        <p:spPr>
          <a:xfrm>
            <a:off x="7776551" y="3340608"/>
            <a:ext cx="108000" cy="108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椭圆 10"/>
          <p:cNvSpPr>
            <a:spLocks noChangeAspect="1"/>
          </p:cNvSpPr>
          <p:nvPr/>
        </p:nvSpPr>
        <p:spPr>
          <a:xfrm>
            <a:off x="9897291" y="2634317"/>
            <a:ext cx="108000" cy="108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TextBox 71"/>
          <p:cNvSpPr txBox="1"/>
          <p:nvPr/>
        </p:nvSpPr>
        <p:spPr>
          <a:xfrm rot="20460000">
            <a:off x="1368108" y="4337050"/>
            <a:ext cx="193040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  <a:ea typeface="HYtbrB" panose="02030600000101010101" pitchFamily="18" charset="-127"/>
              </a:rPr>
              <a:t>18th century</a:t>
            </a:r>
            <a:endParaRPr lang="en-US" sz="2400" b="1" dirty="0">
              <a:solidFill>
                <a:schemeClr val="accent1"/>
              </a:solidFill>
              <a:ea typeface="HYtbrB" panose="02030600000101010101" pitchFamily="18" charset="-127"/>
            </a:endParaRPr>
          </a:p>
        </p:txBody>
      </p:sp>
      <p:sp>
        <p:nvSpPr>
          <p:cNvPr id="37" name="TextBox 71"/>
          <p:cNvSpPr txBox="1"/>
          <p:nvPr/>
        </p:nvSpPr>
        <p:spPr>
          <a:xfrm rot="20520000">
            <a:off x="2943441" y="2453017"/>
            <a:ext cx="5034915" cy="64516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altLang="zh-CN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Berlin Sans FB" panose="020E0602020502020306" charset="0"/>
                <a:ea typeface="方正兰亭粗黑简体" panose="02000000000000000000" pitchFamily="2" charset="-122"/>
                <a:cs typeface="Berlin Sans FB" panose="020E0602020502020306" charset="0"/>
              </a:rPr>
              <a:t>the </a:t>
            </a:r>
            <a:r>
              <a:rPr lang="en-US" altLang="zh-CN" sz="3600" dirty="0">
                <a:solidFill>
                  <a:srgbClr val="FF0000"/>
                </a:solidFill>
                <a:latin typeface="Berlin Sans FB" panose="020E0602020502020306" charset="0"/>
                <a:ea typeface="方正兰亭粗黑简体" panose="02000000000000000000" pitchFamily="2" charset="-122"/>
                <a:cs typeface="Berlin Sans FB" panose="020E0602020502020306" charset="0"/>
              </a:rPr>
              <a:t>development</a:t>
            </a:r>
            <a:r>
              <a:rPr lang="en-US" altLang="zh-CN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Berlin Sans FB" panose="020E0602020502020306" charset="0"/>
                <a:ea typeface="方正兰亭粗黑简体" panose="02000000000000000000" pitchFamily="2" charset="-122"/>
                <a:cs typeface="Berlin Sans FB" panose="020E0602020502020306" charset="0"/>
              </a:rPr>
              <a:t> of circus</a:t>
            </a:r>
            <a:endParaRPr lang="en-US" altLang="zh-CN" sz="3600" dirty="0">
              <a:solidFill>
                <a:schemeClr val="tx1">
                  <a:lumMod val="85000"/>
                  <a:lumOff val="15000"/>
                </a:schemeClr>
              </a:solidFill>
              <a:latin typeface="Berlin Sans FB" panose="020E0602020502020306" charset="0"/>
              <a:ea typeface="方正兰亭粗黑简体" panose="02000000000000000000" pitchFamily="2" charset="-122"/>
              <a:cs typeface="Berlin Sans FB" panose="020E0602020502020306" charset="0"/>
            </a:endParaRPr>
          </a:p>
        </p:txBody>
      </p:sp>
      <p:sp>
        <p:nvSpPr>
          <p:cNvPr id="38" name="TextBox 71"/>
          <p:cNvSpPr txBox="1"/>
          <p:nvPr/>
        </p:nvSpPr>
        <p:spPr>
          <a:xfrm rot="20520000">
            <a:off x="939379" y="1892173"/>
            <a:ext cx="8598535" cy="5835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altLang="zh-CN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Berlin Sans FB" panose="020E0602020502020306" charset="0"/>
                <a:ea typeface="方正兰亭粗黑简体" panose="02000000000000000000" pitchFamily="2" charset="-122"/>
                <a:cs typeface="Berlin Sans FB" panose="020E0602020502020306" charset="0"/>
              </a:rPr>
              <a:t>the </a:t>
            </a:r>
            <a:r>
              <a:rPr lang="en-US" altLang="zh-CN" sz="3200" dirty="0">
                <a:solidFill>
                  <a:srgbClr val="FF0000"/>
                </a:solidFill>
                <a:latin typeface="Berlin Sans FB" panose="020E0602020502020306" charset="0"/>
                <a:ea typeface="方正兰亭粗黑简体" panose="02000000000000000000" pitchFamily="2" charset="-122"/>
                <a:cs typeface="Berlin Sans FB" panose="020E0602020502020306" charset="0"/>
              </a:rPr>
              <a:t>development</a:t>
            </a:r>
            <a:r>
              <a:rPr lang="en-US" altLang="zh-CN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Berlin Sans FB" panose="020E0602020502020306" charset="0"/>
                <a:ea typeface="方正兰亭粗黑简体" panose="02000000000000000000" pitchFamily="2" charset="-122"/>
                <a:cs typeface="Berlin Sans FB" panose="020E0602020502020306" charset="0"/>
              </a:rPr>
              <a:t> of human civilization(</a:t>
            </a:r>
            <a:r>
              <a:rPr lang="zh-CN" alt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Berlin Sans FB" panose="020E0602020502020306" charset="0"/>
                <a:ea typeface="方正兰亭粗黑简体" panose="02000000000000000000" pitchFamily="2" charset="-122"/>
                <a:cs typeface="Berlin Sans FB" panose="020E0602020502020306" charset="0"/>
              </a:rPr>
              <a:t>人类文明</a:t>
            </a:r>
            <a:r>
              <a:rPr lang="en-US" altLang="zh-CN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Berlin Sans FB" panose="020E0602020502020306" charset="0"/>
                <a:ea typeface="方正兰亭粗黑简体" panose="02000000000000000000" pitchFamily="2" charset="-122"/>
                <a:cs typeface="Berlin Sans FB" panose="020E0602020502020306" charset="0"/>
              </a:rPr>
              <a:t>)</a:t>
            </a:r>
            <a:endParaRPr lang="en-US" altLang="zh-CN" sz="3200" dirty="0">
              <a:solidFill>
                <a:schemeClr val="tx1">
                  <a:lumMod val="85000"/>
                  <a:lumOff val="15000"/>
                </a:schemeClr>
              </a:solidFill>
              <a:latin typeface="Berlin Sans FB" panose="020E0602020502020306" charset="0"/>
              <a:ea typeface="方正兰亭粗黑简体" panose="02000000000000000000" pitchFamily="2" charset="-122"/>
              <a:cs typeface="Berlin Sans FB" panose="020E0602020502020306" charset="0"/>
            </a:endParaRPr>
          </a:p>
        </p:txBody>
      </p:sp>
      <p:sp>
        <p:nvSpPr>
          <p:cNvPr id="2" name="TextBox 71"/>
          <p:cNvSpPr txBox="1"/>
          <p:nvPr/>
        </p:nvSpPr>
        <p:spPr>
          <a:xfrm rot="20460000">
            <a:off x="3565208" y="3642360"/>
            <a:ext cx="193040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ctr"/>
            <a:r>
              <a:rPr lang="en-US" sz="2400" b="1" dirty="0">
                <a:solidFill>
                  <a:schemeClr val="accent1"/>
                </a:solidFill>
                <a:ea typeface="HYtbrB" panose="02030600000101010101" pitchFamily="18" charset="-127"/>
              </a:rPr>
              <a:t>19th century</a:t>
            </a:r>
            <a:endParaRPr lang="en-US" sz="2400" b="1" dirty="0">
              <a:solidFill>
                <a:schemeClr val="accent1"/>
              </a:solidFill>
              <a:ea typeface="HYtbrB" panose="02030600000101010101" pitchFamily="18" charset="-127"/>
            </a:endParaRPr>
          </a:p>
        </p:txBody>
      </p:sp>
      <p:sp>
        <p:nvSpPr>
          <p:cNvPr id="14" name="TextBox 71"/>
          <p:cNvSpPr txBox="1"/>
          <p:nvPr/>
        </p:nvSpPr>
        <p:spPr>
          <a:xfrm rot="20520000">
            <a:off x="5724208" y="2921635"/>
            <a:ext cx="193040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ctr"/>
            <a:r>
              <a:rPr lang="en-US" sz="2400" b="1" dirty="0">
                <a:solidFill>
                  <a:schemeClr val="accent1"/>
                </a:solidFill>
                <a:ea typeface="HYtbrB" panose="02030600000101010101" pitchFamily="18" charset="-127"/>
              </a:rPr>
              <a:t>20th century</a:t>
            </a:r>
            <a:endParaRPr lang="en-US" sz="2400" b="1" dirty="0">
              <a:solidFill>
                <a:schemeClr val="accent1"/>
              </a:solidFill>
              <a:ea typeface="HYtbrB" panose="02030600000101010101" pitchFamily="18" charset="-127"/>
            </a:endParaRPr>
          </a:p>
        </p:txBody>
      </p:sp>
      <p:sp>
        <p:nvSpPr>
          <p:cNvPr id="17" name="TextBox 71"/>
          <p:cNvSpPr txBox="1"/>
          <p:nvPr/>
        </p:nvSpPr>
        <p:spPr>
          <a:xfrm rot="20460000">
            <a:off x="7820343" y="2322830"/>
            <a:ext cx="1884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ctr"/>
            <a:r>
              <a:rPr lang="en-US" sz="2400" b="1" dirty="0">
                <a:solidFill>
                  <a:schemeClr val="accent1"/>
                </a:solidFill>
                <a:ea typeface="HYtbrB" panose="02030600000101010101" pitchFamily="18" charset="-127"/>
              </a:rPr>
              <a:t>21st century</a:t>
            </a:r>
            <a:endParaRPr lang="en-US" sz="2400" b="1" dirty="0">
              <a:solidFill>
                <a:schemeClr val="accent1"/>
              </a:solidFill>
              <a:ea typeface="HYtbrB" panose="02030600000101010101" pitchFamily="18" charset="-127"/>
            </a:endParaRPr>
          </a:p>
        </p:txBody>
      </p:sp>
      <p:sp>
        <p:nvSpPr>
          <p:cNvPr id="18" name="TextBox 71"/>
          <p:cNvSpPr txBox="1"/>
          <p:nvPr/>
        </p:nvSpPr>
        <p:spPr>
          <a:xfrm rot="20460000">
            <a:off x="10304780" y="1569085"/>
            <a:ext cx="1076325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ctr"/>
            <a:r>
              <a:rPr lang="en-US" sz="2400" b="1" dirty="0">
                <a:solidFill>
                  <a:schemeClr val="accent1"/>
                </a:solidFill>
                <a:highlight>
                  <a:srgbClr val="FFFF00"/>
                </a:highlight>
                <a:ea typeface="HYtbrB" panose="02030600000101010101" pitchFamily="18" charset="-127"/>
              </a:rPr>
              <a:t>Future</a:t>
            </a:r>
            <a:endParaRPr lang="en-US" sz="2400" b="1" dirty="0">
              <a:solidFill>
                <a:schemeClr val="accent1"/>
              </a:solidFill>
              <a:highlight>
                <a:srgbClr val="FFFF00"/>
              </a:highlight>
              <a:ea typeface="HYtbrB" panose="02030600000101010101" pitchFamily="18" charset="-127"/>
            </a:endParaRPr>
          </a:p>
        </p:txBody>
      </p:sp>
      <p:sp>
        <p:nvSpPr>
          <p:cNvPr id="49" name="燕尾形箭头 48"/>
          <p:cNvSpPr/>
          <p:nvPr/>
        </p:nvSpPr>
        <p:spPr>
          <a:xfrm rot="20580000">
            <a:off x="273050" y="4721225"/>
            <a:ext cx="4247515" cy="2709545"/>
          </a:xfrm>
          <a:prstGeom prst="notchedRightArrow">
            <a:avLst/>
          </a:prstGeom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/>
              <a:t>satisfy </a:t>
            </a:r>
            <a:endParaRPr lang="en-US" altLang="zh-CN" sz="2800" b="1"/>
          </a:p>
          <a:p>
            <a:pPr algn="ctr"/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</a:rPr>
              <a:t>personal</a:t>
            </a:r>
            <a:r>
              <a:rPr lang="en-US" altLang="zh-CN" sz="2800" b="1"/>
              <a:t> need</a:t>
            </a:r>
            <a:endParaRPr lang="en-US" altLang="zh-CN" sz="2800" b="1"/>
          </a:p>
          <a:p>
            <a:pPr algn="ctr"/>
            <a:r>
              <a:rPr lang="zh-CN" altLang="en-US" sz="2800" b="1"/>
              <a:t>满足</a:t>
            </a:r>
            <a:r>
              <a:rPr lang="zh-CN" altLang="en-US" sz="2800" b="1">
                <a:solidFill>
                  <a:srgbClr val="FFFF00"/>
                </a:solidFill>
              </a:rPr>
              <a:t>个人</a:t>
            </a:r>
            <a:r>
              <a:rPr lang="zh-CN" altLang="en-US" sz="2800" b="1"/>
              <a:t>需求</a:t>
            </a:r>
            <a:endParaRPr lang="zh-CN" altLang="en-US" sz="2800" b="1"/>
          </a:p>
        </p:txBody>
      </p:sp>
      <p:sp>
        <p:nvSpPr>
          <p:cNvPr id="50" name="燕尾形箭头 49"/>
          <p:cNvSpPr/>
          <p:nvPr/>
        </p:nvSpPr>
        <p:spPr>
          <a:xfrm rot="20580000">
            <a:off x="4137660" y="3675380"/>
            <a:ext cx="4474845" cy="2585085"/>
          </a:xfrm>
          <a:prstGeom prst="notchedRightArrow">
            <a:avLst/>
          </a:prstGeom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/>
              <a:t>practice </a:t>
            </a:r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</a:rPr>
              <a:t>interpersonal </a:t>
            </a:r>
            <a:r>
              <a:rPr lang="en-US" altLang="zh-CN" sz="2800" b="1"/>
              <a:t>care</a:t>
            </a:r>
            <a:endParaRPr lang="en-US" altLang="zh-CN" sz="2800" b="1"/>
          </a:p>
          <a:p>
            <a:pPr algn="ctr"/>
            <a:r>
              <a:rPr lang="zh-CN" altLang="en-US" sz="2800" b="1"/>
              <a:t>践行</a:t>
            </a:r>
            <a:r>
              <a:rPr lang="zh-CN" altLang="en-US" sz="2800" b="1">
                <a:solidFill>
                  <a:srgbClr val="FFFF00"/>
                </a:solidFill>
              </a:rPr>
              <a:t>人际</a:t>
            </a:r>
            <a:r>
              <a:rPr lang="zh-CN" altLang="en-US" sz="2800" b="1"/>
              <a:t>关怀</a:t>
            </a:r>
            <a:endParaRPr lang="zh-CN" altLang="en-US" sz="2800" b="1"/>
          </a:p>
        </p:txBody>
      </p:sp>
      <p:sp>
        <p:nvSpPr>
          <p:cNvPr id="51" name="燕尾形箭头 50"/>
          <p:cNvSpPr/>
          <p:nvPr/>
        </p:nvSpPr>
        <p:spPr>
          <a:xfrm rot="20580000">
            <a:off x="8112125" y="2351405"/>
            <a:ext cx="4243070" cy="2792730"/>
          </a:xfrm>
          <a:prstGeom prst="notchedRightArrow">
            <a:avLst/>
          </a:prstGeom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 sz="2400" b="1"/>
          </a:p>
        </p:txBody>
      </p:sp>
      <p:sp>
        <p:nvSpPr>
          <p:cNvPr id="4" name="文本框 3"/>
          <p:cNvSpPr txBox="1"/>
          <p:nvPr/>
        </p:nvSpPr>
        <p:spPr>
          <a:xfrm rot="20580000">
            <a:off x="7972425" y="3071495"/>
            <a:ext cx="4298950" cy="155892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sz="2800" b="1">
                <a:solidFill>
                  <a:schemeClr val="lt1"/>
                </a:solidFill>
                <a:sym typeface="+mn-ea"/>
              </a:rPr>
              <a:t>develop</a:t>
            </a:r>
            <a:r>
              <a:rPr lang="en-US" altLang="zh-CN" sz="2400" b="1">
                <a:solidFill>
                  <a:schemeClr val="lt1"/>
                </a:solidFill>
                <a:sym typeface="+mn-ea"/>
              </a:rPr>
              <a:t> </a:t>
            </a:r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  <a:sym typeface="+mn-ea"/>
              </a:rPr>
              <a:t>interspecies</a:t>
            </a:r>
            <a:r>
              <a:rPr lang="en-US" altLang="zh-CN" sz="2400" b="1">
                <a:solidFill>
                  <a:schemeClr val="lt1"/>
                </a:solidFill>
                <a:sym typeface="+mn-ea"/>
              </a:rPr>
              <a:t> </a:t>
            </a:r>
            <a:r>
              <a:rPr lang="en-US" altLang="zh-CN" sz="2800" b="1">
                <a:solidFill>
                  <a:schemeClr val="lt1"/>
                </a:solidFill>
                <a:sym typeface="+mn-ea"/>
              </a:rPr>
              <a:t>friendship</a:t>
            </a:r>
            <a:endParaRPr lang="en-US" altLang="zh-CN" sz="2800" b="1">
              <a:solidFill>
                <a:schemeClr val="lt1"/>
              </a:solidFill>
              <a:sym typeface="+mn-ea"/>
            </a:endParaRPr>
          </a:p>
          <a:p>
            <a:pPr algn="ctr"/>
            <a:r>
              <a:rPr lang="zh-CN" altLang="en-US" sz="2800" b="1">
                <a:solidFill>
                  <a:schemeClr val="lt1"/>
                </a:solidFill>
                <a:sym typeface="+mn-ea"/>
              </a:rPr>
              <a:t>发展</a:t>
            </a:r>
            <a:r>
              <a:rPr lang="zh-CN" altLang="en-US" sz="2800" b="1">
                <a:solidFill>
                  <a:srgbClr val="FFFF00"/>
                </a:solidFill>
                <a:sym typeface="+mn-ea"/>
              </a:rPr>
              <a:t>跨物种</a:t>
            </a:r>
            <a:r>
              <a:rPr lang="zh-CN" altLang="en-US" sz="2800" b="1">
                <a:solidFill>
                  <a:schemeClr val="lt1"/>
                </a:solidFill>
                <a:sym typeface="+mn-ea"/>
              </a:rPr>
              <a:t>友谊</a:t>
            </a:r>
            <a:endParaRPr lang="zh-CN" altLang="en-US" sz="2800" b="1">
              <a:solidFill>
                <a:schemeClr val="lt1"/>
              </a:solidFill>
              <a:sym typeface="+mn-ea"/>
            </a:endParaRPr>
          </a:p>
        </p:txBody>
      </p:sp>
      <p:sp>
        <p:nvSpPr>
          <p:cNvPr id="3" name="TextBox 71"/>
          <p:cNvSpPr txBox="1"/>
          <p:nvPr/>
        </p:nvSpPr>
        <p:spPr>
          <a:xfrm rot="20520000">
            <a:off x="1127974" y="1538478"/>
            <a:ext cx="7239635" cy="52197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p>
            <a:pPr algn="ctr"/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Berlin Sans FB" panose="020E0602020502020306" charset="0"/>
                <a:ea typeface="方正兰亭粗黑简体" panose="02000000000000000000" pitchFamily="2" charset="-122"/>
                <a:cs typeface="Berlin Sans FB" panose="020E0602020502020306" charset="0"/>
              </a:rPr>
              <a:t>Remain true to our original aspiration.</a:t>
            </a:r>
            <a:r>
              <a:rPr lang="zh-CN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Berlin Sans FB" panose="020E0602020502020306" charset="0"/>
                <a:ea typeface="方正兰亭粗黑简体" panose="02000000000000000000" pitchFamily="2" charset="-122"/>
                <a:cs typeface="Berlin Sans FB" panose="020E0602020502020306" charset="0"/>
              </a:rPr>
              <a:t>不忘初心</a:t>
            </a:r>
            <a:endParaRPr lang="zh-CN" altLang="en-US" sz="2800" dirty="0">
              <a:solidFill>
                <a:schemeClr val="tx1">
                  <a:lumMod val="85000"/>
                  <a:lumOff val="15000"/>
                </a:schemeClr>
              </a:solidFill>
              <a:latin typeface="Berlin Sans FB" panose="020E0602020502020306" charset="0"/>
              <a:ea typeface="方正兰亭粗黑简体" panose="02000000000000000000" pitchFamily="2" charset="-122"/>
              <a:cs typeface="Berlin Sans FB" panose="020E0602020502020306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  <p:bldP spid="7" grpId="0" bldLvl="0" animBg="1"/>
      <p:bldP spid="8" grpId="0" bldLvl="0" animBg="1"/>
      <p:bldP spid="10" grpId="0" bldLvl="0" animBg="1"/>
      <p:bldP spid="11" grpId="0" bldLvl="0" animBg="1"/>
      <p:bldP spid="12" grpId="0"/>
      <p:bldP spid="2" grpId="0"/>
      <p:bldP spid="14" grpId="0"/>
      <p:bldP spid="17" grpId="0"/>
      <p:bldP spid="18" grpId="0"/>
      <p:bldP spid="4" grpId="0"/>
      <p:bldP spid="37" grpId="2" bldLvl="0" animBg="1"/>
      <p:bldP spid="38" grpId="1" bldLvl="0" animBg="1"/>
      <p:bldP spid="18" grpId="1"/>
      <p:bldP spid="49" grpId="0" bldLvl="0" animBg="1"/>
      <p:bldP spid="50" grpId="0" bldLvl="0" animBg="1"/>
      <p:bldP spid="51" grpId="0" bldLvl="0" animBg="1"/>
      <p:bldP spid="3" grpId="1" bldLvl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423545" y="626110"/>
            <a:ext cx="11556365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sz="36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Malgun Gothic" panose="020B0503020000020004" charset="-127"/>
                <a:ea typeface="Malgun Gothic" panose="020B0503020000020004" charset="-127"/>
                <a:cs typeface="Arial" panose="020B0604020202020204" pitchFamily="34" charset="0"/>
              </a:rPr>
              <a:t>Homework</a:t>
            </a:r>
            <a:endParaRPr lang="en-US" altLang="zh-CN" sz="3600" b="1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Malgun Gothic" panose="020B0503020000020004" charset="-127"/>
              <a:ea typeface="Malgun Gothic" panose="020B0503020000020004" charset="-127"/>
              <a:cs typeface="Arial" panose="020B0604020202020204" pitchFamily="34" charset="0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500380" y="1209675"/>
            <a:ext cx="10865485" cy="177546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>
              <a:lnSpc>
                <a:spcPct val="110000"/>
              </a:lnSpc>
            </a:pPr>
            <a:r>
              <a:rPr lang="en-US" sz="3200" b="1" dirty="0">
                <a:solidFill>
                  <a:schemeClr val="accent2">
                    <a:lumMod val="75000"/>
                  </a:schemeClr>
                </a:solidFill>
                <a:effectLst>
                  <a:innerShdw dist="50800" dir="13500000">
                    <a:srgbClr val="A60008"/>
                  </a:innerShdw>
                </a:effectLst>
                <a:latin typeface="Arial Narrow" panose="020B0606020202030204" charset="0"/>
                <a:ea typeface="Malgun Gothic" panose="020B0503020000020004" charset="-127"/>
                <a:cs typeface="Arial Narrow" panose="020B0606020202030204" charset="0"/>
                <a:sym typeface="+mn-ea"/>
              </a:rPr>
              <a:t>Need to do/Group work: </a:t>
            </a:r>
            <a:endParaRPr lang="en-US" sz="3200" b="1" dirty="0">
              <a:solidFill>
                <a:schemeClr val="accent2">
                  <a:lumMod val="75000"/>
                </a:schemeClr>
              </a:solidFill>
              <a:effectLst>
                <a:innerShdw dist="50800" dir="13500000">
                  <a:srgbClr val="A60008"/>
                </a:innerShdw>
              </a:effectLst>
              <a:latin typeface="Arial Narrow" panose="020B0606020202030204" charset="0"/>
              <a:ea typeface="Malgun Gothic" panose="020B0503020000020004" charset="-127"/>
              <a:cs typeface="Arial Narrow" panose="020B0606020202030204" charset="0"/>
              <a:sym typeface="+mn-ea"/>
            </a:endParaRPr>
          </a:p>
          <a:p>
            <a:pPr algn="l">
              <a:lnSpc>
                <a:spcPct val="110000"/>
              </a:lnSpc>
            </a:pP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effectLst>
                  <a:innerShdw dist="50800" dir="13500000">
                    <a:srgbClr val="A60008"/>
                  </a:innerShdw>
                </a:effectLst>
                <a:latin typeface="Arial Narrow" panose="020B0606020202030204" charset="0"/>
                <a:ea typeface="Malgun Gothic" panose="020B0503020000020004" charset="-127"/>
                <a:cs typeface="Arial Narrow" panose="020B0606020202030204" charset="0"/>
                <a:sym typeface="+mn-ea"/>
              </a:rPr>
              <a:t>Make a video to introduce the development of modern circuses and upload it on Tiktok or </a:t>
            </a: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effectLst>
                  <a:innerShdw dist="50800" dir="13500000">
                    <a:srgbClr val="A60008"/>
                  </a:innerShdw>
                </a:effectLst>
                <a:latin typeface="Arial Narrow" panose="020B0606020202030204" charset="0"/>
                <a:ea typeface="Malgun Gothic" panose="020B0503020000020004" charset="-127"/>
                <a:cs typeface="Arial Narrow" panose="020B0606020202030204" charset="0"/>
                <a:sym typeface="+mn-ea"/>
              </a:rPr>
              <a:t>Wetchat.</a:t>
            </a:r>
            <a:endParaRPr lang="en-US" altLang="en-US" sz="2800" b="1" dirty="0">
              <a:solidFill>
                <a:schemeClr val="accent2">
                  <a:lumMod val="75000"/>
                </a:schemeClr>
              </a:solidFill>
              <a:effectLst>
                <a:innerShdw dist="50800" dir="13500000">
                  <a:srgbClr val="A60008"/>
                </a:innerShdw>
              </a:effectLst>
              <a:latin typeface="Arial Narrow" panose="020B0606020202030204" charset="0"/>
              <a:ea typeface="Malgun Gothic" panose="020B0503020000020004" charset="-127"/>
              <a:cs typeface="Arial Narrow" panose="020B0606020202030204" charset="0"/>
              <a:sym typeface="+mn-ea"/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501015" y="4635500"/>
            <a:ext cx="10864850" cy="16814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>
              <a:lnSpc>
                <a:spcPct val="90000"/>
              </a:lnSpc>
            </a:pPr>
            <a:r>
              <a:rPr lang="en-US" sz="3200" b="1" dirty="0">
                <a:solidFill>
                  <a:srgbClr val="7030A0"/>
                </a:solidFill>
                <a:effectLst>
                  <a:innerShdw dist="50800" dir="13500000">
                    <a:srgbClr val="A60008"/>
                  </a:innerShdw>
                </a:effectLst>
                <a:latin typeface="Arial Narrow" panose="020B0606020202030204" charset="0"/>
                <a:ea typeface="Malgun Gothic" panose="020B0503020000020004" charset="-127"/>
                <a:cs typeface="Arial Narrow" panose="020B0606020202030204" charset="0"/>
                <a:sym typeface="+mn-ea"/>
              </a:rPr>
              <a:t>Choose to do/Solo work and group work:</a:t>
            </a:r>
            <a:endParaRPr lang="en-US" sz="3200" b="1" dirty="0">
              <a:solidFill>
                <a:srgbClr val="7030A0"/>
              </a:solidFill>
              <a:effectLst>
                <a:innerShdw dist="50800" dir="13500000">
                  <a:srgbClr val="A60008"/>
                </a:innerShdw>
              </a:effectLst>
              <a:latin typeface="Arial Narrow" panose="020B0606020202030204" charset="0"/>
              <a:ea typeface="Malgun Gothic" panose="020B0503020000020004" charset="-127"/>
              <a:cs typeface="Arial Narrow" panose="020B0606020202030204" charset="0"/>
              <a:sym typeface="+mn-ea"/>
            </a:endParaRPr>
          </a:p>
          <a:p>
            <a:pPr algn="l">
              <a:lnSpc>
                <a:spcPct val="110000"/>
              </a:lnSpc>
            </a:pPr>
            <a:r>
              <a:rPr lang="en-US" sz="2800" b="1" dirty="0">
                <a:solidFill>
                  <a:srgbClr val="7030A0"/>
                </a:solidFill>
                <a:effectLst>
                  <a:innerShdw dist="50800" dir="13500000">
                    <a:srgbClr val="A60008"/>
                  </a:innerShdw>
                </a:effectLst>
                <a:latin typeface="Arial Narrow" panose="020B0606020202030204" charset="0"/>
                <a:ea typeface="Malgun Gothic" panose="020B0503020000020004" charset="-127"/>
                <a:cs typeface="Arial Narrow" panose="020B0606020202030204" charset="0"/>
                <a:sym typeface="+mn-ea"/>
              </a:rPr>
              <a:t>Search for information about circuses in China and get a more comprehensive</a:t>
            </a:r>
            <a:r>
              <a:rPr lang="en-US" sz="2000" b="1" dirty="0">
                <a:solidFill>
                  <a:srgbClr val="7030A0"/>
                </a:solidFill>
                <a:effectLst>
                  <a:innerShdw dist="50800" dir="13500000">
                    <a:srgbClr val="A60008"/>
                  </a:innerShdw>
                </a:effectLst>
                <a:latin typeface="Arial Narrow" panose="020B0606020202030204" charset="0"/>
                <a:ea typeface="Malgun Gothic" panose="020B0503020000020004" charset="-127"/>
                <a:cs typeface="Arial Narrow" panose="020B0606020202030204" charset="0"/>
                <a:sym typeface="+mn-ea"/>
              </a:rPr>
              <a:t>(全面的)</a:t>
            </a:r>
            <a:r>
              <a:rPr lang="en-US" sz="2800" b="1" dirty="0">
                <a:solidFill>
                  <a:srgbClr val="7030A0"/>
                </a:solidFill>
                <a:effectLst>
                  <a:innerShdw dist="50800" dir="13500000">
                    <a:srgbClr val="A60008"/>
                  </a:innerShdw>
                </a:effectLst>
                <a:latin typeface="Arial Narrow" panose="020B0606020202030204" charset="0"/>
                <a:ea typeface="Malgun Gothic" panose="020B0503020000020004" charset="-127"/>
                <a:cs typeface="Arial Narrow" panose="020B0606020202030204" charset="0"/>
                <a:sym typeface="+mn-ea"/>
              </a:rPr>
              <a:t> understanding about them. Share with friends.</a:t>
            </a:r>
            <a:endParaRPr lang="en-US" altLang="en-US" sz="2800" b="1" dirty="0">
              <a:solidFill>
                <a:srgbClr val="7030A0"/>
              </a:solidFill>
              <a:effectLst>
                <a:innerShdw dist="50800" dir="13500000">
                  <a:srgbClr val="A60008"/>
                </a:innerShdw>
              </a:effectLst>
              <a:latin typeface="Arial Narrow" panose="020B0606020202030204" charset="0"/>
              <a:ea typeface="Malgun Gothic" panose="020B0503020000020004" charset="-127"/>
              <a:cs typeface="Arial Narrow" panose="020B0606020202030204" charset="0"/>
              <a:sym typeface="+mn-ea"/>
            </a:endParaRPr>
          </a:p>
        </p:txBody>
      </p:sp>
      <p:graphicFrame>
        <p:nvGraphicFramePr>
          <p:cNvPr id="8" name="表格 7"/>
          <p:cNvGraphicFramePr/>
          <p:nvPr/>
        </p:nvGraphicFramePr>
        <p:xfrm>
          <a:off x="1270635" y="2985135"/>
          <a:ext cx="929767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0775"/>
                <a:gridCol w="8176895"/>
              </a:tblGrid>
              <a:tr h="5689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sz="24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innerShdw dist="50800" dir="13500000">
                              <a:srgbClr val="A60008"/>
                            </a:innerShdw>
                          </a:effectLst>
                          <a:latin typeface="Arial Narrow" panose="020B0606020202030204" charset="0"/>
                          <a:ea typeface="Malgun Gothic" panose="020B0503020000020004" charset="-127"/>
                          <a:cs typeface="Arial Narrow" panose="020B0606020202030204" charset="0"/>
                        </a:rPr>
                        <a:t>S1-S4</a:t>
                      </a:r>
                      <a:endParaRPr lang="en-US" sz="24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innerShdw dist="50800" dir="13500000">
                            <a:srgbClr val="A60008"/>
                          </a:innerShdw>
                        </a:effectLst>
                        <a:latin typeface="Arial Narrow" panose="020B0606020202030204" charset="0"/>
                        <a:ea typeface="Malgun Gothic" panose="020B0503020000020004" charset="-127"/>
                        <a:cs typeface="Arial Narrow" panose="020B0606020202030204" charset="0"/>
                      </a:endParaRPr>
                    </a:p>
                  </a:txBody>
                  <a:tcPr anchor="ctr" anchorCtr="0">
                    <a:solidFill>
                      <a:srgbClr val="C5E0B4"/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sz="24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innerShdw dist="50800" dir="13500000">
                              <a:srgbClr val="A60008"/>
                            </a:innerShdw>
                          </a:effectLst>
                          <a:latin typeface="Arial Narrow" panose="020B0606020202030204" charset="0"/>
                          <a:ea typeface="Malgun Gothic" panose="020B0503020000020004" charset="-127"/>
                          <a:cs typeface="Arial Narrow" panose="020B0606020202030204" charset="0"/>
                        </a:rPr>
                        <a:t>Rearrange the material to form a script(文稿).</a:t>
                      </a:r>
                      <a:endParaRPr lang="en-US" sz="24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innerShdw dist="50800" dir="13500000">
                            <a:srgbClr val="A60008"/>
                          </a:innerShdw>
                        </a:effectLst>
                        <a:latin typeface="Arial Narrow" panose="020B0606020202030204" charset="0"/>
                        <a:ea typeface="Malgun Gothic" panose="020B0503020000020004" charset="-127"/>
                        <a:cs typeface="Arial Narrow" panose="020B0606020202030204" charset="0"/>
                      </a:endParaRPr>
                    </a:p>
                  </a:txBody>
                  <a:tcPr>
                    <a:solidFill>
                      <a:srgbClr val="C5E0B4"/>
                    </a:solidFill>
                  </a:tcPr>
                </a:tc>
              </a:tr>
              <a:tr h="3810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sz="24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innerShdw dist="50800" dir="13500000">
                              <a:srgbClr val="A60008"/>
                            </a:innerShdw>
                          </a:effectLst>
                          <a:latin typeface="Arial Narrow" panose="020B0606020202030204" charset="0"/>
                          <a:ea typeface="Malgun Gothic" panose="020B0503020000020004" charset="-127"/>
                          <a:cs typeface="Arial Narrow" panose="020B0606020202030204" charset="0"/>
                        </a:rPr>
                        <a:t>S5</a:t>
                      </a:r>
                      <a:endParaRPr lang="en-US" sz="24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innerShdw dist="50800" dir="13500000">
                            <a:srgbClr val="A60008"/>
                          </a:innerShdw>
                        </a:effectLst>
                        <a:latin typeface="Arial Narrow" panose="020B0606020202030204" charset="0"/>
                        <a:ea typeface="Malgun Gothic" panose="020B0503020000020004" charset="-127"/>
                        <a:cs typeface="Arial Narrow" panose="020B0606020202030204" charset="0"/>
                      </a:endParaRPr>
                    </a:p>
                  </a:txBody>
                  <a:tcPr anchor="ctr" anchorCtr="0">
                    <a:solidFill>
                      <a:srgbClr val="C5E0B4"/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sz="24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innerShdw dist="50800" dir="13500000">
                              <a:srgbClr val="A60008"/>
                            </a:innerShdw>
                          </a:effectLst>
                          <a:latin typeface="Arial Narrow" panose="020B0606020202030204" charset="0"/>
                          <a:ea typeface="Malgun Gothic" panose="020B0503020000020004" charset="-127"/>
                          <a:cs typeface="Arial Narrow" panose="020B0606020202030204" charset="0"/>
                        </a:rPr>
                        <a:t>Collect proper pictures and videos.</a:t>
                      </a:r>
                      <a:endParaRPr lang="en-US" sz="24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innerShdw dist="50800" dir="13500000">
                            <a:srgbClr val="A60008"/>
                          </a:innerShdw>
                        </a:effectLst>
                        <a:latin typeface="Arial Narrow" panose="020B0606020202030204" charset="0"/>
                        <a:ea typeface="Malgun Gothic" panose="020B0503020000020004" charset="-127"/>
                        <a:cs typeface="Arial Narrow" panose="020B0606020202030204" charset="0"/>
                      </a:endParaRPr>
                    </a:p>
                  </a:txBody>
                  <a:tcPr>
                    <a:solidFill>
                      <a:srgbClr val="C5E0B4"/>
                    </a:solidFill>
                  </a:tcPr>
                </a:tc>
              </a:tr>
              <a:tr h="3810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sz="24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innerShdw dist="50800" dir="13500000">
                              <a:srgbClr val="A60008"/>
                            </a:innerShdw>
                          </a:effectLst>
                          <a:latin typeface="Arial Narrow" panose="020B0606020202030204" charset="0"/>
                          <a:ea typeface="Malgun Gothic" panose="020B0503020000020004" charset="-127"/>
                          <a:cs typeface="Arial Narrow" panose="020B0606020202030204" charset="0"/>
                        </a:rPr>
                        <a:t>S6</a:t>
                      </a:r>
                      <a:endParaRPr lang="en-US" sz="24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innerShdw dist="50800" dir="13500000">
                            <a:srgbClr val="A60008"/>
                          </a:innerShdw>
                        </a:effectLst>
                        <a:latin typeface="Arial Narrow" panose="020B0606020202030204" charset="0"/>
                        <a:ea typeface="Malgun Gothic" panose="020B0503020000020004" charset="-127"/>
                        <a:cs typeface="Arial Narrow" panose="020B0606020202030204" charset="0"/>
                      </a:endParaRPr>
                    </a:p>
                  </a:txBody>
                  <a:tcPr anchor="ctr" anchorCtr="0">
                    <a:solidFill>
                      <a:srgbClr val="C5E0B4"/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sz="24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innerShdw dist="50800" dir="13500000">
                              <a:srgbClr val="A60008"/>
                            </a:innerShdw>
                          </a:effectLst>
                          <a:latin typeface="Arial Narrow" panose="020B0606020202030204" charset="0"/>
                          <a:ea typeface="Malgun Gothic" panose="020B0503020000020004" charset="-127"/>
                          <a:cs typeface="Arial Narrow" panose="020B0606020202030204" charset="0"/>
                        </a:rPr>
                        <a:t>Combine all the material together with chosen background music.</a:t>
                      </a:r>
                      <a:endParaRPr lang="en-US" sz="24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innerShdw dist="50800" dir="13500000">
                            <a:srgbClr val="A60008"/>
                          </a:innerShdw>
                        </a:effectLst>
                        <a:latin typeface="Arial Narrow" panose="020B0606020202030204" charset="0"/>
                        <a:ea typeface="Malgun Gothic" panose="020B0503020000020004" charset="-127"/>
                        <a:cs typeface="Arial Narrow" panose="020B0606020202030204" charset="0"/>
                      </a:endParaRPr>
                    </a:p>
                  </a:txBody>
                  <a:tcPr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TABLE_ENDDRAG_ORIGIN_RECT" val="562*374"/>
  <p:tag name="TABLE_ENDDRAG_RECT" val="0*136*562*374"/>
</p:tagLst>
</file>

<file path=ppt/tags/tag4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5.xml><?xml version="1.0" encoding="utf-8"?>
<p:tagLst xmlns:p="http://schemas.openxmlformats.org/presentationml/2006/main">
  <p:tag name="TABLE_ENDDRAG_ORIGIN_RECT" val="855*309"/>
  <p:tag name="TABLE_ENDDRAG_RECT" val="49*213*855*309"/>
</p:tagLst>
</file>

<file path=ppt/tags/tag6.xml><?xml version="1.0" encoding="utf-8"?>
<p:tagLst xmlns:p="http://schemas.openxmlformats.org/presentationml/2006/main">
  <p:tag name="KSO_WM_DIAGRAM_VIRTUALLY_FRAME" val="{&quot;height&quot;:150.2,&quot;left&quot;:20.3,&quot;top&quot;:306.05,&quot;width&quot;:925.45}"/>
</p:tagLst>
</file>

<file path=ppt/tags/tag7.xml><?xml version="1.0" encoding="utf-8"?>
<p:tagLst xmlns:p="http://schemas.openxmlformats.org/presentationml/2006/main">
  <p:tag name="KSO_WM_DIAGRAM_VIRTUALLY_FRAME" val="{&quot;height&quot;:150.2,&quot;left&quot;:20.3,&quot;top&quot;:306.05,&quot;width&quot;:925.45}"/>
</p:tagLst>
</file>

<file path=ppt/tags/tag8.xml><?xml version="1.0" encoding="utf-8"?>
<p:tagLst xmlns:p="http://schemas.openxmlformats.org/presentationml/2006/main">
  <p:tag name="TABLE_ENDDRAG_ORIGIN_RECT" val="883*380"/>
  <p:tag name="TABLE_ENDDRAG_RECT" val="27*102*883*380"/>
</p:tagLst>
</file>

<file path=ppt/tags/tag9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10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11.xml><?xml version="1.0" encoding="utf-8"?>
<p:tagLst xmlns:p="http://schemas.openxmlformats.org/presentationml/2006/main">
  <p:tag name="ISLIDE.GUIDESSETTING" val="{&quot;Id&quot;:null,&quot;Name&quot;:&quot;正常&quot;,&quot;HeaderHeight&quot;:15.0,&quot;FooterHeight&quot;:9.0,&quot;SideMargin&quot;:5.5,&quot;TopMargin&quot;:0.0,&quot;BottomMargin&quot;:0.0,&quot;IntervalMargin&quot;:1.5,&quot;SettingType&quot;:&quot;System&quot;}"/>
  <p:tag name="commondata" val="eyJoZGlkIjoiYzFhZGY0ZTViYWQyN2I0ZGJhNDk0OThkMjNkNmQ2MDYifQ==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5660</Words>
  <Application>WPS 演示</Application>
  <PresentationFormat>宽屏</PresentationFormat>
  <Paragraphs>393</Paragraphs>
  <Slides>23</Slides>
  <Notes>0</Notes>
  <HiddenSlides>0</HiddenSlides>
  <MMClips>1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41" baseType="lpstr">
      <vt:lpstr>Arial</vt:lpstr>
      <vt:lpstr>宋体</vt:lpstr>
      <vt:lpstr>Wingdings</vt:lpstr>
      <vt:lpstr>字体视界-紫水晶体</vt:lpstr>
      <vt:lpstr>Comic Sans MS</vt:lpstr>
      <vt:lpstr>Calibri</vt:lpstr>
      <vt:lpstr>Malgun Gothic</vt:lpstr>
      <vt:lpstr>华文新魏</vt:lpstr>
      <vt:lpstr>微软雅黑</vt:lpstr>
      <vt:lpstr>Arial Unicode MS</vt:lpstr>
      <vt:lpstr>等线 Light</vt:lpstr>
      <vt:lpstr>等线</vt:lpstr>
      <vt:lpstr>HYtbrB</vt:lpstr>
      <vt:lpstr>Berlin Sans FB</vt:lpstr>
      <vt:lpstr>方正兰亭粗黑简体</vt:lpstr>
      <vt:lpstr>Arial Narrow</vt:lpstr>
      <vt:lpstr>黑体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MLOONG</dc:creator>
  <cp:lastModifiedBy>倪倪</cp:lastModifiedBy>
  <cp:revision>333</cp:revision>
  <dcterms:created xsi:type="dcterms:W3CDTF">2019-03-15T07:36:00Z</dcterms:created>
  <dcterms:modified xsi:type="dcterms:W3CDTF">2024-06-13T02:39:25Z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A19105D9EE5F4B68B85DE93A5C6DA810_12</vt:lpwstr>
  </property>
  <property fmtid="{D5CDD505-2E9C-101B-9397-08002B2CF9AE}" pid="3" name="KSOProductBuildVer">
    <vt:lpwstr>2052-12.1.0.17133</vt:lpwstr>
  </property>
</Properties>
</file>