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7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3"/>
  </p:sldMasterIdLst>
  <p:notesMasterIdLst>
    <p:notesMasterId r:id="rId18"/>
  </p:notesMasterIdLst>
  <p:handoutMasterIdLst>
    <p:handoutMasterId r:id="rId19"/>
  </p:handoutMasterIdLst>
  <p:sldIdLst>
    <p:sldId id="366" r:id="rId4"/>
    <p:sldId id="256" r:id="rId5"/>
    <p:sldId id="384" r:id="rId6"/>
    <p:sldId id="385" r:id="rId7"/>
    <p:sldId id="368" r:id="rId8"/>
    <p:sldId id="369" r:id="rId9"/>
    <p:sldId id="370" r:id="rId10"/>
    <p:sldId id="372" r:id="rId11"/>
    <p:sldId id="373" r:id="rId12"/>
    <p:sldId id="375" r:id="rId13"/>
    <p:sldId id="376" r:id="rId14"/>
    <p:sldId id="377" r:id="rId15"/>
    <p:sldId id="371" r:id="rId16"/>
    <p:sldId id="382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楷体" panose="02010609060101010101" pitchFamily="49" charset="-122"/>
      <p:regular r:id="rId27"/>
    </p:embeddedFont>
    <p:embeddedFont>
      <p:font typeface="Calibri" panose="020F0502020204030204"/>
      <p:regular r:id="rId28"/>
      <p:bold r:id="rId29"/>
      <p:italic r:id="rId30"/>
      <p:boldItalic r:id="rId31"/>
    </p:embeddedFont>
    <p:embeddedFont>
      <p:font typeface="黑体" panose="02010609060101010101" pitchFamily="49" charset="-122"/>
      <p:regular r:id="rId32"/>
    </p:embeddedFont>
    <p:embeddedFont>
      <p:font typeface="华文楷体" panose="02010600040101010101" charset="-122"/>
      <p:regular r:id="rId33"/>
    </p:embeddedFont>
  </p:embeddedFontLst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8" userDrawn="1">
          <p15:clr>
            <a:srgbClr val="A4A3A4"/>
          </p15:clr>
        </p15:guide>
        <p15:guide id="2" pos="29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190" autoAdjust="0"/>
  </p:normalViewPr>
  <p:slideViewPr>
    <p:cSldViewPr showGuides="1">
      <p:cViewPr varScale="1">
        <p:scale>
          <a:sx n="96" d="100"/>
          <a:sy n="96" d="100"/>
        </p:scale>
        <p:origin x="636" y="84"/>
      </p:cViewPr>
      <p:guideLst>
        <p:guide orient="horz" pos="1598"/>
        <p:guide pos="29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8" d="100"/>
        <a:sy n="168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2.xml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楷体" panose="020106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楷体" panose="02010609060101010101" pitchFamily="49" charset="-122"/>
              </a:rPr>
            </a:fld>
            <a:endParaRPr lang="zh-CN" altLang="en-US">
              <a:ea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楷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楷体" panose="02010609060101010101" pitchFamily="49" charset="-122"/>
              </a:rPr>
            </a:fld>
            <a:endParaRPr lang="zh-CN" altLang="en-US">
              <a:ea typeface="楷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B5C98974-8BD1-41DA-808A-A2C8979CA66D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BDD72810-E069-4A15-A60A-A338C1F2D66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编写用图片\背景图 优\图片31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4860032" y="1275606"/>
            <a:ext cx="735006" cy="24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模板：</a:t>
            </a:r>
            <a:r>
              <a:rPr lang="en-US" altLang="zh-CN" sz="100">
                <a:solidFill>
                  <a:schemeClr val="bg1"/>
                </a:solidFill>
              </a:rPr>
              <a:t>www.1ppt.com/moban/                  PPT</a:t>
            </a:r>
            <a:r>
              <a:rPr lang="zh-CN" altLang="en-US" sz="100">
                <a:solidFill>
                  <a:schemeClr val="bg1"/>
                </a:solidFill>
              </a:rPr>
              <a:t>素材：</a:t>
            </a:r>
            <a:r>
              <a:rPr lang="en-US" altLang="zh-CN" sz="100">
                <a:solidFill>
                  <a:schemeClr val="bg1"/>
                </a:solidFill>
              </a:rPr>
              <a:t>www.1ppt.com/sucai/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背景：</a:t>
            </a:r>
            <a:r>
              <a:rPr lang="en-US" altLang="zh-CN" sz="100">
                <a:solidFill>
                  <a:schemeClr val="bg1"/>
                </a:solidFill>
              </a:rPr>
              <a:t>www.1ppt.com/beijing/                   PPT</a:t>
            </a:r>
            <a:r>
              <a:rPr lang="zh-CN" altLang="en-US" sz="100">
                <a:solidFill>
                  <a:schemeClr val="bg1"/>
                </a:solidFill>
              </a:rPr>
              <a:t>图表：</a:t>
            </a:r>
            <a:r>
              <a:rPr lang="en-US" altLang="zh-CN" sz="100">
                <a:solidFill>
                  <a:schemeClr val="bg1"/>
                </a:solidFill>
              </a:rPr>
              <a:t>www.1ppt.com/tubiao/     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en-US" altLang="zh-CN" sz="100">
                <a:solidFill>
                  <a:schemeClr val="bg1"/>
                </a:solidFill>
              </a:rPr>
              <a:t>PPT</a:t>
            </a:r>
            <a:r>
              <a:rPr lang="zh-CN" altLang="en-US" sz="100">
                <a:solidFill>
                  <a:schemeClr val="bg1"/>
                </a:solidFill>
              </a:rPr>
              <a:t>下载：</a:t>
            </a:r>
            <a:r>
              <a:rPr lang="en-US" altLang="zh-CN" sz="100">
                <a:solidFill>
                  <a:schemeClr val="bg1"/>
                </a:solidFill>
              </a:rPr>
              <a:t>www.1ppt.com/xiazai/                     PPT</a:t>
            </a:r>
            <a:r>
              <a:rPr lang="zh-CN" altLang="en-US" sz="100">
                <a:solidFill>
                  <a:schemeClr val="bg1"/>
                </a:solidFill>
              </a:rPr>
              <a:t>教程： </a:t>
            </a:r>
            <a:r>
              <a:rPr lang="en-US" altLang="zh-CN" sz="100">
                <a:solidFill>
                  <a:schemeClr val="bg1"/>
                </a:solidFill>
              </a:rPr>
              <a:t>www.1ppt.com/powerpoint/     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资料下载：</a:t>
            </a:r>
            <a:r>
              <a:rPr lang="en-US" altLang="zh-CN" sz="100">
                <a:solidFill>
                  <a:schemeClr val="bg1"/>
                </a:solidFill>
              </a:rPr>
              <a:t>www.1ppt.com/ziliao/                   </a:t>
            </a:r>
            <a:r>
              <a:rPr lang="zh-CN" altLang="en-US" sz="100">
                <a:solidFill>
                  <a:schemeClr val="bg1"/>
                </a:solidFill>
              </a:rPr>
              <a:t>个人简历：</a:t>
            </a:r>
            <a:r>
              <a:rPr lang="en-US" altLang="zh-CN" sz="100">
                <a:solidFill>
                  <a:schemeClr val="bg1"/>
                </a:solidFill>
              </a:rPr>
              <a:t>www.1ppt.com/jianli/            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试卷下载：</a:t>
            </a:r>
            <a:r>
              <a:rPr lang="en-US" altLang="zh-CN" sz="100">
                <a:solidFill>
                  <a:schemeClr val="bg1"/>
                </a:solidFill>
              </a:rPr>
              <a:t>www.1ppt.com/shiti/                     </a:t>
            </a:r>
            <a:r>
              <a:rPr lang="zh-CN" altLang="en-US" sz="100">
                <a:solidFill>
                  <a:schemeClr val="bg1"/>
                </a:solidFill>
              </a:rPr>
              <a:t>教案下载：</a:t>
            </a:r>
            <a:r>
              <a:rPr lang="en-US" altLang="zh-CN" sz="100">
                <a:solidFill>
                  <a:schemeClr val="bg1"/>
                </a:solidFill>
              </a:rPr>
              <a:t>www.1ppt.com/jiaoan/              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手抄报：</a:t>
            </a:r>
            <a:r>
              <a:rPr lang="en-US" altLang="zh-CN" sz="100">
                <a:solidFill>
                  <a:schemeClr val="bg1"/>
                </a:solidFill>
              </a:rPr>
              <a:t>www.1ppt.com/shouchaobao/          PPT</a:t>
            </a:r>
            <a:r>
              <a:rPr lang="zh-CN" altLang="en-US" sz="100">
                <a:solidFill>
                  <a:schemeClr val="bg1"/>
                </a:solidFill>
              </a:rPr>
              <a:t>课件：</a:t>
            </a:r>
            <a:r>
              <a:rPr lang="en-US" altLang="zh-CN" sz="100">
                <a:solidFill>
                  <a:schemeClr val="bg1"/>
                </a:solidFill>
              </a:rPr>
              <a:t>www.1ppt.com/kejian/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语文课件：</a:t>
            </a:r>
            <a:r>
              <a:rPr lang="en-US" altLang="zh-CN" sz="100">
                <a:solidFill>
                  <a:schemeClr val="bg1"/>
                </a:solidFill>
              </a:rPr>
              <a:t>www.1ppt.com/kejian/yuwen/    </a:t>
            </a:r>
            <a:r>
              <a:rPr lang="zh-CN" altLang="en-US" sz="100">
                <a:solidFill>
                  <a:schemeClr val="bg1"/>
                </a:solidFill>
              </a:rPr>
              <a:t>数学课件：</a:t>
            </a:r>
            <a:r>
              <a:rPr lang="en-US" altLang="zh-CN" sz="100">
                <a:solidFill>
                  <a:schemeClr val="bg1"/>
                </a:solidFill>
              </a:rPr>
              <a:t>www.1ppt.com/kejian/shuxue/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英语课件：</a:t>
            </a:r>
            <a:r>
              <a:rPr lang="en-US" altLang="zh-CN" sz="100">
                <a:solidFill>
                  <a:schemeClr val="bg1"/>
                </a:solidFill>
              </a:rPr>
              <a:t>www.1ppt.com/kejian/yingyu/    </a:t>
            </a:r>
            <a:r>
              <a:rPr lang="zh-CN" altLang="en-US" sz="100">
                <a:solidFill>
                  <a:schemeClr val="bg1"/>
                </a:solidFill>
              </a:rPr>
              <a:t>美术课件：</a:t>
            </a:r>
            <a:r>
              <a:rPr lang="en-US" altLang="zh-CN" sz="100">
                <a:solidFill>
                  <a:schemeClr val="bg1"/>
                </a:solidFill>
              </a:rPr>
              <a:t>www.1ppt.com/kejian/meishu/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科学课件：</a:t>
            </a:r>
            <a:r>
              <a:rPr lang="en-US" altLang="zh-CN" sz="100">
                <a:solidFill>
                  <a:schemeClr val="bg1"/>
                </a:solidFill>
              </a:rPr>
              <a:t>www.1ppt.com/kejian/kexue/     </a:t>
            </a:r>
            <a:r>
              <a:rPr lang="zh-CN" altLang="en-US" sz="100">
                <a:solidFill>
                  <a:schemeClr val="bg1"/>
                </a:solidFill>
              </a:rPr>
              <a:t>物理课件：</a:t>
            </a:r>
            <a:r>
              <a:rPr lang="en-US" altLang="zh-CN" sz="100">
                <a:solidFill>
                  <a:schemeClr val="bg1"/>
                </a:solidFill>
              </a:rPr>
              <a:t>www.1ppt.com/kejian/wuli/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化学课件：</a:t>
            </a:r>
            <a:r>
              <a:rPr lang="en-US" altLang="zh-CN" sz="100">
                <a:solidFill>
                  <a:schemeClr val="bg1"/>
                </a:solidFill>
              </a:rPr>
              <a:t>www.1ppt.com/kejian/huaxue/  </a:t>
            </a:r>
            <a:r>
              <a:rPr lang="zh-CN" altLang="en-US" sz="100">
                <a:solidFill>
                  <a:schemeClr val="bg1"/>
                </a:solidFill>
              </a:rPr>
              <a:t>生物课件：</a:t>
            </a:r>
            <a:r>
              <a:rPr lang="en-US" altLang="zh-CN" sz="100">
                <a:solidFill>
                  <a:schemeClr val="bg1"/>
                </a:solidFill>
              </a:rPr>
              <a:t>www.1ppt.com/kejian/shengwu/ </a:t>
            </a:r>
            <a:endParaRPr lang="en-US" altLang="zh-CN" sz="100">
              <a:solidFill>
                <a:schemeClr val="bg1"/>
              </a:solidFill>
            </a:endParaRPr>
          </a:p>
          <a:p>
            <a:r>
              <a:rPr lang="zh-CN" altLang="en-US" sz="100">
                <a:solidFill>
                  <a:schemeClr val="bg1"/>
                </a:solidFill>
              </a:rPr>
              <a:t>地理课件：</a:t>
            </a:r>
            <a:r>
              <a:rPr lang="en-US" altLang="zh-CN" sz="100">
                <a:solidFill>
                  <a:schemeClr val="bg1"/>
                </a:solidFill>
              </a:rPr>
              <a:t>www.1ppt.com/kejian/dili/          </a:t>
            </a:r>
            <a:r>
              <a:rPr lang="zh-CN" altLang="en-US" sz="100">
                <a:solidFill>
                  <a:schemeClr val="bg1"/>
                </a:solidFill>
              </a:rPr>
              <a:t>历史课件：</a:t>
            </a:r>
            <a:r>
              <a:rPr lang="en-US" altLang="zh-CN" sz="100">
                <a:solidFill>
                  <a:schemeClr val="bg1"/>
                </a:solidFill>
              </a:rPr>
              <a:t>www.1ppt.com/kejian/lishi/ </a:t>
            </a:r>
            <a:endParaRPr lang="en-US" altLang="zh-CN" sz="1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编写用图片\背景图 优\图片31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图片1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6819900" y="0"/>
            <a:ext cx="2324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esktop\新建文件夹\人六下课题图（20张）\5  鲁滨逊漂流记.tif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PT上课课件\模板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F42C879F-BBED-4928-944A-029E2F1D72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126FB844-BB22-4591-9F40-3D63A9BDB2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楷体" panose="02010609060101010101" pitchFamily="49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ct val="0"/>
              </a:spcBef>
              <a:spcAft>
                <a:spcPct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楷体" panose="02010609060101010101" pitchFamily="49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楷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楷体" panose="02010609060101010101" pitchFamily="49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20130_134717"/>
          <p:cNvPicPr>
            <a:picLocks noChangeAspect="1"/>
          </p:cNvPicPr>
          <p:nvPr/>
        </p:nvPicPr>
        <p:blipFill>
          <a:blip r:embed="rId1"/>
          <a:srcRect r="1261"/>
          <a:stretch>
            <a:fillRect/>
          </a:stretch>
        </p:blipFill>
        <p:spPr>
          <a:xfrm>
            <a:off x="-10795" y="16510"/>
            <a:ext cx="3777615" cy="5088890"/>
          </a:xfrm>
          <a:prstGeom prst="rect">
            <a:avLst/>
          </a:prstGeom>
        </p:spPr>
      </p:pic>
      <p:pic>
        <p:nvPicPr>
          <p:cNvPr id="3" name="图片 2" descr="1643522601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675" y="248920"/>
            <a:ext cx="4175760" cy="4175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45560" y="248920"/>
            <a:ext cx="798195" cy="43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txBody>
          <a:bodyPr vert="eaVert" wrap="square" rtlCol="0">
            <a:spAutoFit/>
          </a:bodyPr>
          <a:lstStyle/>
          <a:p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娃娃体W5" panose="040B0509000000000000" charset="-122"/>
                <a:ea typeface="华康娃娃体W5" panose="040B0509000000000000" charset="-122"/>
              </a:rPr>
              <a:t>漫步世界名著花园</a:t>
            </a:r>
            <a:endParaRPr lang="zh-CN" alt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娃娃体W5" panose="040B0509000000000000" charset="-122"/>
              <a:ea typeface="华康娃娃体W5" panose="040B0509000000000000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40360" y="95250"/>
            <a:ext cx="1641475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我会填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0695" y="31750"/>
            <a:ext cx="2338705" cy="47758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42185" y="4100830"/>
            <a:ext cx="1641475" cy="36830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>
                <a:ea typeface="楷体" panose="02010609060101010101" pitchFamily="49" charset="-122"/>
              </a:rPr>
              <a:t>1.</a:t>
            </a:r>
            <a:r>
              <a:rPr lang="zh-CN" altLang="en-US" sz="1800" b="1">
                <a:ea typeface="楷体" panose="02010609060101010101" pitchFamily="49" charset="-122"/>
              </a:rPr>
              <a:t>流落荒岛</a:t>
            </a:r>
            <a:endParaRPr lang="zh-CN" altLang="en-US" sz="1800" b="1"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60240" y="3481705"/>
            <a:ext cx="1641475" cy="36830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>
                <a:ea typeface="楷体" panose="02010609060101010101" pitchFamily="49" charset="-122"/>
              </a:rPr>
              <a:t>2.</a:t>
            </a:r>
            <a:r>
              <a:rPr lang="zh-CN" altLang="en-US" sz="1800" b="1">
                <a:ea typeface="楷体" panose="02010609060101010101" pitchFamily="49" charset="-122"/>
              </a:rPr>
              <a:t>造篷定居</a:t>
            </a:r>
            <a:endParaRPr lang="zh-CN" altLang="en-US" sz="1800" b="1"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84730" y="2934335"/>
            <a:ext cx="1641475" cy="36830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>
                <a:ea typeface="楷体" panose="02010609060101010101" pitchFamily="49" charset="-122"/>
              </a:rPr>
              <a:t>3.</a:t>
            </a:r>
            <a:r>
              <a:rPr lang="zh-CN" altLang="en-US" sz="1800" b="1">
                <a:ea typeface="楷体" panose="02010609060101010101" pitchFamily="49" charset="-122"/>
              </a:rPr>
              <a:t>养牧种植</a:t>
            </a:r>
            <a:endParaRPr lang="zh-CN" altLang="en-US" sz="1800" b="1"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60240" y="2444115"/>
            <a:ext cx="1641475" cy="36830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>
                <a:ea typeface="楷体" panose="02010609060101010101" pitchFamily="49" charset="-122"/>
              </a:rPr>
              <a:t>4.</a:t>
            </a:r>
            <a:r>
              <a:rPr lang="zh-CN" altLang="en-US" sz="1800" b="1">
                <a:ea typeface="楷体" panose="02010609060101010101" pitchFamily="49" charset="-122"/>
              </a:rPr>
              <a:t>救</a:t>
            </a:r>
            <a:r>
              <a:rPr lang="en-US" altLang="zh-CN" sz="1800" b="1">
                <a:ea typeface="楷体" panose="02010609060101010101" pitchFamily="49" charset="-122"/>
              </a:rPr>
              <a:t>“</a:t>
            </a:r>
            <a:r>
              <a:rPr lang="zh-CN" altLang="en-US" sz="1800" b="1">
                <a:ea typeface="楷体" panose="02010609060101010101" pitchFamily="49" charset="-122"/>
              </a:rPr>
              <a:t>星期五</a:t>
            </a:r>
            <a:r>
              <a:rPr lang="en-US" altLang="zh-CN" sz="1800" b="1">
                <a:ea typeface="楷体" panose="02010609060101010101" pitchFamily="49" charset="-122"/>
              </a:rPr>
              <a:t>”</a:t>
            </a:r>
            <a:endParaRPr lang="en-US" altLang="zh-CN" sz="1800" b="1"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84730" y="1723390"/>
            <a:ext cx="1641475" cy="368300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>
                <a:ea typeface="楷体" panose="02010609060101010101" pitchFamily="49" charset="-122"/>
              </a:rPr>
              <a:t>5.</a:t>
            </a:r>
            <a:r>
              <a:rPr lang="zh-CN" altLang="en-US" sz="1800" b="1">
                <a:ea typeface="楷体" panose="02010609060101010101" pitchFamily="49" charset="-122"/>
              </a:rPr>
              <a:t>回到英国</a:t>
            </a:r>
            <a:endParaRPr lang="zh-CN" altLang="en-US" sz="1800" b="1">
              <a:ea typeface="楷体" panose="02010609060101010101" pitchFamily="49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411345" y="4100513"/>
            <a:ext cx="1833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时间顺序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上箭头 8"/>
          <p:cNvSpPr/>
          <p:nvPr/>
        </p:nvSpPr>
        <p:spPr>
          <a:xfrm>
            <a:off x="4017645" y="556260"/>
            <a:ext cx="144145" cy="41827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348355" y="95250"/>
            <a:ext cx="5768340" cy="4603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ea typeface="楷体" panose="02010609060101010101" pitchFamily="49" charset="-122"/>
              </a:rPr>
              <a:t>你能结合小标题讲述小说主要内容吗？</a:t>
            </a:r>
            <a:endParaRPr lang="zh-CN" altLang="en-US" sz="2400" b="1"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619885" y="915670"/>
            <a:ext cx="1641475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梗概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63845" y="915670"/>
            <a:ext cx="1641475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小标题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3925" y="2355850"/>
            <a:ext cx="70548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ea typeface="楷体" panose="02010609060101010101" pitchFamily="49" charset="-122"/>
              </a:rPr>
              <a:t>小标题能显示故事情节发展，梗概是否太长了？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pic>
        <p:nvPicPr>
          <p:cNvPr id="7" name="图片 6" descr="2025780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96055" y="1491615"/>
            <a:ext cx="777240" cy="7772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18940" y="1635760"/>
            <a:ext cx="330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ea typeface="楷体" panose="02010609060101010101" pitchFamily="49" charset="-122"/>
                <a:sym typeface="+mn-ea"/>
              </a:rPr>
              <a:t>？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157" t="2450" r="15891" b="12703"/>
          <a:stretch>
            <a:fillRect/>
          </a:stretch>
        </p:blipFill>
        <p:spPr>
          <a:xfrm rot="16200000">
            <a:off x="6586220" y="2089150"/>
            <a:ext cx="1830705" cy="2656840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43000" y="888365"/>
            <a:ext cx="1641475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梗概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8170" y="888365"/>
            <a:ext cx="1641475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小标题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pic>
        <p:nvPicPr>
          <p:cNvPr id="6" name="图片 5" descr="472138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5475" y="692150"/>
            <a:ext cx="914400" cy="914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3000" y="2426970"/>
            <a:ext cx="1641475" cy="52197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准确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08170" y="2426970"/>
            <a:ext cx="1641475" cy="52197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简明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66695" y="3539490"/>
            <a:ext cx="1641475" cy="52197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ea typeface="楷体" panose="02010609060101010101" pitchFamily="49" charset="-122"/>
              </a:rPr>
              <a:t>完整</a:t>
            </a:r>
            <a:endParaRPr lang="zh-CN" altLang="en-US" sz="2800" b="1">
              <a:solidFill>
                <a:srgbClr val="FF0000"/>
              </a:solidFill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2080" y="51435"/>
            <a:ext cx="8910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ea typeface="楷体" panose="02010609060101010101" pitchFamily="49" charset="-122"/>
              </a:rPr>
              <a:t>你对小说中哪些人物、情节产生了浓厚兴趣呢？</a:t>
            </a:r>
            <a:endParaRPr lang="zh-CN" altLang="en-US" sz="2400" b="1"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355" t="3586" r="4727" b="3806"/>
          <a:stretch>
            <a:fillRect/>
          </a:stretch>
        </p:blipFill>
        <p:spPr>
          <a:xfrm>
            <a:off x="1403985" y="511810"/>
            <a:ext cx="6254115" cy="44297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4775" y="480695"/>
            <a:ext cx="3958590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快去读读节选片段吧！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66465" y="1579880"/>
            <a:ext cx="5647690" cy="19380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>
                <a:ea typeface="楷体" panose="02010609060101010101" pitchFamily="49" charset="-122"/>
              </a:rPr>
              <a:t>    </a:t>
            </a:r>
            <a:r>
              <a:rPr lang="zh-CN" altLang="en-US" sz="2400" b="1">
                <a:ea typeface="楷体" panose="02010609060101010101" pitchFamily="49" charset="-122"/>
              </a:rPr>
              <a:t>猜猜节选片段在第几章？</a:t>
            </a:r>
            <a:endParaRPr lang="zh-CN" altLang="en-US" sz="2400" b="1">
              <a:ea typeface="楷体" panose="02010609060101010101" pitchFamily="49" charset="-122"/>
            </a:endParaRPr>
          </a:p>
          <a:p>
            <a:pPr algn="just"/>
            <a:endParaRPr lang="zh-CN" altLang="en-US" sz="2400" b="1">
              <a:ea typeface="楷体" panose="02010609060101010101" pitchFamily="49" charset="-122"/>
            </a:endParaRPr>
          </a:p>
          <a:p>
            <a:pPr algn="just"/>
            <a:r>
              <a:rPr lang="zh-CN" altLang="en-US" sz="2400" b="1">
                <a:ea typeface="楷体" panose="02010609060101010101" pitchFamily="49" charset="-122"/>
              </a:rPr>
              <a:t>    鲁滨逊遇到哪些困难？怎么做的？</a:t>
            </a:r>
            <a:endParaRPr lang="zh-CN" altLang="en-US" sz="2400" b="1">
              <a:ea typeface="楷体" panose="02010609060101010101" pitchFamily="49" charset="-122"/>
            </a:endParaRPr>
          </a:p>
          <a:p>
            <a:pPr algn="just"/>
            <a:endParaRPr lang="zh-CN" altLang="en-US" sz="2400" b="1">
              <a:ea typeface="楷体" panose="02010609060101010101" pitchFamily="49" charset="-122"/>
            </a:endParaRPr>
          </a:p>
          <a:p>
            <a:pPr algn="just"/>
            <a:r>
              <a:rPr lang="zh-CN" altLang="en-US" sz="2400" b="1">
                <a:ea typeface="楷体" panose="02010609060101010101" pitchFamily="49" charset="-122"/>
              </a:rPr>
              <a:t>     鲁滨逊是怎样的人？</a:t>
            </a:r>
            <a:endParaRPr lang="zh-CN" altLang="en-US" sz="2400" b="1">
              <a:ea typeface="楷体" panose="02010609060101010101" pitchFamily="49" charset="-122"/>
            </a:endParaRPr>
          </a:p>
        </p:txBody>
      </p:sp>
      <p:sp>
        <p:nvSpPr>
          <p:cNvPr id="4" name="菱形 3"/>
          <p:cNvSpPr/>
          <p:nvPr/>
        </p:nvSpPr>
        <p:spPr>
          <a:xfrm>
            <a:off x="3596640" y="1741170"/>
            <a:ext cx="215900" cy="2159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菱形 6"/>
          <p:cNvSpPr/>
          <p:nvPr/>
        </p:nvSpPr>
        <p:spPr>
          <a:xfrm>
            <a:off x="3596640" y="2463800"/>
            <a:ext cx="215900" cy="2159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菱形 7"/>
          <p:cNvSpPr/>
          <p:nvPr/>
        </p:nvSpPr>
        <p:spPr>
          <a:xfrm>
            <a:off x="3635375" y="3176270"/>
            <a:ext cx="215900" cy="2159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643523042201"/>
          <p:cNvPicPr>
            <a:picLocks noChangeAspect="1"/>
          </p:cNvPicPr>
          <p:nvPr/>
        </p:nvPicPr>
        <p:blipFill>
          <a:blip r:embed="rId1"/>
          <a:srcRect r="4121" b="8513"/>
          <a:stretch>
            <a:fillRect/>
          </a:stretch>
        </p:blipFill>
        <p:spPr>
          <a:xfrm rot="16200000">
            <a:off x="667385" y="1146175"/>
            <a:ext cx="2348865" cy="2988945"/>
          </a:xfrm>
          <a:prstGeom prst="round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35375" y="3947160"/>
            <a:ext cx="3729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ea typeface="楷体" panose="02010609060101010101" pitchFamily="49" charset="-122"/>
              </a:rPr>
              <a:t>我们下节课继续学习！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43523042201"/>
          <p:cNvPicPr>
            <a:picLocks noChangeAspect="1"/>
          </p:cNvPicPr>
          <p:nvPr/>
        </p:nvPicPr>
        <p:blipFill>
          <a:blip r:embed="rId1"/>
          <a:srcRect r="1584" b="4519"/>
          <a:stretch>
            <a:fillRect/>
          </a:stretch>
        </p:blipFill>
        <p:spPr>
          <a:xfrm rot="16200000">
            <a:off x="1992630" y="-2053590"/>
            <a:ext cx="5383530" cy="9368790"/>
          </a:xfrm>
          <a:prstGeom prst="rect">
            <a:avLst/>
          </a:prstGeom>
          <a:pattFill prst="pct5">
            <a:fgClr>
              <a:schemeClr val="accent6"/>
            </a:fgClr>
            <a:bgClr>
              <a:schemeClr val="bg1"/>
            </a:bgClr>
          </a:pattFill>
        </p:spPr>
      </p:pic>
      <p:sp>
        <p:nvSpPr>
          <p:cNvPr id="10" name="椭圆 9"/>
          <p:cNvSpPr/>
          <p:nvPr/>
        </p:nvSpPr>
        <p:spPr>
          <a:xfrm>
            <a:off x="467772" y="339834"/>
            <a:ext cx="792163" cy="504825"/>
          </a:xfrm>
          <a:prstGeom prst="ellipse">
            <a:avLst/>
          </a:prstGeom>
          <a:solidFill>
            <a:schemeClr val="accent6">
              <a:alpha val="43000"/>
            </a:schemeClr>
          </a:solidFill>
          <a:ln w="1270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>
                <a:solidFill>
                  <a:schemeClr val="accent2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endParaRPr lang="en-US" altLang="zh-CN" sz="2800" b="1">
              <a:solidFill>
                <a:schemeClr val="accent2"/>
              </a:solidFill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1477010" y="233680"/>
            <a:ext cx="663575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鲁滨逊漂流记（节选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6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52135" y="233680"/>
            <a:ext cx="2028190" cy="75311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51250" y="1779905"/>
            <a:ext cx="2066925" cy="645160"/>
          </a:xfrm>
          <a:prstGeom prst="rect">
            <a:avLst/>
          </a:prstGeom>
          <a:solidFill>
            <a:schemeClr val="accent5">
              <a:lumMod val="40000"/>
              <a:lumOff val="6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  <a:ea typeface="楷体" panose="02010609060101010101" pitchFamily="49" charset="-122"/>
              </a:rPr>
              <a:t>第一课时</a:t>
            </a:r>
            <a:endParaRPr lang="zh-CN" altLang="en-US" sz="3600" b="1">
              <a:solidFill>
                <a:schemeClr val="tx1"/>
              </a:solidFill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143"/>
          <a:stretch>
            <a:fillRect/>
          </a:stretch>
        </p:blipFill>
        <p:spPr>
          <a:xfrm>
            <a:off x="218440" y="422275"/>
            <a:ext cx="8291830" cy="40519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40380" t="4230" r="3024" b="4068"/>
          <a:stretch>
            <a:fillRect/>
          </a:stretch>
        </p:blipFill>
        <p:spPr>
          <a:xfrm>
            <a:off x="3588385" y="149860"/>
            <a:ext cx="5336540" cy="46526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636905"/>
            <a:ext cx="3364865" cy="33648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157" t="2450" r="15891" b="12703"/>
          <a:stretch>
            <a:fillRect/>
          </a:stretch>
        </p:blipFill>
        <p:spPr>
          <a:xfrm rot="16200000">
            <a:off x="4667885" y="149225"/>
            <a:ext cx="3395980" cy="492887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4025" y="271145"/>
            <a:ext cx="8376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ea typeface="楷体" panose="02010609060101010101" pitchFamily="49" charset="-122"/>
              </a:rPr>
              <a:t>快速浏览文章，课文用几种方式来介绍小说？</a:t>
            </a:r>
            <a:endParaRPr lang="zh-CN" altLang="en-US" sz="3200" b="1"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83945" y="1435735"/>
            <a:ext cx="1641475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梗概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3945" y="2841625"/>
            <a:ext cx="1641475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节选片段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2302"/>
          <a:stretch>
            <a:fillRect/>
          </a:stretch>
        </p:blipFill>
        <p:spPr>
          <a:xfrm>
            <a:off x="5723890" y="51435"/>
            <a:ext cx="3045460" cy="42437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360" y="483870"/>
            <a:ext cx="442531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梗概</a:t>
            </a:r>
            <a:endParaRPr lang="zh-CN" altLang="en-US" sz="32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/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梗，是指植物的枝和茎，对于一种植物而言，枝、茎就仿佛是它的骨架。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概，是古代量谷物时，刮平斗斛的器具，用它一刮，谷物的大概分量就知道。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2505" y="965835"/>
            <a:ext cx="717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ea typeface="楷体" panose="02010609060101010101" pitchFamily="49" charset="-122"/>
              </a:rPr>
              <a:t>梗概：</a:t>
            </a:r>
            <a:r>
              <a:rPr lang="zh-CN" altLang="en-US" sz="2800" b="1">
                <a:ea typeface="楷体" panose="02010609060101010101" pitchFamily="49" charset="-122"/>
              </a:rPr>
              <a:t>粗略的、大概的内容或要点。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0095" y="1664335"/>
            <a:ext cx="71799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>
              <a:ea typeface="楷体" panose="02010609060101010101" pitchFamily="49" charset="-122"/>
            </a:endParaRPr>
          </a:p>
          <a:p>
            <a:endParaRPr lang="zh-CN" altLang="en-US" sz="2800" b="1">
              <a:ea typeface="楷体" panose="02010609060101010101" pitchFamily="49" charset="-122"/>
            </a:endParaRPr>
          </a:p>
          <a:p>
            <a:pPr indent="457200" eaLnBrk="1" latinLnBrk="0" hangingPunct="1"/>
            <a:r>
              <a:rPr lang="zh-CN" altLang="en-US" sz="2800" b="1">
                <a:ea typeface="楷体" panose="02010609060101010101" pitchFamily="49" charset="-122"/>
              </a:rPr>
              <a:t>   一本书的</a:t>
            </a:r>
            <a:r>
              <a:rPr lang="en-US" altLang="zh-CN" sz="2800" b="1">
                <a:ea typeface="楷体" panose="02010609060101010101" pitchFamily="49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ea typeface="楷体" panose="02010609060101010101" pitchFamily="49" charset="-122"/>
              </a:rPr>
              <a:t>梗概</a:t>
            </a:r>
            <a:r>
              <a:rPr lang="en-US" altLang="zh-CN" sz="2800" b="1">
                <a:ea typeface="楷体" panose="02010609060101010101" pitchFamily="49" charset="-122"/>
              </a:rPr>
              <a:t>”</a:t>
            </a:r>
            <a:r>
              <a:rPr lang="zh-CN" altLang="en-US" sz="2800" b="1">
                <a:ea typeface="楷体" panose="02010609060101010101" pitchFamily="49" charset="-122"/>
              </a:rPr>
              <a:t>就是它的骨架，读一读，便知道书的大概内容了。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3895" y="1059815"/>
            <a:ext cx="790448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l"/>
            <a:endParaRPr lang="zh-CN" altLang="en-US" sz="2800" b="1">
              <a:ea typeface="楷体" panose="02010609060101010101" pitchFamily="49" charset="-122"/>
              <a:sym typeface="+mn-ea"/>
            </a:endParaRPr>
          </a:p>
          <a:p>
            <a:pPr algn="l"/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默读梗概，扫清字词障碍。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2.想一想，这部小说写了鲁滨逊流落荒岛的哪些事，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并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用小标题的方式列出来。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315" y="411480"/>
            <a:ext cx="1818640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读书要求：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42950" y="1275715"/>
            <a:ext cx="62763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畏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惧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凄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凉    寂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寞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宴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会        倒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霉</a:t>
            </a:r>
            <a:endParaRPr lang="zh-CN" altLang="en-US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0360" y="105410"/>
            <a:ext cx="1641475" cy="5219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ea typeface="楷体" panose="02010609060101010101" pitchFamily="49" charset="-122"/>
              </a:rPr>
              <a:t>我会读</a:t>
            </a:r>
            <a:endParaRPr lang="zh-CN" altLang="en-US" sz="2800" b="1"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154,&quot;width&quot;:10102}"/>
</p:tagLst>
</file>

<file path=ppt/tags/tag2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16.11.28"/>
  <p:tag name="AS_TITLE" val="Aspose.Slides for .NET 4.0"/>
  <p:tag name="AS_VERSION" val="16.11.0.0"/>
  <p:tag name="KSO_WPP_MARK_KEY" val="3f7e3054-3810-42c9-ab4b-b16622911f22"/>
  <p:tag name="COMMONDATA" val="eyJoZGlkIjoiNGRkZWIxMWZlOTVlYTlkMzcxZjg3NTc0ZWZiNTI4OTEifQ==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WPS 演示</Application>
  <PresentationFormat>全屏显示(16:9)</PresentationFormat>
  <Paragraphs>84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楷体</vt:lpstr>
      <vt:lpstr>Calibri</vt:lpstr>
      <vt:lpstr>华康娃娃体W5</vt:lpstr>
      <vt:lpstr>黑体</vt:lpstr>
      <vt:lpstr>华文楷体</vt:lpstr>
      <vt:lpstr>微软雅黑</vt:lpstr>
      <vt:lpstr>Arial Unicode MS</vt:lpstr>
      <vt:lpstr>第一PPT模板网-WWW.1PPT.COM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第一PPT模板网-WWW.1PPT.COM</dc:creator>
  <cp:keywords>第一PPT模板网-WWW.1PPT.COM</cp:keywords>
  <dc:subject>第一PPT模板网-WWW.1PPT.COM</dc:subject>
  <cp:lastModifiedBy>徐红梅</cp:lastModifiedBy>
  <cp:revision>140</cp:revision>
  <dcterms:created xsi:type="dcterms:W3CDTF">2019-07-09T05:51:00Z</dcterms:created>
  <dcterms:modified xsi:type="dcterms:W3CDTF">2025-03-02T11:41:39Z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79EF1EB665524F219EE7550E42F94707</vt:lpwstr>
  </property>
</Properties>
</file>