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1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2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notesSlides/notesSlide3.xml" ContentType="application/vnd.openxmlformats-officedocument.presentationml.notesSlide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notesSlides/notesSlide4.xml" ContentType="application/vnd.openxmlformats-officedocument.presentationml.notesSlide+xml"/>
  <Override PartName="/ppt/tags/tag311.xml" ContentType="application/vnd.openxmlformats-officedocument.presentationml.tags+xml"/>
  <Override PartName="/ppt/notesSlides/notesSlide5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6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7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notesSlides/notesSlide8.xml" ContentType="application/vnd.openxmlformats-officedocument.presentationml.notesSlide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notesSlides/notesSlide9.xml" ContentType="application/vnd.openxmlformats-officedocument.presentationml.notesSlide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10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notesSlides/notesSlide11.xml" ContentType="application/vnd.openxmlformats-officedocument.presentationml.notesSlid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notesSlides/notesSlide12.xml" ContentType="application/vnd.openxmlformats-officedocument.presentationml.notesSlide+xml"/>
  <Override PartName="/ppt/tags/tag373.xml" ContentType="application/vnd.openxmlformats-officedocument.presentationml.tags+xml"/>
  <Override PartName="/ppt/notesSlides/notesSlide13.xml" ContentType="application/vnd.openxmlformats-officedocument.presentationml.notesSlide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notesSlides/notesSlide14.xml" ContentType="application/vnd.openxmlformats-officedocument.presentationml.notesSlide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notesSlides/notesSlide17.xml" ContentType="application/vnd.openxmlformats-officedocument.presentationml.notesSlide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70" r:id="rId3"/>
    <p:sldMasterId id="2147483682" r:id="rId4"/>
    <p:sldMasterId id="2147483694" r:id="rId5"/>
    <p:sldMasterId id="2147483699" r:id="rId6"/>
    <p:sldMasterId id="2147483712" r:id="rId7"/>
  </p:sldMasterIdLst>
  <p:notesMasterIdLst>
    <p:notesMasterId r:id="rId32"/>
  </p:notesMasterIdLst>
  <p:sldIdLst>
    <p:sldId id="7787" r:id="rId8"/>
    <p:sldId id="7781" r:id="rId9"/>
    <p:sldId id="7739" r:id="rId10"/>
    <p:sldId id="256" r:id="rId11"/>
    <p:sldId id="260" r:id="rId12"/>
    <p:sldId id="463" r:id="rId13"/>
    <p:sldId id="7783" r:id="rId14"/>
    <p:sldId id="7744" r:id="rId15"/>
    <p:sldId id="7746" r:id="rId16"/>
    <p:sldId id="7770" r:id="rId17"/>
    <p:sldId id="7771" r:id="rId18"/>
    <p:sldId id="7773" r:id="rId19"/>
    <p:sldId id="7774" r:id="rId20"/>
    <p:sldId id="7775" r:id="rId21"/>
    <p:sldId id="7776" r:id="rId22"/>
    <p:sldId id="7777" r:id="rId23"/>
    <p:sldId id="7699" r:id="rId24"/>
    <p:sldId id="711" r:id="rId25"/>
    <p:sldId id="7786" r:id="rId26"/>
    <p:sldId id="7644" r:id="rId27"/>
    <p:sldId id="269" r:id="rId28"/>
    <p:sldId id="7710" r:id="rId29"/>
    <p:sldId id="666" r:id="rId30"/>
    <p:sldId id="7754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1268FDB-8D79-426E-ACDA-D32DA1F63DA2}">
          <p14:sldIdLst>
            <p14:sldId id="7787"/>
            <p14:sldId id="7781"/>
            <p14:sldId id="7739"/>
            <p14:sldId id="256"/>
            <p14:sldId id="260"/>
            <p14:sldId id="463"/>
            <p14:sldId id="7783"/>
            <p14:sldId id="7744"/>
            <p14:sldId id="7746"/>
            <p14:sldId id="7770"/>
            <p14:sldId id="7771"/>
            <p14:sldId id="7773"/>
            <p14:sldId id="7774"/>
            <p14:sldId id="7775"/>
            <p14:sldId id="7776"/>
            <p14:sldId id="7777"/>
            <p14:sldId id="7699"/>
            <p14:sldId id="711"/>
            <p14:sldId id="7786"/>
            <p14:sldId id="7644"/>
            <p14:sldId id="269"/>
            <p14:sldId id="7710"/>
            <p14:sldId id="666"/>
            <p14:sldId id="775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" lastIdx="0" clrIdx="0"/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BADCF3"/>
    <a:srgbClr val="DCE6F2"/>
    <a:srgbClr val="FA9394"/>
    <a:srgbClr val="DB8462"/>
    <a:srgbClr val="4F81BD"/>
    <a:srgbClr val="FF604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8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2" Type="http://schemas.openxmlformats.org/officeDocument/2006/relationships/tags" Target="../tags/tag278.xml"/><Relationship Id="rId1" Type="http://schemas.openxmlformats.org/officeDocument/2006/relationships/theme" Target="../theme/theme8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CB926-E546-4215-91F6-FF9E4C29F70C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EB660-345E-4C9E-8847-577F9F58A8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72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5" Type="http://schemas.openxmlformats.org/officeDocument/2006/relationships/slide" Target="../slides/slide23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Okay, do you think this is a good dialogue? Very good. Some. Okay, let's give them a big hand. Anther pair, the </a:t>
            </a:r>
            <a:r>
              <a:rPr lang="en-US" altLang="zh-CN" sz="1800" dirty="0" err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grils</a:t>
            </a:r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. Please gives us your show. You are so good actress. Thank you.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Okay, and after that, only two years later, another important thing happened, She played in her best film. That is the Roman Holiday. so let's enjoy a small part of this film and try to know more about it. Do you like it? Very much so. In this film, we can see a beautiful young woman and a handsome gentlemen, can you guess what kind of film it is? A horror film, a cartoon, a romantic film? Yes it is a romantic film.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B3F76BA2-5CA0-B844-91E6-6359BD0420D7}" type="slidenum">
              <a:rPr lang="en-GB" smtClean="0"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/>
            <a:r>
              <a:rPr lang="en-US" altLang="en-US" sz="1200" b="1" kern="0" dirty="0">
                <a:solidFill>
                  <a:srgbClr val="000000"/>
                </a:solidFill>
              </a:rPr>
              <a:t>What role did she play</a:t>
            </a:r>
            <a:r>
              <a:rPr lang="zh-CN" altLang="en-US" sz="1200" b="1" kern="0" dirty="0">
                <a:solidFill>
                  <a:srgbClr val="000000"/>
                </a:solidFill>
              </a:rPr>
              <a:t> of</a:t>
            </a:r>
            <a:r>
              <a:rPr lang="en-US" altLang="zh-CN" sz="1200" b="1" kern="0" dirty="0">
                <a:solidFill>
                  <a:srgbClr val="000000"/>
                </a:solidFill>
              </a:rPr>
              <a:t>? </a:t>
            </a:r>
            <a:r>
              <a:rPr lang="en-US" altLang="en-US" sz="1200" b="1" kern="0" dirty="0">
                <a:solidFill>
                  <a:srgbClr val="000000"/>
                </a:solidFill>
              </a:rPr>
              <a:t>What happened to her</a:t>
            </a:r>
            <a:r>
              <a:rPr lang="zh-CN" altLang="en-US" sz="1200" b="1" kern="0" dirty="0">
                <a:solidFill>
                  <a:srgbClr val="000000"/>
                </a:solidFill>
              </a:rPr>
              <a:t> after the film</a:t>
            </a:r>
            <a:r>
              <a:rPr lang="en-US" altLang="en-US" sz="1200" b="1" kern="0" dirty="0">
                <a:solidFill>
                  <a:srgbClr val="000000"/>
                </a:solidFill>
              </a:rPr>
              <a:t>?</a:t>
            </a:r>
            <a:r>
              <a:rPr lang="en-US" altLang="zh-CN" sz="1200" b="1" kern="0" dirty="0">
                <a:solidFill>
                  <a:srgbClr val="000000"/>
                </a:solidFill>
              </a:rPr>
              <a:t> </a:t>
            </a:r>
            <a:r>
              <a:rPr lang="en-US" altLang="zh-CN" sz="1800" b="1" kern="0" dirty="0">
                <a:solidFill>
                  <a:srgbClr val="000000"/>
                </a:solidFill>
              </a:rPr>
              <a:t>How do you think of her acting skills? </a:t>
            </a:r>
            <a:r>
              <a:rPr lang="en-US" altLang="zh-CN" sz="1800" b="1" kern="0" dirty="0">
                <a:solidFill>
                  <a:srgbClr val="000000"/>
                </a:solidFill>
                <a:effectLst/>
                <a:latin typeface="宋体" panose="02010600030101010101" pitchFamily="2" charset="-122"/>
              </a:rPr>
              <a:t>Are you willing to </a:t>
            </a:r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introduce or recommend this film to your friends so that more people know about this wonderful film. Okay, so I will give you two minutes to prepare your little speech, your little introduction. </a:t>
            </a:r>
            <a:endParaRPr lang="zh-CN" altLang="en-US" sz="1200" b="1" kern="0" dirty="0">
              <a:solidFill>
                <a:srgbClr val="00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Ask two students to show it 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what about her last film? That is always. Alright, so what was the role she played in this film? She played the role of a angel.  This is her final appearance in the film. She wasn’t young any more, but she was still like an angel. She was so </a:t>
            </a:r>
            <a:r>
              <a:rPr lang="en-US" altLang="zh-CN" sz="1800" dirty="0" err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elgant</a:t>
            </a:r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. She has the personality of an angel. Though her works, let's think about this question. Do you agree that Audrey </a:t>
            </a:r>
            <a:r>
              <a:rPr lang="en-US" altLang="zh-CN" sz="1800" dirty="0" err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Herpburn</a:t>
            </a:r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 is a great actress? And  what makes a great actress? Is this only because of her beauty? What else did she need? This girl. Do you </a:t>
            </a:r>
            <a:r>
              <a:rPr lang="en-US" altLang="zh-CN" sz="1800" dirty="0" err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wanna</a:t>
            </a:r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to  try? Yes, I think you're looking at me. Okay. She is not only good at </a:t>
            </a:r>
            <a:r>
              <a:rPr lang="en-US" altLang="zh-CN" sz="1800" dirty="0" err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acting,but</a:t>
            </a:r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also works very hard. She played many films , So she, her personality, her hard work, and don't forget that she won an Oscar when she was only 23. So she also, she must also be very talented. This all makes a great actress, right. Was her achievement just in film? NO, </a:t>
            </a:r>
            <a:r>
              <a:rPr lang="en-US" altLang="zh-CN" sz="1800" dirty="0" err="1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herbpburn’s</a:t>
            </a:r>
            <a:r>
              <a:rPr lang="en-US" altLang="zh-CN" sz="1800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achievement beyond the film industry.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From this video ,what do you think of </a:t>
            </a:r>
            <a:r>
              <a:rPr lang="en-US" altLang="zh-CN" dirty="0" err="1"/>
              <a:t>herpburn</a:t>
            </a:r>
            <a:r>
              <a:rPr lang="en-US" altLang="zh-CN" dirty="0"/>
              <a:t>? Yes she is a great humanitarian</a:t>
            </a:r>
            <a:r>
              <a:rPr lang="zh-CN" altLang="en-US" dirty="0"/>
              <a:t>。</a:t>
            </a:r>
            <a:r>
              <a:rPr lang="en-US" altLang="zh-CN" dirty="0"/>
              <a:t>she is not only beauty outside but also has a beautiful inner. So what does beauty to you ?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3010" name="文本占位符 2"/>
          <p:cNvSpPr txBox="1">
            <a:spLocks noGrp="1"/>
          </p:cNvSpPr>
          <p:nvPr>
            <p:ph type="body" idx="1"/>
          </p:nvPr>
        </p:nvSpPr>
        <p:spPr/>
        <p:txBody>
          <a:bodyPr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D04A7D43-2940-4CC0-A6C0-454650910EB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F76BA2-5CA0-B844-91E6-6359BD0420D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cs typeface="Arial" panose="020B0604020202020204"/>
              </a:r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B543B219-D4AD-4D91-A06E-275A32B508F5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B543B219-D4AD-4D91-A06E-275A32B508F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EB660-345E-4C9E-8847-577F9F58A83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2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9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4.jpe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3.xml"/><Relationship Id="rId4" Type="http://schemas.openxmlformats.org/officeDocument/2006/relationships/tags" Target="../tags/tag10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9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4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57.xml"/><Relationship Id="rId4" Type="http://schemas.openxmlformats.org/officeDocument/2006/relationships/tags" Target="../tags/tag15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2.xml"/><Relationship Id="rId4" Type="http://schemas.openxmlformats.org/officeDocument/2006/relationships/tags" Target="../tags/tag16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7.xml"/><Relationship Id="rId4" Type="http://schemas.openxmlformats.org/officeDocument/2006/relationships/tags" Target="../tags/tag16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9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8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4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22.xml"/><Relationship Id="rId4" Type="http://schemas.openxmlformats.org/officeDocument/2006/relationships/tags" Target="../tags/tag22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27.xml"/><Relationship Id="rId4" Type="http://schemas.openxmlformats.org/officeDocument/2006/relationships/tags" Target="../tags/tag22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32.xml"/><Relationship Id="rId4" Type="http://schemas.openxmlformats.org/officeDocument/2006/relationships/tags" Target="../tags/tag23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9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25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4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70.xml"/><Relationship Id="rId4" Type="http://schemas.openxmlformats.org/officeDocument/2006/relationships/tags" Target="../tags/tag26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75.xml"/><Relationship Id="rId4" Type="http://schemas.openxmlformats.org/officeDocument/2006/relationships/tags" Target="../tags/tag27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4" Type="http://schemas.openxmlformats.org/officeDocument/2006/relationships/image" Target="../media/image3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hyperlink" Target="http://www.1ppt.com/moban/" TargetMode="Externa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~1\ADMINI~1\APPLIC~1\360se6\USERDA~1\Temp\120859~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981326" y="2754919"/>
            <a:ext cx="6000750" cy="1380097"/>
          </a:xfrm>
          <a:blipFill dpi="0" rotWithShape="1">
            <a:blip r:embed="rId9">
              <a:alphaModFix amt="55000"/>
            </a:blip>
            <a:stretch>
              <a:fillRect b="-1000"/>
            </a:stretch>
          </a:blip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 b="0" i="0">
                <a:ln w="14605"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981326" y="4449663"/>
            <a:ext cx="6000750" cy="42336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2C6C2-6842-40D5-A3DF-BF314A47FFA2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4AEB-A4A5-4C7F-93FA-528B56A896C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FDAAA-94B2-4F5A-A5F6-031C67A399AC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5D7DF-86A5-4F51-B5F9-699527257A7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2786743"/>
            <a:ext cx="10515600" cy="1070339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38840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02B4F-B7BD-442E-B23B-677D44F59ACE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B0FA4-C636-49A3-9A17-0E31EF727E3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12E78-04CD-4AEB-AFE6-0E7EAB94BC1C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FE2E8-28D9-4030-A8A9-C7216585477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90A38-94B0-4637-A3B2-C36B8C44F2A4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7B0B-40F2-4ADF-B068-B1925C7BD4D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289D4-B7D2-447F-86DB-EEB0A4013820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FF576-5F05-44C7-8F7F-B074FEC06C2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~1\ADMINI~1\APPLIC~1\360se6\USERDA~1\Temp\120859~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6"/>
          <p:cNvSpPr/>
          <p:nvPr>
            <p:custDataLst>
              <p:tags r:id="rId2"/>
            </p:custDataLst>
          </p:nvPr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C386-C877-49A2-AFD4-A5260B4AA6BE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D6E12-B53C-45F8-BC53-A0629E08D67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84869-75F3-4B58-A153-CD9FC230B561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8553A-4E0B-4955-85B9-5265EC02FA2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1626B-3834-415F-8ED2-598A0B95A280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358F7-CBEF-4779-ABF6-CC6CF698F34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2A2FB-766B-4E50-9C76-7B9004D7EBF3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AC951-B1F6-44FF-88B6-E720D7739BA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2"/>
            </p:custDataLst>
          </p:nvPr>
        </p:nvSpPr>
        <p:spPr>
          <a:xfrm>
            <a:off x="291624" y="278296"/>
            <a:ext cx="11585417" cy="6361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CAC4B-292A-4317-B38B-04530ACA6817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7BF3F-B981-4442-BC6C-B00D31A4AD6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760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0.jpg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0" y="-4231"/>
            <a:ext cx="12190307" cy="6862655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20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20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760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lang="en-US" altLang="zh-CN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lang="zh-CN" altLang="en-US"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lang="en-US" altLang="zh-CN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lang="zh-CN" altLang="en-US"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lang="en-US" altLang="zh-CN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lang="zh-CN" altLang="en-US"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altLang="zh-CN" sz="14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/>
            <a:endParaRPr lang="en-US" altLang="zh-CN" sz="14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3AE1883-0942-4AA3-9DB2-9C7C3A0314B1}" type="slidenum">
              <a:rPr lang="zh-CN" altLang="en-US" sz="140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760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2"/>
            </p:custDataLst>
          </p:nvPr>
        </p:nvSpPr>
        <p:spPr>
          <a:xfrm>
            <a:off x="291624" y="278296"/>
            <a:ext cx="11585417" cy="6361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760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>
            <p:custDataLst>
              <p:tags r:id="rId2"/>
            </p:custDataLst>
          </p:nvPr>
        </p:nvSpPr>
        <p:spPr>
          <a:xfrm>
            <a:off x="1168176" y="6492033"/>
            <a:ext cx="180066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模板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760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760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AC6133F-3F97-4690-A5C4-D0888F5951A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slideLayout" Target="../slideLayouts/slideLayout12.xml"/><Relationship Id="rId21" Type="http://schemas.openxmlformats.org/officeDocument/2006/relationships/tags" Target="../tags/tag24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7" Type="http://schemas.openxmlformats.org/officeDocument/2006/relationships/tags" Target="../tags/tag20.xml"/><Relationship Id="rId25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1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5" Type="http://schemas.openxmlformats.org/officeDocument/2006/relationships/tags" Target="../tags/tag18.xml"/><Relationship Id="rId23" Type="http://schemas.openxmlformats.org/officeDocument/2006/relationships/image" Target="../media/image4.jpeg"/><Relationship Id="rId10" Type="http://schemas.openxmlformats.org/officeDocument/2006/relationships/slideLayout" Target="../slideLayouts/slideLayout19.xml"/><Relationship Id="rId19" Type="http://schemas.openxmlformats.org/officeDocument/2006/relationships/tags" Target="../tags/tag2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ags" Target="../tags/tag17.xml"/><Relationship Id="rId22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3" Type="http://schemas.openxmlformats.org/officeDocument/2006/relationships/slideLayout" Target="../slideLayouts/slideLayout2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7" Type="http://schemas.openxmlformats.org/officeDocument/2006/relationships/tags" Target="../tags/tag91.xml"/><Relationship Id="rId2" Type="http://schemas.openxmlformats.org/officeDocument/2006/relationships/slideLayout" Target="../slideLayouts/slideLayout22.xml"/><Relationship Id="rId16" Type="http://schemas.openxmlformats.org/officeDocument/2006/relationships/tags" Target="../tags/tag9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ags" Target="../tags/tag89.xml"/><Relationship Id="rId10" Type="http://schemas.openxmlformats.org/officeDocument/2006/relationships/slideLayout" Target="../slideLayouts/slideLayout30.xml"/><Relationship Id="rId19" Type="http://schemas.openxmlformats.org/officeDocument/2006/relationships/tags" Target="../tags/tag9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ags" Target="../tags/tag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46.xml"/><Relationship Id="rId18" Type="http://schemas.openxmlformats.org/officeDocument/2006/relationships/tags" Target="../tags/tag151.xml"/><Relationship Id="rId3" Type="http://schemas.openxmlformats.org/officeDocument/2006/relationships/slideLayout" Target="../slideLayouts/slideLayout34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33.xml"/><Relationship Id="rId16" Type="http://schemas.openxmlformats.org/officeDocument/2006/relationships/tags" Target="../tags/tag14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41.xml"/><Relationship Id="rId19" Type="http://schemas.openxmlformats.org/officeDocument/2006/relationships/tags" Target="../tags/tag15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ags" Target="../tags/tag1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18" Type="http://schemas.openxmlformats.org/officeDocument/2006/relationships/tags" Target="../tags/tag215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ags" Target="../tags/tag214.xml"/><Relationship Id="rId2" Type="http://schemas.openxmlformats.org/officeDocument/2006/relationships/slideLayout" Target="../slideLayouts/slideLayout48.xml"/><Relationship Id="rId16" Type="http://schemas.openxmlformats.org/officeDocument/2006/relationships/tags" Target="../tags/tag213.xml"/><Relationship Id="rId20" Type="http://schemas.openxmlformats.org/officeDocument/2006/relationships/tags" Target="../tags/tag217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ags" Target="../tags/tag212.xml"/><Relationship Id="rId10" Type="http://schemas.openxmlformats.org/officeDocument/2006/relationships/slideLayout" Target="../slideLayouts/slideLayout56.xml"/><Relationship Id="rId19" Type="http://schemas.openxmlformats.org/officeDocument/2006/relationships/tags" Target="../tags/tag21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ags" Target="../tags/tag211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DOCUME~1\ADMINI~1\APPLIC~1\360se6\USERDA~1\Temp\120859~1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6"/>
          <p:cNvSpPr/>
          <p:nvPr>
            <p:custDataLst>
              <p:tags r:id="rId14"/>
            </p:custDataLst>
          </p:nvPr>
        </p:nvSpPr>
        <p:spPr>
          <a:xfrm>
            <a:off x="0" y="714375"/>
            <a:ext cx="12193588" cy="58483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754063" y="1236663"/>
            <a:ext cx="106807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bg1">
                    <a:lumMod val="6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75E544C-20EF-4CA6-836B-DDF16E3981BA}" type="datetimeFigureOut">
              <a:rPr lang="zh-CN" altLang="en-US"/>
              <a:t>2024/12/2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bg1">
                    <a:lumMod val="6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fld id="{718DA5B2-62C0-4940-81E3-6DFCD8983A38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9"/>
            </p:custDataLst>
          </p:nvPr>
        </p:nvSpPr>
        <p:spPr>
          <a:xfrm>
            <a:off x="0" y="371475"/>
            <a:ext cx="12192000" cy="6588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081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 bwMode="auto">
          <a:xfrm>
            <a:off x="754063" y="400050"/>
            <a:ext cx="1077753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pic>
        <p:nvPicPr>
          <p:cNvPr id="3082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3083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Broadway" panose="04040905080B02020502" pitchFamily="82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Broadway" panose="04040905080B02020502" pitchFamily="82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Broadway" panose="04040905080B02020502" pitchFamily="82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Broadway" panose="04040905080B02020502" pitchFamily="82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Broadway" panose="04040905080B02020502" pitchFamily="82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Broadway" panose="04040905080B02020502" pitchFamily="82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Broadway" panose="04040905080B02020502" pitchFamily="82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Broadway" panose="04040905080B02020502" pitchFamily="82" charset="0"/>
          <a:ea typeface="微软雅黑" panose="020B0503020204020204" pitchFamily="34" charset="-122"/>
        </a:defRPr>
      </a:lvl9pPr>
    </p:titleStyle>
    <p:bodyStyle>
      <a:lvl1pPr marL="357505" indent="-357505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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57505" indent="-357505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en-US" altLang="zh-CN" sz="140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en-US" altLang="zh-CN" sz="140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0BF25C23-3532-4957-8F2D-BB3B07A01CD1}" type="slidenum">
              <a:rPr lang="zh-CN" altLang="en-US" sz="1400"/>
              <a:t>‹#›</a:t>
            </a:fld>
            <a:endParaRPr lang="en-US" altLang="zh-CN" sz="1400"/>
          </a:p>
        </p:txBody>
      </p:sp>
      <p:pic>
        <p:nvPicPr>
          <p:cNvPr id="1031" name="图片 1073743875" descr="学科网 zxxk.com"/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1117601" y="365126"/>
            <a:ext cx="12700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ransition>
    <p:wheel/>
  </p:transition>
  <p:hf sldNum="0" hdr="0" dt="0"/>
  <p:txStyles>
    <p:titleStyle>
      <a:lvl1pPr marL="0" indent="0" algn="ctr" defTabSz="914400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Arial" panose="020B0604020202020204" pitchFamily="34" charset="0"/>
          <a:ea typeface="宋体" panose="02010600030101010101" pitchFamily="2" charset="-122"/>
        </a:defRPr>
      </a:lvl1pPr>
    </p:titleStyle>
    <p:bodyStyle>
      <a:lvl1pPr marL="342900" indent="-3429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Arial" panose="020B0604020202020204" pitchFamily="34" charset="0"/>
          <a:ea typeface="宋体" panose="02010600030101010101" pitchFamily="2" charset="-122"/>
        </a:defRPr>
      </a:lvl1pPr>
      <a:lvl2pPr marL="742950" indent="-28575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Arial" panose="020B0604020202020204" pitchFamily="34" charset="0"/>
          <a:ea typeface="宋体" panose="02010600030101010101" pitchFamily="2" charset="-122"/>
        </a:defRPr>
      </a:lvl2pPr>
      <a:lvl3pPr marL="11430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Arial" panose="020B0604020202020204" pitchFamily="34" charset="0"/>
          <a:ea typeface="宋体" panose="02010600030101010101" pitchFamily="2" charset="-122"/>
        </a:defRPr>
      </a:lvl3pPr>
      <a:lvl4pPr marL="16002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Arial" panose="020B0604020202020204" pitchFamily="34" charset="0"/>
          <a:ea typeface="宋体" panose="02010600030101010101" pitchFamily="2" charset="-122"/>
        </a:defRPr>
      </a:lvl4pPr>
      <a:lvl5pPr marL="2057400" indent="-228600" algn="l" defTabSz="914400" rtl="0" eaLnBrk="1" fontAlgn="base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Arial" panose="020B0604020202020204" pitchFamily="34" charset="0"/>
          <a:ea typeface="宋体" panose="02010600030101010101" pitchFamily="2" charset="-122"/>
        </a:defRPr>
      </a:lvl5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5F62-E002-6B4B-BB9E-1C6E9DE24647}" type="datetimeFigureOut">
              <a:rPr lang="en-GB" smtClean="0"/>
              <a:t>02/12/2024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F6117-074B-6242-8D77-04C273638D2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6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67.xml"/><Relationship Id="rId7" Type="http://schemas.openxmlformats.org/officeDocument/2006/relationships/image" Target="../media/image33.jpe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slide" Target="slide15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wmv"/><Relationship Id="rId7" Type="http://schemas.openxmlformats.org/officeDocument/2006/relationships/image" Target="../media/image36.png"/><Relationship Id="rId2" Type="http://schemas.openxmlformats.org/officeDocument/2006/relationships/video" Target="NULL" TargetMode="External"/><Relationship Id="rId1" Type="http://schemas.openxmlformats.org/officeDocument/2006/relationships/tags" Target="../tags/tag368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3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jpeg"/><Relationship Id="rId5" Type="http://schemas.openxmlformats.org/officeDocument/2006/relationships/image" Target="NULL" TargetMode="Externa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73.xml"/><Relationship Id="rId5" Type="http://schemas.openxmlformats.org/officeDocument/2006/relationships/image" Target="../media/image36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376.xml"/><Relationship Id="rId7" Type="http://schemas.openxmlformats.org/officeDocument/2006/relationships/slideLayout" Target="../slideLayouts/slideLayout44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image" Target="../media/image44.png"/><Relationship Id="rId5" Type="http://schemas.openxmlformats.org/officeDocument/2006/relationships/tags" Target="../tags/tag378.xml"/><Relationship Id="rId10" Type="http://schemas.openxmlformats.org/officeDocument/2006/relationships/image" Target="../media/image43.png"/><Relationship Id="rId4" Type="http://schemas.openxmlformats.org/officeDocument/2006/relationships/tags" Target="../tags/tag377.xml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 TargetMode="External"/><Relationship Id="rId3" Type="http://schemas.openxmlformats.org/officeDocument/2006/relationships/tags" Target="../tags/tag382.xml"/><Relationship Id="rId7" Type="http://schemas.openxmlformats.org/officeDocument/2006/relationships/image" Target="../media/image19.jpeg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slideLayout" Target="../slideLayouts/slideLayout44.xml"/><Relationship Id="rId5" Type="http://schemas.openxmlformats.org/officeDocument/2006/relationships/tags" Target="../tags/tag384.xml"/><Relationship Id="rId10" Type="http://schemas.openxmlformats.org/officeDocument/2006/relationships/image" Target="../media/image28.jpeg"/><Relationship Id="rId4" Type="http://schemas.openxmlformats.org/officeDocument/2006/relationships/tags" Target="../tags/tag383.xml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87.xml"/><Relationship Id="rId7" Type="http://schemas.openxmlformats.org/officeDocument/2006/relationships/image" Target="../media/image51.jpe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9.xml"/><Relationship Id="rId4" Type="http://schemas.openxmlformats.org/officeDocument/2006/relationships/tags" Target="../tags/tag38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28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8.xml"/><Relationship Id="rId4" Type="http://schemas.openxmlformats.org/officeDocument/2006/relationships/tags" Target="../tags/tag28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39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image" Target="../media/image55.png"/><Relationship Id="rId5" Type="http://schemas.openxmlformats.org/officeDocument/2006/relationships/tags" Target="../tags/tag394.xml"/><Relationship Id="rId10" Type="http://schemas.openxmlformats.org/officeDocument/2006/relationships/image" Target="../media/image54.jpeg"/><Relationship Id="rId4" Type="http://schemas.openxmlformats.org/officeDocument/2006/relationships/tags" Target="../tags/tag393.xml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398.xml"/><Relationship Id="rId7" Type="http://schemas.openxmlformats.org/officeDocument/2006/relationships/image" Target="../media/image56.jpe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60.png"/><Relationship Id="rId5" Type="http://schemas.openxmlformats.org/officeDocument/2006/relationships/tags" Target="../tags/tag400.xml"/><Relationship Id="rId10" Type="http://schemas.openxmlformats.org/officeDocument/2006/relationships/image" Target="../media/image59.png"/><Relationship Id="rId4" Type="http://schemas.openxmlformats.org/officeDocument/2006/relationships/tags" Target="../tags/tag399.xml"/><Relationship Id="rId9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4" Type="http://schemas.openxmlformats.org/officeDocument/2006/relationships/image" Target="../media/image6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05.xml"/><Relationship Id="rId7" Type="http://schemas.openxmlformats.org/officeDocument/2006/relationships/image" Target="../media/image62.jpeg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4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image" Target="../media/image12.jpe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290.xml"/><Relationship Id="rId10" Type="http://schemas.openxmlformats.org/officeDocument/2006/relationships/slideLayout" Target="../slideLayouts/slideLayout21.xml"/><Relationship Id="rId4" Type="http://schemas.openxmlformats.org/officeDocument/2006/relationships/tags" Target="../tags/tag289.xml"/><Relationship Id="rId9" Type="http://schemas.openxmlformats.org/officeDocument/2006/relationships/tags" Target="../tags/tag29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297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tags" Target="../tags/tag306.xml"/><Relationship Id="rId7" Type="http://schemas.openxmlformats.org/officeDocument/2006/relationships/tags" Target="../tags/tag310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image" Target="../media/image15.jpeg"/><Relationship Id="rId5" Type="http://schemas.openxmlformats.org/officeDocument/2006/relationships/tags" Target="../tags/tag308.xml"/><Relationship Id="rId10" Type="http://schemas.openxmlformats.org/officeDocument/2006/relationships/image" Target="../media/image14.GIF"/><Relationship Id="rId4" Type="http://schemas.openxmlformats.org/officeDocument/2006/relationships/tags" Target="../tags/tag307.xml"/><Relationship Id="rId9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 TargetMode="Externa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image" Target="../media/image21.png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slideLayout" Target="../slideLayouts/slideLayout22.xml"/><Relationship Id="rId5" Type="http://schemas.openxmlformats.org/officeDocument/2006/relationships/tags" Target="../tags/tag316.xml"/><Relationship Id="rId10" Type="http://schemas.openxmlformats.org/officeDocument/2006/relationships/tags" Target="../tags/tag321.xml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microsoft.com/office/2007/relationships/media" Target="../media/media2.mp3"/><Relationship Id="rId18" Type="http://schemas.openxmlformats.org/officeDocument/2006/relationships/tags" Target="../tags/tag337.xml"/><Relationship Id="rId26" Type="http://schemas.openxmlformats.org/officeDocument/2006/relationships/image" Target="../media/image27.png"/><Relationship Id="rId3" Type="http://schemas.openxmlformats.org/officeDocument/2006/relationships/tags" Target="../tags/tag324.xml"/><Relationship Id="rId21" Type="http://schemas.openxmlformats.org/officeDocument/2006/relationships/image" Target="../media/image23.jpeg"/><Relationship Id="rId7" Type="http://schemas.openxmlformats.org/officeDocument/2006/relationships/tags" Target="../tags/tag328.xml"/><Relationship Id="rId12" Type="http://schemas.openxmlformats.org/officeDocument/2006/relationships/tags" Target="../tags/tag333.xml"/><Relationship Id="rId17" Type="http://schemas.openxmlformats.org/officeDocument/2006/relationships/tags" Target="../tags/tag336.xml"/><Relationship Id="rId25" Type="http://schemas.openxmlformats.org/officeDocument/2006/relationships/image" Target="../media/image26.png"/><Relationship Id="rId2" Type="http://schemas.openxmlformats.org/officeDocument/2006/relationships/tags" Target="../tags/tag323.xml"/><Relationship Id="rId16" Type="http://schemas.openxmlformats.org/officeDocument/2006/relationships/tags" Target="../tags/tag335.xml"/><Relationship Id="rId20" Type="http://schemas.openxmlformats.org/officeDocument/2006/relationships/notesSlide" Target="../notesSlides/notesSlide7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32.xml"/><Relationship Id="rId24" Type="http://schemas.openxmlformats.org/officeDocument/2006/relationships/image" Target="../media/image25.jpeg"/><Relationship Id="rId5" Type="http://schemas.openxmlformats.org/officeDocument/2006/relationships/tags" Target="../tags/tag326.xml"/><Relationship Id="rId15" Type="http://schemas.openxmlformats.org/officeDocument/2006/relationships/tags" Target="../tags/tag334.xml"/><Relationship Id="rId23" Type="http://schemas.openxmlformats.org/officeDocument/2006/relationships/slide" Target="slide3.xml"/><Relationship Id="rId10" Type="http://schemas.openxmlformats.org/officeDocument/2006/relationships/tags" Target="../tags/tag331.xml"/><Relationship Id="rId19" Type="http://schemas.openxmlformats.org/officeDocument/2006/relationships/slideLayout" Target="../slideLayouts/slideLayout33.xml"/><Relationship Id="rId4" Type="http://schemas.openxmlformats.org/officeDocument/2006/relationships/tags" Target="../tags/tag325.xml"/><Relationship Id="rId9" Type="http://schemas.openxmlformats.org/officeDocument/2006/relationships/tags" Target="../tags/tag330.xml"/><Relationship Id="rId14" Type="http://schemas.openxmlformats.org/officeDocument/2006/relationships/audio" Target="../media/media2.mp3"/><Relationship Id="rId2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48.xml"/><Relationship Id="rId13" Type="http://schemas.openxmlformats.org/officeDocument/2006/relationships/tags" Target="../tags/tag353.xml"/><Relationship Id="rId18" Type="http://schemas.openxmlformats.org/officeDocument/2006/relationships/tags" Target="../tags/tag358.xml"/><Relationship Id="rId26" Type="http://schemas.openxmlformats.org/officeDocument/2006/relationships/image" Target="../media/image31.jpeg"/><Relationship Id="rId3" Type="http://schemas.openxmlformats.org/officeDocument/2006/relationships/tags" Target="../tags/tag343.xml"/><Relationship Id="rId21" Type="http://schemas.openxmlformats.org/officeDocument/2006/relationships/slideLayout" Target="../slideLayouts/slideLayout33.xml"/><Relationship Id="rId7" Type="http://schemas.openxmlformats.org/officeDocument/2006/relationships/tags" Target="../tags/tag347.xml"/><Relationship Id="rId12" Type="http://schemas.openxmlformats.org/officeDocument/2006/relationships/tags" Target="../tags/tag352.xml"/><Relationship Id="rId17" Type="http://schemas.openxmlformats.org/officeDocument/2006/relationships/tags" Target="../tags/tag357.xml"/><Relationship Id="rId25" Type="http://schemas.openxmlformats.org/officeDocument/2006/relationships/image" Target="../media/image30.png"/><Relationship Id="rId2" Type="http://schemas.openxmlformats.org/officeDocument/2006/relationships/tags" Target="../tags/tag342.xml"/><Relationship Id="rId16" Type="http://schemas.openxmlformats.org/officeDocument/2006/relationships/tags" Target="../tags/tag356.xml"/><Relationship Id="rId20" Type="http://schemas.openxmlformats.org/officeDocument/2006/relationships/tags" Target="../tags/tag360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11" Type="http://schemas.openxmlformats.org/officeDocument/2006/relationships/tags" Target="../tags/tag351.xml"/><Relationship Id="rId24" Type="http://schemas.openxmlformats.org/officeDocument/2006/relationships/image" Target="../media/image29.jpeg"/><Relationship Id="rId5" Type="http://schemas.openxmlformats.org/officeDocument/2006/relationships/tags" Target="../tags/tag345.xml"/><Relationship Id="rId15" Type="http://schemas.openxmlformats.org/officeDocument/2006/relationships/tags" Target="../tags/tag355.xml"/><Relationship Id="rId23" Type="http://schemas.openxmlformats.org/officeDocument/2006/relationships/image" Target="../media/image28.jpeg"/><Relationship Id="rId10" Type="http://schemas.openxmlformats.org/officeDocument/2006/relationships/tags" Target="../tags/tag350.xml"/><Relationship Id="rId19" Type="http://schemas.openxmlformats.org/officeDocument/2006/relationships/tags" Target="../tags/tag359.xml"/><Relationship Id="rId4" Type="http://schemas.openxmlformats.org/officeDocument/2006/relationships/tags" Target="../tags/tag344.xml"/><Relationship Id="rId9" Type="http://schemas.openxmlformats.org/officeDocument/2006/relationships/tags" Target="../tags/tag349.xml"/><Relationship Id="rId14" Type="http://schemas.openxmlformats.org/officeDocument/2006/relationships/tags" Target="../tags/tag354.xml"/><Relationship Id="rId2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76668" y="2886831"/>
            <a:ext cx="98386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Where is the </a:t>
            </a:r>
            <a:r>
              <a:rPr lang="en-US" altLang="zh-CN" sz="4400" dirty="0" err="1"/>
              <a:t>the</a:t>
            </a:r>
            <a:r>
              <a:rPr lang="en-US" altLang="zh-CN" sz="4400" dirty="0"/>
              <a:t> home to film industry?   </a:t>
            </a:r>
            <a:endParaRPr lang="zh-CN" altLang="en-US" sz="4400" dirty="0"/>
          </a:p>
        </p:txBody>
      </p:sp>
      <p:sp>
        <p:nvSpPr>
          <p:cNvPr id="6" name="文本框 5"/>
          <p:cNvSpPr txBox="1"/>
          <p:nvPr/>
        </p:nvSpPr>
        <p:spPr>
          <a:xfrm>
            <a:off x="4093534" y="3656272"/>
            <a:ext cx="31472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altLang="zh-CN" sz="4800" b="1" i="1" dirty="0"/>
              <a:t>Hollywood</a:t>
            </a:r>
            <a:endParaRPr lang="zh-CN" alt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3532" r="64893"/>
          <a:stretch>
            <a:fillRect/>
          </a:stretch>
        </p:blipFill>
        <p:spPr>
          <a:xfrm>
            <a:off x="613493" y="175444"/>
            <a:ext cx="3503365" cy="629978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10571" y="1013352"/>
            <a:ext cx="626793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Writer</a:t>
            </a:r>
            <a:r>
              <a:rPr lang="zh-CN" altLang="en-US" sz="3200" dirty="0"/>
              <a:t>：</a:t>
            </a:r>
            <a:r>
              <a:rPr lang="en-US" altLang="zh-CN" sz="3200" dirty="0"/>
              <a:t>_______________</a:t>
            </a:r>
          </a:p>
          <a:p>
            <a:r>
              <a:rPr lang="en-US" altLang="zh-CN" sz="3200" dirty="0"/>
              <a:t>Opinion: She ___________ that Hepburn was ________________ for the </a:t>
            </a:r>
            <a:r>
              <a:rPr lang="en-US" altLang="zh-CN" sz="3200" dirty="0">
                <a:solidFill>
                  <a:srgbClr val="3366FF"/>
                </a:solidFill>
              </a:rPr>
              <a:t>lead role </a:t>
            </a:r>
            <a:r>
              <a:rPr lang="en-US" altLang="zh-CN" sz="3200" dirty="0"/>
              <a:t>in Gigi.</a:t>
            </a:r>
          </a:p>
          <a:p>
            <a:endParaRPr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695500" y="3610825"/>
            <a:ext cx="5883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If someone </a:t>
            </a:r>
            <a:r>
              <a:rPr lang="en-US" altLang="zh-CN" sz="3200" b="1" dirty="0">
                <a:solidFill>
                  <a:srgbClr val="3366FF"/>
                </a:solidFill>
              </a:rPr>
              <a:t>insists</a:t>
            </a:r>
            <a:r>
              <a:rPr lang="en-US" altLang="zh-CN" sz="3200" b="1" dirty="0">
                <a:solidFill>
                  <a:srgbClr val="FF0000"/>
                </a:solidFill>
              </a:rPr>
              <a:t> </a:t>
            </a:r>
            <a:r>
              <a:rPr lang="en-US" altLang="zh-CN" sz="3200" dirty="0"/>
              <a:t>on something, he or she _______</a:t>
            </a:r>
          </a:p>
          <a:p>
            <a:r>
              <a:rPr lang="en-US" altLang="zh-CN" sz="3200" dirty="0" err="1"/>
              <a:t>a.speaks</a:t>
            </a:r>
            <a:r>
              <a:rPr lang="en-US" altLang="zh-CN" sz="3200" dirty="0"/>
              <a:t> loudly </a:t>
            </a:r>
          </a:p>
          <a:p>
            <a:r>
              <a:rPr lang="en-US" altLang="zh-CN" sz="3200" dirty="0" err="1"/>
              <a:t>b.cannot</a:t>
            </a:r>
            <a:r>
              <a:rPr lang="en-US" altLang="zh-CN" sz="3200" dirty="0"/>
              <a:t> make a decision </a:t>
            </a:r>
          </a:p>
          <a:p>
            <a:r>
              <a:rPr lang="en-US" altLang="zh-CN" sz="3200" dirty="0"/>
              <a:t>c.is sure to say that something is true </a:t>
            </a:r>
            <a:endParaRPr lang="zh-CN" altLang="en-US" sz="3200" dirty="0"/>
          </a:p>
        </p:txBody>
      </p:sp>
      <p:sp>
        <p:nvSpPr>
          <p:cNvPr id="12" name="AutoShape 35"/>
          <p:cNvSpPr/>
          <p:nvPr/>
        </p:nvSpPr>
        <p:spPr>
          <a:xfrm>
            <a:off x="5460583" y="233795"/>
            <a:ext cx="1865249" cy="73342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28575">
            <a:solidFill>
              <a:schemeClr val="bg2"/>
            </a:solidFill>
            <a:miter lim="800000"/>
          </a:ln>
        </p:spPr>
        <p:txBody>
          <a:bodyPr wrap="none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3200" b="1" dirty="0">
                <a:solidFill>
                  <a:srgbClr val="CC3300"/>
                </a:solidFill>
              </a:rPr>
              <a:t>Para</a:t>
            </a:r>
            <a:r>
              <a:rPr lang="en-US" altLang="zh-CN" sz="3200" b="1" dirty="0">
                <a:solidFill>
                  <a:srgbClr val="CC3300"/>
                </a:solidFill>
              </a:rPr>
              <a:t>3</a:t>
            </a:r>
            <a:endParaRPr lang="en-US" altLang="zh-CN" sz="32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7116897" y="1003936"/>
            <a:ext cx="191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3366FF"/>
                </a:solidFill>
              </a:rPr>
              <a:t>Collette</a:t>
            </a:r>
            <a:endParaRPr lang="zh-CN" altLang="en-US" sz="3200" b="1" dirty="0">
              <a:solidFill>
                <a:srgbClr val="3366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39560" y="1527264"/>
            <a:ext cx="191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3366FF"/>
                </a:solidFill>
              </a:rPr>
              <a:t>insisted</a:t>
            </a:r>
            <a:endParaRPr lang="zh-CN" altLang="en-US" sz="3200" b="1" dirty="0">
              <a:solidFill>
                <a:srgbClr val="3366F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91751" y="1993475"/>
            <a:ext cx="2825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3366FF"/>
                </a:solidFill>
              </a:rPr>
              <a:t>the perfect girl </a:t>
            </a:r>
            <a:endParaRPr lang="zh-CN" altLang="en-US" sz="3200" b="1" dirty="0">
              <a:solidFill>
                <a:srgbClr val="3366FF"/>
              </a:solidFill>
            </a:endParaRPr>
          </a:p>
        </p:txBody>
      </p:sp>
      <p:sp>
        <p:nvSpPr>
          <p:cNvPr id="23" name="对话气泡: 圆角矩形 22"/>
          <p:cNvSpPr/>
          <p:nvPr/>
        </p:nvSpPr>
        <p:spPr>
          <a:xfrm>
            <a:off x="6042971" y="3091553"/>
            <a:ext cx="3322720" cy="519272"/>
          </a:xfrm>
          <a:prstGeom prst="wedgeRoundRectCallout">
            <a:avLst>
              <a:gd name="adj1" fmla="val -6215"/>
              <a:gd name="adj2" fmla="val -78399"/>
              <a:gd name="adj3" fmla="val 16667"/>
            </a:avLst>
          </a:prstGeom>
          <a:solidFill>
            <a:srgbClr val="FFFFCC"/>
          </a:solidFill>
          <a:ln>
            <a:noFill/>
            <a:miter lim="800000"/>
          </a:ln>
          <a:effectLst/>
        </p:spPr>
        <p:txBody>
          <a:bodyPr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800" b="1" i="1" dirty="0">
                <a:solidFill>
                  <a:srgbClr val="DB8462"/>
                </a:solidFill>
                <a:latin typeface="Times New Roman" panose="02020603050405020304" pitchFamily="18" charset="0"/>
              </a:rPr>
              <a:t>main character 主角</a:t>
            </a:r>
          </a:p>
        </p:txBody>
      </p:sp>
      <p:sp>
        <p:nvSpPr>
          <p:cNvPr id="24" name="勾3 22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33454" y="5739029"/>
            <a:ext cx="720725" cy="431800"/>
          </a:xfrm>
          <a:custGeom>
            <a:avLst/>
            <a:gdLst/>
            <a:ahLst/>
            <a:cxnLst>
              <a:cxn ang="0">
                <a:pos x="1360" y="54"/>
              </a:cxn>
              <a:cxn ang="0">
                <a:pos x="1216" y="169"/>
              </a:cxn>
              <a:cxn ang="0">
                <a:pos x="1076" y="299"/>
              </a:cxn>
              <a:cxn ang="0">
                <a:pos x="941" y="443"/>
              </a:cxn>
              <a:cxn ang="0">
                <a:pos x="813" y="602"/>
              </a:cxn>
              <a:cxn ang="0">
                <a:pos x="693" y="765"/>
              </a:cxn>
              <a:cxn ang="0">
                <a:pos x="594" y="930"/>
              </a:cxn>
              <a:cxn ang="0">
                <a:pos x="511" y="1091"/>
              </a:cxn>
              <a:cxn ang="0">
                <a:pos x="446" y="1251"/>
              </a:cxn>
              <a:cxn ang="0">
                <a:pos x="375" y="1300"/>
              </a:cxn>
              <a:cxn ang="0">
                <a:pos x="325" y="1339"/>
              </a:cxn>
              <a:cxn ang="0">
                <a:pos x="298" y="1337"/>
              </a:cxn>
              <a:cxn ang="0">
                <a:pos x="279" y="1276"/>
              </a:cxn>
              <a:cxn ang="0">
                <a:pos x="240" y="1178"/>
              </a:cxn>
              <a:cxn ang="0">
                <a:pos x="204" y="1088"/>
              </a:cxn>
              <a:cxn ang="0">
                <a:pos x="171" y="1013"/>
              </a:cxn>
              <a:cxn ang="0">
                <a:pos x="140" y="953"/>
              </a:cxn>
              <a:cxn ang="0">
                <a:pos x="111" y="907"/>
              </a:cxn>
              <a:cxn ang="0">
                <a:pos x="86" y="873"/>
              </a:cxn>
              <a:cxn ang="0">
                <a:pos x="58" y="848"/>
              </a:cxn>
              <a:cxn ang="0">
                <a:pos x="29" y="832"/>
              </a:cxn>
              <a:cxn ang="0">
                <a:pos x="0" y="825"/>
              </a:cxn>
              <a:cxn ang="0">
                <a:pos x="38" y="790"/>
              </a:cxn>
              <a:cxn ang="0">
                <a:pos x="77" y="765"/>
              </a:cxn>
              <a:cxn ang="0">
                <a:pos x="109" y="752"/>
              </a:cxn>
              <a:cxn ang="0">
                <a:pos x="142" y="746"/>
              </a:cxn>
              <a:cxn ang="0">
                <a:pos x="184" y="761"/>
              </a:cxn>
              <a:cxn ang="0">
                <a:pos x="231" y="806"/>
              </a:cxn>
              <a:cxn ang="0">
                <a:pos x="277" y="878"/>
              </a:cxn>
              <a:cxn ang="0">
                <a:pos x="327" y="980"/>
              </a:cxn>
              <a:cxn ang="0">
                <a:pos x="409" y="982"/>
              </a:cxn>
              <a:cxn ang="0">
                <a:pos x="507" y="823"/>
              </a:cxn>
              <a:cxn ang="0">
                <a:pos x="615" y="669"/>
              </a:cxn>
              <a:cxn ang="0">
                <a:pos x="732" y="524"/>
              </a:cxn>
              <a:cxn ang="0">
                <a:pos x="859" y="385"/>
              </a:cxn>
              <a:cxn ang="0">
                <a:pos x="989" y="259"/>
              </a:cxn>
              <a:cxn ang="0">
                <a:pos x="1124" y="144"/>
              </a:cxn>
              <a:cxn ang="0">
                <a:pos x="1260" y="44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 w="63500">
            <a:solidFill>
              <a:srgbClr val="FF0000"/>
            </a:solidFill>
            <a:rou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2" name="圆角矩形 48"/>
          <p:cNvSpPr/>
          <p:nvPr/>
        </p:nvSpPr>
        <p:spPr>
          <a:xfrm>
            <a:off x="3060218" y="3619736"/>
            <a:ext cx="1056640" cy="539115"/>
          </a:xfrm>
          <a:prstGeom prst="roundRect">
            <a:avLst/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1951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06311" y="405162"/>
            <a:ext cx="699325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4900" dirty="0"/>
              <a:t>Pair work :Role play </a:t>
            </a:r>
            <a:br>
              <a:rPr lang="en-US" altLang="zh-CN" dirty="0"/>
            </a:br>
            <a:r>
              <a:rPr lang="en-US" altLang="zh-CN" sz="3100" dirty="0">
                <a:solidFill>
                  <a:schemeClr val="accent1"/>
                </a:solidFill>
              </a:rPr>
              <a:t>Student A</a:t>
            </a:r>
            <a:r>
              <a:rPr lang="en-US" altLang="zh-CN" sz="3100" dirty="0"/>
              <a:t>: Hepburn       </a:t>
            </a:r>
            <a:r>
              <a:rPr lang="en-US" altLang="zh-CN" sz="3100" dirty="0">
                <a:solidFill>
                  <a:srgbClr val="FF6049"/>
                </a:solidFill>
              </a:rPr>
              <a:t>Student B</a:t>
            </a:r>
            <a:r>
              <a:rPr lang="en-US" altLang="zh-CN" sz="3100" dirty="0"/>
              <a:t>:colette</a:t>
            </a:r>
            <a:endParaRPr lang="zh-CN" altLang="en-US" dirty="0"/>
          </a:p>
        </p:txBody>
      </p:sp>
      <p:pic>
        <p:nvPicPr>
          <p:cNvPr id="4" name="Picture 2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64424" y="3429000"/>
            <a:ext cx="2293803" cy="2881958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内容占位符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789" r="65395" b="49140"/>
          <a:stretch>
            <a:fillRect/>
          </a:stretch>
        </p:blipFill>
        <p:spPr>
          <a:xfrm>
            <a:off x="8598305" y="1840757"/>
            <a:ext cx="3444608" cy="2629884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0" y="112566"/>
            <a:ext cx="4427272" cy="864096"/>
            <a:chOff x="0" y="0"/>
            <a:chExt cx="9011281" cy="1414363"/>
          </a:xfrm>
        </p:grpSpPr>
        <p:sp>
          <p:nvSpPr>
            <p:cNvPr id="8" name="圆角矩形 4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6933214" cy="141436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sz="2400"/>
            </a:p>
          </p:txBody>
        </p:sp>
        <p:sp>
          <p:nvSpPr>
            <p:cNvPr id="9" name="圆角矩形 4"/>
            <p:cNvSpPr/>
            <p:nvPr>
              <p:custDataLst>
                <p:tags r:id="rId3"/>
              </p:custDataLst>
            </p:nvPr>
          </p:nvSpPr>
          <p:spPr>
            <a:xfrm>
              <a:off x="2569039" y="0"/>
              <a:ext cx="6442242" cy="14143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30200" tIns="330200" rIns="330200" bIns="330200" numCol="1" spcCol="1270" anchor="ctr" anchorCtr="0">
              <a:noAutofit/>
            </a:bodyPr>
            <a:lstStyle/>
            <a:p>
              <a:pPr lvl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265" b="1" kern="1200" dirty="0"/>
                <a:t>Para 3</a:t>
              </a:r>
              <a:endParaRPr lang="zh-CN" altLang="en-US" sz="4265" b="1" kern="1200" dirty="0"/>
            </a:p>
          </p:txBody>
        </p:sp>
      </p:grpSp>
      <p:sp>
        <p:nvSpPr>
          <p:cNvPr id="10" name="矩形: 圆角 9"/>
          <p:cNvSpPr/>
          <p:nvPr/>
        </p:nvSpPr>
        <p:spPr>
          <a:xfrm>
            <a:off x="3243246" y="1822897"/>
            <a:ext cx="5355059" cy="480131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406311" y="1963238"/>
            <a:ext cx="519199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</a:t>
            </a:r>
            <a:r>
              <a:rPr lang="en-US" altLang="zh-CN" sz="2400" dirty="0">
                <a:solidFill>
                  <a:srgbClr val="4F81BD"/>
                </a:solidFill>
              </a:rPr>
              <a:t>: </a:t>
            </a:r>
            <a:r>
              <a:rPr lang="en-US" altLang="zh-CN" sz="2400" dirty="0" err="1">
                <a:solidFill>
                  <a:srgbClr val="4F81BD"/>
                </a:solidFill>
              </a:rPr>
              <a:t>Hi,Ms</a:t>
            </a:r>
            <a:r>
              <a:rPr lang="en-US" altLang="zh-CN" sz="2400" dirty="0">
                <a:solidFill>
                  <a:srgbClr val="4F81BD"/>
                </a:solidFill>
              </a:rPr>
              <a:t> </a:t>
            </a:r>
            <a:r>
              <a:rPr lang="en-US" altLang="zh-CN" sz="2400" kern="1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Colette, it is my great honor to meet you .</a:t>
            </a:r>
          </a:p>
          <a:p>
            <a:r>
              <a:rPr lang="en-US" altLang="zh-CN" sz="2400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B: </a:t>
            </a:r>
            <a:r>
              <a:rPr lang="en-US" altLang="zh-CN" sz="2400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Thank you, my dear. I have been watching your performances, and I believe you ……</a:t>
            </a:r>
            <a:r>
              <a:rPr lang="en-US" altLang="zh-CN" sz="2400" kern="100" dirty="0">
                <a:solidFill>
                  <a:srgbClr val="DB8462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2400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lang="en-US" altLang="zh-CN" sz="2400" b="1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Gigi</a:t>
            </a:r>
            <a:r>
              <a:rPr lang="en-US" altLang="zh-CN" sz="2400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4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A:</a:t>
            </a:r>
            <a:r>
              <a:rPr lang="zh-CN" altLang="zh-CN" sz="2400" kern="1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400" kern="1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Oh, really? But I never </a:t>
            </a:r>
            <a:r>
              <a:rPr lang="zh-CN" altLang="en-US" sz="2400" kern="1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（原因）</a:t>
            </a:r>
            <a:r>
              <a:rPr lang="en-US" altLang="zh-CN" sz="2400" kern="1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….. before. Are you sure I am the right choice?</a:t>
            </a:r>
            <a:r>
              <a:rPr lang="zh-CN" altLang="zh-CN" sz="2400" kern="100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</a:p>
          <a:p>
            <a:r>
              <a:rPr lang="en-US" altLang="zh-CN" sz="2400" dirty="0"/>
              <a:t>B:</a:t>
            </a:r>
            <a:r>
              <a:rPr lang="zh-CN" altLang="zh-CN" sz="2400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400" kern="100" dirty="0">
                <a:solidFill>
                  <a:srgbClr val="DB8462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Of course</a:t>
            </a:r>
            <a:r>
              <a:rPr lang="en-US" altLang="zh-CN" sz="2400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 You are/have </a:t>
            </a:r>
            <a:r>
              <a:rPr lang="en-US" altLang="zh-CN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品质）</a:t>
            </a:r>
            <a:r>
              <a:rPr lang="en-US" altLang="zh-CN" sz="2400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……. These are exactly what the character needs. Trust me, you will shine.</a:t>
            </a:r>
            <a:r>
              <a:rPr lang="zh-CN" altLang="zh-CN" sz="2400" kern="100" dirty="0">
                <a:solidFill>
                  <a:srgbClr val="DB8462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</a:p>
          <a:p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79" y="154436"/>
            <a:ext cx="1261981" cy="7803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57" y="1616603"/>
            <a:ext cx="3023337" cy="4264025"/>
          </a:xfrm>
          <a:prstGeom prst="rect">
            <a:avLst/>
          </a:prstGeom>
        </p:spPr>
      </p:pic>
      <p:pic>
        <p:nvPicPr>
          <p:cNvPr id="10" name="罗马假日2-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30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86751" y="326795"/>
            <a:ext cx="8727092" cy="6204410"/>
          </a:xfrm>
          <a:prstGeom prst="rect">
            <a:avLst/>
          </a:prstGeom>
        </p:spPr>
      </p:pic>
      <p:sp>
        <p:nvSpPr>
          <p:cNvPr id="12" name="任意多边形 19"/>
          <p:cNvSpPr/>
          <p:nvPr>
            <p:custDataLst>
              <p:tags r:id="rId4"/>
            </p:custDataLst>
          </p:nvPr>
        </p:nvSpPr>
        <p:spPr>
          <a:xfrm>
            <a:off x="78157" y="658395"/>
            <a:ext cx="3014361" cy="602872"/>
          </a:xfrm>
          <a:custGeom>
            <a:avLst/>
            <a:gdLst>
              <a:gd name="connsiteX0" fmla="*/ 0 w 2260771"/>
              <a:gd name="connsiteY0" fmla="*/ 0 h 452154"/>
              <a:gd name="connsiteX1" fmla="*/ 2260771 w 2260771"/>
              <a:gd name="connsiteY1" fmla="*/ 0 h 452154"/>
              <a:gd name="connsiteX2" fmla="*/ 2260771 w 2260771"/>
              <a:gd name="connsiteY2" fmla="*/ 452154 h 452154"/>
              <a:gd name="connsiteX3" fmla="*/ 0 w 2260771"/>
              <a:gd name="connsiteY3" fmla="*/ 452154 h 452154"/>
              <a:gd name="connsiteX4" fmla="*/ 0 w 2260771"/>
              <a:gd name="connsiteY4" fmla="*/ 0 h 45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771" h="452154">
                <a:moveTo>
                  <a:pt x="0" y="0"/>
                </a:moveTo>
                <a:lnTo>
                  <a:pt x="2260771" y="0"/>
                </a:lnTo>
                <a:lnTo>
                  <a:pt x="2260771" y="452154"/>
                </a:lnTo>
                <a:lnTo>
                  <a:pt x="0" y="4521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4966938"/>
              <a:satOff val="19906"/>
              <a:lumOff val="4314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373" tIns="108373" rIns="108373" bIns="10837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265" b="1" kern="1200" dirty="0"/>
              <a:t>Para 4</a:t>
            </a:r>
            <a:endParaRPr lang="zh-CN" altLang="en-US" sz="4265" b="1" kern="1200" dirty="0"/>
          </a:p>
        </p:txBody>
      </p:sp>
      <p:sp>
        <p:nvSpPr>
          <p:cNvPr id="2" name="圆角矩形 48"/>
          <p:cNvSpPr/>
          <p:nvPr/>
        </p:nvSpPr>
        <p:spPr>
          <a:xfrm>
            <a:off x="740550" y="5880628"/>
            <a:ext cx="1056640" cy="539115"/>
          </a:xfrm>
          <a:prstGeom prst="roundRect">
            <a:avLst/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1953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8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7"/>
          <p:cNvSpPr txBox="1"/>
          <p:nvPr/>
        </p:nvSpPr>
        <p:spPr>
          <a:xfrm>
            <a:off x="4800601" y="981075"/>
            <a:ext cx="5623655" cy="353943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514350" indent="-514350"/>
            <a:r>
              <a:rPr lang="zh-CN" altLang="en-US" sz="3200" b="1" kern="0" dirty="0">
                <a:solidFill>
                  <a:srgbClr val="000000"/>
                </a:solidFill>
              </a:rPr>
              <a:t>1.</a:t>
            </a:r>
            <a:r>
              <a:rPr lang="en-US" altLang="en-US" sz="3200" b="1" kern="0" dirty="0">
                <a:solidFill>
                  <a:srgbClr val="000000"/>
                </a:solidFill>
              </a:rPr>
              <a:t>What role did she play</a:t>
            </a:r>
            <a:r>
              <a:rPr lang="zh-CN" altLang="en-US" sz="3200" b="1" kern="0" dirty="0">
                <a:solidFill>
                  <a:srgbClr val="000000"/>
                </a:solidFill>
              </a:rPr>
              <a:t> of</a:t>
            </a:r>
            <a:r>
              <a:rPr lang="en-US" altLang="en-US" sz="3200" b="1" kern="0" dirty="0">
                <a:solidFill>
                  <a:srgbClr val="000000"/>
                </a:solidFill>
              </a:rPr>
              <a:t>?</a:t>
            </a:r>
          </a:p>
          <a:p>
            <a:pPr marL="514350" indent="-514350"/>
            <a:endParaRPr lang="en-US" altLang="en-US" sz="3200" b="1" kern="0" dirty="0">
              <a:solidFill>
                <a:srgbClr val="000000"/>
              </a:solidFill>
            </a:endParaRPr>
          </a:p>
          <a:p>
            <a:pPr marL="514350" indent="-514350"/>
            <a:endParaRPr lang="en-US" altLang="en-US" sz="3200" b="1" kern="0" dirty="0">
              <a:solidFill>
                <a:srgbClr val="000000"/>
              </a:solidFill>
            </a:endParaRPr>
          </a:p>
          <a:p>
            <a:pPr marL="514350" indent="-514350"/>
            <a:endParaRPr lang="en-US" altLang="en-US" sz="3200" b="1" kern="0" dirty="0">
              <a:solidFill>
                <a:srgbClr val="000000"/>
              </a:solidFill>
            </a:endParaRPr>
          </a:p>
          <a:p>
            <a:pPr marL="514350" indent="-514350"/>
            <a:endParaRPr lang="en-US" altLang="en-US" sz="3200" b="1" kern="0" dirty="0">
              <a:solidFill>
                <a:srgbClr val="000000"/>
              </a:solidFill>
            </a:endParaRPr>
          </a:p>
          <a:p>
            <a:pPr marL="514350" indent="-514350"/>
            <a:r>
              <a:rPr lang="zh-CN" altLang="en-US" sz="3200" b="1" kern="0" dirty="0">
                <a:solidFill>
                  <a:srgbClr val="000000"/>
                </a:solidFill>
              </a:rPr>
              <a:t>2.</a:t>
            </a:r>
            <a:r>
              <a:rPr lang="en-US" altLang="en-US" sz="3200" b="1" kern="0" dirty="0">
                <a:solidFill>
                  <a:srgbClr val="000000"/>
                </a:solidFill>
              </a:rPr>
              <a:t>What happened to her </a:t>
            </a:r>
          </a:p>
          <a:p>
            <a:pPr marL="514350" indent="-514350"/>
            <a:r>
              <a:rPr lang="zh-CN" altLang="en-US" sz="3200" b="1" kern="0" dirty="0">
                <a:solidFill>
                  <a:srgbClr val="000000"/>
                </a:solidFill>
              </a:rPr>
              <a:t>  after the film</a:t>
            </a:r>
            <a:r>
              <a:rPr lang="en-US" altLang="en-US" sz="3200" b="1" kern="0" dirty="0">
                <a:solidFill>
                  <a:srgbClr val="000000"/>
                </a:solidFill>
              </a:rPr>
              <a:t>?</a:t>
            </a:r>
            <a:endParaRPr lang="zh-CN" altLang="en-US" sz="3200" b="1" kern="0" dirty="0">
              <a:solidFill>
                <a:srgbClr val="000000"/>
              </a:solidFill>
            </a:endParaRPr>
          </a:p>
        </p:txBody>
      </p:sp>
      <p:sp>
        <p:nvSpPr>
          <p:cNvPr id="24579" name="TextBox 8"/>
          <p:cNvSpPr txBox="1"/>
          <p:nvPr/>
        </p:nvSpPr>
        <p:spPr>
          <a:xfrm>
            <a:off x="4800601" y="1641475"/>
            <a:ext cx="5286375" cy="10668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en-US" sz="3200" b="1" kern="0">
                <a:solidFill>
                  <a:srgbClr val="000000"/>
                </a:solidFill>
              </a:rPr>
              <a:t>She </a:t>
            </a:r>
            <a:r>
              <a:rPr lang="en-US" altLang="en-US" sz="3200" b="1" kern="0">
                <a:solidFill>
                  <a:srgbClr val="FF0000"/>
                </a:solidFill>
              </a:rPr>
              <a:t>played the lead role of </a:t>
            </a:r>
            <a:r>
              <a:rPr lang="en-US" altLang="en-US" sz="3200" b="1" kern="0">
                <a:solidFill>
                  <a:srgbClr val="000000"/>
                </a:solidFill>
              </a:rPr>
              <a:t>a young </a:t>
            </a:r>
            <a:r>
              <a:rPr lang="en-US" altLang="en-US" sz="3200" b="1" kern="0">
                <a:solidFill>
                  <a:srgbClr val="FF0000"/>
                </a:solidFill>
              </a:rPr>
              <a:t>princess</a:t>
            </a:r>
            <a:r>
              <a:rPr lang="en-US" altLang="en-US" sz="3200" b="1" kern="0">
                <a:solidFill>
                  <a:srgbClr val="000000"/>
                </a:solidFill>
              </a:rPr>
              <a:t>.</a:t>
            </a:r>
            <a:endParaRPr lang="zh-CN" altLang="en-US" sz="3200" b="1" kern="0">
              <a:solidFill>
                <a:srgbClr val="000000"/>
              </a:solidFill>
            </a:endParaRPr>
          </a:p>
        </p:txBody>
      </p:sp>
      <p:sp>
        <p:nvSpPr>
          <p:cNvPr id="24580" name="TextBox 9"/>
          <p:cNvSpPr txBox="1"/>
          <p:nvPr/>
        </p:nvSpPr>
        <p:spPr>
          <a:xfrm>
            <a:off x="4800600" y="4533900"/>
            <a:ext cx="6021388" cy="5794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en-US" sz="3200" b="1" kern="0">
                <a:solidFill>
                  <a:srgbClr val="FF0000"/>
                </a:solidFill>
              </a:rPr>
              <a:t>She became</a:t>
            </a:r>
            <a:r>
              <a:rPr lang="zh-CN" altLang="en-US" sz="3200" b="1" kern="0">
                <a:solidFill>
                  <a:srgbClr val="FF0000"/>
                </a:solidFill>
              </a:rPr>
              <a:t> world</a:t>
            </a:r>
            <a:r>
              <a:rPr lang="en-US" altLang="zh-CN" sz="3200" b="1" kern="0">
                <a:solidFill>
                  <a:srgbClr val="FF0000"/>
                </a:solidFill>
              </a:rPr>
              <a:t>-</a:t>
            </a:r>
            <a:r>
              <a:rPr lang="en-US" altLang="en-US" sz="3200" b="1" kern="0">
                <a:solidFill>
                  <a:srgbClr val="FF0000"/>
                </a:solidFill>
              </a:rPr>
              <a:t>famous .</a:t>
            </a:r>
            <a:endParaRPr lang="zh-CN" altLang="en-US" sz="3200" b="1" kern="0">
              <a:solidFill>
                <a:srgbClr val="FF0000"/>
              </a:solidFill>
            </a:endParaRPr>
          </a:p>
        </p:txBody>
      </p:sp>
      <p:pic>
        <p:nvPicPr>
          <p:cNvPr id="24581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1" y="914400"/>
            <a:ext cx="2760663" cy="3657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676400" y="915988"/>
            <a:ext cx="2895600" cy="40767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24584" name="Picture 1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419600"/>
            <a:ext cx="2971800" cy="23622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sp>
        <p:nvSpPr>
          <p:cNvPr id="24585" name="Rectangle 3"/>
          <p:cNvSpPr>
            <a:spLocks noGrp="1"/>
          </p:cNvSpPr>
          <p:nvPr/>
        </p:nvSpPr>
        <p:spPr>
          <a:xfrm>
            <a:off x="1879601" y="203201"/>
            <a:ext cx="8715375" cy="714375"/>
          </a:xfrm>
          <a:prstGeom prst="rect">
            <a:avLst/>
          </a:prstGeom>
          <a:solidFill>
            <a:srgbClr val="FFFF99"/>
          </a:solidFill>
          <a:ln>
            <a:noFill/>
            <a:miter lim="800000"/>
          </a:ln>
          <a:effectLst/>
        </p:spPr>
        <p:txBody>
          <a:bodyPr lIns="90170" tIns="46990" rIns="90170" bIns="46990"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algn="l"/>
            <a:r>
              <a:rPr lang="en-US" altLang="en-US" sz="3200" b="1" kern="0" dirty="0">
                <a:solidFill>
                  <a:srgbClr val="3333CC"/>
                </a:solidFill>
              </a:rPr>
              <a:t>Hepburn won </a:t>
            </a:r>
            <a:r>
              <a:rPr lang="en-US" altLang="en-US" sz="3200" b="1" kern="0" dirty="0">
                <a:solidFill>
                  <a:srgbClr val="FF0000"/>
                </a:solidFill>
              </a:rPr>
              <a:t>an Oscar for Best Actress</a:t>
            </a:r>
            <a:r>
              <a:rPr lang="en-US" altLang="en-US" sz="3200" b="1" kern="0" dirty="0">
                <a:solidFill>
                  <a:srgbClr val="3333CC"/>
                </a:solidFill>
              </a:rPr>
              <a:t>.</a:t>
            </a:r>
          </a:p>
        </p:txBody>
      </p:sp>
      <p:sp>
        <p:nvSpPr>
          <p:cNvPr id="24586" name="Rectangle 3"/>
          <p:cNvSpPr>
            <a:spLocks noGrp="1"/>
          </p:cNvSpPr>
          <p:nvPr>
            <p:ph type="title"/>
          </p:nvPr>
        </p:nvSpPr>
        <p:spPr>
          <a:xfrm>
            <a:off x="4662641" y="5331895"/>
            <a:ext cx="7678735" cy="1295400"/>
          </a:xfrm>
          <a:prstGeom prst="rect">
            <a:avLst/>
          </a:prstGeom>
          <a:solidFill>
            <a:srgbClr val="FFFF99"/>
          </a:solidFill>
          <a:ln>
            <a:noFill/>
            <a:miter lim="800000"/>
          </a:ln>
        </p:spPr>
        <p:txBody>
          <a:bodyPr wrap="square" lIns="90170" tIns="46990" rIns="90170" bIns="46990"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3600" b="1" dirty="0">
                <a:solidFill>
                  <a:srgbClr val="0000CC"/>
                </a:solidFill>
              </a:rPr>
              <a:t>During her </a:t>
            </a:r>
            <a:r>
              <a:rPr lang="zh-CN" altLang="en-US" sz="3600" b="1" dirty="0">
                <a:solidFill>
                  <a:srgbClr val="FF0000"/>
                </a:solidFill>
              </a:rPr>
              <a:t>lifetime</a:t>
            </a:r>
            <a:r>
              <a:rPr lang="zh-CN" altLang="en-US" sz="3600" b="1" dirty="0">
                <a:solidFill>
                  <a:srgbClr val="0000CC"/>
                </a:solidFill>
              </a:rPr>
              <a:t>,she had four more</a:t>
            </a:r>
            <a:r>
              <a:rPr lang="en-US" altLang="en-US" sz="3600" b="1" dirty="0">
                <a:solidFill>
                  <a:srgbClr val="0000CC"/>
                </a:solidFill>
              </a:rPr>
              <a:t> Oscar</a:t>
            </a:r>
            <a:r>
              <a:rPr lang="zh-CN" altLang="en-US" sz="3600" b="1" dirty="0">
                <a:solidFill>
                  <a:srgbClr val="0000CC"/>
                </a:solidFill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</a:rPr>
              <a:t>nominations</a:t>
            </a:r>
            <a:r>
              <a:rPr lang="zh-CN" altLang="en-US" sz="3600" b="1" dirty="0">
                <a:solidFill>
                  <a:schemeClr val="tx1"/>
                </a:solidFill>
              </a:rPr>
              <a:t>（提名）</a:t>
            </a:r>
            <a:r>
              <a:rPr lang="en-US" altLang="en-US" sz="3600" b="1" dirty="0">
                <a:solidFill>
                  <a:srgbClr val="3333CC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/>
      <p:bldP spid="24580" grpId="0"/>
      <p:bldP spid="24585" grpId="0" animBg="1"/>
      <p:bldP spid="245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47384" y="80742"/>
            <a:ext cx="10363200" cy="1470025"/>
          </a:xfrm>
        </p:spPr>
        <p:txBody>
          <a:bodyPr/>
          <a:lstStyle/>
          <a:p>
            <a:r>
              <a:rPr lang="en-US" altLang="zh-CN" dirty="0"/>
              <a:t>Make a speech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520915" y="1360928"/>
            <a:ext cx="8356653" cy="5288740"/>
          </a:xfrm>
        </p:spPr>
        <p:txBody>
          <a:bodyPr/>
          <a:lstStyle/>
          <a:p>
            <a:pPr algn="just"/>
            <a:r>
              <a:rPr lang="en-US" altLang="zh-CN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Hello, everyone!</a:t>
            </a:r>
          </a:p>
          <a:p>
            <a:pPr algn="just"/>
            <a:r>
              <a:rPr lang="en-US" altLang="zh-CN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Please allow me to recommend an old but wonderful  film to you. That’ s Roman holiday.</a:t>
            </a:r>
          </a:p>
          <a:p>
            <a:pPr algn="just"/>
            <a:r>
              <a:rPr lang="en-US" altLang="zh-CN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Hepburn plays the role </a:t>
            </a:r>
            <a:r>
              <a:rPr lang="en-US" altLang="zh-CN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of_________.I</a:t>
            </a:r>
            <a:r>
              <a:rPr lang="en-US" altLang="zh-CN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think she </a:t>
            </a:r>
            <a:r>
              <a:rPr lang="en-US" altLang="zh-CN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looks________and</a:t>
            </a:r>
            <a:r>
              <a:rPr lang="en-US" altLang="zh-CN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__________in the film. As a result, the film was a big _________.What’s more, she won </a:t>
            </a:r>
            <a:r>
              <a:rPr lang="en-US" alt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Oscar for Best________.</a:t>
            </a:r>
            <a:endParaRPr lang="en-US" altLang="zh-CN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US" altLang="zh-CN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film is well worth watching .</a:t>
            </a:r>
            <a:endParaRPr lang="zh-CN" alt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10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461" y="567514"/>
            <a:ext cx="2809280" cy="294710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3"/>
          <a:stretch>
            <a:fillRect/>
          </a:stretch>
        </p:blipFill>
        <p:spPr>
          <a:xfrm>
            <a:off x="314432" y="3607932"/>
            <a:ext cx="3023337" cy="31693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00599171463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164" y="170303"/>
            <a:ext cx="2816935" cy="329565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404" y="3411060"/>
            <a:ext cx="2908453" cy="33104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274544" y="980894"/>
            <a:ext cx="65770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In the film Always, she played the role of a ____________.</a:t>
            </a:r>
          </a:p>
          <a:p>
            <a:r>
              <a:rPr lang="en-US" altLang="zh-CN" sz="3200" dirty="0"/>
              <a:t> </a:t>
            </a:r>
          </a:p>
          <a:p>
            <a:r>
              <a:rPr lang="en-US" altLang="zh-CN" sz="3200" dirty="0" err="1"/>
              <a:t>A.princess</a:t>
            </a:r>
            <a:r>
              <a:rPr lang="en-US" altLang="zh-CN" sz="3200" dirty="0"/>
              <a:t>     B. angel     </a:t>
            </a:r>
            <a:r>
              <a:rPr lang="en-US" altLang="zh-CN" sz="3200" dirty="0" err="1"/>
              <a:t>C.writer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412253" y="3280788"/>
            <a:ext cx="7411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3366FF"/>
                </a:solidFill>
              </a:rPr>
              <a:t>Further thinking :</a:t>
            </a:r>
          </a:p>
          <a:p>
            <a:r>
              <a:rPr lang="en-US" altLang="zh-CN" sz="3200" dirty="0"/>
              <a:t> What makes her                            ? </a:t>
            </a:r>
            <a:endParaRPr lang="zh-CN" altLang="en-US" sz="3200" dirty="0"/>
          </a:p>
        </p:txBody>
      </p:sp>
      <p:sp>
        <p:nvSpPr>
          <p:cNvPr id="13" name="勾3 22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37694" y="2458020"/>
            <a:ext cx="720725" cy="431800"/>
          </a:xfrm>
          <a:custGeom>
            <a:avLst/>
            <a:gdLst/>
            <a:ahLst/>
            <a:cxnLst>
              <a:cxn ang="0">
                <a:pos x="1360" y="54"/>
              </a:cxn>
              <a:cxn ang="0">
                <a:pos x="1216" y="169"/>
              </a:cxn>
              <a:cxn ang="0">
                <a:pos x="1076" y="299"/>
              </a:cxn>
              <a:cxn ang="0">
                <a:pos x="941" y="443"/>
              </a:cxn>
              <a:cxn ang="0">
                <a:pos x="813" y="602"/>
              </a:cxn>
              <a:cxn ang="0">
                <a:pos x="693" y="765"/>
              </a:cxn>
              <a:cxn ang="0">
                <a:pos x="594" y="930"/>
              </a:cxn>
              <a:cxn ang="0">
                <a:pos x="511" y="1091"/>
              </a:cxn>
              <a:cxn ang="0">
                <a:pos x="446" y="1251"/>
              </a:cxn>
              <a:cxn ang="0">
                <a:pos x="375" y="1300"/>
              </a:cxn>
              <a:cxn ang="0">
                <a:pos x="325" y="1339"/>
              </a:cxn>
              <a:cxn ang="0">
                <a:pos x="298" y="1337"/>
              </a:cxn>
              <a:cxn ang="0">
                <a:pos x="279" y="1276"/>
              </a:cxn>
              <a:cxn ang="0">
                <a:pos x="240" y="1178"/>
              </a:cxn>
              <a:cxn ang="0">
                <a:pos x="204" y="1088"/>
              </a:cxn>
              <a:cxn ang="0">
                <a:pos x="171" y="1013"/>
              </a:cxn>
              <a:cxn ang="0">
                <a:pos x="140" y="953"/>
              </a:cxn>
              <a:cxn ang="0">
                <a:pos x="111" y="907"/>
              </a:cxn>
              <a:cxn ang="0">
                <a:pos x="86" y="873"/>
              </a:cxn>
              <a:cxn ang="0">
                <a:pos x="58" y="848"/>
              </a:cxn>
              <a:cxn ang="0">
                <a:pos x="29" y="832"/>
              </a:cxn>
              <a:cxn ang="0">
                <a:pos x="0" y="825"/>
              </a:cxn>
              <a:cxn ang="0">
                <a:pos x="38" y="790"/>
              </a:cxn>
              <a:cxn ang="0">
                <a:pos x="77" y="765"/>
              </a:cxn>
              <a:cxn ang="0">
                <a:pos x="109" y="752"/>
              </a:cxn>
              <a:cxn ang="0">
                <a:pos x="142" y="746"/>
              </a:cxn>
              <a:cxn ang="0">
                <a:pos x="184" y="761"/>
              </a:cxn>
              <a:cxn ang="0">
                <a:pos x="231" y="806"/>
              </a:cxn>
              <a:cxn ang="0">
                <a:pos x="277" y="878"/>
              </a:cxn>
              <a:cxn ang="0">
                <a:pos x="327" y="980"/>
              </a:cxn>
              <a:cxn ang="0">
                <a:pos x="409" y="982"/>
              </a:cxn>
              <a:cxn ang="0">
                <a:pos x="507" y="823"/>
              </a:cxn>
              <a:cxn ang="0">
                <a:pos x="615" y="669"/>
              </a:cxn>
              <a:cxn ang="0">
                <a:pos x="732" y="524"/>
              </a:cxn>
              <a:cxn ang="0">
                <a:pos x="859" y="385"/>
              </a:cxn>
              <a:cxn ang="0">
                <a:pos x="989" y="259"/>
              </a:cxn>
              <a:cxn ang="0">
                <a:pos x="1124" y="144"/>
              </a:cxn>
              <a:cxn ang="0">
                <a:pos x="1260" y="44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 w="63500">
            <a:solidFill>
              <a:srgbClr val="FF0000"/>
            </a:solidFill>
            <a:rou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14" name="任意多边形 23"/>
          <p:cNvSpPr/>
          <p:nvPr>
            <p:custDataLst>
              <p:tags r:id="rId2"/>
            </p:custDataLst>
          </p:nvPr>
        </p:nvSpPr>
        <p:spPr>
          <a:xfrm>
            <a:off x="4295329" y="224845"/>
            <a:ext cx="3014361" cy="602872"/>
          </a:xfrm>
          <a:custGeom>
            <a:avLst/>
            <a:gdLst>
              <a:gd name="connsiteX0" fmla="*/ 0 w 2260771"/>
              <a:gd name="connsiteY0" fmla="*/ 0 h 452154"/>
              <a:gd name="connsiteX1" fmla="*/ 2260771 w 2260771"/>
              <a:gd name="connsiteY1" fmla="*/ 0 h 452154"/>
              <a:gd name="connsiteX2" fmla="*/ 2260771 w 2260771"/>
              <a:gd name="connsiteY2" fmla="*/ 452154 h 452154"/>
              <a:gd name="connsiteX3" fmla="*/ 0 w 2260771"/>
              <a:gd name="connsiteY3" fmla="*/ 452154 h 452154"/>
              <a:gd name="connsiteX4" fmla="*/ 0 w 2260771"/>
              <a:gd name="connsiteY4" fmla="*/ 0 h 45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771" h="452154">
                <a:moveTo>
                  <a:pt x="0" y="0"/>
                </a:moveTo>
                <a:lnTo>
                  <a:pt x="2260771" y="0"/>
                </a:lnTo>
                <a:lnTo>
                  <a:pt x="2260771" y="452154"/>
                </a:lnTo>
                <a:lnTo>
                  <a:pt x="0" y="4521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373" tIns="108373" rIns="108373" bIns="10837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265" b="1" kern="1200" dirty="0"/>
              <a:t>Para 5</a:t>
            </a:r>
            <a:endParaRPr lang="zh-CN" altLang="en-US" sz="4265" b="1" kern="1200" dirty="0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9549445" y="4714287"/>
            <a:ext cx="2118446" cy="646701"/>
          </a:xfrm>
          <a:prstGeom prst="flowChartAlternateProcess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altLang="en-GB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</a:t>
            </a:r>
            <a:r>
              <a:rPr lang="en-GB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alent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6048" y="3356403"/>
            <a:ext cx="2255716" cy="224961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623703" y="4704593"/>
            <a:ext cx="2512284" cy="646986"/>
          </a:xfrm>
          <a:prstGeom prst="flowChartAlternateProcess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Hard work 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317429" y="4745290"/>
            <a:ext cx="2852949" cy="646986"/>
          </a:xfrm>
          <a:prstGeom prst="flowChartAlternateProcess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Personality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743903" y="3773231"/>
            <a:ext cx="314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/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</a:rPr>
              <a:t>a great actress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4E88A55-785A-5891-AF5B-78BDE2759A3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22857" y="5565061"/>
            <a:ext cx="1958390" cy="646986"/>
          </a:xfrm>
          <a:prstGeom prst="flowChartAlternateProcess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Beauty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bldLvl="0" animBg="1"/>
      <p:bldP spid="5" grpId="0" animBg="1"/>
      <p:bldP spid="6" grpId="0" animBg="1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87281" y="1261252"/>
            <a:ext cx="3914660" cy="305911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4403075" y="104340"/>
            <a:ext cx="5105400" cy="9144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en-US" altLang="zh-CN" sz="3600" b="1" dirty="0">
                <a:solidFill>
                  <a:srgbClr val="008000"/>
                </a:solidFill>
              </a:rPr>
              <a:t>Her later life</a:t>
            </a:r>
          </a:p>
        </p:txBody>
      </p:sp>
      <p:pic>
        <p:nvPicPr>
          <p:cNvPr id="16" name="Picture 6" descr="http://stock.591hx.com/images/hnimg/201404/15/58/1319871713062496614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1524000" y="3679483"/>
            <a:ext cx="3899011" cy="2731950"/>
          </a:xfrm>
          <a:prstGeom prst="rect">
            <a:avLst/>
          </a:prstGeom>
          <a:noFill/>
        </p:spPr>
      </p:pic>
      <p:sp>
        <p:nvSpPr>
          <p:cNvPr id="17" name="文本框 16"/>
          <p:cNvSpPr txBox="1"/>
          <p:nvPr/>
        </p:nvSpPr>
        <p:spPr>
          <a:xfrm>
            <a:off x="5056505" y="1357630"/>
            <a:ext cx="6887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1.What did she start to do in 1950s?</a:t>
            </a:r>
            <a:endParaRPr lang="zh-CN" altLang="en-US" sz="3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721427" y="3387095"/>
            <a:ext cx="4946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2.Why did she do so ?</a:t>
            </a:r>
            <a:endParaRPr lang="zh-CN" altLang="en-US" sz="3200" dirty="0"/>
          </a:p>
        </p:txBody>
      </p:sp>
      <p:sp>
        <p:nvSpPr>
          <p:cNvPr id="20" name="文本框 19"/>
          <p:cNvSpPr txBox="1"/>
          <p:nvPr/>
        </p:nvSpPr>
        <p:spPr>
          <a:xfrm>
            <a:off x="5255045" y="1956748"/>
            <a:ext cx="6097836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</a:rPr>
              <a:t>She began to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work for UNICEF</a:t>
            </a:r>
          </a:p>
          <a:p>
            <a:pPr lvl="0">
              <a:lnSpc>
                <a:spcPct val="120000"/>
              </a:lnSpc>
            </a:pPr>
            <a:r>
              <a:rPr lang="zh-CN" altLang="en-US" sz="3200" b="1" dirty="0">
                <a:latin typeface="Times New Roman" panose="02020603050405020304" pitchFamily="18" charset="0"/>
              </a:rPr>
              <a:t>（联合国儿童基金会）</a:t>
            </a:r>
            <a:r>
              <a:rPr lang="en-US" altLang="zh-CN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846056" y="4014406"/>
            <a:ext cx="60978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</a:rPr>
              <a:t>She spent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her last few years</a:t>
            </a:r>
            <a:r>
              <a:rPr lang="en-US" altLang="zh-CN" sz="3200" b="1" dirty="0">
                <a:latin typeface="Times New Roman" panose="02020603050405020304" pitchFamily="18" charset="0"/>
              </a:rPr>
              <a:t> working closely with UNICEF to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help poor children in different parts of the world</a:t>
            </a:r>
            <a:endParaRPr lang="zh-CN" altLang="en-US" sz="3200" dirty="0"/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47344" y="68627"/>
            <a:ext cx="977732" cy="977732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3000" b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grpSp>
        <p:nvGrpSpPr>
          <p:cNvPr id="24" name="组合 23"/>
          <p:cNvGrpSpPr/>
          <p:nvPr>
            <p:custDataLst>
              <p:tags r:id="rId3"/>
            </p:custDataLst>
          </p:nvPr>
        </p:nvGrpSpPr>
        <p:grpSpPr>
          <a:xfrm>
            <a:off x="932817" y="226790"/>
            <a:ext cx="10805160" cy="907415"/>
            <a:chOff x="1666869" y="916937"/>
            <a:chExt cx="5889894" cy="733299"/>
          </a:xfrm>
        </p:grpSpPr>
        <p:sp>
          <p:nvSpPr>
            <p:cNvPr id="25" name="五边形 4"/>
            <p:cNvSpPr/>
            <p:nvPr>
              <p:custDataLst>
                <p:tags r:id="rId4"/>
              </p:custDataLst>
            </p:nvPr>
          </p:nvSpPr>
          <p:spPr>
            <a:xfrm rot="10800000">
              <a:off x="1666869" y="916937"/>
              <a:ext cx="5889894" cy="73329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sz="2400"/>
            </a:p>
          </p:txBody>
        </p:sp>
        <p:sp>
          <p:nvSpPr>
            <p:cNvPr id="26" name="五边形 4"/>
            <p:cNvSpPr/>
            <p:nvPr>
              <p:custDataLst>
                <p:tags r:id="rId5"/>
              </p:custDataLst>
            </p:nvPr>
          </p:nvSpPr>
          <p:spPr>
            <a:xfrm rot="21600000">
              <a:off x="1850194" y="916937"/>
              <a:ext cx="5706569" cy="733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153" tIns="127000" rIns="237066" bIns="1270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5335" b="1" i="1" dirty="0"/>
                <a:t>A great humanitarian</a:t>
              </a:r>
              <a:r>
                <a:rPr lang="en-US" altLang="zh-CN" sz="5335" b="1" i="1" kern="1200" dirty="0"/>
                <a:t>  </a:t>
              </a:r>
              <a:r>
                <a:rPr lang="en-US" altLang="zh-CN" sz="4265" b="1" i="1" kern="1200" dirty="0"/>
                <a:t>(</a:t>
              </a:r>
              <a:r>
                <a:rPr lang="en-US" altLang="en-US" sz="4000" i="1" kern="1200" dirty="0">
                  <a:solidFill>
                    <a:schemeClr val="tx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66" charset="0"/>
                  <a:ea typeface="宋体" panose="02010600030101010101" pitchFamily="2" charset="-122"/>
                  <a:cs typeface="Comic Sans MS" panose="030F0702030302020204" pitchFamily="66" charset="0"/>
                </a:rPr>
                <a:t>Para 6</a:t>
              </a:r>
              <a:r>
                <a:rPr lang="en-US" altLang="zh-CN" sz="4265" b="1" i="1" kern="1200" dirty="0"/>
                <a:t>)</a:t>
              </a:r>
              <a:endParaRPr lang="zh-CN" altLang="en-US" sz="4265" kern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云形 6"/>
          <p:cNvSpPr/>
          <p:nvPr/>
        </p:nvSpPr>
        <p:spPr>
          <a:xfrm rot="20428242">
            <a:off x="7814380" y="3455713"/>
            <a:ext cx="4410066" cy="2647507"/>
          </a:xfrm>
          <a:prstGeom prst="cloud">
            <a:avLst/>
          </a:prstGeom>
          <a:solidFill>
            <a:srgbClr val="DCE6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 great humanitarian</a:t>
            </a:r>
            <a:endParaRPr lang="zh-CN" altLang="en-US" dirty="0"/>
          </a:p>
        </p:txBody>
      </p:sp>
      <p:pic>
        <p:nvPicPr>
          <p:cNvPr id="4" name="charit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664" end="1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400" y="0"/>
            <a:ext cx="797623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38213" y="1233376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What </a:t>
            </a:r>
            <a:r>
              <a:rPr lang="zh-CN" altLang="en-US" sz="3200" dirty="0"/>
              <a:t> </a:t>
            </a:r>
            <a:r>
              <a:rPr lang="en-US" altLang="zh-CN" sz="3200" dirty="0"/>
              <a:t>do</a:t>
            </a:r>
            <a:r>
              <a:rPr lang="zh-CN" altLang="en-US" sz="3200" dirty="0"/>
              <a:t> </a:t>
            </a:r>
            <a:r>
              <a:rPr lang="en-US" altLang="zh-CN" sz="3200" dirty="0"/>
              <a:t>you</a:t>
            </a:r>
            <a:r>
              <a:rPr lang="zh-CN" altLang="en-US" sz="3200" dirty="0"/>
              <a:t> </a:t>
            </a:r>
            <a:r>
              <a:rPr lang="en-US" altLang="zh-CN" sz="3200" dirty="0"/>
              <a:t>think of her ?</a:t>
            </a:r>
            <a:endParaRPr lang="zh-CN" alt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16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83" y="1263081"/>
            <a:ext cx="3948113" cy="265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0937" y="4051871"/>
            <a:ext cx="4816291" cy="26330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714" y="1303338"/>
            <a:ext cx="3000375" cy="247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96" y="4359844"/>
            <a:ext cx="3812900" cy="247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流程图: 摘录 4"/>
          <p:cNvSpPr/>
          <p:nvPr/>
        </p:nvSpPr>
        <p:spPr>
          <a:xfrm rot="5400000">
            <a:off x="422093" y="255274"/>
            <a:ext cx="355600" cy="312738"/>
          </a:xfrm>
          <a:prstGeom prst="flowChartExtra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noProof="1"/>
          </a:p>
        </p:txBody>
      </p:sp>
      <p:sp>
        <p:nvSpPr>
          <p:cNvPr id="10" name="文本框 9"/>
          <p:cNvSpPr txBox="1"/>
          <p:nvPr/>
        </p:nvSpPr>
        <p:spPr>
          <a:xfrm>
            <a:off x="1735139" y="3989837"/>
            <a:ext cx="4225925" cy="3001784"/>
          </a:xfrm>
          <a:prstGeom prst="rect">
            <a:avLst/>
          </a:prstGeom>
          <a:solidFill>
            <a:srgbClr val="F0E1C0"/>
          </a:solidFill>
          <a:ln>
            <a:solidFill>
              <a:schemeClr val="accent3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ts val="2260"/>
              </a:lnSpc>
            </a:pPr>
            <a:endParaRPr lang="en-US" altLang="zh-CN" sz="2800" b="1" i="1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ts val="2860"/>
              </a:lnSpc>
            </a:pPr>
            <a:r>
              <a:rPr lang="en-US" altLang="zh-CN" sz="28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“As you grow older, you</a:t>
            </a:r>
            <a:r>
              <a:rPr lang="zh-CN" altLang="en-US" sz="28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will discover that you have two hands, one for helping yourself, the other for helping others.”</a:t>
            </a:r>
            <a:r>
              <a:rPr lang="zh-CN" altLang="en-US" sz="28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800" b="1" i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zh-CN" altLang="en-US" sz="24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</a:p>
          <a:p>
            <a:pPr>
              <a:lnSpc>
                <a:spcPts val="2500"/>
              </a:lnSpc>
            </a:pPr>
            <a:r>
              <a:rPr lang="zh-CN" altLang="en-US" sz="24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24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—Audrey Hepburn</a:t>
            </a:r>
          </a:p>
          <a:p>
            <a:pPr>
              <a:lnSpc>
                <a:spcPts val="1500"/>
              </a:lnSpc>
            </a:pPr>
            <a:endParaRPr lang="en-US" altLang="zh-CN" sz="2400" b="1" i="1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流程图: 摘录 27"/>
          <p:cNvSpPr/>
          <p:nvPr/>
        </p:nvSpPr>
        <p:spPr>
          <a:xfrm rot="5400000">
            <a:off x="422093" y="859632"/>
            <a:ext cx="355600" cy="312738"/>
          </a:xfrm>
          <a:prstGeom prst="flowChartExtra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noProof="1"/>
          </a:p>
        </p:txBody>
      </p:sp>
      <p:sp>
        <p:nvSpPr>
          <p:cNvPr id="34" name="文本框 33"/>
          <p:cNvSpPr txBox="1"/>
          <p:nvPr/>
        </p:nvSpPr>
        <p:spPr>
          <a:xfrm>
            <a:off x="6081713" y="1356744"/>
            <a:ext cx="5071839" cy="2633093"/>
          </a:xfrm>
          <a:prstGeom prst="rect">
            <a:avLst/>
          </a:prstGeom>
          <a:solidFill>
            <a:srgbClr val="EAE0DE"/>
          </a:solidFill>
          <a:ln>
            <a:solidFill>
              <a:schemeClr val="accent3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ts val="3280"/>
              </a:lnSpc>
            </a:pPr>
            <a:endParaRPr lang="en-US" altLang="zh-CN" sz="2800" b="1" i="1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ts val="3780"/>
              </a:lnSpc>
            </a:pPr>
            <a:r>
              <a:rPr lang="en-US" altLang="zh-CN" sz="32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32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Beauty is being the </a:t>
            </a:r>
            <a:r>
              <a:rPr lang="en-US" sz="3200" b="1" i="1" noProof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best possible </a:t>
            </a:r>
            <a:r>
              <a:rPr lang="en-US" sz="32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version of yourself,</a:t>
            </a:r>
            <a:r>
              <a:rPr lang="en-US" sz="3200" b="1" i="1" noProof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inside and out</a:t>
            </a:r>
            <a:r>
              <a:rPr lang="en-US" sz="32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32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32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780"/>
              </a:lnSpc>
            </a:pPr>
            <a:r>
              <a:rPr lang="zh-CN" altLang="en-US" sz="24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28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i="1" noProof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—Audrey Hepburn</a:t>
            </a:r>
            <a:endParaRPr lang="en-US" altLang="zh-CN" sz="2400" b="1" i="1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1000"/>
              </a:lnSpc>
            </a:pPr>
            <a:endParaRPr lang="en-US" altLang="zh-CN" sz="2400" b="1" i="1" noProof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10093" y="411643"/>
            <a:ext cx="11089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Thinking </a:t>
            </a:r>
            <a:r>
              <a:rPr lang="en-US" sz="36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:What does beauty mean to you?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115715"/>
          <p:cNvSpPr/>
          <p:nvPr>
            <p:custDataLst>
              <p:tags r:id="rId1"/>
            </p:custDataLst>
          </p:nvPr>
        </p:nvSpPr>
        <p:spPr>
          <a:xfrm>
            <a:off x="2495551" y="306389"/>
            <a:ext cx="8353425" cy="4921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6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/>
              </a:rPr>
              <a:t>Read Para 7 and fill in the blanks.</a:t>
            </a:r>
          </a:p>
        </p:txBody>
      </p:sp>
      <p:pic>
        <p:nvPicPr>
          <p:cNvPr id="26626" name="Picture 2" descr="Audrey_Hepburn_grav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95551" y="908051"/>
            <a:ext cx="6265863" cy="38068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6627" name="Text Box 6"/>
          <p:cNvSpPr/>
          <p:nvPr>
            <p:custDataLst>
              <p:tags r:id="rId3"/>
            </p:custDataLst>
          </p:nvPr>
        </p:nvSpPr>
        <p:spPr>
          <a:xfrm>
            <a:off x="1931989" y="4714876"/>
            <a:ext cx="8645525" cy="14890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altLang="zh-CN" sz="2800" b="1">
                <a:latin typeface="Times New Roman" panose="02020603050405020304" pitchFamily="18" charset="0"/>
              </a:rPr>
              <a:t>In 1991, Audrey discovered that ___________________.</a:t>
            </a:r>
          </a:p>
          <a:p>
            <a:pPr lvl="0">
              <a:lnSpc>
                <a:spcPct val="110000"/>
              </a:lnSpc>
            </a:pPr>
            <a:r>
              <a:rPr lang="en-US" altLang="zh-CN" sz="2800" b="1">
                <a:latin typeface="Times New Roman" panose="02020603050405020304" pitchFamily="18" charset="0"/>
              </a:rPr>
              <a:t>At the age of 63, Audrey ____________ peacefully in her sleep.</a:t>
            </a:r>
          </a:p>
        </p:txBody>
      </p:sp>
      <p:sp>
        <p:nvSpPr>
          <p:cNvPr id="26628" name="Text Box 47"/>
          <p:cNvSpPr/>
          <p:nvPr>
            <p:custDataLst>
              <p:tags r:id="rId4"/>
            </p:custDataLst>
          </p:nvPr>
        </p:nvSpPr>
        <p:spPr>
          <a:xfrm>
            <a:off x="7175501" y="4741863"/>
            <a:ext cx="2868613" cy="519112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en-US" altLang="zh-CN" sz="2800" b="1" i="1">
                <a:solidFill>
                  <a:srgbClr val="D4650A"/>
                </a:solidFill>
                <a:latin typeface="Times New Roman" panose="02020603050405020304" pitchFamily="18" charset="0"/>
              </a:rPr>
              <a:t>she had cancer</a:t>
            </a:r>
          </a:p>
        </p:txBody>
      </p:sp>
      <p:sp>
        <p:nvSpPr>
          <p:cNvPr id="26629" name="Text Box 47"/>
          <p:cNvSpPr/>
          <p:nvPr>
            <p:custDataLst>
              <p:tags r:id="rId5"/>
            </p:custDataLst>
          </p:nvPr>
        </p:nvSpPr>
        <p:spPr>
          <a:xfrm>
            <a:off x="5842001" y="5213351"/>
            <a:ext cx="3084513" cy="519113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en-US" altLang="zh-CN" sz="2800" b="1" i="1">
                <a:solidFill>
                  <a:srgbClr val="D4650A"/>
                </a:solidFill>
                <a:latin typeface="Times New Roman" panose="02020603050405020304" pitchFamily="18" charset="0"/>
              </a:rPr>
              <a:t>passed away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 fill="hold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 fill="hold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 fill="hold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  <p:bldP spid="266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 r="24560"/>
          <a:stretch>
            <a:fillRect/>
          </a:stretch>
        </p:blipFill>
        <p:spPr bwMode="auto">
          <a:xfrm>
            <a:off x="77119" y="-44099"/>
            <a:ext cx="12230100" cy="6824980"/>
          </a:xfrm>
          <a:prstGeom prst="rect">
            <a:avLst/>
          </a:prstGeom>
          <a:noFill/>
        </p:spPr>
      </p:pic>
      <p:pic>
        <p:nvPicPr>
          <p:cNvPr id="2" name="导入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19" y="1156770"/>
            <a:ext cx="12037762" cy="5624111"/>
          </a:xfrm>
          <a:prstGeom prst="rect">
            <a:avLst/>
          </a:prstGeom>
        </p:spPr>
      </p:pic>
      <p:sp>
        <p:nvSpPr>
          <p:cNvPr id="4" name="十角星 13"/>
          <p:cNvSpPr/>
          <p:nvPr>
            <p:custDataLst>
              <p:tags r:id="rId4"/>
            </p:custDataLst>
          </p:nvPr>
        </p:nvSpPr>
        <p:spPr>
          <a:xfrm>
            <a:off x="3442560" y="0"/>
            <a:ext cx="5493775" cy="1229634"/>
          </a:xfrm>
          <a:prstGeom prst="star10">
            <a:avLst/>
          </a:prstGeom>
          <a:solidFill>
            <a:srgbClr val="FA9394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幼圆" panose="02010509060101010101" charset="-122"/>
                <a:cs typeface="+mn-cs"/>
              </a:rPr>
              <a:t>A </a:t>
            </a:r>
            <a:r>
              <a:rPr kumimoji="1" lang="en-US" altLang="zh-CN" sz="3600" kern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charset="-122"/>
              </a:rPr>
              <a:t>great actress</a:t>
            </a:r>
            <a:endParaRPr kumimoji="1" lang="zh-CN" alt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幼圆" panose="02010509060101010101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56847" y="1010260"/>
            <a:ext cx="6335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267" normalizeH="0" baseline="0" noProof="0" dirty="0">
                <a:ln>
                  <a:noFill/>
                </a:ln>
                <a:solidFill>
                  <a:srgbClr val="5ED2B2"/>
                </a:solidFill>
                <a:effectLst/>
                <a:uLnTx/>
                <a:uFillTx/>
                <a:latin typeface="Impact" panose="020B0806030902050204" pitchFamily="34" charset="0"/>
                <a:ea typeface="方正正黑简体" panose="02000000000000000000" pitchFamily="2" charset="-122"/>
                <a:cs typeface="Apple Chancery" panose="03020702040506060504" pitchFamily="66" charset="-79"/>
                <a:sym typeface="+mn-lt"/>
              </a:rPr>
              <a:t>Hepburn in </a:t>
            </a:r>
            <a:r>
              <a:rPr lang="en-US" altLang="zh-CN" sz="3600" spc="267" dirty="0">
                <a:solidFill>
                  <a:srgbClr val="5ED2B2"/>
                </a:solidFill>
                <a:latin typeface="Impact" panose="020B0806030902050204" pitchFamily="34" charset="0"/>
                <a:ea typeface="方正正黑简体" panose="02000000000000000000" pitchFamily="2" charset="-122"/>
                <a:cs typeface="Apple Chancery" panose="03020702040506060504" pitchFamily="66" charset="-79"/>
                <a:sym typeface="+mn-lt"/>
              </a:rPr>
              <a:t>our</a:t>
            </a:r>
            <a:r>
              <a:rPr kumimoji="0" lang="en-US" altLang="zh-CN" sz="3600" b="0" i="0" u="none" strike="noStrike" kern="1200" cap="none" spc="267" normalizeH="0" baseline="0" noProof="0" dirty="0">
                <a:ln>
                  <a:noFill/>
                </a:ln>
                <a:solidFill>
                  <a:srgbClr val="5ED2B2"/>
                </a:solidFill>
                <a:effectLst/>
                <a:uLnTx/>
                <a:uFillTx/>
                <a:latin typeface="Impact" panose="020B0806030902050204" pitchFamily="34" charset="0"/>
                <a:ea typeface="方正正黑简体" panose="02000000000000000000" pitchFamily="2" charset="-122"/>
                <a:cs typeface="Apple Chancery" panose="03020702040506060504" pitchFamily="66" charset="-79"/>
                <a:sym typeface="+mn-lt"/>
              </a:rPr>
              <a:t> eyes</a:t>
            </a:r>
            <a:endParaRPr kumimoji="0" lang="zh-CN" altLang="en-US" sz="3600" b="0" i="0" u="none" strike="noStrike" kern="1200" cap="none" spc="267" normalizeH="0" baseline="0" noProof="0" dirty="0">
              <a:ln>
                <a:noFill/>
              </a:ln>
              <a:solidFill>
                <a:srgbClr val="5ED2B2"/>
              </a:solidFill>
              <a:effectLst/>
              <a:uLnTx/>
              <a:uFillTx/>
              <a:latin typeface="Impact" panose="020B0806030902050204" pitchFamily="34" charset="0"/>
              <a:ea typeface="方正正黑简体" panose="02000000000000000000" pitchFamily="2" charset="-122"/>
              <a:cs typeface="Apple Chancery" panose="03020702040506060504" pitchFamily="66" charset="-79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305" y="443013"/>
            <a:ext cx="2270133" cy="31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1438" y="3600330"/>
            <a:ext cx="2359284" cy="301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968" y="3600331"/>
            <a:ext cx="2243470" cy="30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00801" y="479520"/>
            <a:ext cx="2429921" cy="312081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08F7730-0008-4DAD-D7AD-096ED5CEAD4E}"/>
              </a:ext>
            </a:extLst>
          </p:cNvPr>
          <p:cNvSpPr txBox="1"/>
          <p:nvPr/>
        </p:nvSpPr>
        <p:spPr>
          <a:xfrm>
            <a:off x="5320651" y="363929"/>
            <a:ext cx="320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267" dirty="0">
                <a:solidFill>
                  <a:srgbClr val="5ED2B2"/>
                </a:solidFill>
                <a:latin typeface="Impact" panose="020B0806030902050204" pitchFamily="34" charset="0"/>
                <a:ea typeface="方正正黑简体" panose="02000000000000000000" pitchFamily="2" charset="-122"/>
                <a:cs typeface="Apple Chancery" panose="03020702040506060504" pitchFamily="66" charset="-79"/>
              </a:rPr>
              <a:t>Group work </a:t>
            </a:r>
            <a:endParaRPr lang="zh-CN" altLang="en-US" sz="3600" spc="267" dirty="0">
              <a:solidFill>
                <a:srgbClr val="5ED2B2"/>
              </a:solidFill>
              <a:latin typeface="Impact" panose="020B0806030902050204" pitchFamily="34" charset="0"/>
              <a:ea typeface="方正正黑简体" panose="02000000000000000000" pitchFamily="2" charset="-122"/>
              <a:cs typeface="Apple Chancery" panose="03020702040506060504" pitchFamily="66" charset="-79"/>
            </a:endParaRPr>
          </a:p>
        </p:txBody>
      </p:sp>
      <p:sp>
        <p:nvSpPr>
          <p:cNvPr id="5" name="圆角矩形标注 3">
            <a:extLst>
              <a:ext uri="{FF2B5EF4-FFF2-40B4-BE49-F238E27FC236}">
                <a16:creationId xmlns:a16="http://schemas.microsoft.com/office/drawing/2014/main" id="{82281D09-02B2-AD97-3156-3366FC93FFE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56847" y="1871290"/>
            <a:ext cx="6391804" cy="4284920"/>
          </a:xfrm>
          <a:prstGeom prst="wedgeRoundRectCallout">
            <a:avLst>
              <a:gd name="adj1" fmla="val -55422"/>
              <a:gd name="adj2" fmla="val -42834"/>
              <a:gd name="adj3" fmla="val 16667"/>
            </a:avLst>
          </a:prstGeom>
          <a:noFill/>
          <a:ln w="57150">
            <a:solidFill>
              <a:srgbClr val="FE60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our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eyes, Audrey Hepburn is a great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Thanks to her, we understand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that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____________________.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 should______________.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03972" y="876529"/>
            <a:ext cx="3560180" cy="769194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Show my superstar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9727" y="1863558"/>
            <a:ext cx="2090195" cy="31308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467" y="2011167"/>
            <a:ext cx="2257065" cy="31308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99922" y="1889352"/>
            <a:ext cx="2396908" cy="31308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0960" y="1975599"/>
            <a:ext cx="2257065" cy="31394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9381" y="252227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spc="267" dirty="0">
                <a:solidFill>
                  <a:srgbClr val="3366FF"/>
                </a:solidFill>
                <a:latin typeface="Impact" panose="020B0806030902050204" pitchFamily="34" charset="0"/>
                <a:ea typeface="方正正黑简体" panose="02000000000000000000" pitchFamily="2" charset="-122"/>
                <a:cs typeface="Apple Chancery" panose="03020702040506060504" pitchFamily="66" charset="-79"/>
                <a:sym typeface="+mn-lt"/>
              </a:rPr>
              <a:t>Group activity</a:t>
            </a:r>
            <a:r>
              <a:rPr lang="en-US" altLang="zh-CN" sz="1800" spc="267" dirty="0">
                <a:solidFill>
                  <a:srgbClr val="5ED2B2"/>
                </a:solidFill>
                <a:latin typeface="Impact" panose="020B0806030902050204" pitchFamily="34" charset="0"/>
                <a:ea typeface="方正正黑简体" panose="02000000000000000000" pitchFamily="2" charset="-122"/>
                <a:cs typeface="Apple Chancery" panose="03020702040506060504" pitchFamily="66" charset="-79"/>
                <a:sym typeface="+mn-lt"/>
              </a:rPr>
              <a:t>: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3895" y="1989113"/>
            <a:ext cx="2257065" cy="31394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52594" y="5263866"/>
            <a:ext cx="75491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What is he or she </a:t>
            </a:r>
            <a:r>
              <a:rPr lang="zh-CN" altLang="en-US" sz="2800" dirty="0"/>
              <a:t>？ </a:t>
            </a:r>
            <a:endParaRPr lang="en-US" altLang="zh-CN" sz="2800" dirty="0"/>
          </a:p>
          <a:p>
            <a:r>
              <a:rPr lang="en-US" altLang="zh-CN" sz="2800" dirty="0"/>
              <a:t>What has he or she done?</a:t>
            </a:r>
          </a:p>
          <a:p>
            <a:r>
              <a:rPr lang="en-US" altLang="zh-CN" sz="2800" dirty="0"/>
              <a:t>What can you learn from him or her ?</a:t>
            </a:r>
          </a:p>
          <a:p>
            <a:endParaRPr lang="zh-CN" altLang="en-US" sz="2800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19997" b="4997"/>
          <a:stretch>
            <a:fillRect/>
          </a:stretch>
        </p:blipFill>
        <p:spPr>
          <a:xfrm>
            <a:off x="1609" y="0"/>
            <a:ext cx="12188805" cy="6856718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093369" y="2385763"/>
            <a:ext cx="7098631" cy="2800767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Beauty is being the best </a:t>
            </a:r>
          </a:p>
          <a:p>
            <a:pPr algn="ctr"/>
            <a:r>
              <a:rPr kumimoji="1"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possible version of yourself,</a:t>
            </a:r>
            <a:r>
              <a:rPr lang="en-US" altLang="zh-CN" sz="4400" b="1" i="1" noProof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4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inside and out</a:t>
            </a:r>
            <a:r>
              <a:rPr kumimoji="1"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kumimoji="1"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-Audrey Hepburn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标题 3"/>
          <p:cNvSpPr txBox="1"/>
          <p:nvPr>
            <p:custDataLst>
              <p:tags r:id="rId2"/>
            </p:custDataLst>
          </p:nvPr>
        </p:nvSpPr>
        <p:spPr>
          <a:xfrm>
            <a:off x="426544" y="200854"/>
            <a:ext cx="1859456" cy="581139"/>
          </a:xfrm>
          <a:prstGeom prst="roundRect">
            <a:avLst>
              <a:gd name="adj" fmla="val 9003"/>
            </a:avLst>
          </a:prstGeom>
          <a:solidFill>
            <a:sysClr val="window" lastClr="FFFFFF"/>
          </a:solidFill>
          <a:ln w="28575" cap="flat" cmpd="sng" algn="ctr">
            <a:solidFill>
              <a:srgbClr val="A2643B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0" kern="1200">
                <a:ln w="0"/>
                <a:solidFill>
                  <a:schemeClr val="tx1"/>
                </a:solidFill>
                <a:latin typeface="Impact" panose="020B0806030902050204" pitchFamily="34" charset="0"/>
                <a:ea typeface="等线" panose="02010600030101010101" pitchFamily="2" charset="-122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altLang="zh-CN" sz="2800">
                <a:ln w="0"/>
                <a:solidFill>
                  <a:srgbClr val="A2643B"/>
                </a:solidFill>
                <a:latin typeface="Impact" panose="020B0806030902050204" pitchFamily="34" charset="0"/>
                <a:ea typeface="等线" panose="02010600030101010101" pitchFamily="2" charset="-122"/>
              </a:rPr>
              <a:t>Homework</a:t>
            </a:r>
            <a:endParaRPr lang="zh-CN" altLang="en-US" sz="2800">
              <a:ln w="0"/>
              <a:solidFill>
                <a:srgbClr val="A2643B"/>
              </a:solidFill>
              <a:latin typeface="Impact" panose="020B080603090205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152400" y="1111250"/>
            <a:ext cx="8736965" cy="2111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Homework for everyone (</a:t>
            </a:r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必做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Retell Audrey Hepburn’s story with the help of the mind map.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Finish your writing my superstar and share it with others.</a:t>
            </a: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239854" y="4068041"/>
            <a:ext cx="11338912" cy="1558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Homework for someone (</a:t>
            </a:r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选做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Watch one of Audrey Hepburn’s films.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37451" y="2843213"/>
            <a:ext cx="7296149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8000" b="1">
                <a:solidFill>
                  <a:srgbClr val="FFFF66"/>
                </a:solidFill>
                <a:latin typeface="Times New Roman" panose="02020603050405020304" pitchFamily="18" charset="0"/>
              </a:rPr>
              <a:t>Thanks </a:t>
            </a:r>
          </a:p>
          <a:p>
            <a:pPr eaLnBrk="1" hangingPunct="1"/>
            <a:r>
              <a:rPr lang="en-US" altLang="zh-CN" sz="8000" b="1">
                <a:solidFill>
                  <a:srgbClr val="FFFF66"/>
                </a:solidFill>
                <a:latin typeface="Times New Roman" panose="02020603050405020304" pitchFamily="18" charset="0"/>
              </a:rPr>
              <a:t>      a lot!</a:t>
            </a:r>
          </a:p>
        </p:txBody>
      </p:sp>
      <p:pic>
        <p:nvPicPr>
          <p:cNvPr id="53252" name="New picture"/>
          <p:cNvPicPr/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645468" y="16611600"/>
            <a:ext cx="423333" cy="304800"/>
          </a:xfrm>
          <a:prstGeom prst="cube">
            <a:avLst/>
          </a:prstGeom>
        </p:spPr>
      </p:pic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52534" y="849071"/>
            <a:ext cx="664972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What </a:t>
            </a: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catches your attention</a:t>
            </a:r>
            <a:r>
              <a:rPr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40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when you see her photo?</a:t>
            </a:r>
          </a:p>
        </p:txBody>
      </p:sp>
      <p:sp>
        <p:nvSpPr>
          <p:cNvPr id="6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81403" y="4731233"/>
            <a:ext cx="501396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i="1">
                <a:solidFill>
                  <a:srgbClr val="002060"/>
                </a:solidFill>
                <a:latin typeface="Calibri" panose="020F0502020204030204"/>
              </a:rPr>
              <a:t>Her beauty and </a:t>
            </a:r>
            <a:r>
              <a:rPr lang="en-US" altLang="zh-CN" sz="4000" b="1" i="1">
                <a:solidFill>
                  <a:srgbClr val="FF0000"/>
                </a:solidFill>
                <a:latin typeface="Calibri" panose="020F0502020204030204"/>
              </a:rPr>
              <a:t>charm</a:t>
            </a:r>
            <a:r>
              <a:rPr lang="en-US" altLang="zh-CN" sz="4000" b="1" i="1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en-US" altLang="zh-CN" sz="4000" b="1" i="1">
              <a:solidFill>
                <a:srgbClr val="00206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7888974" y="5718810"/>
            <a:ext cx="5553976" cy="713740"/>
            <a:chOff x="10492" y="9385"/>
            <a:chExt cx="6573" cy="1124"/>
          </a:xfrm>
        </p:grpSpPr>
        <p:sp>
          <p:nvSpPr>
            <p:cNvPr id="2" name="圆角矩形标注 1"/>
            <p:cNvSpPr/>
            <p:nvPr>
              <p:custDataLst>
                <p:tags r:id="rId8"/>
              </p:custDataLst>
            </p:nvPr>
          </p:nvSpPr>
          <p:spPr>
            <a:xfrm>
              <a:off x="10492" y="9385"/>
              <a:ext cx="3945" cy="1124"/>
            </a:xfrm>
            <a:prstGeom prst="wedgeRoundRectCallout">
              <a:avLst>
                <a:gd name="adj1" fmla="val 34541"/>
                <a:gd name="adj2" fmla="val -91014"/>
                <a:gd name="adj3" fmla="val 16667"/>
              </a:avLst>
            </a:prstGeom>
            <a:solidFill>
              <a:srgbClr val="9BBB59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ysClr val="window" lastClr="FFFFFF"/>
            </a:lnRef>
            <a:fillRef idx="1">
              <a:srgbClr val="F79646"/>
            </a:fillRef>
            <a:effectRef idx="1">
              <a:srgbClr val="F79646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矩形 21"/>
            <p:cNvSpPr/>
            <p:nvPr>
              <p:custDataLst>
                <p:tags r:id="rId9"/>
              </p:custDataLst>
            </p:nvPr>
          </p:nvSpPr>
          <p:spPr>
            <a:xfrm>
              <a:off x="10661" y="9396"/>
              <a:ext cx="6404" cy="1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4000" b="1">
                  <a:solidFill>
                    <a:srgbClr val="002060"/>
                  </a:solidFill>
                  <a:latin typeface="Calibri" panose="020F0502020204030204"/>
                  <a:ea typeface="宋体" panose="02010600030101010101" pitchFamily="2" charset="-122"/>
                </a:rPr>
                <a:t> /tʃ</a:t>
              </a:r>
              <a:r>
                <a:rPr lang="en-US" altLang="zh-CN" sz="4000" b="1">
                  <a:solidFill>
                    <a:srgbClr val="FF0000"/>
                  </a:solidFill>
                  <a:latin typeface="Calibri" panose="020F0502020204030204"/>
                  <a:ea typeface="宋体" panose="02010600030101010101" pitchFamily="2" charset="-122"/>
                </a:rPr>
                <a:t>ɑː</a:t>
              </a:r>
              <a:r>
                <a:rPr lang="en-US" altLang="zh-CN" sz="4000" b="1">
                  <a:solidFill>
                    <a:srgbClr val="002060"/>
                  </a:solidFill>
                  <a:latin typeface="Calibri" panose="020F0502020204030204"/>
                  <a:ea typeface="宋体" panose="02010600030101010101" pitchFamily="2" charset="-122"/>
                </a:rPr>
                <a:t>m/ </a:t>
              </a:r>
              <a:r>
                <a:rPr lang="zh-CN" altLang="en-US" sz="3200" b="1" i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魅力</a:t>
              </a:r>
            </a:p>
          </p:txBody>
        </p:sp>
      </p:grpSp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125637" y="0"/>
            <a:ext cx="54362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031480" y="3698240"/>
            <a:ext cx="43605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/>
              <a:t>Audrey Hepburn</a:t>
            </a:r>
          </a:p>
          <a:p>
            <a:r>
              <a:rPr lang="zh-CN" altLang="en-US" sz="3600" b="1" dirty="0"/>
              <a:t>奥黛丽-赫本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7680325" y="387350"/>
            <a:ext cx="3742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吸引你的注意力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9CD565-BA72-67A0-D51A-1C89459486E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888974" y="3215526"/>
            <a:ext cx="40100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/'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ɔ: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dr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i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 '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h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e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pb</a:t>
            </a:r>
            <a:r>
              <a:rPr lang="en-US" altLang="zh-CN" sz="4000" b="1" dirty="0" err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ə:</a:t>
            </a:r>
            <a:r>
              <a:rPr lang="en-US" altLang="zh-CN" sz="4000" b="1" dirty="0" err="1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n</a:t>
            </a:r>
            <a:r>
              <a:rPr lang="en-US" altLang="zh-CN" sz="4000" b="1" dirty="0">
                <a:solidFill>
                  <a:srgbClr val="002060"/>
                </a:solidFill>
                <a:latin typeface="Calibri" panose="020F0502020204030204"/>
                <a:ea typeface="宋体" panose="02010600030101010101" pitchFamily="2" charset="-122"/>
              </a:rPr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cs typeface="Arial" panose="020B0604020202020204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42250" y="2584174"/>
            <a:ext cx="5828585" cy="1124800"/>
          </a:xfrm>
        </p:spPr>
        <p:txBody>
          <a:bodyPr>
            <a:normAutofit/>
          </a:bodyPr>
          <a:lstStyle/>
          <a:p>
            <a:pPr algn="l"/>
            <a:r>
              <a:rPr lang="en-GB" sz="3600" b="1" i="1" dirty="0"/>
              <a:t>Hollywood’s </a:t>
            </a:r>
            <a:r>
              <a:rPr lang="en-GB" sz="3600" b="1" i="1" u="sng" dirty="0"/>
              <a:t>all-time</a:t>
            </a:r>
            <a:r>
              <a:rPr lang="en-GB" sz="3600" b="1" i="1" dirty="0"/>
              <a:t> best</a:t>
            </a:r>
            <a:br>
              <a:rPr lang="en-GB" sz="3600" b="1" i="1" dirty="0"/>
            </a:br>
            <a:r>
              <a:rPr lang="en-GB" sz="3600" b="1" i="1" dirty="0"/>
              <a:t>—Audrey Hepburn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247467" y="3894338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9A Unit 7 Reading 1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r="-1"/>
          <a:stretch>
            <a:fillRect/>
          </a:stretch>
        </p:blipFill>
        <p:spPr>
          <a:xfrm>
            <a:off x="6226167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2696226" y="2107027"/>
            <a:ext cx="3171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B84D30"/>
                </a:solidFill>
                <a:highlight>
                  <a:srgbClr val="FFFF00"/>
                </a:highlight>
                <a:latin typeface="Calibri" panose="020F0502020204030204"/>
                <a:ea typeface="幼圆" panose="02010509060101010101" charset="-122"/>
              </a:rPr>
              <a:t>一向的；空前的</a:t>
            </a:r>
          </a:p>
        </p:txBody>
      </p:sp>
      <p:sp>
        <p:nvSpPr>
          <p:cNvPr id="6" name="圆角矩形标注 5"/>
          <p:cNvSpPr/>
          <p:nvPr>
            <p:custDataLst>
              <p:tags r:id="rId6"/>
            </p:custDataLst>
          </p:nvPr>
        </p:nvSpPr>
        <p:spPr>
          <a:xfrm>
            <a:off x="1860648" y="4857548"/>
            <a:ext cx="7349959" cy="1435590"/>
          </a:xfrm>
          <a:prstGeom prst="wedgeRoundRectCallout">
            <a:avLst>
              <a:gd name="adj1" fmla="val 58492"/>
              <a:gd name="adj2" fmla="val -11256"/>
              <a:gd name="adj3" fmla="val 16667"/>
            </a:avLst>
          </a:prstGeom>
          <a:solidFill>
            <a:schemeClr val="bg1"/>
          </a:solidFill>
          <a:ln w="57150">
            <a:solidFill>
              <a:srgbClr val="FE60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because of her beauty?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文本框 115715"/>
          <p:cNvSpPr/>
          <p:nvPr>
            <p:custDataLst>
              <p:tags r:id="rId1"/>
            </p:custDataLst>
          </p:nvPr>
        </p:nvSpPr>
        <p:spPr>
          <a:xfrm>
            <a:off x="1968500" y="404814"/>
            <a:ext cx="6288088" cy="4921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600" b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/>
              </a:rPr>
              <a:t> </a:t>
            </a:r>
          </a:p>
        </p:txBody>
      </p:sp>
      <p:sp>
        <p:nvSpPr>
          <p:cNvPr id="18434" name="矩形 2"/>
          <p:cNvSpPr/>
          <p:nvPr>
            <p:custDataLst>
              <p:tags r:id="rId2"/>
            </p:custDataLst>
          </p:nvPr>
        </p:nvSpPr>
        <p:spPr>
          <a:xfrm>
            <a:off x="1510641" y="1842567"/>
            <a:ext cx="8768896" cy="4248150"/>
          </a:xfrm>
          <a:prstGeom prst="rect">
            <a:avLst/>
          </a:prstGeom>
          <a:solidFill>
            <a:srgbClr val="F2F2F2"/>
          </a:solidFill>
          <a:ln w="57150">
            <a:solidFill>
              <a:srgbClr val="9E292C"/>
            </a:solidFill>
            <a:round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/>
          </a:p>
        </p:txBody>
      </p:sp>
      <p:sp>
        <p:nvSpPr>
          <p:cNvPr id="18435" name="TextBox 1"/>
          <p:cNvSpPr/>
          <p:nvPr>
            <p:custDataLst>
              <p:tags r:id="rId3"/>
            </p:custDataLst>
          </p:nvPr>
        </p:nvSpPr>
        <p:spPr>
          <a:xfrm>
            <a:off x="2071686" y="2305253"/>
            <a:ext cx="8048625" cy="3322955"/>
          </a:xfrm>
          <a:prstGeom prst="rect">
            <a:avLst/>
          </a:prstGeom>
          <a:solidFill>
            <a:srgbClr val="DCE6F2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</a:rPr>
              <a:t>  The article mainly tells us about _____________.</a:t>
            </a:r>
          </a:p>
          <a:p>
            <a:pPr lvl="0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</a:rPr>
              <a:t>   A. Audrey Hepburn’s films</a:t>
            </a:r>
          </a:p>
          <a:p>
            <a:pPr lvl="0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</a:rPr>
              <a:t>   B. </a:t>
            </a:r>
            <a:r>
              <a:rPr lang="en-US" altLang="zh-CN" sz="2800" b="1" dirty="0">
                <a:latin typeface="Times New Roman" panose="02020603050405020304" pitchFamily="18" charset="0"/>
                <a:sym typeface="Arial" panose="020B0604020202020204"/>
              </a:rPr>
              <a:t>Audrey Hepburn’s kindness</a:t>
            </a:r>
          </a:p>
          <a:p>
            <a:pPr lvl="0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</a:rPr>
              <a:t>   C. Audrey Hepburn’s acting skills</a:t>
            </a:r>
          </a:p>
          <a:p>
            <a:pPr lvl="0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</a:rPr>
              <a:t>   D. </a:t>
            </a:r>
            <a:r>
              <a:rPr lang="en-US" altLang="zh-CN" sz="2800" b="1" dirty="0">
                <a:latin typeface="Times New Roman" panose="02020603050405020304" pitchFamily="18" charset="0"/>
                <a:sym typeface="Arial" panose="020B0604020202020204"/>
              </a:rPr>
              <a:t>Audrey Hepburn’s lifetime(</a:t>
            </a:r>
            <a:r>
              <a:rPr sz="2800" b="1" dirty="0">
                <a:latin typeface="Times New Roman" panose="02020603050405020304" pitchFamily="18" charset="0"/>
                <a:sym typeface="Arial" panose="020B0604020202020204"/>
              </a:rPr>
              <a:t>一生</a:t>
            </a:r>
            <a:r>
              <a:rPr lang="en-US" altLang="zh-CN" sz="2800" b="1" dirty="0">
                <a:latin typeface="Times New Roman" panose="02020603050405020304" pitchFamily="18" charset="0"/>
                <a:sym typeface="Arial" panose="020B0604020202020204"/>
              </a:rPr>
              <a:t>)</a:t>
            </a:r>
            <a:endParaRPr lang="en-US" altLang="zh-CN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6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49489" y="5044951"/>
            <a:ext cx="504825" cy="5048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" name="十角星 13"/>
          <p:cNvSpPr/>
          <p:nvPr>
            <p:custDataLst>
              <p:tags r:id="rId5"/>
            </p:custDataLst>
          </p:nvPr>
        </p:nvSpPr>
        <p:spPr>
          <a:xfrm>
            <a:off x="3063080" y="-73785"/>
            <a:ext cx="6107340" cy="1758383"/>
          </a:xfrm>
          <a:prstGeom prst="star10">
            <a:avLst/>
          </a:prstGeom>
          <a:solidFill>
            <a:srgbClr val="FA9394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幼圆" panose="02010509060101010101" charset="-122"/>
                <a:cs typeface="+mn-cs"/>
              </a:rPr>
              <a:t>Read for mai</a:t>
            </a:r>
            <a:r>
              <a:rPr kumimoji="1" lang="en-US" altLang="zh-CN" sz="3600" kern="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charset="-122"/>
              </a:rPr>
              <a:t>n idea</a:t>
            </a:r>
            <a:endParaRPr kumimoji="1" lang="zh-CN" altLang="en-US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幼圆" panose="0201050906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718491" y="126559"/>
            <a:ext cx="2270309" cy="22483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1"/>
          <p:cNvSpPr/>
          <p:nvPr>
            <p:custDataLst>
              <p:tags r:id="rId7"/>
            </p:custDataLst>
          </p:nvPr>
        </p:nvSpPr>
        <p:spPr>
          <a:xfrm>
            <a:off x="2982913" y="5446192"/>
            <a:ext cx="5273675" cy="6445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biography </a:t>
            </a:r>
            <a:r>
              <a:rPr lang="zh-CN" altLang="en-US" sz="3600" b="1" dirty="0">
                <a:solidFill>
                  <a:srgbClr val="0000F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（人物传记）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fill="hold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fill="hold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fill="hold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 fill="hold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 fill="hold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 descr="11310142_999198"/>
          <p:cNvPicPr>
            <a:picLocks noChangeAspect="1"/>
          </p:cNvPicPr>
          <p:nvPr/>
        </p:nvPicPr>
        <p:blipFill>
          <a:blip r:embed="rId4"/>
          <a:srcRect l="7051" r="11293" b="4701"/>
          <a:stretch>
            <a:fillRect/>
          </a:stretch>
        </p:blipFill>
        <p:spPr>
          <a:xfrm>
            <a:off x="2584192" y="2443349"/>
            <a:ext cx="2434375" cy="3058551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>
            <a:off x="12037" y="5588566"/>
            <a:ext cx="12066270" cy="25400"/>
          </a:xfrm>
          <a:prstGeom prst="straightConnector1">
            <a:avLst/>
          </a:prstGeom>
          <a:ln w="50800" cap="rnd">
            <a:rou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795020" y="5438140"/>
            <a:ext cx="198120" cy="3155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55600" y="5869940"/>
            <a:ext cx="1077595" cy="581660"/>
          </a:xfrm>
          <a:prstGeom prst="roundRect">
            <a:avLst/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内容占位符 11"/>
          <p:cNvSpPr>
            <a:spLocks noGrp="1"/>
          </p:cNvSpPr>
          <p:nvPr/>
        </p:nvSpPr>
        <p:spPr>
          <a:xfrm>
            <a:off x="432435" y="5935345"/>
            <a:ext cx="1076960" cy="450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1929</a:t>
            </a:r>
          </a:p>
        </p:txBody>
      </p:sp>
      <p:sp>
        <p:nvSpPr>
          <p:cNvPr id="44" name="椭圆 43"/>
          <p:cNvSpPr/>
          <p:nvPr/>
        </p:nvSpPr>
        <p:spPr>
          <a:xfrm>
            <a:off x="1491486" y="5453639"/>
            <a:ext cx="198120" cy="3155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3982610" y="5505076"/>
            <a:ext cx="198120" cy="3155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7219965" y="5491784"/>
            <a:ext cx="198120" cy="3155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r="28867"/>
          <a:stretch>
            <a:fillRect/>
          </a:stretch>
        </p:blipFill>
        <p:spPr>
          <a:xfrm>
            <a:off x="170179" y="2501402"/>
            <a:ext cx="1796816" cy="2772773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10890250" y="5390131"/>
            <a:ext cx="198120" cy="3155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圆角矩形 48"/>
          <p:cNvSpPr/>
          <p:nvPr/>
        </p:nvSpPr>
        <p:spPr>
          <a:xfrm>
            <a:off x="10483850" y="5883592"/>
            <a:ext cx="1056640" cy="539115"/>
          </a:xfrm>
          <a:prstGeom prst="roundRect">
            <a:avLst/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1993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104" y="3429000"/>
            <a:ext cx="2109411" cy="2002371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2810528" y="267385"/>
            <a:ext cx="70516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accent1">
                    <a:lumMod val="75000"/>
                  </a:schemeClr>
                </a:solidFill>
                <a:latin typeface="Chalkduster"/>
                <a:cs typeface="Chalkduster"/>
              </a:rPr>
              <a:t>Hepburn’s lifetime</a:t>
            </a:r>
            <a:endParaRPr kumimoji="1" lang="zh-CN" altLang="en-US" sz="4400" dirty="0">
              <a:solidFill>
                <a:schemeClr val="accent1">
                  <a:lumMod val="75000"/>
                </a:schemeClr>
              </a:solidFill>
              <a:latin typeface="Chalkduster"/>
              <a:cs typeface="Chalkduster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5798304" y="2466110"/>
            <a:ext cx="2656055" cy="29563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6" name="文本框 25"/>
          <p:cNvSpPr txBox="1"/>
          <p:nvPr/>
        </p:nvSpPr>
        <p:spPr>
          <a:xfrm>
            <a:off x="2606059" y="4925193"/>
            <a:ext cx="2434375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       Actress</a:t>
            </a:r>
            <a:endParaRPr lang="zh-CN" altLang="en-US" sz="32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799109" y="4845355"/>
            <a:ext cx="263226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Humanitarian</a:t>
            </a:r>
            <a:endParaRPr lang="zh-CN" altLang="en-US" sz="3200" dirty="0"/>
          </a:p>
        </p:txBody>
      </p:sp>
      <p:sp>
        <p:nvSpPr>
          <p:cNvPr id="28" name="椭圆 27"/>
          <p:cNvSpPr/>
          <p:nvPr/>
        </p:nvSpPr>
        <p:spPr>
          <a:xfrm>
            <a:off x="8149402" y="5501900"/>
            <a:ext cx="198120" cy="3155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477802" y="1854870"/>
            <a:ext cx="2632270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She ___________ in 1993.</a:t>
            </a:r>
            <a:endParaRPr lang="zh-CN" altLang="en-US" sz="3200" dirty="0"/>
          </a:p>
        </p:txBody>
      </p:sp>
      <p:sp>
        <p:nvSpPr>
          <p:cNvPr id="36" name="文本框 35"/>
          <p:cNvSpPr txBox="1"/>
          <p:nvPr/>
        </p:nvSpPr>
        <p:spPr>
          <a:xfrm>
            <a:off x="9485204" y="2279935"/>
            <a:ext cx="2553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3366FF"/>
                </a:solidFill>
              </a:rPr>
              <a:t>passed away</a:t>
            </a:r>
            <a:endParaRPr lang="zh-CN" altLang="en-US" sz="3200" b="1" dirty="0">
              <a:solidFill>
                <a:srgbClr val="3366FF"/>
              </a:solidFill>
            </a:endParaRPr>
          </a:p>
        </p:txBody>
      </p:sp>
      <p:sp>
        <p:nvSpPr>
          <p:cNvPr id="2" name="圆角矩形 48"/>
          <p:cNvSpPr/>
          <p:nvPr/>
        </p:nvSpPr>
        <p:spPr>
          <a:xfrm>
            <a:off x="3430587" y="5804671"/>
            <a:ext cx="1056640" cy="539115"/>
          </a:xfrm>
          <a:prstGeom prst="roundRect">
            <a:avLst/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1953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236" y="1747453"/>
            <a:ext cx="2532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Her early life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95406" y="1763221"/>
            <a:ext cx="3327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Her acting </a:t>
            </a:r>
            <a:r>
              <a:rPr lang="en-US" altLang="zh-CN" sz="3200" b="1" dirty="0">
                <a:solidFill>
                  <a:srgbClr val="FF0000"/>
                </a:solidFill>
              </a:rPr>
              <a:t>career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85331" y="1794138"/>
            <a:ext cx="371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Her work for UNICEF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800" y="2699828"/>
            <a:ext cx="1873896" cy="2426418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3045713" y="5481655"/>
            <a:ext cx="198120" cy="3155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61735" y="1305920"/>
            <a:ext cx="1323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2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893238" y="1386836"/>
            <a:ext cx="193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3,4,5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474437" y="1368561"/>
            <a:ext cx="1323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6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0036320" y="1331560"/>
            <a:ext cx="13239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7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50290" y="4620069"/>
            <a:ext cx="187389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  Dancer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27" grpId="0" animBg="1"/>
      <p:bldP spid="36" grpId="0"/>
      <p:bldP spid="4" grpId="0"/>
      <p:bldP spid="5" grpId="0"/>
      <p:bldP spid="7" grpId="0"/>
      <p:bldP spid="14" grpId="0"/>
      <p:bldP spid="15" grpId="0"/>
      <p:bldP spid="18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301" y="230188"/>
            <a:ext cx="1065191" cy="878749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1575412" y="277900"/>
            <a:ext cx="8012240" cy="831037"/>
            <a:chOff x="1666869" y="313"/>
            <a:chExt cx="5889894" cy="775602"/>
          </a:xfrm>
        </p:grpSpPr>
        <p:sp>
          <p:nvSpPr>
            <p:cNvPr id="7" name="五边形 5"/>
            <p:cNvSpPr/>
            <p:nvPr>
              <p:custDataLst>
                <p:tags r:id="rId9"/>
              </p:custDataLst>
            </p:nvPr>
          </p:nvSpPr>
          <p:spPr>
            <a:xfrm rot="10800000">
              <a:off x="1666869" y="313"/>
              <a:ext cx="5889894" cy="733299"/>
            </a:xfrm>
            <a:prstGeom prst="homePlate">
              <a:avLst/>
            </a:pr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8" name="五边形 4"/>
            <p:cNvSpPr/>
            <p:nvPr>
              <p:custDataLst>
                <p:tags r:id="rId10"/>
              </p:custDataLst>
            </p:nvPr>
          </p:nvSpPr>
          <p:spPr>
            <a:xfrm>
              <a:off x="1666869" y="42616"/>
              <a:ext cx="5798620" cy="7332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153" tIns="127000" rIns="237066" bIns="127000" numCol="1" spcCol="1270" anchor="ctr" anchorCtr="0">
              <a:noAutofit/>
            </a:bodyPr>
            <a:lstStyle/>
            <a:p>
              <a:pPr marL="0" marR="0" lvl="0" indent="0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lang="en-US" altLang="zh-CN" sz="4000" spc="267" dirty="0">
                  <a:solidFill>
                    <a:schemeClr val="bg1"/>
                  </a:solidFill>
                  <a:latin typeface="Impact" panose="020B0806030902050204" pitchFamily="34" charset="0"/>
                  <a:ea typeface="方正正黑简体" panose="02000000000000000000" pitchFamily="2" charset="-122"/>
                  <a:cs typeface="Apple Chancery" panose="03020702040506060504" pitchFamily="66" charset="-79"/>
                  <a:sym typeface="+mn-lt"/>
                </a:rPr>
                <a:t>Introduction </a:t>
              </a:r>
              <a:r>
                <a:rPr kumimoji="0" lang="en-US" altLang="zh-CN" sz="3735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(</a:t>
              </a:r>
              <a:r>
                <a:rPr kumimoji="0" lang="en-US" altLang="en-US" sz="4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Comic Sans MS" panose="030F0702030302020204" pitchFamily="66" charset="0"/>
                </a:rPr>
                <a:t>Para 1</a:t>
              </a:r>
              <a:r>
                <a:rPr kumimoji="0" lang="en-US" altLang="zh-CN" sz="3735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)</a:t>
              </a:r>
              <a:endParaRPr kumimoji="0" lang="zh-CN" altLang="en-US" sz="373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875162" y="1698376"/>
            <a:ext cx="8441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Why did the world feel very sad in 1993?</a:t>
            </a:r>
            <a:endParaRPr lang="zh-CN" alt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9"/>
          <a:stretch>
            <a:fillRect/>
          </a:stretch>
        </p:blipFill>
        <p:spPr bwMode="auto">
          <a:xfrm>
            <a:off x="152626" y="2425512"/>
            <a:ext cx="12039374" cy="41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3864473" y="5285916"/>
            <a:ext cx="7675109" cy="523220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602365" y="5974190"/>
            <a:ext cx="2689475" cy="523220"/>
          </a:xfrm>
          <a:prstGeom prst="rect">
            <a:avLst/>
          </a:prstGeom>
          <a:noFill/>
          <a:ln w="57150" cap="flat" cmpd="sng">
            <a:solidFill>
              <a:schemeClr val="fol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endParaRPr lang="zh-CN" altLang="en-US" sz="2800" b="1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3291840" y="5995734"/>
            <a:ext cx="78867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[</a:t>
            </a:r>
            <a:r>
              <a:rPr kumimoji="1"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hju</a:t>
            </a:r>
            <a:r>
              <a:rPr kumimoji="1"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ːˌ</a:t>
            </a:r>
            <a:r>
              <a:rPr kumimoji="1"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mænɪˈteəriən</a:t>
            </a:r>
            <a:r>
              <a:rPr kumimoji="1"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] </a:t>
            </a:r>
            <a:endParaRPr kumimoji="1" lang="zh-CN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圆角矩形标注 5"/>
          <p:cNvSpPr/>
          <p:nvPr>
            <p:custDataLst>
              <p:tags r:id="rId6"/>
            </p:custDataLst>
          </p:nvPr>
        </p:nvSpPr>
        <p:spPr>
          <a:xfrm>
            <a:off x="1263377" y="1415782"/>
            <a:ext cx="10096873" cy="1037071"/>
          </a:xfrm>
          <a:prstGeom prst="wedgeRoundRectCallout">
            <a:avLst>
              <a:gd name="adj1" fmla="val 1681"/>
              <a:gd name="adj2" fmla="val -47392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FE605C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she Hollywood’s all-time best ?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4715170" y="2606289"/>
            <a:ext cx="7165975" cy="2553335"/>
          </a:xfrm>
          <a:prstGeom prst="rect">
            <a:avLst/>
          </a:prstGeom>
          <a:solidFill>
            <a:srgbClr val="FFCC9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If someone is a humanitarian, he or she ________.</a:t>
            </a:r>
          </a:p>
          <a:p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loves animals</a:t>
            </a:r>
          </a:p>
          <a:p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protecs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the environment</a:t>
            </a:r>
          </a:p>
          <a:p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cares a lot about people</a:t>
            </a:r>
          </a:p>
        </p:txBody>
      </p:sp>
      <p:sp>
        <p:nvSpPr>
          <p:cNvPr id="19" name="勾3 22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15170" y="4689747"/>
            <a:ext cx="720725" cy="431800"/>
          </a:xfrm>
          <a:custGeom>
            <a:avLst/>
            <a:gdLst/>
            <a:ahLst/>
            <a:cxnLst>
              <a:cxn ang="0">
                <a:pos x="1360" y="54"/>
              </a:cxn>
              <a:cxn ang="0">
                <a:pos x="1216" y="169"/>
              </a:cxn>
              <a:cxn ang="0">
                <a:pos x="1076" y="299"/>
              </a:cxn>
              <a:cxn ang="0">
                <a:pos x="941" y="443"/>
              </a:cxn>
              <a:cxn ang="0">
                <a:pos x="813" y="602"/>
              </a:cxn>
              <a:cxn ang="0">
                <a:pos x="693" y="765"/>
              </a:cxn>
              <a:cxn ang="0">
                <a:pos x="594" y="930"/>
              </a:cxn>
              <a:cxn ang="0">
                <a:pos x="511" y="1091"/>
              </a:cxn>
              <a:cxn ang="0">
                <a:pos x="446" y="1251"/>
              </a:cxn>
              <a:cxn ang="0">
                <a:pos x="375" y="1300"/>
              </a:cxn>
              <a:cxn ang="0">
                <a:pos x="325" y="1339"/>
              </a:cxn>
              <a:cxn ang="0">
                <a:pos x="298" y="1337"/>
              </a:cxn>
              <a:cxn ang="0">
                <a:pos x="279" y="1276"/>
              </a:cxn>
              <a:cxn ang="0">
                <a:pos x="240" y="1178"/>
              </a:cxn>
              <a:cxn ang="0">
                <a:pos x="204" y="1088"/>
              </a:cxn>
              <a:cxn ang="0">
                <a:pos x="171" y="1013"/>
              </a:cxn>
              <a:cxn ang="0">
                <a:pos x="140" y="953"/>
              </a:cxn>
              <a:cxn ang="0">
                <a:pos x="111" y="907"/>
              </a:cxn>
              <a:cxn ang="0">
                <a:pos x="86" y="873"/>
              </a:cxn>
              <a:cxn ang="0">
                <a:pos x="58" y="848"/>
              </a:cxn>
              <a:cxn ang="0">
                <a:pos x="29" y="832"/>
              </a:cxn>
              <a:cxn ang="0">
                <a:pos x="0" y="825"/>
              </a:cxn>
              <a:cxn ang="0">
                <a:pos x="38" y="790"/>
              </a:cxn>
              <a:cxn ang="0">
                <a:pos x="77" y="765"/>
              </a:cxn>
              <a:cxn ang="0">
                <a:pos x="109" y="752"/>
              </a:cxn>
              <a:cxn ang="0">
                <a:pos x="142" y="746"/>
              </a:cxn>
              <a:cxn ang="0">
                <a:pos x="184" y="761"/>
              </a:cxn>
              <a:cxn ang="0">
                <a:pos x="231" y="806"/>
              </a:cxn>
              <a:cxn ang="0">
                <a:pos x="277" y="878"/>
              </a:cxn>
              <a:cxn ang="0">
                <a:pos x="327" y="980"/>
              </a:cxn>
              <a:cxn ang="0">
                <a:pos x="409" y="982"/>
              </a:cxn>
              <a:cxn ang="0">
                <a:pos x="507" y="823"/>
              </a:cxn>
              <a:cxn ang="0">
                <a:pos x="615" y="669"/>
              </a:cxn>
              <a:cxn ang="0">
                <a:pos x="732" y="524"/>
              </a:cxn>
              <a:cxn ang="0">
                <a:pos x="859" y="385"/>
              </a:cxn>
              <a:cxn ang="0">
                <a:pos x="989" y="259"/>
              </a:cxn>
              <a:cxn ang="0">
                <a:pos x="1124" y="144"/>
              </a:cxn>
              <a:cxn ang="0">
                <a:pos x="1260" y="44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 w="63500">
            <a:solidFill>
              <a:srgbClr val="FF0000"/>
            </a:solidFill>
            <a:round/>
          </a:ln>
        </p:spPr>
        <p:txBody>
          <a:bodyPr lIns="68580" tIns="34290" rIns="68580" bIns="34290" anchor="ctr"/>
          <a:lstStyle/>
          <a:p>
            <a:endParaRPr lang="zh-CN" altLang="en-US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911423" y="51009"/>
            <a:ext cx="6554601" cy="785711"/>
            <a:chOff x="1666869" y="313"/>
            <a:chExt cx="5889894" cy="733299"/>
          </a:xfrm>
        </p:grpSpPr>
        <p:sp>
          <p:nvSpPr>
            <p:cNvPr id="6" name="五边形 5"/>
            <p:cNvSpPr/>
            <p:nvPr>
              <p:custDataLst>
                <p:tags r:id="rId17"/>
              </p:custDataLst>
            </p:nvPr>
          </p:nvSpPr>
          <p:spPr>
            <a:xfrm rot="10800000">
              <a:off x="1666869" y="313"/>
              <a:ext cx="5889894" cy="73329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2400"/>
            </a:p>
          </p:txBody>
        </p:sp>
        <p:sp>
          <p:nvSpPr>
            <p:cNvPr id="7" name="五边形 4"/>
            <p:cNvSpPr/>
            <p:nvPr>
              <p:custDataLst>
                <p:tags r:id="rId18"/>
              </p:custDataLst>
            </p:nvPr>
          </p:nvSpPr>
          <p:spPr>
            <a:xfrm rot="21600000">
              <a:off x="1850194" y="313"/>
              <a:ext cx="5706569" cy="733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153" tIns="127000" rIns="237066" bIns="127000" numCol="1" spcCol="1270" anchor="ctr" anchorCtr="0">
              <a:noAutofit/>
            </a:bodyPr>
            <a:lstStyle/>
            <a:p>
              <a:pPr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735" b="1" i="1" dirty="0">
                  <a:solidFill>
                    <a:prstClr val="white"/>
                  </a:solidFill>
                </a:rPr>
                <a:t>Hepburn’s early life (</a:t>
              </a:r>
              <a:r>
                <a:rPr lang="en-US" altLang="en-US" sz="4000" i="1" dirty="0">
                  <a:solidFill>
                    <a:schemeClr val="tx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66" charset="0"/>
                  <a:ea typeface="宋体" panose="02010600030101010101" pitchFamily="2" charset="-122"/>
                  <a:cs typeface="Comic Sans MS" panose="030F0702030302020204" pitchFamily="66" charset="0"/>
                </a:rPr>
                <a:t>Para 2</a:t>
              </a:r>
              <a:r>
                <a:rPr lang="en-US" altLang="zh-CN" sz="3735" b="1" i="1" dirty="0">
                  <a:solidFill>
                    <a:prstClr val="white"/>
                  </a:solidFill>
                </a:rPr>
                <a:t> )</a:t>
              </a:r>
              <a:endParaRPr lang="zh-CN" altLang="en-US" sz="3735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368160" y="-45003"/>
            <a:ext cx="977732" cy="977732"/>
          </a:xfrm>
          <a:prstGeom prst="ellipse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pic>
        <p:nvPicPr>
          <p:cNvPr id="16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/>
          <a:srcRect l="8997" t="24533" r="16846"/>
          <a:stretch>
            <a:fillRect/>
          </a:stretch>
        </p:blipFill>
        <p:spPr bwMode="auto">
          <a:xfrm>
            <a:off x="145885" y="1281055"/>
            <a:ext cx="1939104" cy="123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5">
            <a:hlinkClick r:id="rId2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145885" y="2669994"/>
            <a:ext cx="1729231" cy="2428264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0052270" y="3884126"/>
            <a:ext cx="2116455" cy="2399030"/>
          </a:xfrm>
          <a:prstGeom prst="rect">
            <a:avLst/>
          </a:prstGeom>
        </p:spPr>
      </p:pic>
      <p:sp>
        <p:nvSpPr>
          <p:cNvPr id="28" name="矩形 1"/>
          <p:cNvSpPr/>
          <p:nvPr>
            <p:custDataLst>
              <p:tags r:id="rId6"/>
            </p:custDataLst>
          </p:nvPr>
        </p:nvSpPr>
        <p:spPr>
          <a:xfrm>
            <a:off x="2130010" y="1481157"/>
            <a:ext cx="8980487" cy="298543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 b="1" dirty="0">
                <a:latin typeface="Times New Roman" panose="02020603050405020304" pitchFamily="18" charset="0"/>
              </a:rPr>
              <a:t>1. Where was Hepburn born?</a:t>
            </a:r>
          </a:p>
          <a:p>
            <a:pPr lvl="0"/>
            <a:r>
              <a:rPr lang="en-US" altLang="zh-CN" sz="2800" b="1" dirty="0">
                <a:solidFill>
                  <a:srgbClr val="F79646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2600" b="1" dirty="0">
                <a:solidFill>
                  <a:srgbClr val="D4650A"/>
                </a:solidFill>
                <a:latin typeface="Comic Sans MS" panose="030F0702030302020204" pitchFamily="66" charset="0"/>
              </a:rPr>
              <a:t>In Belgium.</a:t>
            </a:r>
          </a:p>
          <a:p>
            <a:pPr>
              <a:spcBef>
                <a:spcPts val="1200"/>
              </a:spcBef>
            </a:pPr>
            <a:r>
              <a:rPr lang="en-US" altLang="zh-CN" sz="2800" b="1" dirty="0">
                <a:latin typeface="Times New Roman" panose="02020603050405020304" pitchFamily="18" charset="0"/>
              </a:rPr>
              <a:t>2. What was her dream when she was a child?</a:t>
            </a:r>
          </a:p>
          <a:p>
            <a:pPr lvl="0"/>
            <a:r>
              <a:rPr lang="en-US" altLang="zh-CN" sz="2800" b="1" dirty="0">
                <a:latin typeface="Times New Roman" panose="02020603050405020304" pitchFamily="18" charset="0"/>
              </a:rPr>
              <a:t>    </a:t>
            </a:r>
            <a:r>
              <a:rPr lang="en-US" altLang="zh-CN" sz="2600" b="1" dirty="0">
                <a:solidFill>
                  <a:srgbClr val="D4650A"/>
                </a:solidFill>
                <a:latin typeface="Comic Sans MS" panose="030F0702030302020204" pitchFamily="66" charset="0"/>
              </a:rPr>
              <a:t>She dreamt of becoming a successful ballet dancer.</a:t>
            </a:r>
          </a:p>
          <a:p>
            <a:pPr>
              <a:spcBef>
                <a:spcPts val="1200"/>
              </a:spcBef>
            </a:pPr>
            <a:r>
              <a:rPr lang="en-US" altLang="zh-CN" sz="2800" b="1" dirty="0">
                <a:latin typeface="Times New Roman" panose="02020603050405020304" pitchFamily="18" charset="0"/>
              </a:rPr>
              <a:t>3. What did she work as before becoming an actress?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/>
            <a:r>
              <a:rPr lang="en-US" altLang="zh-CN" sz="2800" b="1" dirty="0">
                <a:solidFill>
                  <a:srgbClr val="F79646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2600" b="1" dirty="0">
                <a:solidFill>
                  <a:srgbClr val="D4650A"/>
                </a:solidFill>
                <a:latin typeface="Comic Sans MS" panose="030F0702030302020204" pitchFamily="66" charset="0"/>
              </a:rPr>
              <a:t>She worked as a model.</a:t>
            </a:r>
          </a:p>
        </p:txBody>
      </p:sp>
      <p:sp>
        <p:nvSpPr>
          <p:cNvPr id="29" name="Text Box 6"/>
          <p:cNvSpPr/>
          <p:nvPr>
            <p:custDataLst>
              <p:tags r:id="rId7"/>
            </p:custDataLst>
          </p:nvPr>
        </p:nvSpPr>
        <p:spPr>
          <a:xfrm>
            <a:off x="2037581" y="4512141"/>
            <a:ext cx="8980487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Arial" panose="020B0604020202020204"/>
              </a:rPr>
              <a:t>What experiences help Hepburn (a born beauty) to be a lady full of charm?</a:t>
            </a:r>
          </a:p>
        </p:txBody>
      </p:sp>
      <p:sp>
        <p:nvSpPr>
          <p:cNvPr id="30" name="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405881" y="5655141"/>
            <a:ext cx="3057525" cy="523875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  <a:ln w="9525"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 b="1" dirty="0">
                <a:latin typeface="Times New Roman" panose="02020603050405020304" pitchFamily="18" charset="0"/>
              </a:rPr>
              <a:t>love dancing ballet</a:t>
            </a:r>
            <a:endParaRPr lang="en-US" altLang="zh-CN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文本框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05881" y="6334125"/>
            <a:ext cx="2689225" cy="523875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  <a:ln w="9525"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 b="1" dirty="0">
                <a:latin typeface="Times New Roman" panose="02020603050405020304" pitchFamily="18" charset="0"/>
              </a:rPr>
              <a:t>work as a model</a:t>
            </a:r>
            <a:endParaRPr lang="en-US" altLang="zh-CN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7"/>
          <p:cNvGrpSpPr/>
          <p:nvPr>
            <p:custDataLst>
              <p:tags r:id="rId10"/>
            </p:custDataLst>
          </p:nvPr>
        </p:nvGrpSpPr>
        <p:grpSpPr>
          <a:xfrm>
            <a:off x="5564984" y="5737737"/>
            <a:ext cx="1363662" cy="914400"/>
            <a:chOff x="3512" y="3381"/>
            <a:chExt cx="859" cy="576"/>
          </a:xfrm>
        </p:grpSpPr>
        <p:sp>
          <p:nvSpPr>
            <p:cNvPr id="33" name="右箭头 7"/>
            <p:cNvSpPr/>
            <p:nvPr>
              <p:custDataLst>
                <p:tags r:id="rId15"/>
              </p:custDataLst>
            </p:nvPr>
          </p:nvSpPr>
          <p:spPr>
            <a:xfrm>
              <a:off x="3754" y="3516"/>
              <a:ext cx="617" cy="306"/>
            </a:xfrm>
            <a:prstGeom prst="rightArrow">
              <a:avLst>
                <a:gd name="adj1" fmla="val 50000"/>
                <a:gd name="adj2" fmla="val 49988"/>
              </a:avLst>
            </a:prstGeom>
            <a:solidFill>
              <a:srgbClr val="FCD5B5"/>
            </a:solidFill>
            <a:ln w="25400">
              <a:noFill/>
              <a:miter lim="800000"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/>
              <a:endParaRPr lang="zh-CN" altLang="en-US"/>
            </a:p>
          </p:txBody>
        </p:sp>
        <p:sp>
          <p:nvSpPr>
            <p:cNvPr id="34" name="右大括号 8"/>
            <p:cNvSpPr/>
            <p:nvPr>
              <p:custDataLst>
                <p:tags r:id="rId16"/>
              </p:custDataLst>
            </p:nvPr>
          </p:nvSpPr>
          <p:spPr>
            <a:xfrm>
              <a:off x="3512" y="3381"/>
              <a:ext cx="126" cy="576"/>
            </a:xfrm>
            <a:prstGeom prst="rightBrace">
              <a:avLst>
                <a:gd name="adj1" fmla="val 8317"/>
                <a:gd name="adj2" fmla="val 50000"/>
              </a:avLst>
            </a:prstGeom>
            <a:noFill/>
            <a:ln w="69850">
              <a:solidFill>
                <a:srgbClr val="FCD5B5"/>
              </a:solidFill>
              <a:round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/>
              <a:endParaRPr lang="zh-CN" altLang="en-US"/>
            </a:p>
          </p:txBody>
        </p:sp>
      </p:grpSp>
      <p:sp>
        <p:nvSpPr>
          <p:cNvPr id="35" name="文本框 9"/>
          <p:cNvSpPr/>
          <p:nvPr>
            <p:custDataLst>
              <p:tags r:id="rId11"/>
            </p:custDataLst>
          </p:nvPr>
        </p:nvSpPr>
        <p:spPr>
          <a:xfrm>
            <a:off x="7112796" y="5867353"/>
            <a:ext cx="3198813" cy="523875"/>
          </a:xfrm>
          <a:prstGeom prst="rect">
            <a:avLst/>
          </a:prstGeom>
          <a:solidFill>
            <a:srgbClr val="FFFF00"/>
          </a:solidFill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 b="1" dirty="0">
                <a:latin typeface="Times New Roman" panose="02020603050405020304" pitchFamily="18" charset="0"/>
              </a:rPr>
              <a:t>a lady full of charm</a:t>
            </a:r>
            <a:endParaRPr lang="en-US" altLang="zh-CN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 Box 9"/>
          <p:cNvSpPr/>
          <p:nvPr>
            <p:custDataLst>
              <p:tags r:id="rId12"/>
            </p:custDataLst>
          </p:nvPr>
        </p:nvSpPr>
        <p:spPr>
          <a:xfrm>
            <a:off x="8399524" y="882006"/>
            <a:ext cx="3240087" cy="6461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en-US" altLang="zh-CN" sz="36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" name="云形 38"/>
          <p:cNvSpPr/>
          <p:nvPr/>
        </p:nvSpPr>
        <p:spPr>
          <a:xfrm>
            <a:off x="8824608" y="1184248"/>
            <a:ext cx="2974002" cy="1478094"/>
          </a:xfrm>
          <a:prstGeom prst="cloud">
            <a:avLst/>
          </a:prstGeom>
          <a:solidFill>
            <a:srgbClr val="DCE6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 great beauty</a:t>
            </a:r>
            <a:endParaRPr lang="zh-CN" altLang="en-US" dirty="0"/>
          </a:p>
        </p:txBody>
      </p:sp>
      <p:pic>
        <p:nvPicPr>
          <p:cNvPr id="2" name="Reading para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894850" y="129078"/>
            <a:ext cx="912037" cy="9120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5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30" grpId="0" animBg="1"/>
      <p:bldP spid="31" grpId="0" animBg="1"/>
      <p:bldP spid="35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535940" y="139065"/>
            <a:ext cx="10805160" cy="907415"/>
            <a:chOff x="1666869" y="916937"/>
            <a:chExt cx="5889894" cy="733299"/>
          </a:xfrm>
        </p:grpSpPr>
        <p:sp>
          <p:nvSpPr>
            <p:cNvPr id="5" name="五边形 4"/>
            <p:cNvSpPr/>
            <p:nvPr>
              <p:custDataLst>
                <p:tags r:id="rId19"/>
              </p:custDataLst>
            </p:nvPr>
          </p:nvSpPr>
          <p:spPr>
            <a:xfrm rot="10800000">
              <a:off x="1666869" y="916937"/>
              <a:ext cx="5889894" cy="733299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sz="2400"/>
            </a:p>
          </p:txBody>
        </p:sp>
        <p:sp>
          <p:nvSpPr>
            <p:cNvPr id="6" name="五边形 4"/>
            <p:cNvSpPr/>
            <p:nvPr>
              <p:custDataLst>
                <p:tags r:id="rId20"/>
              </p:custDataLst>
            </p:nvPr>
          </p:nvSpPr>
          <p:spPr>
            <a:xfrm rot="21600000">
              <a:off x="1850194" y="916937"/>
              <a:ext cx="5706569" cy="7332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153" tIns="127000" rIns="237066" bIns="1270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5335" b="1" i="1" kern="1200" dirty="0"/>
                <a:t>Hepburn's acting career  </a:t>
              </a:r>
              <a:r>
                <a:rPr lang="en-US" altLang="zh-CN" sz="4265" b="1" i="1" kern="1200" dirty="0"/>
                <a:t>(</a:t>
              </a:r>
              <a:r>
                <a:rPr lang="en-US" altLang="en-US" sz="4000" i="1" kern="1200" dirty="0">
                  <a:solidFill>
                    <a:schemeClr val="tx1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66" charset="0"/>
                  <a:ea typeface="宋体" panose="02010600030101010101" pitchFamily="2" charset="-122"/>
                  <a:cs typeface="Comic Sans MS" panose="030F0702030302020204" pitchFamily="66" charset="0"/>
                </a:rPr>
                <a:t>Para 3~5</a:t>
              </a:r>
              <a:r>
                <a:rPr lang="en-US" altLang="zh-CN" sz="4265" b="1" i="1" kern="1200" dirty="0"/>
                <a:t>)</a:t>
              </a:r>
              <a:endParaRPr lang="zh-CN" altLang="en-US" sz="4265" kern="1200" dirty="0"/>
            </a:p>
          </p:txBody>
        </p:sp>
      </p:grp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47344" y="68627"/>
            <a:ext cx="977732" cy="977732"/>
          </a:xfrm>
          <a:prstGeom prst="ellipse">
            <a:avLst/>
          </a:pr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3000" b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sp>
        <p:nvSpPr>
          <p:cNvPr id="13" name="直接连接符 12"/>
          <p:cNvSpPr/>
          <p:nvPr>
            <p:custDataLst>
              <p:tags r:id="rId3"/>
            </p:custDataLst>
          </p:nvPr>
        </p:nvSpPr>
        <p:spPr>
          <a:xfrm flipH="1">
            <a:off x="848123" y="2304873"/>
            <a:ext cx="0" cy="4864153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998841" y="4559135"/>
            <a:ext cx="2853696" cy="280335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sp>
        <p:nvSpPr>
          <p:cNvPr id="16" name="任意多边形 15"/>
          <p:cNvSpPr/>
          <p:nvPr>
            <p:custDataLst>
              <p:tags r:id="rId5"/>
            </p:custDataLst>
          </p:nvPr>
        </p:nvSpPr>
        <p:spPr>
          <a:xfrm>
            <a:off x="848125" y="1701992"/>
            <a:ext cx="3014361" cy="602872"/>
          </a:xfrm>
          <a:custGeom>
            <a:avLst/>
            <a:gdLst>
              <a:gd name="connsiteX0" fmla="*/ 0 w 2260771"/>
              <a:gd name="connsiteY0" fmla="*/ 0 h 452154"/>
              <a:gd name="connsiteX1" fmla="*/ 2260771 w 2260771"/>
              <a:gd name="connsiteY1" fmla="*/ 0 h 452154"/>
              <a:gd name="connsiteX2" fmla="*/ 2260771 w 2260771"/>
              <a:gd name="connsiteY2" fmla="*/ 452154 h 452154"/>
              <a:gd name="connsiteX3" fmla="*/ 0 w 2260771"/>
              <a:gd name="connsiteY3" fmla="*/ 452154 h 452154"/>
              <a:gd name="connsiteX4" fmla="*/ 0 w 2260771"/>
              <a:gd name="connsiteY4" fmla="*/ 0 h 45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771" h="452154">
                <a:moveTo>
                  <a:pt x="0" y="0"/>
                </a:moveTo>
                <a:lnTo>
                  <a:pt x="2260771" y="0"/>
                </a:lnTo>
                <a:lnTo>
                  <a:pt x="2260771" y="452154"/>
                </a:lnTo>
                <a:lnTo>
                  <a:pt x="0" y="4521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373" tIns="108373" rIns="108373" bIns="10837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265" b="1" kern="1200"/>
              <a:t>Para 3</a:t>
            </a:r>
            <a:endParaRPr lang="zh-CN" altLang="en-US" sz="4265" b="1" kern="1200"/>
          </a:p>
        </p:txBody>
      </p:sp>
      <p:sp>
        <p:nvSpPr>
          <p:cNvPr id="17" name="直接连接符 16"/>
          <p:cNvSpPr/>
          <p:nvPr>
            <p:custDataLst>
              <p:tags r:id="rId6"/>
            </p:custDataLst>
          </p:nvPr>
        </p:nvSpPr>
        <p:spPr>
          <a:xfrm flipH="1">
            <a:off x="4410589" y="2304873"/>
            <a:ext cx="0" cy="4921361"/>
          </a:xfrm>
          <a:prstGeom prst="line">
            <a:avLst/>
          </a:prstGeom>
        </p:spPr>
        <p:style>
          <a:lnRef idx="2">
            <a:schemeClr val="accent5">
              <a:hueOff val="-4966938"/>
              <a:satOff val="19906"/>
              <a:lumOff val="431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4561307" y="4559135"/>
            <a:ext cx="2853696" cy="280335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sp>
        <p:nvSpPr>
          <p:cNvPr id="20" name="任意多边形 19"/>
          <p:cNvSpPr/>
          <p:nvPr>
            <p:custDataLst>
              <p:tags r:id="rId8"/>
            </p:custDataLst>
          </p:nvPr>
        </p:nvSpPr>
        <p:spPr>
          <a:xfrm>
            <a:off x="4410605" y="1701992"/>
            <a:ext cx="3014361" cy="602872"/>
          </a:xfrm>
          <a:custGeom>
            <a:avLst/>
            <a:gdLst>
              <a:gd name="connsiteX0" fmla="*/ 0 w 2260771"/>
              <a:gd name="connsiteY0" fmla="*/ 0 h 452154"/>
              <a:gd name="connsiteX1" fmla="*/ 2260771 w 2260771"/>
              <a:gd name="connsiteY1" fmla="*/ 0 h 452154"/>
              <a:gd name="connsiteX2" fmla="*/ 2260771 w 2260771"/>
              <a:gd name="connsiteY2" fmla="*/ 452154 h 452154"/>
              <a:gd name="connsiteX3" fmla="*/ 0 w 2260771"/>
              <a:gd name="connsiteY3" fmla="*/ 452154 h 452154"/>
              <a:gd name="connsiteX4" fmla="*/ 0 w 2260771"/>
              <a:gd name="connsiteY4" fmla="*/ 0 h 45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771" h="452154">
                <a:moveTo>
                  <a:pt x="0" y="0"/>
                </a:moveTo>
                <a:lnTo>
                  <a:pt x="2260771" y="0"/>
                </a:lnTo>
                <a:lnTo>
                  <a:pt x="2260771" y="452154"/>
                </a:lnTo>
                <a:lnTo>
                  <a:pt x="0" y="4521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4966938"/>
              <a:satOff val="19906"/>
              <a:lumOff val="4314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373" tIns="108373" rIns="108373" bIns="10837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265" b="1" kern="1200"/>
              <a:t>Para 4</a:t>
            </a:r>
            <a:endParaRPr lang="zh-CN" altLang="en-US" sz="4265" b="1" kern="1200"/>
          </a:p>
        </p:txBody>
      </p:sp>
      <p:sp>
        <p:nvSpPr>
          <p:cNvPr id="21" name="直接连接符 20"/>
          <p:cNvSpPr/>
          <p:nvPr>
            <p:custDataLst>
              <p:tags r:id="rId9"/>
            </p:custDataLst>
          </p:nvPr>
        </p:nvSpPr>
        <p:spPr>
          <a:xfrm flipH="1">
            <a:off x="7973055" y="2304873"/>
            <a:ext cx="0" cy="4921361"/>
          </a:xfrm>
          <a:prstGeom prst="line">
            <a:avLst/>
          </a:pr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8123773" y="2485727"/>
            <a:ext cx="2853696" cy="2441632"/>
          </a:xfrm>
          <a:prstGeom prst="rect">
            <a:avLst/>
          </a:pr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9000" b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sz="2400"/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8123773" y="4559135"/>
            <a:ext cx="2853696" cy="280335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sz="2400"/>
          </a:p>
        </p:txBody>
      </p:sp>
      <p:sp>
        <p:nvSpPr>
          <p:cNvPr id="24" name="任意多边形 23"/>
          <p:cNvSpPr/>
          <p:nvPr>
            <p:custDataLst>
              <p:tags r:id="rId12"/>
            </p:custDataLst>
          </p:nvPr>
        </p:nvSpPr>
        <p:spPr>
          <a:xfrm>
            <a:off x="7973064" y="1701992"/>
            <a:ext cx="3014361" cy="602872"/>
          </a:xfrm>
          <a:custGeom>
            <a:avLst/>
            <a:gdLst>
              <a:gd name="connsiteX0" fmla="*/ 0 w 2260771"/>
              <a:gd name="connsiteY0" fmla="*/ 0 h 452154"/>
              <a:gd name="connsiteX1" fmla="*/ 2260771 w 2260771"/>
              <a:gd name="connsiteY1" fmla="*/ 0 h 452154"/>
              <a:gd name="connsiteX2" fmla="*/ 2260771 w 2260771"/>
              <a:gd name="connsiteY2" fmla="*/ 452154 h 452154"/>
              <a:gd name="connsiteX3" fmla="*/ 0 w 2260771"/>
              <a:gd name="connsiteY3" fmla="*/ 452154 h 452154"/>
              <a:gd name="connsiteX4" fmla="*/ 0 w 2260771"/>
              <a:gd name="connsiteY4" fmla="*/ 0 h 45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771" h="452154">
                <a:moveTo>
                  <a:pt x="0" y="0"/>
                </a:moveTo>
                <a:lnTo>
                  <a:pt x="2260771" y="0"/>
                </a:lnTo>
                <a:lnTo>
                  <a:pt x="2260771" y="452154"/>
                </a:lnTo>
                <a:lnTo>
                  <a:pt x="0" y="4521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373" tIns="108373" rIns="108373" bIns="10837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265" b="1" kern="1200" dirty="0"/>
              <a:t>Para 5</a:t>
            </a:r>
            <a:endParaRPr lang="zh-CN" altLang="en-US" sz="4265" b="1" kern="1200" dirty="0"/>
          </a:p>
        </p:txBody>
      </p:sp>
      <p:sp>
        <p:nvSpPr>
          <p:cNvPr id="9" name="Rectangle 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25216" y="5187149"/>
            <a:ext cx="3657600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65" b="1" dirty="0">
                <a:solidFill>
                  <a:srgbClr val="FF0000"/>
                </a:solidFill>
              </a:rPr>
              <a:t>mark</a:t>
            </a:r>
            <a:r>
              <a:rPr lang="en-US" altLang="zh-CN" sz="3465" b="1" dirty="0"/>
              <a:t>ed the beginning of her successful career</a:t>
            </a:r>
            <a:endParaRPr lang="en-US" altLang="zh-CN" sz="3465" b="1" dirty="0">
              <a:solidFill>
                <a:schemeClr val="accent2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82816" y="5141376"/>
            <a:ext cx="3255168" cy="169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65" b="1" dirty="0"/>
              <a:t>won the </a:t>
            </a:r>
            <a:r>
              <a:rPr lang="en-US" altLang="zh-CN" sz="3465" b="1" dirty="0">
                <a:solidFill>
                  <a:srgbClr val="FF0000"/>
                </a:solidFill>
              </a:rPr>
              <a:t>Oscar</a:t>
            </a:r>
            <a:r>
              <a:rPr lang="en-US" altLang="zh-CN" sz="3465" b="1" dirty="0"/>
              <a:t> for the Best Actress</a:t>
            </a:r>
            <a:endParaRPr lang="en-US" altLang="zh-CN" sz="3465" b="1" dirty="0">
              <a:solidFill>
                <a:schemeClr val="accent2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123484" y="5071175"/>
            <a:ext cx="3484033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465" b="1"/>
              <a:t>made her final </a:t>
            </a:r>
            <a:r>
              <a:rPr lang="en-US" altLang="zh-CN" sz="3465" b="1">
                <a:solidFill>
                  <a:srgbClr val="FF0000"/>
                </a:solidFill>
              </a:rPr>
              <a:t>appearance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16" y="2381011"/>
            <a:ext cx="2890187" cy="2744692"/>
          </a:xfrm>
          <a:prstGeom prst="rect">
            <a:avLst/>
          </a:prstGeom>
        </p:spPr>
      </p:pic>
      <p:sp>
        <p:nvSpPr>
          <p:cNvPr id="28" name="Rectangle 2"/>
          <p:cNvSpPr txBox="1">
            <a:spLocks noChangeArrowheads="1"/>
          </p:cNvSpPr>
          <p:nvPr>
            <p:custDataLst>
              <p:tags r:id="rId17"/>
            </p:custDataLst>
          </p:nvPr>
        </p:nvSpPr>
        <p:spPr>
          <a:xfrm>
            <a:off x="8279392" y="261453"/>
            <a:ext cx="2879635" cy="662185"/>
          </a:xfrm>
          <a:prstGeom prst="rect">
            <a:avLst/>
          </a:prstGeom>
          <a:solidFill>
            <a:schemeClr val="bg1"/>
          </a:solidFill>
        </p:spPr>
        <p:txBody>
          <a:bodyPr vert="horz" lIns="120226" tIns="62653" rIns="120226" bIns="6265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265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zh-CN" altLang="en-US" sz="4265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zh-CN" sz="4265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works</a:t>
            </a:r>
            <a:endParaRPr lang="en-US" sz="4265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8123555" y="6119495"/>
            <a:ext cx="3947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</a:rPr>
              <a:t>n. </a:t>
            </a:r>
            <a:r>
              <a:rPr lang="zh-CN" altLang="en-US" sz="2800" b="1">
                <a:solidFill>
                  <a:srgbClr val="0070C0"/>
                </a:solidFill>
              </a:rPr>
              <a:t>出现；露面；外貌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531" y="2441316"/>
            <a:ext cx="2487286" cy="26843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1" animBg="1"/>
      <p:bldP spid="24" grpId="2" animBg="1"/>
      <p:bldP spid="9" grpId="3"/>
      <p:bldP spid="10" grpId="4"/>
      <p:bldP spid="11" grpId="5"/>
      <p:bldP spid="28" grpId="1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zZkNzQ4ZWFiZmQ4NTRhOWRkZTk3YTMwMjlmMmZhYmUifQ=="/>
  <p:tag name="KSO_WPP_MARK_KEY" val="9fe38d46-bd60-469c-a87a-0ec7cc86fa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2"/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heme/theme1.xml><?xml version="1.0" encoding="utf-8"?>
<a:theme xmlns:a="http://schemas.openxmlformats.org/drawingml/2006/main" name="第一PPT，www.1ppt.com">
  <a:themeElements>
    <a:clrScheme name="自定义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AEABAB"/>
      </a:accent2>
      <a:accent3>
        <a:srgbClr val="C00000"/>
      </a:accent3>
      <a:accent4>
        <a:srgbClr val="AEABAB"/>
      </a:accent4>
      <a:accent5>
        <a:srgbClr val="C00000"/>
      </a:accent5>
      <a:accent6>
        <a:srgbClr val="AEABAB"/>
      </a:accent6>
      <a:hlink>
        <a:srgbClr val="FF0000"/>
      </a:hlink>
      <a:folHlink>
        <a:srgbClr val="C00000"/>
      </a:folHlink>
    </a:clrScheme>
    <a:fontScheme name="zxp30hio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1119A01PPBG">
  <a:themeElements>
    <a:clrScheme name="kso_RED3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E37621"/>
      </a:accent1>
      <a:accent2>
        <a:srgbClr val="BCBF3B"/>
      </a:accent2>
      <a:accent3>
        <a:srgbClr val="DCAB48"/>
      </a:accent3>
      <a:accent4>
        <a:srgbClr val="367268"/>
      </a:accent4>
      <a:accent5>
        <a:srgbClr val="F3F1EC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Arial"/>
      </a:majorFont>
      <a:minorFont>
        <a:latin typeface="Calibri"/>
        <a:ea typeface="幼圆"/>
        <a:cs typeface="Arial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0E500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CC66"/>
        </a:hlink>
        <a:folHlink>
          <a:srgbClr val="E9DCB9"/>
        </a:folHlink>
      </a:clrScheme>
      <a:clrMap bg1="dk1" tx1="lt1" bg2="dk2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CCFF"/>
        </a:hlink>
        <a:folHlink>
          <a:srgbClr val="FFFF99"/>
        </a:folHlink>
      </a:clrScheme>
      <a:clrMap bg1="dk2" tx1="lt2" bg2="dk1" tx2="lt1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ambria">
      <a:majorFont>
        <a:latin typeface="Cambria"/>
        <a:ea typeface="Arial"/>
        <a:cs typeface="Arial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Arial"/>
        <a:cs typeface="Arial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1460</Words>
  <Application>Microsoft Office PowerPoint</Application>
  <PresentationFormat>宽屏</PresentationFormat>
  <Paragraphs>189</Paragraphs>
  <Slides>24</Slides>
  <Notes>17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Chalkduster</vt:lpstr>
      <vt:lpstr>等线</vt:lpstr>
      <vt:lpstr>楷体_GB2312</vt:lpstr>
      <vt:lpstr>宋体</vt:lpstr>
      <vt:lpstr>Arial</vt:lpstr>
      <vt:lpstr>Broadway</vt:lpstr>
      <vt:lpstr>Calibri</vt:lpstr>
      <vt:lpstr>Calibri Light</vt:lpstr>
      <vt:lpstr>Cambria</vt:lpstr>
      <vt:lpstr>Comic Sans MS</vt:lpstr>
      <vt:lpstr>Impact</vt:lpstr>
      <vt:lpstr>Times New Roman</vt:lpstr>
      <vt:lpstr>Wingdings 2</vt:lpstr>
      <vt:lpstr>第一PPT，www.1ppt.com</vt:lpstr>
      <vt:lpstr>A000120141119A01PPBG</vt:lpstr>
      <vt:lpstr>Office 主题</vt:lpstr>
      <vt:lpstr>2_Office 主题</vt:lpstr>
      <vt:lpstr>2_默认设计模板</vt:lpstr>
      <vt:lpstr>Office 主题​​</vt:lpstr>
      <vt:lpstr>4_Office 主题</vt:lpstr>
      <vt:lpstr>PowerPoint 演示文稿</vt:lpstr>
      <vt:lpstr>PowerPoint 演示文稿</vt:lpstr>
      <vt:lpstr>PowerPoint 演示文稿</vt:lpstr>
      <vt:lpstr>Hollywood’s all-time best —Audrey Hepburn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Pair work :Role play  Student A: Hepburn       Student B:colette</vt:lpstr>
      <vt:lpstr>PowerPoint 演示文稿</vt:lpstr>
      <vt:lpstr>During her lifetime,she had four more Oscar nominations（提名）.</vt:lpstr>
      <vt:lpstr>Make a speech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Show my superstar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陈亮</cp:lastModifiedBy>
  <cp:revision>33</cp:revision>
  <cp:lastPrinted>2024-11-12T12:18:00Z</cp:lastPrinted>
  <dcterms:created xsi:type="dcterms:W3CDTF">2024-11-12T12:18:00Z</dcterms:created>
  <dcterms:modified xsi:type="dcterms:W3CDTF">2024-12-02T15:19:35Z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2052-11.1.0.10132</vt:lpwstr>
  </property>
</Properties>
</file>