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75" r:id="rId3"/>
    <p:sldId id="256" r:id="rId4"/>
    <p:sldId id="468" r:id="rId5"/>
    <p:sldId id="465" r:id="rId7"/>
    <p:sldId id="469" r:id="rId8"/>
    <p:sldId id="471" r:id="rId9"/>
    <p:sldId id="472" r:id="rId10"/>
    <p:sldId id="470" r:id="rId11"/>
    <p:sldId id="474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芳向 Netboy" initials="张" lastIdx="0" clrIdx="0"/>
  <p:cmAuthor id="2" name="Administrator" initials="A" lastIdx="0" clrIdx="1"/>
  <p:cmAuthor id="5" name="作者" initials="A" lastIdx="0" clrIdx="2"/>
  <p:cmAuthor id="3" name="Author" initials="A" lastIdx="0" clrIdx="2"/>
  <p:cmAuthor id="1483810881" name="WPS_1679281038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1"/>
    <a:srgbClr val="AED6F6"/>
    <a:srgbClr val="FFDB70"/>
    <a:srgbClr val="7B9E54"/>
    <a:srgbClr val="72A4C5"/>
    <a:srgbClr val="9EA4C5"/>
    <a:srgbClr val="D9D9D9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58" y="54"/>
      </p:cViewPr>
      <p:guideLst>
        <p:guide orient="horz" pos="21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2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牙齿的作用？（帮助我们吃东西、说话和微笑）。刷牙可以让牙齿干净、健康！如果不刷牙，牙齿会生病，长蛀牙！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牙齿的作用？（帮助我们吃东西、说话和微笑）。刷牙可以让牙齿干净、健康！如果不刷牙，牙齿会生病，长蛀牙！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牙齿的作用？（帮助我们吃东西、说话和微笑）。刷牙可以让牙齿干净、健康！如果不刷牙，牙齿会生病，长蛀牙！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牙齿的作用？（帮助我们吃东西、说话和微笑）。刷牙可以让牙齿干净、健康！如果不刷牙，牙齿会生病，长蛀牙！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牙齿的作用？（帮助我们吃东西、说话和微笑）。刷牙可以让牙齿干净、健康！如果不刷牙，牙齿会生病，长蛀牙！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牙齿的作用？（帮助我们吃东西、说话和微笑）。刷牙可以让牙齿干净、健康！如果不刷牙，牙齿会生病，长蛀牙！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GIF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21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 rot="0">
            <a:off x="-34528" y="1602779"/>
            <a:ext cx="12224623" cy="2722101"/>
            <a:chOff x="145" y="3639"/>
            <a:chExt cx="14254" cy="334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" y="3639"/>
              <a:ext cx="14213" cy="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5" y="4087"/>
              <a:ext cx="14213" cy="289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noAutofit/>
            </a:bodyPr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8800" b="1" kern="0" spc="100" dirty="0" smtClean="0"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儿童健康开学第一课</a:t>
              </a:r>
              <a:endParaRPr lang="zh-CN" sz="8800" b="1" kern="0" spc="100" dirty="0" smtClean="0">
                <a:solidFill>
                  <a:schemeClr val="bg1">
                    <a:lumMod val="9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35" y="5027930"/>
            <a:ext cx="12189460" cy="1481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常州市新北区妇幼保健计划生育服务中心</a:t>
            </a:r>
            <a:endParaRPr lang="zh-CN" sz="2400" b="1" dirty="0">
              <a:solidFill>
                <a:srgbClr val="5C5C5C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</a:t>
            </a:r>
            <a:r>
              <a:rPr lang="en-US" alt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sz="2400" b="1" dirty="0">
                <a:solidFill>
                  <a:srgbClr val="5C5C5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2400" b="1" dirty="0">
              <a:solidFill>
                <a:srgbClr val="5C5C5C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01110"/>
            <a:ext cx="3919220" cy="305689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115" y="5017135"/>
            <a:ext cx="2332990" cy="162877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306195" y="1475740"/>
            <a:ext cx="9256395" cy="311467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p>
            <a:pPr marR="0" lvl="0" indent="0" algn="ctr" defTabSz="914400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爱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护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小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牙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齿</a:t>
            </a:r>
            <a:endParaRPr kumimoji="0" lang="zh-CN" altLang="en-US" sz="6600" b="1" i="0" u="none" strike="noStrike" kern="1200" cap="none" spc="0" normalizeH="0" baseline="0" noProof="0" dirty="0">
              <a:ln w="0"/>
              <a:solidFill>
                <a:srgbClr val="29589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文琥珀" panose="02010800040101010101" charset="-122"/>
              <a:ea typeface="华文琥珀" panose="02010800040101010101" charset="-122"/>
              <a:cs typeface="微软雅黑" panose="020B0503020204020204" charset="-122"/>
              <a:sym typeface="汉仪字研欢乐宋简" panose="00020600040101010101" charset="-122"/>
            </a:endParaRPr>
          </a:p>
          <a:p>
            <a:pPr marR="0" lvl="0" indent="0" algn="ctr" defTabSz="914400" rt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健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康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每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一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>
                <a:ln w="0"/>
                <a:solidFill>
                  <a:srgbClr val="29589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charset="-122"/>
                <a:ea typeface="华文琥珀" panose="02010800040101010101" charset="-122"/>
                <a:cs typeface="微软雅黑" panose="020B0503020204020204" charset="-122"/>
                <a:sym typeface="汉仪字研欢乐宋简" panose="00020600040101010101" charset="-122"/>
              </a:rPr>
              <a:t>天</a:t>
            </a:r>
            <a:endParaRPr kumimoji="0" lang="zh-CN" altLang="en-US" sz="6600" b="1" i="0" u="none" strike="noStrike" kern="1200" cap="none" spc="0" normalizeH="0" baseline="0" noProof="0" dirty="0">
              <a:ln w="0"/>
              <a:solidFill>
                <a:srgbClr val="29589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文琥珀" panose="02010800040101010101" charset="-122"/>
              <a:ea typeface="华文琥珀" panose="02010800040101010101" charset="-122"/>
              <a:cs typeface="微软雅黑" panose="020B0503020204020204" charset="-122"/>
              <a:sym typeface="汉仪字研欢乐宋简" panose="000206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4405" y="4038600"/>
            <a:ext cx="3626485" cy="282829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881235" y="5034915"/>
            <a:ext cx="2163445" cy="174879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038725" y="4945380"/>
            <a:ext cx="2136140" cy="18224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0010" y="492760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牙齿的作用？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-272" t="15030" r="272" b="29135"/>
          <a:stretch>
            <a:fillRect/>
          </a:stretch>
        </p:blipFill>
        <p:spPr>
          <a:xfrm>
            <a:off x="668020" y="1756410"/>
            <a:ext cx="3437255" cy="3413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6385" y="5384165"/>
            <a:ext cx="1870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</a:rPr>
              <a:t>咀嚼食物</a:t>
            </a:r>
            <a:endParaRPr lang="zh-CN" altLang="en-US" sz="3200" b="1" kern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</a:endParaRPr>
          </a:p>
        </p:txBody>
      </p:sp>
      <p:pic>
        <p:nvPicPr>
          <p:cNvPr id="10" name="图片 9" descr="微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90" y="1756410"/>
            <a:ext cx="3419475" cy="34124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60865" y="5384165"/>
            <a:ext cx="1870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</a:rPr>
              <a:t>微笑</a:t>
            </a:r>
            <a:endParaRPr lang="zh-CN" altLang="en-US" sz="3200" b="1" kern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7010" y="5384165"/>
            <a:ext cx="1870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</a:rPr>
              <a:t>辅助发音</a:t>
            </a:r>
            <a:endParaRPr lang="zh-CN" altLang="en-US" sz="3200" b="1" kern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</a:endParaRPr>
          </a:p>
        </p:txBody>
      </p:sp>
      <p:pic>
        <p:nvPicPr>
          <p:cNvPr id="2" name="图片 1" descr="说话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640" y="1756410"/>
            <a:ext cx="4088765" cy="34124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0010" y="492760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为什么要保护牙齿？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398" r="2095"/>
          <a:stretch>
            <a:fillRect/>
          </a:stretch>
        </p:blipFill>
        <p:spPr>
          <a:xfrm>
            <a:off x="1689735" y="1101090"/>
            <a:ext cx="5251450" cy="5273040"/>
          </a:xfrm>
          <a:prstGeom prst="rect">
            <a:avLst/>
          </a:prstGeom>
        </p:spPr>
      </p:pic>
      <p:sp>
        <p:nvSpPr>
          <p:cNvPr id="4" name="爆炸形 1 3"/>
          <p:cNvSpPr/>
          <p:nvPr/>
        </p:nvSpPr>
        <p:spPr>
          <a:xfrm>
            <a:off x="7304405" y="1659255"/>
            <a:ext cx="4363085" cy="3589655"/>
          </a:xfrm>
          <a:prstGeom prst="irregularSeal1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947025" y="3039110"/>
            <a:ext cx="3017520" cy="973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/>
              <a:t>会长蛀牙！！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0010" y="309880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保护牙齿的方法？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2665" y="5440680"/>
            <a:ext cx="11148060" cy="9347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000">
                <a:solidFill>
                  <a:schemeClr val="accent4">
                    <a:lumMod val="75000"/>
                  </a:schemeClr>
                </a:solidFill>
              </a:rPr>
              <a:t>1.养成刷牙好习惯：每天早晚两次，饭后漱口</a:t>
            </a:r>
            <a:endParaRPr lang="zh-CN" altLang="en-US" sz="40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29130" y="656590"/>
            <a:ext cx="7715885" cy="51492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0010" y="319405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圆弧刷牙法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1055" y="1642110"/>
            <a:ext cx="4158615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</a:rPr>
              <a:t>画圈刷牙法：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</a:rPr>
              <a:t>牙齿外面画圈刷牙齿里面颤动刷咬合面要来回刷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图片 1" descr="圆弧刷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" y="1766570"/>
            <a:ext cx="6096000" cy="3629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0010" y="319405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圆弧刷牙法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3453" y="1692593"/>
            <a:ext cx="3248025" cy="1952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305" y="4016375"/>
            <a:ext cx="3252470" cy="1951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890" y="1692910"/>
            <a:ext cx="3244850" cy="1952625"/>
          </a:xfrm>
          <a:prstGeom prst="rect">
            <a:avLst/>
          </a:prstGeom>
        </p:spPr>
      </p:pic>
      <p:sp>
        <p:nvSpPr>
          <p:cNvPr id="16" name="圆角矩形标注 15"/>
          <p:cNvSpPr/>
          <p:nvPr>
            <p:custDataLst>
              <p:tags r:id="rId5"/>
            </p:custDataLst>
          </p:nvPr>
        </p:nvSpPr>
        <p:spPr>
          <a:xfrm>
            <a:off x="1087120" y="4394835"/>
            <a:ext cx="2737485" cy="1429385"/>
          </a:xfrm>
          <a:prstGeom prst="wedgeRoundRectCallout">
            <a:avLst>
              <a:gd name="adj1" fmla="val -7582"/>
              <a:gd name="adj2" fmla="val -95060"/>
              <a:gd name="adj3" fmla="val 16667"/>
            </a:avLst>
          </a:prstGeom>
          <a:solidFill>
            <a:schemeClr val="bg1">
              <a:alpha val="40000"/>
            </a:schemeClr>
          </a:solidFill>
          <a:ln w="3810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5390" y="4887595"/>
            <a:ext cx="2533650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</a:rPr>
              <a:t>牙齿外面转圈刷</a:t>
            </a:r>
            <a:endParaRPr lang="zh-CN" alt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圆角矩形标注 18"/>
          <p:cNvSpPr/>
          <p:nvPr>
            <p:custDataLst>
              <p:tags r:id="rId6"/>
            </p:custDataLst>
          </p:nvPr>
        </p:nvSpPr>
        <p:spPr>
          <a:xfrm>
            <a:off x="4785995" y="2232025"/>
            <a:ext cx="2740660" cy="1297940"/>
          </a:xfrm>
          <a:prstGeom prst="wedgeRoundRectCallout">
            <a:avLst>
              <a:gd name="adj1" fmla="val 33190"/>
              <a:gd name="adj2" fmla="val 77279"/>
              <a:gd name="adj3" fmla="val 16667"/>
            </a:avLst>
          </a:prstGeom>
          <a:solidFill>
            <a:schemeClr val="bg1">
              <a:alpha val="40000"/>
            </a:schemeClr>
          </a:solidFill>
          <a:ln w="3810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75225" y="2641600"/>
            <a:ext cx="2533650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</a:rPr>
              <a:t>牙齿里面颤动刷</a:t>
            </a:r>
            <a:endParaRPr lang="zh-CN" alt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圆角矩形标注 17"/>
          <p:cNvSpPr/>
          <p:nvPr>
            <p:custDataLst>
              <p:tags r:id="rId7"/>
            </p:custDataLst>
          </p:nvPr>
        </p:nvSpPr>
        <p:spPr>
          <a:xfrm>
            <a:off x="8522335" y="4394835"/>
            <a:ext cx="2674620" cy="1428750"/>
          </a:xfrm>
          <a:prstGeom prst="wedgeRoundRectCallout">
            <a:avLst>
              <a:gd name="adj1" fmla="val 32761"/>
              <a:gd name="adj2" fmla="val -86854"/>
              <a:gd name="adj3" fmla="val 16667"/>
            </a:avLst>
          </a:prstGeom>
          <a:solidFill>
            <a:schemeClr val="bg1">
              <a:alpha val="40000"/>
            </a:schemeClr>
          </a:solidFill>
          <a:ln w="3810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63305" y="4852035"/>
            <a:ext cx="2533650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</a:rPr>
              <a:t>咬合面要来回刷</a:t>
            </a:r>
            <a:endParaRPr lang="zh-CN" alt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83210" y="309880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保护牙齿的方法？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885" y="5549900"/>
            <a:ext cx="7822565" cy="784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000">
                <a:solidFill>
                  <a:schemeClr val="accent4">
                    <a:lumMod val="75000"/>
                  </a:schemeClr>
                </a:solidFill>
              </a:rPr>
              <a:t>2.</a:t>
            </a:r>
            <a:r>
              <a:rPr lang="zh-CN" altLang="en-US" sz="4000">
                <a:solidFill>
                  <a:schemeClr val="accent4">
                    <a:lumMod val="75000"/>
                  </a:schemeClr>
                </a:solidFill>
              </a:rPr>
              <a:t>合理饮食，少吃甜食和碳酸饮料</a:t>
            </a:r>
            <a:endParaRPr lang="zh-CN" altLang="en-US" sz="40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 b="-22191"/>
          <a:stretch>
            <a:fillRect/>
          </a:stretch>
        </p:blipFill>
        <p:spPr>
          <a:xfrm>
            <a:off x="7828280" y="1818640"/>
            <a:ext cx="3380105" cy="373126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rcRect r="11635"/>
          <a:stretch>
            <a:fillRect/>
          </a:stretch>
        </p:blipFill>
        <p:spPr>
          <a:xfrm>
            <a:off x="4610735" y="1548130"/>
            <a:ext cx="2552700" cy="176720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rcRect t="1753" b="5702"/>
          <a:stretch>
            <a:fillRect/>
          </a:stretch>
        </p:blipFill>
        <p:spPr>
          <a:xfrm>
            <a:off x="1010285" y="1548130"/>
            <a:ext cx="2935605" cy="372173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610735" y="3573145"/>
            <a:ext cx="2552700" cy="16960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0010" y="309880"/>
            <a:ext cx="949261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295892"/>
                </a:solidFill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cs typeface="+mn-ea"/>
                <a:sym typeface="+mn-lt"/>
              </a:rPr>
              <a:t>保护牙齿的方法？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295892"/>
              </a:solidFill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2665" y="5440680"/>
            <a:ext cx="11148060" cy="9347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400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zh-CN" altLang="en-US" sz="4000">
                <a:solidFill>
                  <a:schemeClr val="accent4">
                    <a:lumMod val="75000"/>
                  </a:schemeClr>
                </a:solidFill>
              </a:rPr>
              <a:t>.定期检查：每六个月进行一次口腔健康检查</a:t>
            </a:r>
            <a:endParaRPr lang="zh-CN" altLang="en-US" sz="40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250" y="1543050"/>
            <a:ext cx="4838065" cy="35509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298.95,&quot;left&quot;:66.7,&quot;top&quot;:78.6,&quot;width&quot;:589.75}"/>
</p:tagLst>
</file>

<file path=ppt/tags/tag15.xml><?xml version="1.0" encoding="utf-8"?>
<p:tagLst xmlns:p="http://schemas.openxmlformats.org/presentationml/2006/main">
  <p:tag name="KSO_WM_DIAGRAM_VIRTUALLY_FRAME" val="{&quot;height&quot;:298.95,&quot;left&quot;:66.7,&quot;top&quot;:78.6,&quot;width&quot;:589.75}"/>
</p:tagLst>
</file>

<file path=ppt/tags/tag16.xml><?xml version="1.0" encoding="utf-8"?>
<p:tagLst xmlns:p="http://schemas.openxmlformats.org/presentationml/2006/main">
  <p:tag name="KSO_WM_DIAGRAM_VIRTUALLY_FRAME" val="{&quot;height&quot;:298.95,&quot;left&quot;:66.7,&quot;top&quot;:78.6,&quot;width&quot;:589.75}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344add99-5bf0-423d-8f7e-953023c558e4"/>
  <p:tag name="COMMONDATA" val="eyJoZGlkIjoiNGVhNDY2YjJhMmEzMGNmOGMzMzYwMzlhYzc1MjhmMz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45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华文琥珀</vt:lpstr>
      <vt:lpstr>微软雅黑</vt:lpstr>
      <vt:lpstr>汉仪字研欢乐宋简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QYqy</cp:lastModifiedBy>
  <cp:revision>194</cp:revision>
  <dcterms:created xsi:type="dcterms:W3CDTF">2019-06-19T02:08:00Z</dcterms:created>
  <dcterms:modified xsi:type="dcterms:W3CDTF">2025-02-13T03:15:07Z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5F482BBA10A242738FF45DAF7072339A_13</vt:lpwstr>
  </property>
</Properties>
</file>