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66" r:id="rId4"/>
    <p:sldMasterId id="2147483678" r:id="rId5"/>
  </p:sldMasterIdLst>
  <p:notesMasterIdLst>
    <p:notesMasterId r:id="rId8"/>
  </p:notesMasterIdLst>
  <p:handoutMasterIdLst>
    <p:handoutMasterId r:id="rId52"/>
  </p:handoutMasterIdLst>
  <p:sldIdLst>
    <p:sldId id="602" r:id="rId6"/>
    <p:sldId id="268" r:id="rId7"/>
    <p:sldId id="305" r:id="rId9"/>
    <p:sldId id="264" r:id="rId10"/>
    <p:sldId id="372" r:id="rId11"/>
    <p:sldId id="579" r:id="rId12"/>
    <p:sldId id="578" r:id="rId13"/>
    <p:sldId id="266" r:id="rId14"/>
    <p:sldId id="375" r:id="rId15"/>
    <p:sldId id="591" r:id="rId16"/>
    <p:sldId id="621" r:id="rId17"/>
    <p:sldId id="622" r:id="rId18"/>
    <p:sldId id="623" r:id="rId19"/>
    <p:sldId id="624" r:id="rId20"/>
    <p:sldId id="625" r:id="rId21"/>
    <p:sldId id="626" r:id="rId22"/>
    <p:sldId id="627" r:id="rId23"/>
    <p:sldId id="610" r:id="rId24"/>
    <p:sldId id="611" r:id="rId25"/>
    <p:sldId id="603" r:id="rId26"/>
    <p:sldId id="604" r:id="rId27"/>
    <p:sldId id="605" r:id="rId28"/>
    <p:sldId id="606" r:id="rId29"/>
    <p:sldId id="607" r:id="rId30"/>
    <p:sldId id="556" r:id="rId31"/>
    <p:sldId id="388" r:id="rId32"/>
    <p:sldId id="628" r:id="rId33"/>
    <p:sldId id="629" r:id="rId34"/>
    <p:sldId id="612" r:id="rId35"/>
    <p:sldId id="613" r:id="rId36"/>
    <p:sldId id="614" r:id="rId37"/>
    <p:sldId id="615" r:id="rId38"/>
    <p:sldId id="635" r:id="rId39"/>
    <p:sldId id="616" r:id="rId40"/>
    <p:sldId id="631" r:id="rId41"/>
    <p:sldId id="633" r:id="rId42"/>
    <p:sldId id="632" r:id="rId43"/>
    <p:sldId id="634" r:id="rId44"/>
    <p:sldId id="630" r:id="rId45"/>
    <p:sldId id="618" r:id="rId46"/>
    <p:sldId id="617" r:id="rId47"/>
    <p:sldId id="608" r:id="rId48"/>
    <p:sldId id="422" r:id="rId49"/>
    <p:sldId id="474" r:id="rId50"/>
    <p:sldId id="620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37F"/>
    <a:srgbClr val="B3C88C"/>
    <a:srgbClr val="AEC379"/>
    <a:srgbClr val="A4BE7E"/>
    <a:srgbClr val="B7C884"/>
    <a:srgbClr val="1F497D"/>
    <a:srgbClr val="F2F3EF"/>
    <a:srgbClr val="85AF47"/>
    <a:srgbClr val="4F8663"/>
    <a:srgbClr val="669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>
        <p:scale>
          <a:sx n="55" d="100"/>
          <a:sy n="55" d="100"/>
        </p:scale>
        <p:origin x="289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学生乱扔垃圾行为调查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[工作簿1]Sheet1!$B$5:$B$7</c:f>
              <c:strCache>
                <c:ptCount val="3"/>
                <c:pt idx="0">
                  <c:v>有乱扔垃圾行为</c:v>
                </c:pt>
                <c:pt idx="1">
                  <c:v>不能乱扔垃圾</c:v>
                </c:pt>
                <c:pt idx="2">
                  <c:v>不乱扔还会捡起垃圾</c:v>
                </c:pt>
              </c:strCache>
            </c:strRef>
          </c:cat>
          <c:val>
            <c:numRef>
              <c:f>[工作簿1]Sheet1!$C$5:$C$7</c:f>
              <c:numCache>
                <c:formatCode>0%</c:formatCode>
                <c:ptCount val="3"/>
                <c:pt idx="0">
                  <c:v>0.52</c:v>
                </c:pt>
                <c:pt idx="1">
                  <c:v>0.42</c:v>
                </c:pt>
                <c:pt idx="2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258238"/>
        <c:axId val="743532315"/>
      </c:barChart>
      <c:catAx>
        <c:axId val="64725823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43532315"/>
        <c:crosses val="autoZero"/>
        <c:auto val="1"/>
        <c:lblAlgn val="ctr"/>
        <c:lblOffset val="100"/>
        <c:noMultiLvlLbl val="0"/>
      </c:catAx>
      <c:valAx>
        <c:axId val="7435323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4725823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56E4E-55A0-47C2-A21C-511D2409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E7CD8-4DA2-4124-8BBE-E918CF1B90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1270837" y="872085"/>
            <a:ext cx="9530501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10940516" y="400672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4"/>
            </p:custDataLst>
          </p:nvPr>
        </p:nvSpPr>
        <p:spPr>
          <a:xfrm>
            <a:off x="314063" y="220781"/>
            <a:ext cx="554864" cy="554864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5"/>
            </p:custDataLst>
          </p:nvPr>
        </p:nvSpPr>
        <p:spPr>
          <a:xfrm>
            <a:off x="-91413" y="674336"/>
            <a:ext cx="362583" cy="362583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780124" y="417420"/>
            <a:ext cx="432000" cy="432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6"/>
            </p:custDataLst>
          </p:nvPr>
        </p:nvSpPr>
        <p:spPr>
          <a:xfrm>
            <a:off x="211608" y="15873"/>
            <a:ext cx="204908" cy="204908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475122" y="515725"/>
            <a:ext cx="211264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42" tIns="45722" rIns="91442" bIns="45722">
            <a:spAutoFit/>
          </a:bodyPr>
          <a:lstStyle/>
          <a:p>
            <a:pPr marL="0" lvl="1" algn="ctr"/>
            <a:r>
              <a:rPr lang="en-US" altLang="zh-CN" sz="186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Process</a:t>
            </a:r>
            <a:endParaRPr lang="zh-CN" altLang="en-US" sz="186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433391" y="90204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665" b="1" kern="0" dirty="0" smtClean="0">
                <a:solidFill>
                  <a:schemeClr val="accent1">
                    <a:lumMod val="75000"/>
                  </a:schemeClr>
                </a:solidFill>
              </a:rPr>
              <a:t>教学过程</a:t>
            </a:r>
            <a:endParaRPr lang="zh-CN" altLang="en-US" sz="2665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24804" y="-841"/>
            <a:ext cx="12245569" cy="6804976"/>
            <a:chOff x="-24804" y="-108567"/>
            <a:chExt cx="12245569" cy="6966567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26784" y="0"/>
            <a:ext cx="12245569" cy="68580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93000"/>
                </a:schemeClr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05" y="598569"/>
            <a:ext cx="955250" cy="591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1270837" y="872085"/>
            <a:ext cx="9530501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10940516" y="400672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4"/>
            </p:custDataLst>
          </p:nvPr>
        </p:nvSpPr>
        <p:spPr>
          <a:xfrm>
            <a:off x="314063" y="220781"/>
            <a:ext cx="554864" cy="554864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5"/>
            </p:custDataLst>
          </p:nvPr>
        </p:nvSpPr>
        <p:spPr>
          <a:xfrm>
            <a:off x="-91413" y="674336"/>
            <a:ext cx="362583" cy="362583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780124" y="417420"/>
            <a:ext cx="432000" cy="432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6"/>
            </p:custDataLst>
          </p:nvPr>
        </p:nvSpPr>
        <p:spPr>
          <a:xfrm>
            <a:off x="211608" y="15873"/>
            <a:ext cx="204908" cy="204908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362" tIns="67678" rIns="135362" bIns="67678" anchor="ctr"/>
          <a:lstStyle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445277" y="515725"/>
            <a:ext cx="217233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42" tIns="45722" rIns="91442" bIns="45722">
            <a:spAutoFit/>
          </a:bodyPr>
          <a:lstStyle/>
          <a:p>
            <a:pPr marL="0" lvl="1" algn="ctr"/>
            <a:r>
              <a:rPr lang="en-US" altLang="zh-CN" sz="186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Analysis</a:t>
            </a:r>
            <a:endParaRPr lang="zh-CN" altLang="en-US" sz="186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433391" y="90204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91442" tIns="45722" rIns="91442" bIns="4572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665" b="1" kern="0" dirty="0" smtClean="0">
                <a:solidFill>
                  <a:schemeClr val="accent1">
                    <a:lumMod val="75000"/>
                  </a:schemeClr>
                </a:solidFill>
              </a:rPr>
              <a:t>教学分析</a:t>
            </a:r>
            <a:endParaRPr lang="zh-CN" altLang="en-US" sz="2665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1" r="1"/>
          <a:stretch>
            <a:fillRect/>
          </a:stretch>
        </p:blipFill>
        <p:spPr>
          <a:xfrm flipH="1">
            <a:off x="10838851" y="5752592"/>
            <a:ext cx="2016073" cy="189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4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50313" y="260351"/>
            <a:ext cx="2746904" cy="586528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81472" cy="586528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43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43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70573" cy="585046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3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846" y="227103"/>
            <a:ext cx="10515600" cy="48026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669319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99846" y="724620"/>
            <a:ext cx="9047671" cy="0"/>
          </a:xfrm>
          <a:prstGeom prst="line">
            <a:avLst/>
          </a:prstGeom>
          <a:ln>
            <a:solidFill>
              <a:srgbClr val="669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9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image" Target="../media/image20.jpeg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025" descr="C:\Users\nixiang\Desktop\绿色背景.jpg绿色背景"/>
          <p:cNvPicPr/>
          <p:nvPr userDrawn="1"/>
        </p:nvPicPr>
        <p:blipFill>
          <a:blip r:embed="rId12"/>
          <a:stretch>
            <a:fillRect/>
          </a:stretch>
        </p:blipFill>
        <p:spPr>
          <a:xfrm>
            <a:off x="0" y="-14816"/>
            <a:ext cx="12431184" cy="691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矩形 6"/>
          <p:cNvSpPr/>
          <p:nvPr userDrawn="1"/>
        </p:nvSpPr>
        <p:spPr>
          <a:xfrm>
            <a:off x="190500" y="152400"/>
            <a:ext cx="11811000" cy="6536267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</a:ln>
        </p:spPr>
        <p:txBody>
          <a:bodyPr lIns="120226" tIns="62653" rIns="120226" bIns="62653" anchor="ctr"/>
          <a:p>
            <a:pPr lvl="0"/>
            <a:endParaRPr lang="zh-CN" altLang="en-US" sz="2400" dirty="0">
              <a:solidFill>
                <a:srgbClr val="FFFFFF"/>
              </a:solidFill>
              <a:latin typeface="Verdana" panose="020B0604030504040204" pitchFamily="2" charset="0"/>
            </a:endParaRPr>
          </a:p>
        </p:txBody>
      </p:sp>
      <p:grpSp>
        <p:nvGrpSpPr>
          <p:cNvPr id="1028" name="组合 7"/>
          <p:cNvGrpSpPr/>
          <p:nvPr userDrawn="1"/>
        </p:nvGrpSpPr>
        <p:grpSpPr>
          <a:xfrm>
            <a:off x="719667" y="497417"/>
            <a:ext cx="10560051" cy="287867"/>
            <a:chOff x="0" y="0"/>
            <a:chExt cx="7920880" cy="216024"/>
          </a:xfrm>
        </p:grpSpPr>
        <p:sp>
          <p:nvSpPr>
            <p:cNvPr id="1029" name="燕尾形 8"/>
            <p:cNvSpPr/>
            <p:nvPr/>
          </p:nvSpPr>
          <p:spPr>
            <a:xfrm>
              <a:off x="0" y="0"/>
              <a:ext cx="180020" cy="216024"/>
            </a:xfrm>
            <a:prstGeom prst="chevron">
              <a:avLst>
                <a:gd name="adj" fmla="val 59921"/>
              </a:avLst>
            </a:prstGeom>
            <a:solidFill>
              <a:srgbClr val="E0100D"/>
            </a:solidFill>
            <a:ln w="9525">
              <a:noFill/>
            </a:ln>
          </p:spPr>
          <p:txBody>
            <a:bodyPr anchor="ctr"/>
            <a:p>
              <a:pPr lvl="0" algn="ctr"/>
              <a:endParaRPr lang="zh-CN" altLang="en-US" sz="2400" dirty="0">
                <a:solidFill>
                  <a:srgbClr val="000000"/>
                </a:solidFill>
                <a:latin typeface="Verdana" panose="020B0604030504040204" pitchFamily="2" charset="0"/>
              </a:endParaRPr>
            </a:p>
          </p:txBody>
        </p:sp>
        <p:sp>
          <p:nvSpPr>
            <p:cNvPr id="1030" name="燕尾形 9"/>
            <p:cNvSpPr/>
            <p:nvPr/>
          </p:nvSpPr>
          <p:spPr>
            <a:xfrm>
              <a:off x="136482" y="0"/>
              <a:ext cx="180020" cy="216024"/>
            </a:xfrm>
            <a:prstGeom prst="chevron">
              <a:avLst>
                <a:gd name="adj" fmla="val 59921"/>
              </a:avLst>
            </a:prstGeom>
            <a:solidFill>
              <a:srgbClr val="E0100D"/>
            </a:solidFill>
            <a:ln w="9525">
              <a:noFill/>
            </a:ln>
          </p:spPr>
          <p:txBody>
            <a:bodyPr anchor="ctr"/>
            <a:p>
              <a:pPr lvl="0" algn="ctr"/>
              <a:endParaRPr lang="zh-CN" altLang="en-US" sz="2400" dirty="0">
                <a:solidFill>
                  <a:srgbClr val="000000"/>
                </a:solidFill>
                <a:latin typeface="Verdana" panose="020B0604030504040204" pitchFamily="2" charset="0"/>
              </a:endParaRPr>
            </a:p>
          </p:txBody>
        </p:sp>
        <p:cxnSp>
          <p:nvCxnSpPr>
            <p:cNvPr id="1031" name="直接连接符 10"/>
            <p:cNvCxnSpPr/>
            <p:nvPr/>
          </p:nvCxnSpPr>
          <p:spPr>
            <a:xfrm>
              <a:off x="0" y="206821"/>
              <a:ext cx="7920880" cy="0"/>
            </a:xfrm>
            <a:prstGeom prst="line">
              <a:avLst/>
            </a:prstGeom>
            <a:ln w="12700" cap="flat" cmpd="sng">
              <a:solidFill>
                <a:srgbClr val="E0100D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32" name="等腰三角形 11"/>
            <p:cNvSpPr/>
            <p:nvPr/>
          </p:nvSpPr>
          <p:spPr>
            <a:xfrm>
              <a:off x="7703868" y="95052"/>
              <a:ext cx="217012" cy="111769"/>
            </a:xfrm>
            <a:prstGeom prst="triangle">
              <a:avLst>
                <a:gd name="adj" fmla="val 0"/>
              </a:avLst>
            </a:prstGeom>
            <a:solidFill>
              <a:srgbClr val="E0100D"/>
            </a:solidFill>
            <a:ln w="9525">
              <a:noFill/>
            </a:ln>
          </p:spPr>
          <p:txBody>
            <a:bodyPr anchor="ctr"/>
            <a:p>
              <a:pPr lvl="0" algn="ctr"/>
              <a:endParaRPr lang="zh-CN" altLang="en-US" sz="2400" dirty="0">
                <a:solidFill>
                  <a:srgbClr val="000000"/>
                </a:solidFill>
                <a:latin typeface="Verdana" panose="020B0604030504040204" pitchFamily="2" charset="0"/>
              </a:endParaRPr>
            </a:p>
          </p:txBody>
        </p:sp>
      </p:grpSp>
      <p:sp>
        <p:nvSpPr>
          <p:cNvPr id="1033" name="标题占位符 1"/>
          <p:cNvSpPr>
            <a:spLocks noGrp="1"/>
          </p:cNvSpPr>
          <p:nvPr>
            <p:ph type="title"/>
          </p:nvPr>
        </p:nvSpPr>
        <p:spPr>
          <a:xfrm>
            <a:off x="624417" y="260351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34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35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6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FigureOut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6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600">
                <a:solidFill>
                  <a:srgbClr val="898989"/>
                </a:solidFill>
              </a:defRPr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7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865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lvl="0" indent="-4572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600" lvl="1" indent="-3810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4000" lvl="2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600" lvl="3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200" lvl="4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800" lvl="5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400" lvl="6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lvl="7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600" lvl="8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600" lvl="1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219200" lvl="2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828800" lvl="3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438400" lvl="4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3048000" lvl="5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6pPr>
      <a:lvl7pPr marL="3657600" lvl="6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7pPr>
      <a:lvl8pPr marL="4267200" lvl="7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8pPr>
      <a:lvl9pPr marL="4876800" lvl="8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050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609600" y="6246284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865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4165600" y="6246284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865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8737600" y="6246284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865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/>
  <p:hf sldNum="0" hdr="0" ftr="0" dt="0"/>
  <p:txStyles>
    <p:titleStyle>
      <a:lvl1pPr marL="0" lvl="0" indent="0" algn="ctr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6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lvl="0" indent="-4572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42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600" lvl="1" indent="-3810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37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4000" lvl="2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600" lvl="3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–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200" lvl="4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800" lvl="5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400" lvl="6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lvl="7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600" lvl="8" indent="-304800" algn="l" defTabSz="1219200" eaLnBrk="1" fontAlgn="base" latinLnBrk="0" hangingPunct="1">
        <a:lnSpc>
          <a:spcPct val="100000"/>
        </a:lnSpc>
        <a:spcBef>
          <a:spcPts val="130"/>
        </a:spcBef>
        <a:spcAft>
          <a:spcPct val="0"/>
        </a:spcAft>
        <a:buChar char="»"/>
        <a:defRPr sz="26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600" lvl="1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19200" lvl="2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28800" lvl="3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8400" lvl="4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048000" lvl="5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57600" lvl="6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267200" lvl="7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876800" lvl="8" indent="0" algn="l" defTabSz="12192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02.pn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5.emf"/><Relationship Id="rId1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9.pn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02.pn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8.png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147.png"/><Relationship Id="rId1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>
            <a:alphaModFix amt="8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文本框 10"/>
          <p:cNvSpPr txBox="1"/>
          <p:nvPr/>
        </p:nvSpPr>
        <p:spPr>
          <a:xfrm>
            <a:off x="1531620" y="2249170"/>
            <a:ext cx="91065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dist"/>
            <a:r>
              <a:rPr lang="zh-CN" altLang="en-US" sz="5400" b="1" dirty="0">
                <a:solidFill>
                  <a:schemeClr val="tx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育绿色生态  助阳光成长</a:t>
            </a:r>
            <a:endParaRPr lang="zh-CN" altLang="en-US" sz="5400" b="1" dirty="0">
              <a:solidFill>
                <a:schemeClr val="tx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99" name="文本框 11"/>
          <p:cNvSpPr txBox="1"/>
          <p:nvPr/>
        </p:nvSpPr>
        <p:spPr>
          <a:xfrm>
            <a:off x="4003675" y="4209415"/>
            <a:ext cx="3961765" cy="995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dist"/>
            <a:r>
              <a:rPr lang="zh-CN" altLang="en-US" sz="2935" b="1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武进区洛阳初级中学</a:t>
            </a:r>
            <a:endParaRPr lang="zh-CN" altLang="en-US" sz="2935" b="1" dirty="0">
              <a:solidFill>
                <a:srgbClr val="1F497D"/>
              </a:solidFill>
              <a:effectLst/>
              <a:latin typeface="Arial" panose="020B0604020202020204" pitchFamily="34" charset="0"/>
            </a:endParaRPr>
          </a:p>
          <a:p>
            <a:pPr algn="dist"/>
            <a:r>
              <a:rPr lang="en-US" altLang="zh-CN" sz="2935" b="1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2020</a:t>
            </a:r>
            <a:r>
              <a:rPr lang="zh-CN" altLang="en-US" sz="2935" b="1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en-US" altLang="zh-CN" sz="2935" b="1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zh-CN" altLang="en-US" sz="2935" b="1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月</a:t>
            </a:r>
            <a:endParaRPr lang="zh-CN" altLang="en-US" sz="2935" b="1" dirty="0">
              <a:solidFill>
                <a:srgbClr val="1F497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图片 3" descr="生态学校标志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74310" y="333375"/>
            <a:ext cx="1905000" cy="1915795"/>
          </a:xfrm>
          <a:prstGeom prst="ellipse">
            <a:avLst/>
          </a:prstGeom>
          <a:ln>
            <a:solidFill>
              <a:srgbClr val="089D3D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956560" y="3336925"/>
            <a:ext cx="6278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创建国际生态学校工作概述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2980690" y="6044565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做强宣传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pic>
        <p:nvPicPr>
          <p:cNvPr id="2" name="图片 16" descr="为同学答疑解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685" y="2181860"/>
            <a:ext cx="3343275" cy="340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8" descr="QQ截图202008031638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35" y="1421130"/>
            <a:ext cx="3957320" cy="4170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797685" y="5745480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为同学垃圾分类答疑解惑</a:t>
            </a:r>
            <a:endParaRPr lang="zh-CN" altLang="en-US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1940" y="5702300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在抖音上发布自创《垃圾歌》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2980690" y="6044565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优化设置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90320" y="5834380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设立垃圾分类示范点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25235" y="5702300"/>
            <a:ext cx="40830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 向常州市义工联盟成功申领“绿皮小屋”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22" descr="QQ截图202008031640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340" y="2141220"/>
            <a:ext cx="3785235" cy="3561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1" descr="QQ截图202008031642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0" y="1421130"/>
            <a:ext cx="4860290" cy="4083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2948940" y="5701030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创新活动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39815" y="2165985"/>
            <a:ext cx="499173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ym typeface="+mn-ea"/>
              </a:rPr>
              <a:t>在学校生态委员会的支持下，调查研究组在全校开展废纸换盆栽活动，共换领盆栽120盆。让同学把积累的废纸换取鲜花，美化班级环境，丰富了我们的校园生活，增强我们的垃圾分类意识和积极性。</a:t>
            </a:r>
            <a:endParaRPr lang="zh-CN" altLang="en-US" sz="2400" b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24" descr="QQ截图202008031648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830" y="2165985"/>
            <a:ext cx="4697095" cy="321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2980690" y="6044565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以评促推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3730" y="5300980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垃圾分类手抄报装裱上墙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53350" y="5300980"/>
            <a:ext cx="38360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最美餐桌评选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28" descr="QQ截图202008031649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715" y="2268220"/>
            <a:ext cx="3463925" cy="2626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7" descr="QQ截图202008031649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2268220"/>
            <a:ext cx="3310255" cy="262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9" descr="QQ截图20200803165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985" y="2268220"/>
            <a:ext cx="3835400" cy="2625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159885" y="5300980"/>
            <a:ext cx="38360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轮胎成花坛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044825" y="5778500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实践活动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7120" y="5441315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秸秆还地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07505" y="5441315"/>
            <a:ext cx="40830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 争当</a:t>
            </a:r>
            <a:r>
              <a:rPr lang="en-US" altLang="zh-CN" sz="1600" b="0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小河长</a:t>
            </a:r>
            <a:r>
              <a:rPr lang="en-US" altLang="zh-CN" sz="1600" b="0">
                <a:latin typeface="华文中宋" panose="02010600040101010101" charset="-122"/>
                <a:ea typeface="华文中宋" panose="02010600040101010101" charset="-122"/>
              </a:rPr>
              <a:t>”——巡河活动</a:t>
            </a:r>
            <a:endParaRPr lang="en-US" alt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35" descr="QQ截图202004061520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15" y="2202180"/>
            <a:ext cx="4210050" cy="307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QQ截图20200403131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20" y="1421130"/>
            <a:ext cx="6179820" cy="3858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298190" y="5789930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课题展示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58620" y="5300980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垃圾分类课题小组成员研究手册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84415" y="5300980"/>
            <a:ext cx="38360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课题研究汇报课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31" descr="完善台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720" y="2052955"/>
            <a:ext cx="4791075" cy="2999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8" descr="9.29课题汇报展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955" y="1421130"/>
            <a:ext cx="5188585" cy="363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234690" y="5802630"/>
            <a:ext cx="5595620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专题讲座和媒体宣传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6685" y="5452745"/>
            <a:ext cx="33439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镇爱卫办来校专题讲座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60110" y="5452745"/>
            <a:ext cx="48793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600" b="0">
                <a:latin typeface="华文中宋" panose="02010600040101010101" charset="-122"/>
                <a:ea typeface="华文中宋" panose="02010600040101010101" charset="-122"/>
              </a:rPr>
              <a:t>研究成员的活动心得在常州晚报上发表</a:t>
            </a:r>
            <a:endParaRPr lang="zh-CN" sz="1600" b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073742852" name="图片 40" descr="QQ截图202004061645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9488" y="1283335"/>
            <a:ext cx="5086985" cy="4126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019年9月19日镇爱卫办来校专题讲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" y="2199640"/>
            <a:ext cx="4815205" cy="3209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850" y="869315"/>
            <a:ext cx="767207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垃圾减排分类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880" y="1421130"/>
            <a:ext cx="251206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7080250" y="5828030"/>
            <a:ext cx="4578985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30000"/>
              </a:lnSpc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幼圆" panose="02010509060101010101" pitchFamily="49" charset="-122"/>
              </a:rPr>
              <a:t>实施效果对比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幼圆" panose="02010509060101010101" pitchFamily="49" charset="-122"/>
            </a:endParaRPr>
          </a:p>
        </p:txBody>
      </p:sp>
      <p:pic>
        <p:nvPicPr>
          <p:cNvPr id="2" name="图片 1" descr="图片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8955" y="1819910"/>
            <a:ext cx="4981575" cy="3552825"/>
          </a:xfrm>
          <a:prstGeom prst="rect">
            <a:avLst/>
          </a:prstGeom>
        </p:spPr>
      </p:pic>
      <p:pic>
        <p:nvPicPr>
          <p:cNvPr id="3" name="图片 2" descr="图片2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880" y="2022475"/>
            <a:ext cx="6181725" cy="2310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32160" r="18305"/>
          <a:stretch>
            <a:fillRect/>
          </a:stretch>
        </p:blipFill>
        <p:spPr>
          <a:xfrm>
            <a:off x="788035" y="4496435"/>
            <a:ext cx="5509260" cy="20935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9450" y="892175"/>
            <a:ext cx="3684905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主题：节约用水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250" y="1440180"/>
            <a:ext cx="266763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" name="图片 2" descr="K0T%6HYIQZJ0OFJZBNOKGA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0" y="2106295"/>
            <a:ext cx="3202940" cy="2402840"/>
          </a:xfrm>
          <a:prstGeom prst="rect">
            <a:avLst/>
          </a:prstGeom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106295"/>
            <a:ext cx="3273425" cy="2402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47"/>
          <p:cNvSpPr txBox="1"/>
          <p:nvPr/>
        </p:nvSpPr>
        <p:spPr>
          <a:xfrm>
            <a:off x="7850505" y="5293360"/>
            <a:ext cx="2331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学校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用水情况调查</a:t>
            </a:r>
            <a:endParaRPr lang="zh-CN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140" y="1011555"/>
            <a:ext cx="3777615" cy="4084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4692650"/>
            <a:ext cx="2894330" cy="2090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4667250"/>
            <a:ext cx="2983230" cy="20758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7826375" y="5993130"/>
            <a:ext cx="2468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295255" y="5293360"/>
            <a:ext cx="0" cy="1450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7"/>
          <p:cNvSpPr txBox="1"/>
          <p:nvPr/>
        </p:nvSpPr>
        <p:spPr>
          <a:xfrm>
            <a:off x="7744460" y="6190615"/>
            <a:ext cx="25507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行政检查和学生自查</a:t>
            </a:r>
            <a:endParaRPr lang="zh-CN" alt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81640" y="5311775"/>
            <a:ext cx="490220" cy="13874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>
              <a:buClrTx/>
              <a:buSzTx/>
              <a:buFontTx/>
            </a:pP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检测小分队</a:t>
            </a:r>
            <a:endParaRPr lang="zh-CN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9450" y="892175"/>
            <a:ext cx="3684905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主题：节约用水</a:t>
            </a:r>
            <a:endParaRPr lang="zh-CN" altLang="en-US"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250" y="1440180"/>
            <a:ext cx="266763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1" name="图片 16" descr="IMG_20150512_133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755" y="2005330"/>
            <a:ext cx="2724150" cy="2214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17" descr="IMG_20150512_1337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" y="4435475"/>
            <a:ext cx="2778760" cy="226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15" y="4566920"/>
            <a:ext cx="3366135" cy="213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 descr="IMG_20150512_161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15" y="2005330"/>
            <a:ext cx="3366135" cy="224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4974590" y="1082675"/>
            <a:ext cx="538162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节水设施设备改造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 descr="2E0E87694E6361CA1ED9B247BBF7011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005330"/>
            <a:ext cx="4163695" cy="2213610"/>
          </a:xfrm>
          <a:prstGeom prst="rect">
            <a:avLst/>
          </a:prstGeom>
        </p:spPr>
      </p:pic>
      <p:pic>
        <p:nvPicPr>
          <p:cNvPr id="14" name="图片 13" descr="BF14FB7BE74E126BCE2BA5AFCED07E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435475"/>
            <a:ext cx="4164330" cy="22637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6002655" y="1892935"/>
            <a:ext cx="49168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陆卫刚校长曾成功引领洛阳初级中学通过江苏省绿色学校的验收，具有丰富的创建经验。</a:t>
            </a:r>
            <a:endParaRPr lang="zh-CN" altLang="en-US" sz="3600" dirty="0"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6" name="等腰三角形 2"/>
          <p:cNvSpPr/>
          <p:nvPr/>
        </p:nvSpPr>
        <p:spPr bwMode="auto">
          <a:xfrm rot="8196073">
            <a:off x="5549265" y="1196340"/>
            <a:ext cx="688340" cy="795655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pPr algn="ctr"/>
            <a:endParaRPr lang="zh-CN" altLang="en-US" sz="20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一、践行生态文明理念  高屋建瓴周密部署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认识起点高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6" name="图片 5" descr="QQ截图20190627095322"/>
          <p:cNvPicPr>
            <a:picLocks noChangeAspect="1"/>
          </p:cNvPicPr>
          <p:nvPr/>
        </p:nvPicPr>
        <p:blipFill>
          <a:blip r:embed="rId1">
            <a:lum bright="12000" contrast="36000"/>
          </a:blip>
          <a:stretch>
            <a:fillRect/>
          </a:stretch>
        </p:blipFill>
        <p:spPr>
          <a:xfrm>
            <a:off x="1091565" y="965200"/>
            <a:ext cx="4020185" cy="5269865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9" name="矩形 8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6" name="TextBox 47"/>
          <p:cNvSpPr txBox="1"/>
          <p:nvPr/>
        </p:nvSpPr>
        <p:spPr>
          <a:xfrm>
            <a:off x="3689985" y="5824220"/>
            <a:ext cx="4812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微信快报修</a:t>
            </a:r>
            <a:r>
              <a:rPr lang="en-US" alt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节水好帮手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1990725"/>
            <a:ext cx="3326130" cy="3720465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750" y="1990725"/>
            <a:ext cx="2921000" cy="371983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55" y="1990725"/>
            <a:ext cx="2954020" cy="372110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TextBox 47"/>
          <p:cNvSpPr txBox="1"/>
          <p:nvPr/>
        </p:nvSpPr>
        <p:spPr>
          <a:xfrm>
            <a:off x="323850" y="5620385"/>
            <a:ext cx="6470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节水黑板报评比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2239010"/>
            <a:ext cx="6769100" cy="3381375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7" name="图片 6" descr="3N44A]24QU@3N`KX4[(5TH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85" y="946150"/>
            <a:ext cx="4892040" cy="3867785"/>
          </a:xfrm>
          <a:prstGeom prst="rect">
            <a:avLst/>
          </a:prstGeom>
        </p:spPr>
      </p:pic>
      <p:pic>
        <p:nvPicPr>
          <p:cNvPr id="28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365" y="4813935"/>
            <a:ext cx="4696460" cy="19799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3" name="图片 2" descr="}}XQK6@SDB6AJY[J)3Q6T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585" y="1861820"/>
            <a:ext cx="5707380" cy="484378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5" name="图片 4" descr="2X6I6`H8R8P7@B8YS$3VL]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80" y="815975"/>
            <a:ext cx="4607560" cy="3229610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4096385"/>
            <a:ext cx="3694430" cy="2609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47"/>
          <p:cNvSpPr txBox="1"/>
          <p:nvPr/>
        </p:nvSpPr>
        <p:spPr>
          <a:xfrm>
            <a:off x="10799445" y="4201160"/>
            <a:ext cx="51562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ctr">
              <a:lnSpc>
                <a:spcPct val="150000"/>
              </a:lnSpc>
            </a:pP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节水畅想画</a:t>
            </a:r>
            <a:endParaRPr lang="zh-CN" alt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TextBox 47"/>
          <p:cNvSpPr txBox="1"/>
          <p:nvPr/>
        </p:nvSpPr>
        <p:spPr>
          <a:xfrm>
            <a:off x="5126355" y="6116320"/>
            <a:ext cx="328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节水知识竞赛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3" name="图片 2" descr="TVIC]8C0`GY]KB_XH52X9Q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2051685"/>
            <a:ext cx="4555490" cy="462788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15" y="1338580"/>
            <a:ext cx="3181350" cy="2844800"/>
          </a:xfrm>
          <a:prstGeom prst="rect">
            <a:avLst/>
          </a:prstGeom>
        </p:spPr>
      </p:pic>
      <p:pic>
        <p:nvPicPr>
          <p:cNvPr id="9" name="图片 8" descr="KMV@JQ{ZB)9FSJCT1Q9G_P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340" y="1275080"/>
            <a:ext cx="3952875" cy="4657725"/>
          </a:xfrm>
          <a:prstGeom prst="rect">
            <a:avLst/>
          </a:prstGeom>
          <a:ln>
            <a:noFill/>
          </a:ln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215" y="4366895"/>
            <a:ext cx="3181350" cy="2312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TextBox 47"/>
          <p:cNvSpPr txBox="1"/>
          <p:nvPr/>
        </p:nvSpPr>
        <p:spPr>
          <a:xfrm>
            <a:off x="6137275" y="6226810"/>
            <a:ext cx="5891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节水主题教育《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守护家乡水 美丽大常州》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20" name="图片 20" descr="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136640" y="918210"/>
            <a:ext cx="5892800" cy="3167380"/>
          </a:xfrm>
          <a:prstGeom prst="rect">
            <a:avLst/>
          </a:prstGeom>
        </p:spPr>
      </p:pic>
      <p:pic>
        <p:nvPicPr>
          <p:cNvPr id="21" name="图片 21" descr="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36005" y="4290695"/>
            <a:ext cx="2783205" cy="1974215"/>
          </a:xfrm>
          <a:prstGeom prst="rect">
            <a:avLst/>
          </a:prstGeom>
        </p:spPr>
      </p:pic>
      <p:pic>
        <p:nvPicPr>
          <p:cNvPr id="22" name="图片 22" descr="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14460" y="4290695"/>
            <a:ext cx="3014980" cy="19748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87350" y="1864360"/>
            <a:ext cx="5294630" cy="4851400"/>
            <a:chOff x="770" y="2936"/>
            <a:chExt cx="8338" cy="7640"/>
          </a:xfrm>
        </p:grpSpPr>
        <p:pic>
          <p:nvPicPr>
            <p:cNvPr id="3" name="图片 2" descr="]Y]XU%FA`~HV]0A0%I5FC2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" y="2936"/>
              <a:ext cx="8339" cy="7640"/>
            </a:xfrm>
            <a:prstGeom prst="rect">
              <a:avLst/>
            </a:prstGeom>
            <a:ln w="12700" cmpd="sng">
              <a:solidFill>
                <a:srgbClr val="B7C884"/>
              </a:solidFill>
              <a:prstDash val="solid"/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5" y="7502"/>
              <a:ext cx="3832" cy="307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1" descr="C:\Users\nixiang\Desktop\国际生态学校（节水）\图片\节水意识2.png节水意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2078990"/>
            <a:ext cx="5313045" cy="309118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pic>
        <p:nvPicPr>
          <p:cNvPr id="3" name="图片 2" descr="C:\Users\nixiang\Desktop\国际生态学校（节水）\图片\节水意识1.png节水意识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80" y="2087880"/>
            <a:ext cx="5108575" cy="3082290"/>
          </a:xfrm>
          <a:prstGeom prst="rect">
            <a:avLst/>
          </a:prstGeom>
          <a:ln w="12700" cmpd="sng">
            <a:solidFill>
              <a:srgbClr val="B7C884"/>
            </a:solidFill>
            <a:prstDash val="solid"/>
          </a:ln>
        </p:spPr>
      </p:pic>
      <p:grpSp>
        <p:nvGrpSpPr>
          <p:cNvPr id="10" name="组合 9"/>
          <p:cNvGrpSpPr/>
          <p:nvPr/>
        </p:nvGrpSpPr>
        <p:grpSpPr>
          <a:xfrm>
            <a:off x="590550" y="815975"/>
            <a:ext cx="3684270" cy="921385"/>
            <a:chOff x="930" y="1285"/>
            <a:chExt cx="5802" cy="1451"/>
          </a:xfrm>
        </p:grpSpPr>
        <p:sp>
          <p:nvSpPr>
            <p:cNvPr id="9" name="矩形 8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74" y="2108"/>
              <a:ext cx="420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第四步：监测与评估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849245" y="5439410"/>
            <a:ext cx="7164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师生节水意识明显提升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厕所冲水节水效果显著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阳光农场和校园绿化灌溉成本明显降低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800340" y="4616450"/>
            <a:ext cx="2783205" cy="669925"/>
          </a:xfrm>
          <a:prstGeom prst="roundRect">
            <a:avLst>
              <a:gd name="adj" fmla="val 0"/>
            </a:avLst>
          </a:prstGeom>
          <a:noFill/>
          <a:ln w="3175" algn="ctr">
            <a:solidFill>
              <a:srgbClr val="96969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pPr algn="l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根本途径</a:t>
            </a:r>
            <a:r>
              <a:rPr lang="en-US" altLang="zh-CN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endParaRPr lang="en-US" altLang="zh-CN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学校“搭台”，学生“唱戏”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663950" y="4690110"/>
            <a:ext cx="1753235" cy="675640"/>
          </a:xfrm>
          <a:prstGeom prst="roundRect">
            <a:avLst>
              <a:gd name="adj" fmla="val 0"/>
            </a:avLst>
          </a:prstGeom>
          <a:noFill/>
          <a:ln w="3175" algn="ctr">
            <a:solidFill>
              <a:srgbClr val="96969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pPr algn="l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重要途径——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开发校本课程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5574665" y="2723515"/>
            <a:ext cx="2225675" cy="723900"/>
          </a:xfrm>
          <a:prstGeom prst="roundRect">
            <a:avLst>
              <a:gd name="adj" fmla="val 0"/>
            </a:avLst>
          </a:prstGeom>
          <a:noFill/>
          <a:ln w="3175" algn="ctr">
            <a:solidFill>
              <a:srgbClr val="96969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有效途径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开发“套餐式”活动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389380" y="2665730"/>
            <a:ext cx="1703705" cy="838835"/>
          </a:xfrm>
          <a:prstGeom prst="roundRect">
            <a:avLst>
              <a:gd name="adj" fmla="val 0"/>
            </a:avLst>
          </a:prstGeom>
          <a:noFill/>
          <a:ln w="3175" algn="ctr">
            <a:solidFill>
              <a:srgbClr val="96969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主要途径</a:t>
            </a:r>
            <a:r>
              <a:rPr lang="en-US" altLang="zh-CN" sz="16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endParaRPr lang="en-US" altLang="zh-CN" sz="16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依托学科渗透</a:t>
            </a:r>
            <a:endParaRPr lang="zh-CN" altLang="en-US" sz="16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506495" y="3501008"/>
            <a:ext cx="2068252" cy="1189532"/>
          </a:xfrm>
          <a:prstGeom prst="chevron">
            <a:avLst>
              <a:gd name="adj" fmla="val 25780"/>
            </a:avLst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altLang="zh-CN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NO.2</a:t>
            </a:r>
            <a:endParaRPr lang="en-US" altLang="zh-CN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438513" y="3447668"/>
            <a:ext cx="2068252" cy="1189532"/>
          </a:xfrm>
          <a:prstGeom prst="homePlate">
            <a:avLst>
              <a:gd name="adj" fmla="val 30492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altLang="zh-CN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NO.1</a:t>
            </a:r>
            <a:endParaRPr lang="en-US" altLang="zh-CN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574476" y="3501008"/>
            <a:ext cx="2068252" cy="1189532"/>
          </a:xfrm>
          <a:prstGeom prst="chevron">
            <a:avLst>
              <a:gd name="adj" fmla="val 25780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NO.3</a:t>
            </a:r>
            <a:endParaRPr lang="en-US" altLang="zh-CN" sz="240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7643098" y="3427348"/>
            <a:ext cx="2068254" cy="1189532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NO.4</a:t>
            </a:r>
            <a:endParaRPr lang="en-US" altLang="zh-CN" sz="240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7390" y="1236980"/>
            <a:ext cx="329120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第五步：与课程建立联系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</a:t>
              </a:r>
              <a:r>
                <a:rPr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垃圾减排分类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6" name="图片 5" descr="C:\Users\nixiang\Desktop\A主题垃圾分类七步\A主题第5步与课程建立联系\音乐课学唱垃圾分类歌.jpg音乐课学唱垃圾分类歌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75455" y="1338580"/>
            <a:ext cx="2850515" cy="2137410"/>
          </a:xfrm>
          <a:prstGeom prst="rect">
            <a:avLst/>
          </a:prstGeom>
          <a:ln>
            <a:solidFill>
              <a:srgbClr val="B3C88C"/>
            </a:solidFill>
          </a:ln>
        </p:spPr>
      </p:pic>
      <p:pic>
        <p:nvPicPr>
          <p:cNvPr id="1026" name="Image1" descr="C:\Users\nixiang\Desktop\A主题垃圾分类七步\A主题第5步与课程建立联系\班会课 《垃圾分类》(1).JPG班会课 《垃圾分类》(1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2490" y="1904365"/>
            <a:ext cx="2952750" cy="2073910"/>
          </a:xfrm>
          <a:prstGeom prst="rect">
            <a:avLst/>
          </a:prstGeom>
        </p:spPr>
      </p:pic>
      <p:pic>
        <p:nvPicPr>
          <p:cNvPr id="1027" name="Image1" descr="C:\Users\nixiang\Desktop\A主题垃圾分类七步\A主题第5步与课程建立联系\美术课.png美术课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87840" y="4751070"/>
            <a:ext cx="2615565" cy="2014220"/>
          </a:xfrm>
          <a:prstGeom prst="rect">
            <a:avLst/>
          </a:prstGeom>
        </p:spPr>
      </p:pic>
      <p:pic>
        <p:nvPicPr>
          <p:cNvPr id="9" name="图片 4" descr="C:\Users\nixiang\Desktop\A主题垃圾分类七步\A主题第5步与课程建立联系\语文课.jpg语文课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490" y="4327525"/>
            <a:ext cx="3105150" cy="2108835"/>
          </a:xfrm>
          <a:prstGeom prst="rect">
            <a:avLst/>
          </a:prstGeom>
        </p:spPr>
      </p:pic>
      <p:pic>
        <p:nvPicPr>
          <p:cNvPr id="5" name="图片 4" descr="翟丽群老师执教的垃圾分类综合实践活动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55" y="3978275"/>
            <a:ext cx="3007360" cy="2259965"/>
          </a:xfrm>
          <a:prstGeom prst="rect">
            <a:avLst/>
          </a:prstGeom>
        </p:spPr>
      </p:pic>
      <p:pic>
        <p:nvPicPr>
          <p:cNvPr id="10" name="图片 9" descr="IMG_6936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80" y="4751070"/>
            <a:ext cx="1511300" cy="2014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31030" y="34759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音乐课学唱垃圾分类歌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262120" y="6276340"/>
            <a:ext cx="30651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垃圾分类综合实践活动课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82625" y="3978275"/>
            <a:ext cx="3444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队会课 《垃圾改造，变废为宝》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12495" y="6396990"/>
            <a:ext cx="30651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语文课垃圾分类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425305" y="639762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rgbClr val="FFFF00"/>
                </a:solidFill>
              </a:rPr>
              <a:t>美术课《环保笔筒》</a:t>
            </a:r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845" y="1338580"/>
            <a:ext cx="4510405" cy="300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</a:t>
              </a:r>
              <a:r>
                <a:rPr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ea"/>
                </a:rPr>
                <a:t>垃圾减排分类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7" name="图片 16" descr="75%MEP3)@`57`MH8UJGNMH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7570" y="1865630"/>
            <a:ext cx="7717790" cy="486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259074" name="组合 232450"/>
          <p:cNvGrpSpPr/>
          <p:nvPr/>
        </p:nvGrpSpPr>
        <p:grpSpPr>
          <a:xfrm>
            <a:off x="590550" y="2139950"/>
            <a:ext cx="6915785" cy="4070985"/>
            <a:chOff x="520" y="1248"/>
            <a:chExt cx="4568" cy="2496"/>
          </a:xfrm>
        </p:grpSpPr>
        <p:sp>
          <p:nvSpPr>
            <p:cNvPr id="259075" name="任意多边形 232451"/>
            <p:cNvSpPr>
              <a:spLocks noEditPoints="1"/>
            </p:cNvSpPr>
            <p:nvPr/>
          </p:nvSpPr>
          <p:spPr>
            <a:xfrm rot="-1358056">
              <a:off x="877" y="1765"/>
              <a:ext cx="3839" cy="1527"/>
            </a:xfrm>
            <a:custGeom>
              <a:avLst/>
              <a:gdLst/>
              <a:ahLst/>
              <a:cxnLst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rgbClr val="F1F1F1">
                    <a:alpha val="36000"/>
                  </a:srgbClr>
                </a:gs>
                <a:gs pos="100000">
                  <a:schemeClr val="bg2"/>
                </a:gs>
              </a:gsLst>
              <a:lin ang="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9076" name="椭圆 232452"/>
            <p:cNvSpPr/>
            <p:nvPr/>
          </p:nvSpPr>
          <p:spPr>
            <a:xfrm rot="-1543677">
              <a:off x="2784" y="16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59077" name="椭圆 232453"/>
            <p:cNvSpPr/>
            <p:nvPr/>
          </p:nvSpPr>
          <p:spPr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59078" name="椭圆 232454"/>
            <p:cNvSpPr/>
            <p:nvPr/>
          </p:nvSpPr>
          <p:spPr>
            <a:xfrm rot="-1543677">
              <a:off x="1872" y="345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59079" name="椭圆 232455"/>
            <p:cNvSpPr/>
            <p:nvPr/>
          </p:nvSpPr>
          <p:spPr>
            <a:xfrm rot="-1543677">
              <a:off x="3456" y="31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59080" name="椭圆 232456"/>
            <p:cNvSpPr/>
            <p:nvPr/>
          </p:nvSpPr>
          <p:spPr>
            <a:xfrm rot="-1543677">
              <a:off x="1344" y="254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59081" name="椭圆 232457"/>
            <p:cNvSpPr/>
            <p:nvPr/>
          </p:nvSpPr>
          <p:spPr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353558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82" name="椭圆 232458"/>
            <p:cNvSpPr/>
            <p:nvPr/>
          </p:nvSpPr>
          <p:spPr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253948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83" name="椭圆 232459"/>
            <p:cNvSpPr/>
            <p:nvPr/>
          </p:nvSpPr>
          <p:spPr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193D2D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84" name="椭圆 232460"/>
            <p:cNvSpPr/>
            <p:nvPr/>
          </p:nvSpPr>
          <p:spPr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4F4F4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85" name="椭圆 232461"/>
            <p:cNvSpPr/>
            <p:nvPr/>
          </p:nvSpPr>
          <p:spPr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343434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86" name="文本框 232462"/>
            <p:cNvSpPr txBox="1"/>
            <p:nvPr/>
          </p:nvSpPr>
          <p:spPr>
            <a:xfrm>
              <a:off x="1127" y="2375"/>
              <a:ext cx="591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>
                  <a:solidFill>
                    <a:schemeClr val="bg1"/>
                  </a:solidFill>
                  <a:latin typeface="Verdana" panose="020B0604030504040204" pitchFamily="2" charset="0"/>
                  <a:ea typeface="宋体" panose="02010600030101010101" pitchFamily="2" charset="-122"/>
                </a:rPr>
                <a:t>数学</a:t>
              </a:r>
              <a:endParaRPr lang="zh-CN" altLang="en-US" b="1">
                <a:solidFill>
                  <a:schemeClr val="bg1"/>
                </a:solidFill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59087" name="文本框 232463"/>
            <p:cNvSpPr txBox="1"/>
            <p:nvPr/>
          </p:nvSpPr>
          <p:spPr>
            <a:xfrm>
              <a:off x="2555" y="1530"/>
              <a:ext cx="469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>
                  <a:solidFill>
                    <a:schemeClr val="bg1"/>
                  </a:solidFill>
                  <a:latin typeface="Verdana" panose="020B0604030504040204" pitchFamily="2" charset="0"/>
                  <a:ea typeface="宋体" panose="02010600030101010101" pitchFamily="2" charset="-122"/>
                </a:rPr>
                <a:t>德法</a:t>
              </a:r>
              <a:endParaRPr lang="zh-CN" altLang="en-US" b="1">
                <a:solidFill>
                  <a:schemeClr val="bg1"/>
                </a:solidFill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59088" name="文本框 232464"/>
            <p:cNvSpPr txBox="1"/>
            <p:nvPr/>
          </p:nvSpPr>
          <p:spPr>
            <a:xfrm>
              <a:off x="4221" y="1654"/>
              <a:ext cx="531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>
                  <a:solidFill>
                    <a:schemeClr val="bg1"/>
                  </a:solidFill>
                  <a:latin typeface="Verdana" panose="020B0604030504040204" pitchFamily="2" charset="0"/>
                  <a:ea typeface="宋体" panose="02010600030101010101" pitchFamily="2" charset="-122"/>
                </a:rPr>
                <a:t>化学</a:t>
              </a:r>
              <a:endParaRPr lang="zh-CN" altLang="en-US" b="1">
                <a:solidFill>
                  <a:schemeClr val="bg1"/>
                </a:solidFill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59089" name="文本框 232465"/>
            <p:cNvSpPr txBox="1"/>
            <p:nvPr/>
          </p:nvSpPr>
          <p:spPr>
            <a:xfrm>
              <a:off x="3219" y="2956"/>
              <a:ext cx="487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>
                  <a:solidFill>
                    <a:schemeClr val="bg1"/>
                  </a:solidFill>
                  <a:latin typeface="Verdana" panose="020B0604030504040204" pitchFamily="2" charset="0"/>
                  <a:ea typeface="宋体" panose="02010600030101010101" pitchFamily="2" charset="-122"/>
                </a:rPr>
                <a:t>物理</a:t>
              </a:r>
              <a:endParaRPr lang="zh-CN" altLang="en-US" b="1">
                <a:solidFill>
                  <a:schemeClr val="bg1"/>
                </a:solidFill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59090" name="文本框 232466"/>
            <p:cNvSpPr txBox="1"/>
            <p:nvPr/>
          </p:nvSpPr>
          <p:spPr>
            <a:xfrm>
              <a:off x="1638" y="3295"/>
              <a:ext cx="522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>
                  <a:solidFill>
                    <a:schemeClr val="bg1"/>
                  </a:solidFill>
                  <a:latin typeface="Verdana" panose="020B0604030504040204" pitchFamily="2" charset="0"/>
                  <a:ea typeface="宋体" panose="02010600030101010101" pitchFamily="2" charset="-122"/>
                </a:rPr>
                <a:t>英语</a:t>
              </a:r>
              <a:endParaRPr lang="zh-CN" altLang="en-US" b="1">
                <a:solidFill>
                  <a:schemeClr val="bg1"/>
                </a:solidFill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59091" name="文本框 232467"/>
            <p:cNvSpPr txBox="1"/>
            <p:nvPr/>
          </p:nvSpPr>
          <p:spPr>
            <a:xfrm>
              <a:off x="2160" y="2304"/>
              <a:ext cx="1452" cy="3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 eaLnBrk="0" hangingPunct="0"/>
              <a:r>
                <a:rPr lang="en-US" altLang="zh-CN" sz="2800" b="1">
                  <a:latin typeface="Arial" panose="020B0604020202020204" pitchFamily="34" charset="0"/>
                  <a:ea typeface="宋体" panose="02010600030101010101" pitchFamily="2" charset="-122"/>
                </a:rPr>
                <a:t>Cycle name</a:t>
              </a:r>
              <a:endParaRPr lang="en-US" altLang="zh-CN" sz="28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9092" name="直接连接符 232468"/>
            <p:cNvSpPr/>
            <p:nvPr/>
          </p:nvSpPr>
          <p:spPr>
            <a:xfrm>
              <a:off x="1639" y="1545"/>
              <a:ext cx="1025" cy="78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cxnSp>
          <p:nvCxnSpPr>
            <p:cNvPr id="259093" name="直接箭头连接符 232469"/>
            <p:cNvCxnSpPr/>
            <p:nvPr/>
          </p:nvCxnSpPr>
          <p:spPr>
            <a:xfrm flipH="1">
              <a:off x="559" y="1545"/>
              <a:ext cx="1087" cy="0"/>
            </a:xfrm>
            <a:prstGeom prst="straightConnector1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9094" name="文本框 232470"/>
            <p:cNvSpPr txBox="1"/>
            <p:nvPr/>
          </p:nvSpPr>
          <p:spPr>
            <a:xfrm>
              <a:off x="520" y="1248"/>
              <a:ext cx="1296" cy="3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/>
              <a:r>
                <a:rPr lang="zh-CN" altLang="en-US" sz="2800" b="1">
                  <a:latin typeface="Verdana" panose="020B0604030504040204" pitchFamily="2" charset="0"/>
                  <a:ea typeface="宋体" panose="02010600030101010101" pitchFamily="2" charset="-122"/>
                </a:rPr>
                <a:t>学科渗透</a:t>
              </a:r>
              <a:endParaRPr lang="zh-CN" altLang="en-US" sz="2800" b="1">
                <a:latin typeface="Verdana" panose="020B0604030504040204" pitchFamily="2" charset="0"/>
                <a:ea typeface="宋体" panose="02010600030101010101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311390" y="1113790"/>
            <a:ext cx="4536440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实施过程中，我们将节水理念融入德法、数学、英语、物理、化学等学科之中，丰富教育科、目的内容，增强学生节约生态意识。数学课上，从数据谈节水，开设数学课题学习；化学课上，设计污水处理方案，讨论日常节水、护水的措施与方法；物理课上，认识水循环的过程，感受水在生活、生产、技术中的各种应用，理解水对人类生命的意义；英语课上，准确运用有关节约水资源的表达，就环保节水的话题展开讨论；德法课上，反思自己在社会生活、学习生活等各个方面，并积极做出相应的改变，把保护水环境，建设生态文明落实到行动中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一、践行生态文明理念  高屋建瓴周密部署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组织力量强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20420" y="1136015"/>
            <a:ext cx="3387725" cy="3990340"/>
            <a:chOff x="1790707" y="1556140"/>
            <a:chExt cx="2603872" cy="3214160"/>
          </a:xfrm>
        </p:grpSpPr>
        <p:sp>
          <p:nvSpPr>
            <p:cNvPr id="40" name="任意多边形 39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693285" y="1136015"/>
            <a:ext cx="3441065" cy="3990340"/>
            <a:chOff x="1790707" y="1556140"/>
            <a:chExt cx="2603872" cy="3214160"/>
          </a:xfrm>
        </p:grpSpPr>
        <p:sp>
          <p:nvSpPr>
            <p:cNvPr id="42" name="任意多边形 41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619490" y="1136015"/>
            <a:ext cx="3232785" cy="3990340"/>
            <a:chOff x="1790707" y="1556140"/>
            <a:chExt cx="2603872" cy="3214160"/>
          </a:xfrm>
        </p:grpSpPr>
        <p:sp>
          <p:nvSpPr>
            <p:cNvPr id="45" name="任意多边形 44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60370" y="5560812"/>
            <a:ext cx="597494" cy="597494"/>
            <a:chOff x="1622288" y="2631136"/>
            <a:chExt cx="597494" cy="597494"/>
          </a:xfrm>
        </p:grpSpPr>
        <p:sp>
          <p:nvSpPr>
            <p:cNvPr id="21" name="泪滴形 20"/>
            <p:cNvSpPr/>
            <p:nvPr/>
          </p:nvSpPr>
          <p:spPr>
            <a:xfrm rot="5400000">
              <a:off x="1622288" y="2631136"/>
              <a:ext cx="597494" cy="597494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1710720" y="2753807"/>
              <a:ext cx="301477" cy="228279"/>
            </a:xfrm>
            <a:custGeom>
              <a:avLst/>
              <a:gdLst>
                <a:gd name="T0" fmla="*/ 15 w 100"/>
                <a:gd name="T1" fmla="*/ 75 h 75"/>
                <a:gd name="T2" fmla="*/ 51 w 100"/>
                <a:gd name="T3" fmla="*/ 17 h 75"/>
                <a:gd name="T4" fmla="*/ 51 w 100"/>
                <a:gd name="T5" fmla="*/ 0 h 75"/>
                <a:gd name="T6" fmla="*/ 100 w 100"/>
                <a:gd name="T7" fmla="*/ 28 h 75"/>
                <a:gd name="T8" fmla="*/ 51 w 100"/>
                <a:gd name="T9" fmla="*/ 61 h 75"/>
                <a:gd name="T10" fmla="*/ 51 w 100"/>
                <a:gd name="T11" fmla="*/ 45 h 75"/>
                <a:gd name="T12" fmla="*/ 51 w 100"/>
                <a:gd name="T13" fmla="*/ 40 h 75"/>
                <a:gd name="T14" fmla="*/ 15 w 10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15" y="75"/>
                  </a:moveTo>
                  <a:cubicBezTo>
                    <a:pt x="15" y="75"/>
                    <a:pt x="0" y="31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24" y="42"/>
                    <a:pt x="1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1858552" y="2906471"/>
              <a:ext cx="301478" cy="229520"/>
            </a:xfrm>
            <a:custGeom>
              <a:avLst/>
              <a:gdLst>
                <a:gd name="T0" fmla="*/ 84 w 100"/>
                <a:gd name="T1" fmla="*/ 0 h 75"/>
                <a:gd name="T2" fmla="*/ 49 w 100"/>
                <a:gd name="T3" fmla="*/ 59 h 75"/>
                <a:gd name="T4" fmla="*/ 49 w 100"/>
                <a:gd name="T5" fmla="*/ 75 h 75"/>
                <a:gd name="T6" fmla="*/ 0 w 100"/>
                <a:gd name="T7" fmla="*/ 48 h 75"/>
                <a:gd name="T8" fmla="*/ 49 w 100"/>
                <a:gd name="T9" fmla="*/ 14 h 75"/>
                <a:gd name="T10" fmla="*/ 49 w 100"/>
                <a:gd name="T11" fmla="*/ 30 h 75"/>
                <a:gd name="T12" fmla="*/ 49 w 100"/>
                <a:gd name="T13" fmla="*/ 35 h 75"/>
                <a:gd name="T14" fmla="*/ 84 w 10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84" y="0"/>
                  </a:moveTo>
                  <a:cubicBezTo>
                    <a:pt x="84" y="0"/>
                    <a:pt x="100" y="44"/>
                    <a:pt x="49" y="5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76" y="33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1604709" y="5639336"/>
            <a:ext cx="2244725" cy="36703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p>
            <a:r>
              <a:rPr lang="zh-CN" altLang="en-US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</a:rPr>
              <a:t>成立学校生态委员会</a:t>
            </a:r>
            <a:endParaRPr lang="zh-CN" altLang="en-US" b="1" dirty="0">
              <a:solidFill>
                <a:schemeClr val="accent6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692493" y="5525887"/>
            <a:ext cx="597494" cy="597494"/>
            <a:chOff x="1622288" y="1296650"/>
            <a:chExt cx="597494" cy="597494"/>
          </a:xfrm>
        </p:grpSpPr>
        <p:sp>
          <p:nvSpPr>
            <p:cNvPr id="25" name="泪滴形 24"/>
            <p:cNvSpPr/>
            <p:nvPr/>
          </p:nvSpPr>
          <p:spPr>
            <a:xfrm rot="5400000">
              <a:off x="1622288" y="1296650"/>
              <a:ext cx="597494" cy="597494"/>
            </a:xfrm>
            <a:prstGeom prst="teardrop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1894044" y="1513319"/>
              <a:ext cx="263670" cy="264390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722435" y="1466772"/>
              <a:ext cx="184065" cy="180971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5228269" y="5639336"/>
            <a:ext cx="2703195" cy="36703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p>
            <a:r>
              <a:rPr lang="zh-CN" altLang="en-US" sz="1800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</a:rPr>
              <a:t>定期召开生态委员会会议</a:t>
            </a:r>
            <a:endParaRPr lang="zh-CN" altLang="en-US" sz="1800" b="1" dirty="0">
              <a:solidFill>
                <a:schemeClr val="accent6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061636" y="5516997"/>
            <a:ext cx="597494" cy="597494"/>
            <a:chOff x="1622288" y="3942436"/>
            <a:chExt cx="597494" cy="597494"/>
          </a:xfrm>
        </p:grpSpPr>
        <p:sp>
          <p:nvSpPr>
            <p:cNvPr id="29" name="泪滴形 28"/>
            <p:cNvSpPr/>
            <p:nvPr/>
          </p:nvSpPr>
          <p:spPr>
            <a:xfrm rot="5400000">
              <a:off x="1622288" y="3942436"/>
              <a:ext cx="597494" cy="597494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1755558" y="4126343"/>
              <a:ext cx="339017" cy="258298"/>
            </a:xfrm>
            <a:custGeom>
              <a:avLst/>
              <a:gdLst>
                <a:gd name="T0" fmla="*/ 95 w 95"/>
                <a:gd name="T1" fmla="*/ 17 h 71"/>
                <a:gd name="T2" fmla="*/ 78 w 95"/>
                <a:gd name="T3" fmla="*/ 0 h 71"/>
                <a:gd name="T4" fmla="*/ 59 w 95"/>
                <a:gd name="T5" fmla="*/ 0 h 71"/>
                <a:gd name="T6" fmla="*/ 59 w 95"/>
                <a:gd name="T7" fmla="*/ 12 h 71"/>
                <a:gd name="T8" fmla="*/ 78 w 95"/>
                <a:gd name="T9" fmla="*/ 12 h 71"/>
                <a:gd name="T10" fmla="*/ 83 w 95"/>
                <a:gd name="T11" fmla="*/ 17 h 71"/>
                <a:gd name="T12" fmla="*/ 83 w 95"/>
                <a:gd name="T13" fmla="*/ 54 h 71"/>
                <a:gd name="T14" fmla="*/ 78 w 95"/>
                <a:gd name="T15" fmla="*/ 59 h 71"/>
                <a:gd name="T16" fmla="*/ 17 w 95"/>
                <a:gd name="T17" fmla="*/ 59 h 71"/>
                <a:gd name="T18" fmla="*/ 12 w 95"/>
                <a:gd name="T19" fmla="*/ 54 h 71"/>
                <a:gd name="T20" fmla="*/ 12 w 95"/>
                <a:gd name="T21" fmla="*/ 17 h 71"/>
                <a:gd name="T22" fmla="*/ 17 w 95"/>
                <a:gd name="T23" fmla="*/ 12 h 71"/>
                <a:gd name="T24" fmla="*/ 37 w 95"/>
                <a:gd name="T25" fmla="*/ 12 h 71"/>
                <a:gd name="T26" fmla="*/ 37 w 95"/>
                <a:gd name="T27" fmla="*/ 0 h 71"/>
                <a:gd name="T28" fmla="*/ 17 w 95"/>
                <a:gd name="T29" fmla="*/ 0 h 71"/>
                <a:gd name="T30" fmla="*/ 0 w 95"/>
                <a:gd name="T31" fmla="*/ 17 h 71"/>
                <a:gd name="T32" fmla="*/ 0 w 95"/>
                <a:gd name="T33" fmla="*/ 54 h 71"/>
                <a:gd name="T34" fmla="*/ 17 w 95"/>
                <a:gd name="T35" fmla="*/ 71 h 71"/>
                <a:gd name="T36" fmla="*/ 78 w 95"/>
                <a:gd name="T37" fmla="*/ 71 h 71"/>
                <a:gd name="T38" fmla="*/ 95 w 95"/>
                <a:gd name="T39" fmla="*/ 54 h 71"/>
                <a:gd name="T40" fmla="*/ 95 w 95"/>
                <a:gd name="T41" fmla="*/ 1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71">
                  <a:moveTo>
                    <a:pt x="95" y="17"/>
                  </a:moveTo>
                  <a:cubicBezTo>
                    <a:pt x="95" y="8"/>
                    <a:pt x="87" y="0"/>
                    <a:pt x="7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1" y="12"/>
                    <a:pt x="83" y="15"/>
                    <a:pt x="83" y="17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7"/>
                    <a:pt x="81" y="59"/>
                    <a:pt x="78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5" y="59"/>
                    <a:pt x="12" y="57"/>
                    <a:pt x="12" y="5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5"/>
                    <a:pt x="15" y="12"/>
                    <a:pt x="1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4"/>
                    <a:pt x="8" y="71"/>
                    <a:pt x="17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87" y="71"/>
                    <a:pt x="95" y="64"/>
                    <a:pt x="95" y="54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1843152" y="4112558"/>
              <a:ext cx="163942" cy="275766"/>
            </a:xfrm>
            <a:custGeom>
              <a:avLst/>
              <a:gdLst>
                <a:gd name="T0" fmla="*/ 41 w 45"/>
                <a:gd name="T1" fmla="*/ 43 h 78"/>
                <a:gd name="T2" fmla="*/ 32 w 45"/>
                <a:gd name="T3" fmla="*/ 43 h 78"/>
                <a:gd name="T4" fmla="*/ 32 w 45"/>
                <a:gd name="T5" fmla="*/ 38 h 78"/>
                <a:gd name="T6" fmla="*/ 32 w 45"/>
                <a:gd name="T7" fmla="*/ 25 h 78"/>
                <a:gd name="T8" fmla="*/ 32 w 45"/>
                <a:gd name="T9" fmla="*/ 4 h 78"/>
                <a:gd name="T10" fmla="*/ 28 w 45"/>
                <a:gd name="T11" fmla="*/ 0 h 78"/>
                <a:gd name="T12" fmla="*/ 17 w 45"/>
                <a:gd name="T13" fmla="*/ 0 h 78"/>
                <a:gd name="T14" fmla="*/ 14 w 45"/>
                <a:gd name="T15" fmla="*/ 4 h 78"/>
                <a:gd name="T16" fmla="*/ 14 w 45"/>
                <a:gd name="T17" fmla="*/ 25 h 78"/>
                <a:gd name="T18" fmla="*/ 14 w 45"/>
                <a:gd name="T19" fmla="*/ 38 h 78"/>
                <a:gd name="T20" fmla="*/ 14 w 45"/>
                <a:gd name="T21" fmla="*/ 43 h 78"/>
                <a:gd name="T22" fmla="*/ 5 w 45"/>
                <a:gd name="T23" fmla="*/ 43 h 78"/>
                <a:gd name="T24" fmla="*/ 1 w 45"/>
                <a:gd name="T25" fmla="*/ 46 h 78"/>
                <a:gd name="T26" fmla="*/ 9 w 45"/>
                <a:gd name="T27" fmla="*/ 57 h 78"/>
                <a:gd name="T28" fmla="*/ 13 w 45"/>
                <a:gd name="T29" fmla="*/ 65 h 78"/>
                <a:gd name="T30" fmla="*/ 20 w 45"/>
                <a:gd name="T31" fmla="*/ 76 h 78"/>
                <a:gd name="T32" fmla="*/ 25 w 45"/>
                <a:gd name="T33" fmla="*/ 76 h 78"/>
                <a:gd name="T34" fmla="*/ 32 w 45"/>
                <a:gd name="T35" fmla="*/ 64 h 78"/>
                <a:gd name="T36" fmla="*/ 37 w 45"/>
                <a:gd name="T37" fmla="*/ 57 h 78"/>
                <a:gd name="T38" fmla="*/ 44 w 45"/>
                <a:gd name="T39" fmla="*/ 46 h 78"/>
                <a:gd name="T40" fmla="*/ 41 w 45"/>
                <a:gd name="T41" fmla="*/ 4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78">
                  <a:moveTo>
                    <a:pt x="41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4"/>
                    <a:pt x="1" y="4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9"/>
                    <a:pt x="12" y="63"/>
                    <a:pt x="13" y="6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2" y="78"/>
                    <a:pt x="24" y="78"/>
                    <a:pt x="25" y="7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6" y="59"/>
                    <a:pt x="37" y="5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4" y="43"/>
                    <a:pt x="41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9711748" y="5639336"/>
            <a:ext cx="1557020" cy="36703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p>
            <a:r>
              <a:rPr lang="zh-CN" altLang="en-US" sz="1800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</a:rPr>
              <a:t>建立专题网站</a:t>
            </a:r>
            <a:endParaRPr lang="zh-CN" altLang="en-US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图片201811041313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76200" cy="7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5" name="图片 1" descr="节水校本课程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0" y="1851660"/>
            <a:ext cx="3649345" cy="4836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75" y="815975"/>
            <a:ext cx="4573905" cy="5976620"/>
          </a:xfrm>
          <a:prstGeom prst="rect">
            <a:avLst/>
          </a:prstGeom>
          <a:ln>
            <a:solidFill>
              <a:srgbClr val="AEC379"/>
            </a:solidFill>
          </a:ln>
        </p:spPr>
      </p:pic>
      <p:sp>
        <p:nvSpPr>
          <p:cNvPr id="179203" name="圆角矩形 189443"/>
          <p:cNvSpPr/>
          <p:nvPr/>
        </p:nvSpPr>
        <p:spPr>
          <a:xfrm>
            <a:off x="422910" y="2922270"/>
            <a:ext cx="3045460" cy="4921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rgbClr val="7DC4A4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第一课：水资源的现状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9204" name="圆角矩形 189444"/>
          <p:cNvSpPr/>
          <p:nvPr/>
        </p:nvSpPr>
        <p:spPr>
          <a:xfrm>
            <a:off x="422910" y="4065270"/>
            <a:ext cx="3045460" cy="4921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第二课：节约用水的方法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9205" name="圆角矩形 189445"/>
          <p:cNvSpPr/>
          <p:nvPr/>
        </p:nvSpPr>
        <p:spPr>
          <a:xfrm>
            <a:off x="422910" y="5208270"/>
            <a:ext cx="3045460" cy="4921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rgbClr val="B8B8FF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第三课：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节约用水的意义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箭头连接符 9"/>
          <p:cNvCxnSpPr>
            <a:stCxn id="179203" idx="2"/>
            <a:endCxn id="179204" idx="0"/>
          </p:cNvCxnSpPr>
          <p:nvPr/>
        </p:nvCxnSpPr>
        <p:spPr>
          <a:xfrm>
            <a:off x="1945640" y="3414395"/>
            <a:ext cx="0" cy="650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945640" y="4557395"/>
            <a:ext cx="0" cy="650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6" name="图片 5" descr="`EX8DT~YU7VLLTX~ND[B`Y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6465" y="815975"/>
            <a:ext cx="5740400" cy="5977255"/>
          </a:xfrm>
          <a:prstGeom prst="rect">
            <a:avLst/>
          </a:prstGeom>
          <a:ln>
            <a:solidFill>
              <a:srgbClr val="B3C88C"/>
            </a:solidFill>
          </a:ln>
        </p:spPr>
      </p:pic>
      <p:pic>
        <p:nvPicPr>
          <p:cNvPr id="1026" name="Image1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2625" y="1802765"/>
            <a:ext cx="3290570" cy="1649730"/>
          </a:xfrm>
          <a:prstGeom prst="rect">
            <a:avLst/>
          </a:prstGeom>
        </p:spPr>
      </p:pic>
      <p:pic>
        <p:nvPicPr>
          <p:cNvPr id="1027" name="Image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2625" y="3548380"/>
            <a:ext cx="3290570" cy="1354455"/>
          </a:xfrm>
          <a:prstGeom prst="rect">
            <a:avLst/>
          </a:prstGeom>
        </p:spPr>
      </p:pic>
      <p:pic>
        <p:nvPicPr>
          <p:cNvPr id="9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5" y="4979035"/>
            <a:ext cx="3290570" cy="1828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51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第五步：与课程建立联系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8" name="图片 17" descr="`1L(})@0LA0CTRH@XO2F8)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9460" y="1838960"/>
            <a:ext cx="7446645" cy="4964430"/>
          </a:xfrm>
          <a:prstGeom prst="rect">
            <a:avLst/>
          </a:prstGeom>
        </p:spPr>
      </p:pic>
      <p:sp>
        <p:nvSpPr>
          <p:cNvPr id="179205" name="圆角矩形 189445"/>
          <p:cNvSpPr/>
          <p:nvPr/>
        </p:nvSpPr>
        <p:spPr>
          <a:xfrm>
            <a:off x="6430645" y="5831840"/>
            <a:ext cx="3045460" cy="4921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rgbClr val="B8B8FF"/>
              </a:gs>
            </a:gsLst>
            <a:lin ang="54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节水环保小课题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0" name="矩形 9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2" name="图片 11" descr="C:\Users\nixiang\Desktop\A主题垃圾分类七步\A主题第6步社会宣传与参与\旧物改造 (1).JPG旧物改造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31285" y="1798003"/>
            <a:ext cx="3582035" cy="2387600"/>
          </a:xfrm>
          <a:prstGeom prst="rect">
            <a:avLst/>
          </a:prstGeom>
        </p:spPr>
      </p:pic>
      <p:pic>
        <p:nvPicPr>
          <p:cNvPr id="13" name="图片 12" descr="C:\Users\nixiang\Desktop\A主题垃圾分类七步\A主题第6步社会宣传与参与\SAM_4477.JPGSAM_447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16838" y="1000760"/>
            <a:ext cx="3809365" cy="2540000"/>
          </a:xfrm>
          <a:prstGeom prst="rect">
            <a:avLst/>
          </a:prstGeom>
        </p:spPr>
      </p:pic>
      <p:pic>
        <p:nvPicPr>
          <p:cNvPr id="14" name="图片 13" descr="C:\Users\nixiang\Desktop\A主题垃圾分类七步\A主题第6步社会宣传与参与\为同学答疑解惑.JPG为同学答疑解惑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16838" y="3644265"/>
            <a:ext cx="3809365" cy="2857500"/>
          </a:xfrm>
          <a:prstGeom prst="rect">
            <a:avLst/>
          </a:prstGeom>
        </p:spPr>
      </p:pic>
      <p:pic>
        <p:nvPicPr>
          <p:cNvPr id="15" name="图片 14" descr="C:\Users\nixiang\Desktop\A主题垃圾分类七步\A主题第6步社会宣传与参与\作品宣传：环保长廊.jpg作品宣传：环保长廊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725" y="4368165"/>
            <a:ext cx="3173730" cy="2133600"/>
          </a:xfrm>
          <a:prstGeom prst="rect">
            <a:avLst/>
          </a:prstGeom>
        </p:spPr>
      </p:pic>
      <p:pic>
        <p:nvPicPr>
          <p:cNvPr id="16" name="图片 15" descr="C:\Users\nixiang\Desktop\A主题垃圾分类七步\A主题第6步社会宣传与参与\捐书.JPG捐书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725" y="2070418"/>
            <a:ext cx="3173095" cy="211518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110355" y="5401310"/>
            <a:ext cx="3105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37530" y="5401310"/>
            <a:ext cx="0" cy="96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962525" y="4434205"/>
            <a:ext cx="0" cy="96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299200" y="4434205"/>
            <a:ext cx="0" cy="96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011295" y="4739640"/>
            <a:ext cx="94488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捐旧书</a:t>
            </a:r>
            <a:endParaRPr lang="zh-CN" altLang="en-US" sz="20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91735" y="4718050"/>
            <a:ext cx="127190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旧物改造</a:t>
            </a:r>
            <a:endParaRPr lang="zh-CN" altLang="en-US" sz="20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06185" y="4718050"/>
            <a:ext cx="119888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环保绘画</a:t>
            </a:r>
            <a:endParaRPr lang="zh-CN" altLang="en-US" sz="20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37355" y="5685790"/>
            <a:ext cx="119888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环保长廊</a:t>
            </a:r>
            <a:endParaRPr lang="zh-CN" altLang="en-US" sz="20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64200" y="5685155"/>
            <a:ext cx="196088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为同学环保答疑</a:t>
            </a:r>
            <a:endParaRPr lang="zh-CN" altLang="en-US" sz="20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49700" y="597820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参观垃圾发电厂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0345" y="1172845"/>
            <a:ext cx="5523230" cy="4142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000250"/>
            <a:ext cx="4420235" cy="3315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7355" y="5622290"/>
            <a:ext cx="54743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衣旧情诚  让爱传承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</a:endParaRPr>
          </a:p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开展捐衣济困活动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7445" y="1275080"/>
            <a:ext cx="4064000" cy="304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45" y="4411345"/>
            <a:ext cx="4064000" cy="2286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" y="2155825"/>
            <a:ext cx="4369435" cy="32772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0" name="矩形 9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96235" y="6041390"/>
            <a:ext cx="54743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垃圾分类专题讲座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0" name="矩形 9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1030" y="1452245"/>
            <a:ext cx="6074410" cy="4050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5" y="2251075"/>
            <a:ext cx="4334510" cy="325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07335" y="4994910"/>
            <a:ext cx="54743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常州市初中综合实践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活动课程区域展示活动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垃圾分类展示课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0" name="矩形 9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6520" y="1000760"/>
            <a:ext cx="3810000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20" y="3644265"/>
            <a:ext cx="3810000" cy="28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4368165"/>
            <a:ext cx="3142615" cy="2095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2070100"/>
            <a:ext cx="3173095" cy="21158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695" y="1858010"/>
            <a:ext cx="3810000" cy="2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0" name="矩形 9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A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主题：垃圾减排分类</a:t>
              </a:r>
              <a:endPara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" y="2108"/>
              <a:ext cx="4883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第六步：社会宣传与参与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2" name="图片 11" descr="C:\Users\nixiang\Desktop\A主题垃圾分类七步\A主题第6步社会宣传与参与\10.JP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55085" y="1980248"/>
            <a:ext cx="3582035" cy="2387600"/>
          </a:xfrm>
          <a:prstGeom prst="rect">
            <a:avLst/>
          </a:prstGeom>
        </p:spPr>
      </p:pic>
      <p:pic>
        <p:nvPicPr>
          <p:cNvPr id="13" name="图片 12" descr="C:\Users\nixiang\Desktop\A主题垃圾分类七步\A主题第6步社会宣传与参与\走近公交人 (6).JPG走近公交人 (6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16520" y="1089660"/>
            <a:ext cx="3810000" cy="2540000"/>
          </a:xfrm>
          <a:prstGeom prst="rect">
            <a:avLst/>
          </a:prstGeom>
        </p:spPr>
      </p:pic>
      <p:pic>
        <p:nvPicPr>
          <p:cNvPr id="14" name="图片 13" descr="C:\Users\nixiang\Desktop\A主题垃圾分类七步\A主题第6步社会宣传与参与\QQ截图20200805104203.jpgQQ截图202008051042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16520" y="3882073"/>
            <a:ext cx="3810000" cy="2800985"/>
          </a:xfrm>
          <a:prstGeom prst="rect">
            <a:avLst/>
          </a:prstGeom>
        </p:spPr>
      </p:pic>
      <p:pic>
        <p:nvPicPr>
          <p:cNvPr id="15" name="图片 14" descr="C:\Users\nixiang\Desktop\A主题垃圾分类七步\A主题第6步社会宣传与参与\QQ截图20200803164724.jpgQQ截图202008031647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725" y="4368165"/>
            <a:ext cx="3185795" cy="2196465"/>
          </a:xfrm>
          <a:prstGeom prst="rect">
            <a:avLst/>
          </a:prstGeom>
        </p:spPr>
      </p:pic>
      <p:pic>
        <p:nvPicPr>
          <p:cNvPr id="16" name="图片 15" descr="C:\Users\nixiang\Desktop\A主题垃圾分类七步\A主题第6步社会宣传与参与\1.JPG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725" y="2070418"/>
            <a:ext cx="3173095" cy="2115185"/>
          </a:xfrm>
          <a:prstGeom prst="rect">
            <a:avLst/>
          </a:prstGeom>
        </p:spPr>
      </p:pic>
      <p:pic>
        <p:nvPicPr>
          <p:cNvPr id="3" name="图片 2" descr="慰问体验环卫工人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770" y="4490720"/>
            <a:ext cx="3288665" cy="219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4200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673" y="1965008"/>
            <a:ext cx="5226685" cy="3564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755650" y="597820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校园广播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——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我是节水宣传员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1" name="图片 10" descr="73`Q~`7UTMZP1R9%$V(Y$Q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365" y="968375"/>
            <a:ext cx="4011295" cy="578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442003" y="1522412"/>
            <a:ext cx="685711" cy="4762192"/>
            <a:chOff x="7442177" y="1522412"/>
            <a:chExt cx="685800" cy="4762192"/>
          </a:xfrm>
        </p:grpSpPr>
        <p:grpSp>
          <p:nvGrpSpPr>
            <p:cNvPr id="2" name="组合 1"/>
            <p:cNvGrpSpPr/>
            <p:nvPr/>
          </p:nvGrpSpPr>
          <p:grpSpPr>
            <a:xfrm>
              <a:off x="7766980" y="2255043"/>
              <a:ext cx="45719" cy="3385390"/>
              <a:chOff x="8042752" y="1861343"/>
              <a:chExt cx="45719" cy="338539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8042752" y="1861343"/>
                <a:ext cx="45719" cy="70369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42752" y="3208294"/>
                <a:ext cx="45719" cy="70369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8042752" y="4543043"/>
                <a:ext cx="45719" cy="70369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椭圆 6"/>
            <p:cNvSpPr/>
            <p:nvPr/>
          </p:nvSpPr>
          <p:spPr bwMode="auto">
            <a:xfrm>
              <a:off x="7442177" y="1616075"/>
              <a:ext cx="650875" cy="65087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Freeform 659"/>
            <p:cNvSpPr>
              <a:spLocks noEditPoints="1"/>
            </p:cNvSpPr>
            <p:nvPr/>
          </p:nvSpPr>
          <p:spPr bwMode="auto">
            <a:xfrm>
              <a:off x="7602515" y="1724025"/>
              <a:ext cx="330200" cy="434975"/>
            </a:xfrm>
            <a:custGeom>
              <a:avLst/>
              <a:gdLst>
                <a:gd name="T0" fmla="*/ 191 w 218"/>
                <a:gd name="T1" fmla="*/ 36 h 288"/>
                <a:gd name="T2" fmla="*/ 157 w 218"/>
                <a:gd name="T3" fmla="*/ 0 h 288"/>
                <a:gd name="T4" fmla="*/ 61 w 218"/>
                <a:gd name="T5" fmla="*/ 0 h 288"/>
                <a:gd name="T6" fmla="*/ 28 w 218"/>
                <a:gd name="T7" fmla="*/ 36 h 288"/>
                <a:gd name="T8" fmla="*/ 0 w 218"/>
                <a:gd name="T9" fmla="*/ 36 h 288"/>
                <a:gd name="T10" fmla="*/ 0 w 218"/>
                <a:gd name="T11" fmla="*/ 288 h 288"/>
                <a:gd name="T12" fmla="*/ 218 w 218"/>
                <a:gd name="T13" fmla="*/ 288 h 288"/>
                <a:gd name="T14" fmla="*/ 218 w 218"/>
                <a:gd name="T15" fmla="*/ 36 h 288"/>
                <a:gd name="T16" fmla="*/ 191 w 218"/>
                <a:gd name="T17" fmla="*/ 36 h 288"/>
                <a:gd name="T18" fmla="*/ 74 w 218"/>
                <a:gd name="T19" fmla="*/ 16 h 288"/>
                <a:gd name="T20" fmla="*/ 142 w 218"/>
                <a:gd name="T21" fmla="*/ 16 h 288"/>
                <a:gd name="T22" fmla="*/ 151 w 218"/>
                <a:gd name="T23" fmla="*/ 24 h 288"/>
                <a:gd name="T24" fmla="*/ 142 w 218"/>
                <a:gd name="T25" fmla="*/ 33 h 288"/>
                <a:gd name="T26" fmla="*/ 74 w 218"/>
                <a:gd name="T27" fmla="*/ 33 h 288"/>
                <a:gd name="T28" fmla="*/ 66 w 218"/>
                <a:gd name="T29" fmla="*/ 24 h 288"/>
                <a:gd name="T30" fmla="*/ 74 w 218"/>
                <a:gd name="T31" fmla="*/ 16 h 288"/>
                <a:gd name="T32" fmla="*/ 171 w 218"/>
                <a:gd name="T33" fmla="*/ 236 h 288"/>
                <a:gd name="T34" fmla="*/ 45 w 218"/>
                <a:gd name="T35" fmla="*/ 236 h 288"/>
                <a:gd name="T36" fmla="*/ 45 w 218"/>
                <a:gd name="T37" fmla="*/ 217 h 288"/>
                <a:gd name="T38" fmla="*/ 171 w 218"/>
                <a:gd name="T39" fmla="*/ 217 h 288"/>
                <a:gd name="T40" fmla="*/ 171 w 218"/>
                <a:gd name="T41" fmla="*/ 236 h 288"/>
                <a:gd name="T42" fmla="*/ 171 w 218"/>
                <a:gd name="T43" fmla="*/ 193 h 288"/>
                <a:gd name="T44" fmla="*/ 45 w 218"/>
                <a:gd name="T45" fmla="*/ 193 h 288"/>
                <a:gd name="T46" fmla="*/ 45 w 218"/>
                <a:gd name="T47" fmla="*/ 174 h 288"/>
                <a:gd name="T48" fmla="*/ 171 w 218"/>
                <a:gd name="T49" fmla="*/ 174 h 288"/>
                <a:gd name="T50" fmla="*/ 171 w 218"/>
                <a:gd name="T51" fmla="*/ 193 h 288"/>
                <a:gd name="T52" fmla="*/ 171 w 218"/>
                <a:gd name="T53" fmla="*/ 150 h 288"/>
                <a:gd name="T54" fmla="*/ 45 w 218"/>
                <a:gd name="T55" fmla="*/ 150 h 288"/>
                <a:gd name="T56" fmla="*/ 45 w 218"/>
                <a:gd name="T57" fmla="*/ 131 h 288"/>
                <a:gd name="T58" fmla="*/ 171 w 218"/>
                <a:gd name="T59" fmla="*/ 131 h 288"/>
                <a:gd name="T60" fmla="*/ 171 w 218"/>
                <a:gd name="T61" fmla="*/ 150 h 288"/>
                <a:gd name="T62" fmla="*/ 171 w 218"/>
                <a:gd name="T63" fmla="*/ 107 h 288"/>
                <a:gd name="T64" fmla="*/ 45 w 218"/>
                <a:gd name="T65" fmla="*/ 107 h 288"/>
                <a:gd name="T66" fmla="*/ 45 w 218"/>
                <a:gd name="T67" fmla="*/ 88 h 288"/>
                <a:gd name="T68" fmla="*/ 171 w 218"/>
                <a:gd name="T69" fmla="*/ 88 h 288"/>
                <a:gd name="T70" fmla="*/ 171 w 218"/>
                <a:gd name="T71" fmla="*/ 1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8" h="288">
                  <a:moveTo>
                    <a:pt x="191" y="36"/>
                  </a:moveTo>
                  <a:cubicBezTo>
                    <a:pt x="183" y="21"/>
                    <a:pt x="169" y="0"/>
                    <a:pt x="157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9" y="0"/>
                    <a:pt x="36" y="19"/>
                    <a:pt x="2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8" y="288"/>
                    <a:pt x="218" y="288"/>
                    <a:pt x="218" y="288"/>
                  </a:cubicBezTo>
                  <a:cubicBezTo>
                    <a:pt x="218" y="36"/>
                    <a:pt x="218" y="36"/>
                    <a:pt x="218" y="36"/>
                  </a:cubicBezTo>
                  <a:lnTo>
                    <a:pt x="191" y="36"/>
                  </a:lnTo>
                  <a:close/>
                  <a:moveTo>
                    <a:pt x="74" y="16"/>
                  </a:moveTo>
                  <a:cubicBezTo>
                    <a:pt x="142" y="16"/>
                    <a:pt x="142" y="16"/>
                    <a:pt x="142" y="16"/>
                  </a:cubicBezTo>
                  <a:cubicBezTo>
                    <a:pt x="147" y="16"/>
                    <a:pt x="151" y="20"/>
                    <a:pt x="151" y="24"/>
                  </a:cubicBezTo>
                  <a:cubicBezTo>
                    <a:pt x="151" y="29"/>
                    <a:pt x="147" y="33"/>
                    <a:pt x="142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0" y="33"/>
                    <a:pt x="66" y="29"/>
                    <a:pt x="66" y="24"/>
                  </a:cubicBezTo>
                  <a:cubicBezTo>
                    <a:pt x="66" y="20"/>
                    <a:pt x="70" y="16"/>
                    <a:pt x="74" y="16"/>
                  </a:cubicBezTo>
                  <a:close/>
                  <a:moveTo>
                    <a:pt x="171" y="236"/>
                  </a:moveTo>
                  <a:cubicBezTo>
                    <a:pt x="45" y="236"/>
                    <a:pt x="45" y="236"/>
                    <a:pt x="45" y="236"/>
                  </a:cubicBezTo>
                  <a:cubicBezTo>
                    <a:pt x="45" y="217"/>
                    <a:pt x="45" y="217"/>
                    <a:pt x="45" y="217"/>
                  </a:cubicBezTo>
                  <a:cubicBezTo>
                    <a:pt x="171" y="217"/>
                    <a:pt x="171" y="217"/>
                    <a:pt x="171" y="217"/>
                  </a:cubicBezTo>
                  <a:lnTo>
                    <a:pt x="171" y="236"/>
                  </a:lnTo>
                  <a:close/>
                  <a:moveTo>
                    <a:pt x="171" y="193"/>
                  </a:moveTo>
                  <a:cubicBezTo>
                    <a:pt x="45" y="193"/>
                    <a:pt x="45" y="193"/>
                    <a:pt x="45" y="193"/>
                  </a:cubicBezTo>
                  <a:cubicBezTo>
                    <a:pt x="45" y="174"/>
                    <a:pt x="45" y="174"/>
                    <a:pt x="45" y="174"/>
                  </a:cubicBezTo>
                  <a:cubicBezTo>
                    <a:pt x="171" y="174"/>
                    <a:pt x="171" y="174"/>
                    <a:pt x="171" y="174"/>
                  </a:cubicBezTo>
                  <a:lnTo>
                    <a:pt x="171" y="193"/>
                  </a:lnTo>
                  <a:close/>
                  <a:moveTo>
                    <a:pt x="171" y="15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171" y="131"/>
                    <a:pt x="171" y="131"/>
                    <a:pt x="171" y="131"/>
                  </a:cubicBezTo>
                  <a:lnTo>
                    <a:pt x="171" y="150"/>
                  </a:lnTo>
                  <a:close/>
                  <a:moveTo>
                    <a:pt x="171" y="107"/>
                  </a:moveTo>
                  <a:cubicBezTo>
                    <a:pt x="45" y="107"/>
                    <a:pt x="45" y="107"/>
                    <a:pt x="45" y="107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171" y="88"/>
                    <a:pt x="171" y="88"/>
                    <a:pt x="171" y="88"/>
                  </a:cubicBezTo>
                  <a:lnTo>
                    <a:pt x="171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893027" y="1522412"/>
              <a:ext cx="234950" cy="23653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/>
                <a:t>1</a:t>
              </a: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7442177" y="2954764"/>
              <a:ext cx="650875" cy="650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2" name="Freeform 655"/>
            <p:cNvSpPr>
              <a:spLocks noEditPoints="1"/>
            </p:cNvSpPr>
            <p:nvPr/>
          </p:nvSpPr>
          <p:spPr bwMode="auto">
            <a:xfrm>
              <a:off x="7566002" y="3054777"/>
              <a:ext cx="403225" cy="434975"/>
            </a:xfrm>
            <a:custGeom>
              <a:avLst/>
              <a:gdLst>
                <a:gd name="T0" fmla="*/ 267 w 267"/>
                <a:gd name="T1" fmla="*/ 70 h 288"/>
                <a:gd name="T2" fmla="*/ 144 w 267"/>
                <a:gd name="T3" fmla="*/ 0 h 288"/>
                <a:gd name="T4" fmla="*/ 0 w 267"/>
                <a:gd name="T5" fmla="*/ 144 h 288"/>
                <a:gd name="T6" fmla="*/ 144 w 267"/>
                <a:gd name="T7" fmla="*/ 288 h 288"/>
                <a:gd name="T8" fmla="*/ 266 w 267"/>
                <a:gd name="T9" fmla="*/ 219 h 288"/>
                <a:gd name="T10" fmla="*/ 142 w 267"/>
                <a:gd name="T11" fmla="*/ 145 h 288"/>
                <a:gd name="T12" fmla="*/ 267 w 267"/>
                <a:gd name="T13" fmla="*/ 70 h 288"/>
                <a:gd name="T14" fmla="*/ 169 w 267"/>
                <a:gd name="T15" fmla="*/ 39 h 288"/>
                <a:gd name="T16" fmla="*/ 192 w 267"/>
                <a:gd name="T17" fmla="*/ 62 h 288"/>
                <a:gd name="T18" fmla="*/ 169 w 267"/>
                <a:gd name="T19" fmla="*/ 85 h 288"/>
                <a:gd name="T20" fmla="*/ 146 w 267"/>
                <a:gd name="T21" fmla="*/ 62 h 288"/>
                <a:gd name="T22" fmla="*/ 169 w 267"/>
                <a:gd name="T23" fmla="*/ 3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7" h="288">
                  <a:moveTo>
                    <a:pt x="267" y="70"/>
                  </a:moveTo>
                  <a:cubicBezTo>
                    <a:pt x="242" y="28"/>
                    <a:pt x="196" y="0"/>
                    <a:pt x="144" y="0"/>
                  </a:cubicBezTo>
                  <a:cubicBezTo>
                    <a:pt x="64" y="0"/>
                    <a:pt x="0" y="64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195" y="288"/>
                    <a:pt x="241" y="261"/>
                    <a:pt x="266" y="219"/>
                  </a:cubicBezTo>
                  <a:cubicBezTo>
                    <a:pt x="142" y="145"/>
                    <a:pt x="142" y="145"/>
                    <a:pt x="142" y="145"/>
                  </a:cubicBezTo>
                  <a:lnTo>
                    <a:pt x="267" y="70"/>
                  </a:lnTo>
                  <a:close/>
                  <a:moveTo>
                    <a:pt x="169" y="39"/>
                  </a:moveTo>
                  <a:cubicBezTo>
                    <a:pt x="182" y="39"/>
                    <a:pt x="192" y="49"/>
                    <a:pt x="192" y="62"/>
                  </a:cubicBezTo>
                  <a:cubicBezTo>
                    <a:pt x="192" y="74"/>
                    <a:pt x="182" y="85"/>
                    <a:pt x="169" y="85"/>
                  </a:cubicBezTo>
                  <a:cubicBezTo>
                    <a:pt x="156" y="85"/>
                    <a:pt x="146" y="74"/>
                    <a:pt x="146" y="62"/>
                  </a:cubicBezTo>
                  <a:cubicBezTo>
                    <a:pt x="146" y="49"/>
                    <a:pt x="156" y="39"/>
                    <a:pt x="169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7893027" y="2883327"/>
              <a:ext cx="234950" cy="23653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/>
                <a:t>2</a:t>
              </a: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7442177" y="5633729"/>
              <a:ext cx="650875" cy="650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 bwMode="auto">
            <a:xfrm>
              <a:off x="7549965" y="5741517"/>
              <a:ext cx="435300" cy="435300"/>
              <a:chOff x="5745617" y="3919453"/>
              <a:chExt cx="333375" cy="333375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Freeform 597"/>
              <p:cNvSpPr>
                <a:spLocks noEditPoints="1"/>
              </p:cNvSpPr>
              <p:nvPr/>
            </p:nvSpPr>
            <p:spPr bwMode="auto">
              <a:xfrm>
                <a:off x="5745617" y="3919453"/>
                <a:ext cx="333375" cy="333375"/>
              </a:xfrm>
              <a:custGeom>
                <a:avLst/>
                <a:gdLst>
                  <a:gd name="T0" fmla="*/ 286 w 288"/>
                  <a:gd name="T1" fmla="*/ 121 h 287"/>
                  <a:gd name="T2" fmla="*/ 265 w 288"/>
                  <a:gd name="T3" fmla="*/ 66 h 287"/>
                  <a:gd name="T4" fmla="*/ 173 w 288"/>
                  <a:gd name="T5" fmla="*/ 3 h 287"/>
                  <a:gd name="T6" fmla="*/ 144 w 288"/>
                  <a:gd name="T7" fmla="*/ 0 h 287"/>
                  <a:gd name="T8" fmla="*/ 116 w 288"/>
                  <a:gd name="T9" fmla="*/ 3 h 287"/>
                  <a:gd name="T10" fmla="*/ 23 w 288"/>
                  <a:gd name="T11" fmla="*/ 66 h 287"/>
                  <a:gd name="T12" fmla="*/ 2 w 288"/>
                  <a:gd name="T13" fmla="*/ 121 h 287"/>
                  <a:gd name="T14" fmla="*/ 0 w 288"/>
                  <a:gd name="T15" fmla="*/ 143 h 287"/>
                  <a:gd name="T16" fmla="*/ 41 w 288"/>
                  <a:gd name="T17" fmla="*/ 244 h 287"/>
                  <a:gd name="T18" fmla="*/ 97 w 288"/>
                  <a:gd name="T19" fmla="*/ 280 h 287"/>
                  <a:gd name="T20" fmla="*/ 144 w 288"/>
                  <a:gd name="T21" fmla="*/ 287 h 287"/>
                  <a:gd name="T22" fmla="*/ 191 w 288"/>
                  <a:gd name="T23" fmla="*/ 279 h 287"/>
                  <a:gd name="T24" fmla="*/ 247 w 288"/>
                  <a:gd name="T25" fmla="*/ 244 h 287"/>
                  <a:gd name="T26" fmla="*/ 288 w 288"/>
                  <a:gd name="T27" fmla="*/ 143 h 287"/>
                  <a:gd name="T28" fmla="*/ 286 w 288"/>
                  <a:gd name="T29" fmla="*/ 121 h 287"/>
                  <a:gd name="T30" fmla="*/ 241 w 288"/>
                  <a:gd name="T31" fmla="*/ 225 h 287"/>
                  <a:gd name="T32" fmla="*/ 239 w 288"/>
                  <a:gd name="T33" fmla="*/ 218 h 287"/>
                  <a:gd name="T34" fmla="*/ 188 w 288"/>
                  <a:gd name="T35" fmla="*/ 218 h 287"/>
                  <a:gd name="T36" fmla="*/ 172 w 288"/>
                  <a:gd name="T37" fmla="*/ 266 h 287"/>
                  <a:gd name="T38" fmla="*/ 174 w 288"/>
                  <a:gd name="T39" fmla="*/ 267 h 287"/>
                  <a:gd name="T40" fmla="*/ 144 w 288"/>
                  <a:gd name="T41" fmla="*/ 270 h 287"/>
                  <a:gd name="T42" fmla="*/ 115 w 288"/>
                  <a:gd name="T43" fmla="*/ 267 h 287"/>
                  <a:gd name="T44" fmla="*/ 116 w 288"/>
                  <a:gd name="T45" fmla="*/ 266 h 287"/>
                  <a:gd name="T46" fmla="*/ 101 w 288"/>
                  <a:gd name="T47" fmla="*/ 218 h 287"/>
                  <a:gd name="T48" fmla="*/ 50 w 288"/>
                  <a:gd name="T49" fmla="*/ 218 h 287"/>
                  <a:gd name="T50" fmla="*/ 48 w 288"/>
                  <a:gd name="T51" fmla="*/ 226 h 287"/>
                  <a:gd name="T52" fmla="*/ 17 w 288"/>
                  <a:gd name="T53" fmla="*/ 143 h 287"/>
                  <a:gd name="T54" fmla="*/ 18 w 288"/>
                  <a:gd name="T55" fmla="*/ 132 h 287"/>
                  <a:gd name="T56" fmla="*/ 34 w 288"/>
                  <a:gd name="T57" fmla="*/ 144 h 287"/>
                  <a:gd name="T58" fmla="*/ 75 w 288"/>
                  <a:gd name="T59" fmla="*/ 114 h 287"/>
                  <a:gd name="T60" fmla="*/ 60 w 288"/>
                  <a:gd name="T61" fmla="*/ 66 h 287"/>
                  <a:gd name="T62" fmla="*/ 43 w 288"/>
                  <a:gd name="T63" fmla="*/ 66 h 287"/>
                  <a:gd name="T64" fmla="*/ 110 w 288"/>
                  <a:gd name="T65" fmla="*/ 21 h 287"/>
                  <a:gd name="T66" fmla="*/ 104 w 288"/>
                  <a:gd name="T67" fmla="*/ 40 h 287"/>
                  <a:gd name="T68" fmla="*/ 145 w 288"/>
                  <a:gd name="T69" fmla="*/ 69 h 287"/>
                  <a:gd name="T70" fmla="*/ 185 w 288"/>
                  <a:gd name="T71" fmla="*/ 40 h 287"/>
                  <a:gd name="T72" fmla="*/ 180 w 288"/>
                  <a:gd name="T73" fmla="*/ 22 h 287"/>
                  <a:gd name="T74" fmla="*/ 245 w 288"/>
                  <a:gd name="T75" fmla="*/ 66 h 287"/>
                  <a:gd name="T76" fmla="*/ 229 w 288"/>
                  <a:gd name="T77" fmla="*/ 66 h 287"/>
                  <a:gd name="T78" fmla="*/ 213 w 288"/>
                  <a:gd name="T79" fmla="*/ 114 h 287"/>
                  <a:gd name="T80" fmla="*/ 254 w 288"/>
                  <a:gd name="T81" fmla="*/ 144 h 287"/>
                  <a:gd name="T82" fmla="*/ 270 w 288"/>
                  <a:gd name="T83" fmla="*/ 132 h 287"/>
                  <a:gd name="T84" fmla="*/ 271 w 288"/>
                  <a:gd name="T85" fmla="*/ 143 h 287"/>
                  <a:gd name="T86" fmla="*/ 241 w 288"/>
                  <a:gd name="T87" fmla="*/ 22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8" h="287">
                    <a:moveTo>
                      <a:pt x="286" y="121"/>
                    </a:moveTo>
                    <a:cubicBezTo>
                      <a:pt x="283" y="101"/>
                      <a:pt x="276" y="83"/>
                      <a:pt x="265" y="66"/>
                    </a:cubicBezTo>
                    <a:cubicBezTo>
                      <a:pt x="245" y="34"/>
                      <a:pt x="212" y="11"/>
                      <a:pt x="173" y="3"/>
                    </a:cubicBezTo>
                    <a:cubicBezTo>
                      <a:pt x="164" y="1"/>
                      <a:pt x="154" y="0"/>
                      <a:pt x="144" y="0"/>
                    </a:cubicBezTo>
                    <a:cubicBezTo>
                      <a:pt x="134" y="0"/>
                      <a:pt x="125" y="1"/>
                      <a:pt x="116" y="3"/>
                    </a:cubicBezTo>
                    <a:cubicBezTo>
                      <a:pt x="77" y="10"/>
                      <a:pt x="43" y="34"/>
                      <a:pt x="23" y="66"/>
                    </a:cubicBezTo>
                    <a:cubicBezTo>
                      <a:pt x="12" y="83"/>
                      <a:pt x="5" y="101"/>
                      <a:pt x="2" y="121"/>
                    </a:cubicBezTo>
                    <a:cubicBezTo>
                      <a:pt x="1" y="128"/>
                      <a:pt x="0" y="136"/>
                      <a:pt x="0" y="143"/>
                    </a:cubicBezTo>
                    <a:cubicBezTo>
                      <a:pt x="0" y="183"/>
                      <a:pt x="16" y="218"/>
                      <a:pt x="41" y="244"/>
                    </a:cubicBezTo>
                    <a:cubicBezTo>
                      <a:pt x="57" y="260"/>
                      <a:pt x="76" y="272"/>
                      <a:pt x="97" y="280"/>
                    </a:cubicBezTo>
                    <a:cubicBezTo>
                      <a:pt x="112" y="285"/>
                      <a:pt x="128" y="287"/>
                      <a:pt x="144" y="287"/>
                    </a:cubicBezTo>
                    <a:cubicBezTo>
                      <a:pt x="160" y="287"/>
                      <a:pt x="176" y="284"/>
                      <a:pt x="191" y="279"/>
                    </a:cubicBezTo>
                    <a:cubicBezTo>
                      <a:pt x="212" y="272"/>
                      <a:pt x="232" y="260"/>
                      <a:pt x="247" y="244"/>
                    </a:cubicBezTo>
                    <a:cubicBezTo>
                      <a:pt x="272" y="218"/>
                      <a:pt x="288" y="182"/>
                      <a:pt x="288" y="143"/>
                    </a:cubicBezTo>
                    <a:cubicBezTo>
                      <a:pt x="288" y="136"/>
                      <a:pt x="287" y="128"/>
                      <a:pt x="286" y="121"/>
                    </a:cubicBezTo>
                    <a:close/>
                    <a:moveTo>
                      <a:pt x="241" y="225"/>
                    </a:moveTo>
                    <a:cubicBezTo>
                      <a:pt x="239" y="218"/>
                      <a:pt x="239" y="218"/>
                      <a:pt x="239" y="218"/>
                    </a:cubicBezTo>
                    <a:cubicBezTo>
                      <a:pt x="188" y="218"/>
                      <a:pt x="188" y="218"/>
                      <a:pt x="188" y="218"/>
                    </a:cubicBezTo>
                    <a:cubicBezTo>
                      <a:pt x="172" y="266"/>
                      <a:pt x="172" y="266"/>
                      <a:pt x="172" y="266"/>
                    </a:cubicBezTo>
                    <a:cubicBezTo>
                      <a:pt x="174" y="267"/>
                      <a:pt x="174" y="267"/>
                      <a:pt x="174" y="267"/>
                    </a:cubicBezTo>
                    <a:cubicBezTo>
                      <a:pt x="164" y="269"/>
                      <a:pt x="154" y="270"/>
                      <a:pt x="144" y="270"/>
                    </a:cubicBezTo>
                    <a:cubicBezTo>
                      <a:pt x="134" y="270"/>
                      <a:pt x="124" y="269"/>
                      <a:pt x="115" y="267"/>
                    </a:cubicBezTo>
                    <a:cubicBezTo>
                      <a:pt x="116" y="266"/>
                      <a:pt x="116" y="266"/>
                      <a:pt x="116" y="266"/>
                    </a:cubicBezTo>
                    <a:cubicBezTo>
                      <a:pt x="101" y="218"/>
                      <a:pt x="101" y="218"/>
                      <a:pt x="101" y="218"/>
                    </a:cubicBezTo>
                    <a:cubicBezTo>
                      <a:pt x="50" y="218"/>
                      <a:pt x="50" y="218"/>
                      <a:pt x="50" y="218"/>
                    </a:cubicBezTo>
                    <a:cubicBezTo>
                      <a:pt x="48" y="226"/>
                      <a:pt x="48" y="226"/>
                      <a:pt x="48" y="226"/>
                    </a:cubicBezTo>
                    <a:cubicBezTo>
                      <a:pt x="29" y="204"/>
                      <a:pt x="17" y="175"/>
                      <a:pt x="17" y="143"/>
                    </a:cubicBezTo>
                    <a:cubicBezTo>
                      <a:pt x="17" y="140"/>
                      <a:pt x="17" y="136"/>
                      <a:pt x="18" y="132"/>
                    </a:cubicBezTo>
                    <a:cubicBezTo>
                      <a:pt x="34" y="144"/>
                      <a:pt x="34" y="144"/>
                      <a:pt x="34" y="144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60" y="45"/>
                      <a:pt x="83" y="29"/>
                      <a:pt x="110" y="21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85" y="40"/>
                      <a:pt x="185" y="40"/>
                      <a:pt x="185" y="40"/>
                    </a:cubicBezTo>
                    <a:cubicBezTo>
                      <a:pt x="180" y="22"/>
                      <a:pt x="180" y="22"/>
                      <a:pt x="180" y="22"/>
                    </a:cubicBezTo>
                    <a:cubicBezTo>
                      <a:pt x="206" y="29"/>
                      <a:pt x="228" y="45"/>
                      <a:pt x="245" y="66"/>
                    </a:cubicBezTo>
                    <a:cubicBezTo>
                      <a:pt x="229" y="66"/>
                      <a:pt x="229" y="66"/>
                      <a:pt x="229" y="66"/>
                    </a:cubicBezTo>
                    <a:cubicBezTo>
                      <a:pt x="213" y="114"/>
                      <a:pt x="213" y="114"/>
                      <a:pt x="213" y="114"/>
                    </a:cubicBezTo>
                    <a:cubicBezTo>
                      <a:pt x="254" y="144"/>
                      <a:pt x="254" y="144"/>
                      <a:pt x="254" y="144"/>
                    </a:cubicBezTo>
                    <a:cubicBezTo>
                      <a:pt x="270" y="132"/>
                      <a:pt x="270" y="132"/>
                      <a:pt x="270" y="132"/>
                    </a:cubicBezTo>
                    <a:cubicBezTo>
                      <a:pt x="271" y="136"/>
                      <a:pt x="271" y="140"/>
                      <a:pt x="271" y="143"/>
                    </a:cubicBezTo>
                    <a:cubicBezTo>
                      <a:pt x="271" y="175"/>
                      <a:pt x="260" y="203"/>
                      <a:pt x="241" y="2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18" name="Freeform 598"/>
              <p:cNvSpPr/>
              <p:nvPr/>
            </p:nvSpPr>
            <p:spPr bwMode="auto">
              <a:xfrm>
                <a:off x="5856742" y="4044866"/>
                <a:ext cx="111125" cy="104775"/>
              </a:xfrm>
              <a:custGeom>
                <a:avLst/>
                <a:gdLst>
                  <a:gd name="T0" fmla="*/ 0 w 70"/>
                  <a:gd name="T1" fmla="*/ 26 h 66"/>
                  <a:gd name="T2" fmla="*/ 14 w 70"/>
                  <a:gd name="T3" fmla="*/ 66 h 66"/>
                  <a:gd name="T4" fmla="*/ 57 w 70"/>
                  <a:gd name="T5" fmla="*/ 66 h 66"/>
                  <a:gd name="T6" fmla="*/ 70 w 70"/>
                  <a:gd name="T7" fmla="*/ 26 h 66"/>
                  <a:gd name="T8" fmla="*/ 35 w 70"/>
                  <a:gd name="T9" fmla="*/ 0 h 66"/>
                  <a:gd name="T10" fmla="*/ 0 w 70"/>
                  <a:gd name="T11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66">
                    <a:moveTo>
                      <a:pt x="0" y="26"/>
                    </a:moveTo>
                    <a:lnTo>
                      <a:pt x="14" y="66"/>
                    </a:lnTo>
                    <a:lnTo>
                      <a:pt x="57" y="66"/>
                    </a:lnTo>
                    <a:lnTo>
                      <a:pt x="70" y="26"/>
                    </a:lnTo>
                    <a:lnTo>
                      <a:pt x="35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7889852" y="5568642"/>
              <a:ext cx="234950" cy="236537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7442177" y="4301391"/>
              <a:ext cx="650875" cy="650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22" name="Freeform 570"/>
            <p:cNvSpPr/>
            <p:nvPr/>
          </p:nvSpPr>
          <p:spPr bwMode="auto">
            <a:xfrm>
              <a:off x="7570765" y="4407754"/>
              <a:ext cx="438150" cy="438150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7893027" y="4222016"/>
              <a:ext cx="234950" cy="23653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/>
                <a:t>3</a:t>
              </a:r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8124539" y="1715613"/>
            <a:ext cx="3201917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学校的生态委员会成员都是在班主任老师推荐、同学们自荐的形式下产生的，邀请</a:t>
            </a:r>
            <a:r>
              <a:rPr lang="en-US" alt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7-9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年级代表加入到生态委员会中。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24539" y="1361071"/>
            <a:ext cx="2268530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</a:rPr>
              <a:t>各班推荐生态委员</a:t>
            </a:r>
            <a:endParaRPr lang="zh-CN" altLang="en-US" sz="2000" b="1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24825" y="3119755"/>
            <a:ext cx="3379470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校长任生态委员会主任，副校长为副主任，与教师代表、社区代表、共建单位代表、环保机构代表以及</a:t>
            </a:r>
            <a:r>
              <a:rPr lang="en-US" alt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39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位学生代表组成生态委员会。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124825" y="2733675"/>
            <a:ext cx="2590800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lvl="0" algn="l"/>
            <a:r>
              <a:rPr lang="zh-CN" altLang="en-US" sz="2000" b="1">
                <a:solidFill>
                  <a:schemeClr val="accent3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生态委员会成员组成</a:t>
            </a:r>
            <a:endParaRPr lang="zh-CN" altLang="en-US" sz="2000" b="1">
              <a:solidFill>
                <a:schemeClr val="accent3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221365" y="4442847"/>
            <a:ext cx="3201917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陆卫刚全面负责各项工作，做好协调工作。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毛卫国、顾红玉具体执行委员会各种决议。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委 员起到监督和建议的作用。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21364" y="4088305"/>
            <a:ext cx="2268530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accent2"/>
                </a:solidFill>
                <a:latin typeface="华文中宋" panose="02010600040101010101" charset="-122"/>
                <a:ea typeface="华文中宋" panose="02010600040101010101" charset="-122"/>
              </a:rPr>
              <a:t>委员会职责</a:t>
            </a:r>
            <a:endParaRPr lang="zh-CN" altLang="en-US" sz="2000" b="1">
              <a:solidFill>
                <a:schemeClr val="accent2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237875" y="5755034"/>
            <a:ext cx="3201917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每学期召开两次集体会议，期初提出环境评估问题，确立实施项目，期末进行总结会议。学生代表和教师代表组成的核心组定期活动    一次。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37855" y="5400675"/>
            <a:ext cx="2593340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accent3"/>
                </a:solidFill>
                <a:latin typeface="华文中宋" panose="02010600040101010101" charset="-122"/>
                <a:ea typeface="华文中宋" panose="02010600040101010101" charset="-122"/>
              </a:rPr>
              <a:t>生态委会员工作制度</a:t>
            </a:r>
            <a:endParaRPr lang="zh-CN" altLang="en-US" sz="2000" b="1">
              <a:solidFill>
                <a:schemeClr val="accent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04240" y="1616075"/>
            <a:ext cx="3539490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第一步：成立学校生态委员会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90" name="椭圆 189"/>
          <p:cNvSpPr/>
          <p:nvPr/>
        </p:nvSpPr>
        <p:spPr>
          <a:xfrm>
            <a:off x="543560" y="2733675"/>
            <a:ext cx="2797810" cy="2776855"/>
          </a:xfrm>
          <a:prstGeom prst="ellipse">
            <a:avLst/>
          </a:prstGeom>
          <a:blipFill rotWithShape="1">
            <a:blip r:embed="rId1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936365" y="2828925"/>
            <a:ext cx="2910205" cy="2681605"/>
          </a:xfrm>
          <a:prstGeom prst="ellipse">
            <a:avLst/>
          </a:prstGeom>
          <a:blipFill rotWithShape="1">
            <a:blip r:embed="rId2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8802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8514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7071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bldLvl="0" animBg="1"/>
      <p:bldP spid="190" grpId="0" bldLvl="0" animBg="1"/>
      <p:bldP spid="1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8" name="矩形 7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4" y="2108"/>
              <a:ext cx="396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9240" y="982345"/>
            <a:ext cx="4255770" cy="315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85" y="4245610"/>
            <a:ext cx="3323590" cy="2426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90" y="4245610"/>
            <a:ext cx="3437255" cy="242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90" y="1034415"/>
            <a:ext cx="2313940" cy="3106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109345" y="2847340"/>
            <a:ext cx="1659890" cy="289814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p>
            <a:pPr algn="dist">
              <a:lnSpc>
                <a:spcPct val="150000"/>
              </a:lnSpc>
            </a:pPr>
            <a:r>
              <a:rPr lang="zh-CN" sz="3200">
                <a:latin typeface="华文中宋" panose="02010600040101010101" charset="-122"/>
                <a:ea typeface="华文中宋" panose="02010600040101010101" charset="-122"/>
              </a:rPr>
              <a:t>制作和张贴</a:t>
            </a:r>
            <a:endParaRPr lang="zh-CN" sz="3200">
              <a:latin typeface="华文中宋" panose="02010600040101010101" charset="-122"/>
              <a:ea typeface="华文中宋" panose="02010600040101010101" charset="-122"/>
            </a:endParaRPr>
          </a:p>
          <a:p>
            <a:pPr algn="dist">
              <a:lnSpc>
                <a:spcPct val="150000"/>
              </a:lnSpc>
            </a:pPr>
            <a:r>
              <a:rPr lang="zh-CN" sz="3200">
                <a:latin typeface="华文中宋" panose="02010600040101010101" charset="-122"/>
                <a:ea typeface="华文中宋" panose="02010600040101010101" charset="-122"/>
              </a:rPr>
              <a:t>节水标识</a:t>
            </a:r>
            <a:endParaRPr lang="zh-CN" altLang="en-US" sz="32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1" descr="6TXH(U@48K]9P`I@TLPBI5C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2037080"/>
            <a:ext cx="10058400" cy="4235450"/>
          </a:xfrm>
          <a:prstGeom prst="rect">
            <a:avLst/>
          </a:prstGeom>
        </p:spPr>
      </p:pic>
      <p:pic>
        <p:nvPicPr>
          <p:cNvPr id="5" name="图片 4" descr="生命之水获奖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270" y="1338580"/>
            <a:ext cx="3044825" cy="4077970"/>
          </a:xfrm>
          <a:prstGeom prst="rect">
            <a:avLst/>
          </a:prstGeom>
        </p:spPr>
      </p:pic>
      <p:pic>
        <p:nvPicPr>
          <p:cNvPr id="6" name="图片 5" descr="生命之水获奖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197735"/>
            <a:ext cx="2952115" cy="39865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055360" y="5952490"/>
            <a:ext cx="4345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节水获得荣誉</a:t>
            </a:r>
            <a:endParaRPr 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7550" y="942975"/>
            <a:ext cx="3684905" cy="921385"/>
            <a:chOff x="930" y="1285"/>
            <a:chExt cx="5803" cy="1451"/>
          </a:xfrm>
        </p:grpSpPr>
        <p:sp>
          <p:nvSpPr>
            <p:cNvPr id="11" name="矩形 10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74" y="2108"/>
              <a:ext cx="396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TextBox 47"/>
          <p:cNvSpPr txBox="1"/>
          <p:nvPr/>
        </p:nvSpPr>
        <p:spPr>
          <a:xfrm>
            <a:off x="368300" y="5570220"/>
            <a:ext cx="47320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rPr>
              <a:t>节水大使</a:t>
            </a:r>
            <a:endParaRPr lang="zh-CN" altLang="en-US" sz="2800" dirty="0">
              <a:effectLst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2054225"/>
            <a:ext cx="4776470" cy="3312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965" y="815975"/>
            <a:ext cx="6875145" cy="57880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709785" y="4638040"/>
            <a:ext cx="2049145" cy="18313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90550" y="815975"/>
            <a:ext cx="3684905" cy="921385"/>
            <a:chOff x="930" y="1285"/>
            <a:chExt cx="5803" cy="1451"/>
          </a:xfrm>
        </p:grpSpPr>
        <p:sp>
          <p:nvSpPr>
            <p:cNvPr id="15" name="矩形 14"/>
            <p:cNvSpPr/>
            <p:nvPr/>
          </p:nvSpPr>
          <p:spPr>
            <a:xfrm>
              <a:off x="930" y="1285"/>
              <a:ext cx="5803" cy="7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p>
              <a:pPr algn="l"/>
              <a:r>
                <a:rPr lang="en-US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B</a:t>
              </a:r>
              <a:r>
                <a:rPr lang="zh-CN" altLang="zh-CN" sz="2400" b="1" dirty="0" smtClean="0">
                  <a:solidFill>
                    <a:schemeClr val="bg2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主题：节约用水</a:t>
              </a:r>
              <a:endParaRPr lang="zh-CN" altLang="en-US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74" y="2108"/>
              <a:ext cx="3961" cy="6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0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第六步：宣传与参与</a:t>
              </a:r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18605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0505" y="5553075"/>
            <a:ext cx="2821305" cy="5835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我们的荣誉</a:t>
            </a:r>
            <a:endParaRPr lang="zh-CN" altLang="en-US" sz="32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江苏省绿色学校" descr="C:\Users\nixiang\Desktop\9.5日汇报素材\江苏省绿色学校_meitu_1.jpg江苏省绿色学校_meitu_1"/>
          <p:cNvPicPr preferRelativeResize="0"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3850" y="1472565"/>
            <a:ext cx="5471795" cy="3570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健康促进金牌" descr="QQ图片2016121112361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0" y="2327275"/>
            <a:ext cx="5578475" cy="3809365"/>
          </a:xfrm>
          <a:prstGeom prst="rect">
            <a:avLst/>
          </a:prstGeom>
          <a:noFill/>
          <a:ln w="50800">
            <a:solidFill>
              <a:srgbClr val="280402"/>
            </a:solidFill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323850" y="259715"/>
            <a:ext cx="6787515" cy="48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5640" y="964565"/>
            <a:ext cx="292671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第七步：制定生态规章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6149975" y="965200"/>
            <a:ext cx="5790565" cy="58140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6529070" y="1211580"/>
            <a:ext cx="5131435" cy="558101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1432" tIns="25716" rIns="51432" bIns="25716"/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en-US" altLang="zh-CN" sz="20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</a:t>
            </a:r>
            <a:r>
              <a:rPr lang="zh-CN" altLang="zh-CN" sz="20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洛阳初级中学节约用水管理制度</a:t>
            </a:r>
            <a:endParaRPr lang="zh-CN" altLang="zh-CN" sz="20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为加强学校用水管理，防止浪费、节约开支，建设节水型校园，现对学校用水作如下规定：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一、全校师生应树立节约用水意识，爱护用水设施和设备。班主任教师要加强对学生进行节约用水的教育，教师要以身作则，学生日常自治岗节水节电检查与考核。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二、做到人离则关闭所有用水设备，防“常流水”现象的发生，禁止水资源浪费，杜绝安全隐患。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三、学校建立节约用水责任制，各科室负责人和班主任为第一责任人，出现漏水现象及时到总务处报修，做好记录。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四、全校师生做好监督工作，发现浪费、破坏现象及时举报。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五、值班人员要做好巡查工作，节假日离校前做好彻底检查工作，确保用水设施正常，不用的水阀及时关闭。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1600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六、综合服务处在假期中要做好维修工作，平时做好定时检查，确保校内用水设备完好。</a:t>
            </a:r>
            <a:endParaRPr lang="zh-CN" altLang="zh-CN" sz="1600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5150" y="1538605"/>
            <a:ext cx="5052060" cy="52177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44245" y="1732280"/>
            <a:ext cx="4672965" cy="504634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1432" tIns="25716" rIns="51432" bIns="25716"/>
          <a:p>
            <a:pPr algn="ctr"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sz="2000" b="1" dirty="0" smtClean="0">
                <a:solidFill>
                  <a:srgbClr val="7030A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“校园垃圾分类减排”生态规章</a:t>
            </a:r>
            <a:endParaRPr lang="zh-CN" altLang="zh-CN" sz="20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废旧电池有毒性，保护环境莫乱扔。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专门设置回收筒，备用。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厨余垃圾有几种，瓜果皮壳饭菜剩。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集中收集可堆肥，能行。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有些废品能立功，纸箱塑料玻璃瓶。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重新加工换新貌，再用。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其他废料没啥用，厕纸烟头臭哄哄。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回收部门处理掉，填坑。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垃圾装袋要扎紧，乱扔乱抛可不成。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区别分类别混放，记好。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生态学校共创建，利国利民好事情，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513715">
              <a:lnSpc>
                <a:spcPct val="120000"/>
              </a:lnSpc>
              <a:spcAft>
                <a:spcPts val="340"/>
              </a:spcAft>
            </a:pPr>
            <a:r>
              <a:rPr lang="zh-CN" altLang="zh-CN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万望大家都遵行，拜托！</a:t>
            </a:r>
            <a:endParaRPr lang="zh-CN" altLang="zh-CN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62" name="文本框 10"/>
          <p:cNvSpPr txBox="1"/>
          <p:nvPr/>
        </p:nvSpPr>
        <p:spPr>
          <a:xfrm>
            <a:off x="3600451" y="548217"/>
            <a:ext cx="5759451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4265" b="1" noProof="1" dirty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您的信任与支持是我们前进的不竭动力！</a:t>
            </a:r>
            <a:endParaRPr lang="zh-CN" altLang="en-US" sz="4265" b="1" noProof="1" dirty="0">
              <a:solidFill>
                <a:schemeClr val="accent2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96259" name="图片 1" descr="RK1I)OV%RN{{NN($7%C7EI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7" y="723900"/>
            <a:ext cx="3105151" cy="3043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598024" y="5572760"/>
            <a:ext cx="2251710" cy="480060"/>
            <a:chOff x="725925" y="3151917"/>
            <a:chExt cx="1505794" cy="400008"/>
          </a:xfrm>
        </p:grpSpPr>
        <p:sp>
          <p:nvSpPr>
            <p:cNvPr id="8" name="圆角矩形 7"/>
            <p:cNvSpPr/>
            <p:nvPr/>
          </p:nvSpPr>
          <p:spPr>
            <a:xfrm>
              <a:off x="755296" y="3160383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9" name="MH_SubTitle_1"/>
            <p:cNvSpPr/>
            <p:nvPr>
              <p:custDataLst>
                <p:tags r:id="rId1"/>
              </p:custDataLst>
            </p:nvPr>
          </p:nvSpPr>
          <p:spPr>
            <a:xfrm>
              <a:off x="725925" y="3151917"/>
              <a:ext cx="1505794" cy="400008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华文中宋" panose="02010600040101010101" charset="-122"/>
                  <a:ea typeface="华文中宋" panose="02010600040101010101" charset="-122"/>
                </a:rPr>
                <a:t>校园环境评审公告</a:t>
              </a:r>
              <a:endParaRPr lang="zh-CN" altLang="en-US" b="1" dirty="0">
                <a:solidFill>
                  <a:schemeClr val="accent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592454" y="5565174"/>
            <a:ext cx="2112010" cy="487646"/>
            <a:chOff x="492159" y="3095831"/>
            <a:chExt cx="1761596" cy="406329"/>
          </a:xfrm>
        </p:grpSpPr>
        <p:sp>
          <p:nvSpPr>
            <p:cNvPr id="155" name="圆角矩形 154"/>
            <p:cNvSpPr/>
            <p:nvPr/>
          </p:nvSpPr>
          <p:spPr>
            <a:xfrm>
              <a:off x="652548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156" name="MH_SubTitle_1"/>
            <p:cNvSpPr/>
            <p:nvPr>
              <p:custDataLst>
                <p:tags r:id="rId2"/>
              </p:custDataLst>
            </p:nvPr>
          </p:nvSpPr>
          <p:spPr>
            <a:xfrm>
              <a:off x="492159" y="3102152"/>
              <a:ext cx="1761596" cy="400008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华文中宋" panose="02010600040101010101" charset="-122"/>
                  <a:ea typeface="华文中宋" panose="02010600040101010101" charset="-122"/>
                </a:rPr>
                <a:t>设计调查问卷</a:t>
              </a:r>
              <a:endParaRPr lang="zh-CN" altLang="en-US" sz="2000" b="1" dirty="0">
                <a:solidFill>
                  <a:schemeClr val="accent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569969" y="5487035"/>
            <a:ext cx="2325370" cy="565785"/>
            <a:chOff x="755736" y="3274043"/>
            <a:chExt cx="1440000" cy="400008"/>
          </a:xfrm>
        </p:grpSpPr>
        <p:sp>
          <p:nvSpPr>
            <p:cNvPr id="158" name="圆角矩形 157"/>
            <p:cNvSpPr/>
            <p:nvPr/>
          </p:nvSpPr>
          <p:spPr>
            <a:xfrm>
              <a:off x="755736" y="3294033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159" name="MH_SubTitle_1"/>
            <p:cNvSpPr/>
            <p:nvPr>
              <p:custDataLst>
                <p:tags r:id="rId3"/>
              </p:custDataLst>
            </p:nvPr>
          </p:nvSpPr>
          <p:spPr>
            <a:xfrm>
              <a:off x="941714" y="3274043"/>
              <a:ext cx="1088160" cy="400008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华文中宋" panose="02010600040101010101" charset="-122"/>
                  <a:ea typeface="华文中宋" panose="02010600040101010101" charset="-122"/>
                </a:rPr>
                <a:t>采访老师</a:t>
              </a:r>
              <a:endParaRPr lang="zh-CN" altLang="en-US" sz="2000" b="1" dirty="0">
                <a:solidFill>
                  <a:schemeClr val="accent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6760844" y="5572760"/>
            <a:ext cx="1971675" cy="480060"/>
            <a:chOff x="755296" y="3151917"/>
            <a:chExt cx="1440000" cy="400008"/>
          </a:xfrm>
        </p:grpSpPr>
        <p:sp>
          <p:nvSpPr>
            <p:cNvPr id="162" name="圆角矩形 161"/>
            <p:cNvSpPr/>
            <p:nvPr/>
          </p:nvSpPr>
          <p:spPr>
            <a:xfrm>
              <a:off x="755296" y="3160383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163" name="MH_SubTitle_1"/>
            <p:cNvSpPr/>
            <p:nvPr>
              <p:custDataLst>
                <p:tags r:id="rId4"/>
              </p:custDataLst>
            </p:nvPr>
          </p:nvSpPr>
          <p:spPr>
            <a:xfrm>
              <a:off x="870306" y="3151917"/>
              <a:ext cx="1324932" cy="400008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华文中宋" panose="02010600040101010101" charset="-122"/>
                  <a:ea typeface="华文中宋" panose="02010600040101010101" charset="-122"/>
                </a:rPr>
                <a:t>做调查问卷</a:t>
              </a:r>
              <a:endParaRPr lang="zh-CN" altLang="en-US" b="1" dirty="0">
                <a:solidFill>
                  <a:schemeClr val="accent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358140" y="2241550"/>
            <a:ext cx="2841625" cy="2910840"/>
            <a:chOff x="764788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65" name="椭圆 8"/>
            <p:cNvSpPr/>
            <p:nvPr/>
          </p:nvSpPr>
          <p:spPr>
            <a:xfrm>
              <a:off x="764788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solidFill>
              <a:schemeClr val="accent3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6" name="椭圆 8"/>
            <p:cNvSpPr/>
            <p:nvPr/>
          </p:nvSpPr>
          <p:spPr>
            <a:xfrm>
              <a:off x="834850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384550" y="2241550"/>
            <a:ext cx="2875915" cy="3036570"/>
            <a:chOff x="2781923" y="1059582"/>
            <a:chExt cx="1558501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68" name="椭圆 8"/>
            <p:cNvSpPr/>
            <p:nvPr/>
          </p:nvSpPr>
          <p:spPr>
            <a:xfrm>
              <a:off x="2782280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solidFill>
              <a:schemeClr val="accent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9" name="椭圆 8"/>
            <p:cNvSpPr/>
            <p:nvPr/>
          </p:nvSpPr>
          <p:spPr>
            <a:xfrm>
              <a:off x="2781923" y="1135587"/>
              <a:ext cx="1488456" cy="1537115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6445250" y="2241550"/>
            <a:ext cx="2717800" cy="2914015"/>
            <a:chOff x="4799772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71" name="椭圆 8"/>
            <p:cNvSpPr/>
            <p:nvPr/>
          </p:nvSpPr>
          <p:spPr>
            <a:xfrm>
              <a:off x="4799772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2" name="椭圆 8"/>
            <p:cNvSpPr/>
            <p:nvPr/>
          </p:nvSpPr>
          <p:spPr>
            <a:xfrm>
              <a:off x="4869834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23290" y="1136015"/>
            <a:ext cx="282638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第二步：开展环境评审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47835" y="2241550"/>
            <a:ext cx="2717800" cy="2914015"/>
            <a:chOff x="4799772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3" name="椭圆 8"/>
            <p:cNvSpPr/>
            <p:nvPr/>
          </p:nvSpPr>
          <p:spPr>
            <a:xfrm>
              <a:off x="4799772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" name="椭圆 8"/>
            <p:cNvSpPr/>
            <p:nvPr/>
          </p:nvSpPr>
          <p:spPr>
            <a:xfrm>
              <a:off x="4869834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0097" y="5350108"/>
            <a:ext cx="449310" cy="382184"/>
            <a:chOff x="1710720" y="2753807"/>
            <a:chExt cx="449310" cy="382184"/>
          </a:xfrm>
        </p:grpSpPr>
        <p:sp>
          <p:nvSpPr>
            <p:cNvPr id="22" name="Freeform 23"/>
            <p:cNvSpPr/>
            <p:nvPr/>
          </p:nvSpPr>
          <p:spPr bwMode="auto">
            <a:xfrm>
              <a:off x="1710720" y="2753807"/>
              <a:ext cx="301477" cy="228279"/>
            </a:xfrm>
            <a:custGeom>
              <a:avLst/>
              <a:gdLst>
                <a:gd name="T0" fmla="*/ 15 w 100"/>
                <a:gd name="T1" fmla="*/ 75 h 75"/>
                <a:gd name="T2" fmla="*/ 51 w 100"/>
                <a:gd name="T3" fmla="*/ 17 h 75"/>
                <a:gd name="T4" fmla="*/ 51 w 100"/>
                <a:gd name="T5" fmla="*/ 0 h 75"/>
                <a:gd name="T6" fmla="*/ 100 w 100"/>
                <a:gd name="T7" fmla="*/ 28 h 75"/>
                <a:gd name="T8" fmla="*/ 51 w 100"/>
                <a:gd name="T9" fmla="*/ 61 h 75"/>
                <a:gd name="T10" fmla="*/ 51 w 100"/>
                <a:gd name="T11" fmla="*/ 45 h 75"/>
                <a:gd name="T12" fmla="*/ 51 w 100"/>
                <a:gd name="T13" fmla="*/ 40 h 75"/>
                <a:gd name="T14" fmla="*/ 15 w 10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15" y="75"/>
                  </a:moveTo>
                  <a:cubicBezTo>
                    <a:pt x="15" y="75"/>
                    <a:pt x="0" y="31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24" y="42"/>
                    <a:pt x="1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1858552" y="2906471"/>
              <a:ext cx="301478" cy="229520"/>
            </a:xfrm>
            <a:custGeom>
              <a:avLst/>
              <a:gdLst>
                <a:gd name="T0" fmla="*/ 84 w 100"/>
                <a:gd name="T1" fmla="*/ 0 h 75"/>
                <a:gd name="T2" fmla="*/ 49 w 100"/>
                <a:gd name="T3" fmla="*/ 59 h 75"/>
                <a:gd name="T4" fmla="*/ 49 w 100"/>
                <a:gd name="T5" fmla="*/ 75 h 75"/>
                <a:gd name="T6" fmla="*/ 0 w 100"/>
                <a:gd name="T7" fmla="*/ 48 h 75"/>
                <a:gd name="T8" fmla="*/ 49 w 100"/>
                <a:gd name="T9" fmla="*/ 14 h 75"/>
                <a:gd name="T10" fmla="*/ 49 w 100"/>
                <a:gd name="T11" fmla="*/ 30 h 75"/>
                <a:gd name="T12" fmla="*/ 49 w 100"/>
                <a:gd name="T13" fmla="*/ 35 h 75"/>
                <a:gd name="T14" fmla="*/ 84 w 10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84" y="0"/>
                  </a:moveTo>
                  <a:cubicBezTo>
                    <a:pt x="84" y="0"/>
                    <a:pt x="100" y="44"/>
                    <a:pt x="49" y="5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76" y="33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11225" y="956945"/>
            <a:ext cx="282638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第二步：开展环境评审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 descr="校徽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0595" y="6255385"/>
            <a:ext cx="2195195" cy="492760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5338445" y="741680"/>
            <a:ext cx="6847205" cy="61188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487670" y="877570"/>
            <a:ext cx="6548120" cy="5862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ts val="25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kern="1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垃圾问题方面，52%的同学发现有乱扔垃圾的现象，47%的同学认为不能乱扔垃圾，但不会主动捡起。调查显示，垃圾来源74.6%来自于学生随手丢弃导致。除了加强举办校园活动，加强大家的环境保护意识，引起大家重视，使保护环境的理念深入人心以外，更重要的是加强制度管理加以保障。</a:t>
            </a:r>
            <a:endParaRPr lang="zh-CN" altLang="en-US" kern="1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fontAlgn="auto">
              <a:lnSpc>
                <a:spcPts val="25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kern="1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节水调查小组通过对全校师生的节水意识调查问卷统计，发现：学校68.33%的教职工节水意识强，19.17%的教职工节水意识一般，12.50%的教职工节水意识差；39.17%的学生节水意识强，38.33%的学生节水意识一般，22.50%的学生节水意识差。</a:t>
            </a:r>
            <a:endParaRPr lang="zh-CN" altLang="en-US" kern="1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fontAlgn="auto">
              <a:lnSpc>
                <a:spcPts val="25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kern="1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校生态委员调查小组还对学校用水场所进行实地考察，发现了一些水资源的浪费现象：如厕所的冲水系统、实验室漏水；有些同学用大量的水洗手、玩洗手液、玩水游戏；有的人喝矿泉水没喝完就把瓶子扔掉了；有的人用完水龙头不关或没关紧、食堂用水时水龙头开的太大、雨水地下水利用率不高等等。</a:t>
            </a:r>
            <a:endParaRPr lang="zh-CN" altLang="en-US" kern="1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fontAlgn="auto">
              <a:lnSpc>
                <a:spcPts val="25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kern="1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依据上述调查表明，我校校园环境现状还可以，但同学们对身边垃圾分类等认知率不高，校园产生垃圾多，节水意识不够强，需要各方面共同努力的。</a:t>
            </a:r>
            <a:endParaRPr lang="zh-CN" altLang="en-US" kern="1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4" name="图片 3" descr="UNB5%B_4J)U77%F3FW0Y3M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" y="1616710"/>
            <a:ext cx="3998595" cy="2404110"/>
          </a:xfrm>
          <a:prstGeom prst="rect">
            <a:avLst/>
          </a:prstGeom>
        </p:spPr>
      </p:pic>
      <p:graphicFrame>
        <p:nvGraphicFramePr>
          <p:cNvPr id="8" name="图表 7"/>
          <p:cNvGraphicFramePr/>
          <p:nvPr/>
        </p:nvGraphicFramePr>
        <p:xfrm>
          <a:off x="596265" y="4168775"/>
          <a:ext cx="3999230" cy="2501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0097" y="5350108"/>
            <a:ext cx="449310" cy="382184"/>
            <a:chOff x="1710720" y="2753807"/>
            <a:chExt cx="449310" cy="382184"/>
          </a:xfrm>
        </p:grpSpPr>
        <p:sp>
          <p:nvSpPr>
            <p:cNvPr id="22" name="Freeform 23"/>
            <p:cNvSpPr/>
            <p:nvPr/>
          </p:nvSpPr>
          <p:spPr bwMode="auto">
            <a:xfrm>
              <a:off x="1710720" y="2753807"/>
              <a:ext cx="301477" cy="228279"/>
            </a:xfrm>
            <a:custGeom>
              <a:avLst/>
              <a:gdLst>
                <a:gd name="T0" fmla="*/ 15 w 100"/>
                <a:gd name="T1" fmla="*/ 75 h 75"/>
                <a:gd name="T2" fmla="*/ 51 w 100"/>
                <a:gd name="T3" fmla="*/ 17 h 75"/>
                <a:gd name="T4" fmla="*/ 51 w 100"/>
                <a:gd name="T5" fmla="*/ 0 h 75"/>
                <a:gd name="T6" fmla="*/ 100 w 100"/>
                <a:gd name="T7" fmla="*/ 28 h 75"/>
                <a:gd name="T8" fmla="*/ 51 w 100"/>
                <a:gd name="T9" fmla="*/ 61 h 75"/>
                <a:gd name="T10" fmla="*/ 51 w 100"/>
                <a:gd name="T11" fmla="*/ 45 h 75"/>
                <a:gd name="T12" fmla="*/ 51 w 100"/>
                <a:gd name="T13" fmla="*/ 40 h 75"/>
                <a:gd name="T14" fmla="*/ 15 w 10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15" y="75"/>
                  </a:moveTo>
                  <a:cubicBezTo>
                    <a:pt x="15" y="75"/>
                    <a:pt x="0" y="31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24" y="42"/>
                    <a:pt x="1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1858552" y="2906471"/>
              <a:ext cx="301478" cy="229520"/>
            </a:xfrm>
            <a:custGeom>
              <a:avLst/>
              <a:gdLst>
                <a:gd name="T0" fmla="*/ 84 w 100"/>
                <a:gd name="T1" fmla="*/ 0 h 75"/>
                <a:gd name="T2" fmla="*/ 49 w 100"/>
                <a:gd name="T3" fmla="*/ 59 h 75"/>
                <a:gd name="T4" fmla="*/ 49 w 100"/>
                <a:gd name="T5" fmla="*/ 75 h 75"/>
                <a:gd name="T6" fmla="*/ 0 w 100"/>
                <a:gd name="T7" fmla="*/ 48 h 75"/>
                <a:gd name="T8" fmla="*/ 49 w 100"/>
                <a:gd name="T9" fmla="*/ 14 h 75"/>
                <a:gd name="T10" fmla="*/ 49 w 100"/>
                <a:gd name="T11" fmla="*/ 30 h 75"/>
                <a:gd name="T12" fmla="*/ 49 w 100"/>
                <a:gd name="T13" fmla="*/ 35 h 75"/>
                <a:gd name="T14" fmla="*/ 84 w 10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84" y="0"/>
                  </a:moveTo>
                  <a:cubicBezTo>
                    <a:pt x="84" y="0"/>
                    <a:pt x="100" y="44"/>
                    <a:pt x="49" y="5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76" y="33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35025" y="944245"/>
            <a:ext cx="282638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第二步：开展环境评审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" name="图片 2" descr="C:\Users\Administrator\Desktop\QQ图片20181231120503.pngQQ图片201812311205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0240" y="1430020"/>
            <a:ext cx="6296025" cy="3651885"/>
          </a:xfrm>
          <a:prstGeom prst="rect">
            <a:avLst/>
          </a:prstGeom>
          <a:ln>
            <a:noFill/>
          </a:ln>
        </p:spPr>
      </p:pic>
      <p:grpSp>
        <p:nvGrpSpPr>
          <p:cNvPr id="81" name="组合 80"/>
          <p:cNvGrpSpPr/>
          <p:nvPr/>
        </p:nvGrpSpPr>
        <p:grpSpPr>
          <a:xfrm>
            <a:off x="3583305" y="5349875"/>
            <a:ext cx="6847205" cy="10318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784600" y="5499100"/>
            <a:ext cx="6496050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2500"/>
              </a:lnSpc>
            </a:pPr>
            <a:r>
              <a:rPr lang="zh-CN" altLang="en-US" kern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我们对筛选出来的两大主题继续进行深入调查，通过具体数据分析，生态委员会发现：（如左图所示）</a:t>
            </a:r>
            <a:endParaRPr lang="zh-CN" altLang="en-US" kern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5" name="图片 4" descr="校领导监督：学生委员向校领导汇报校园环境调查方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265" y="2053590"/>
            <a:ext cx="5156835" cy="287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82040" y="1190625"/>
            <a:ext cx="2826385" cy="3987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第三步：制定行动计划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 descr="C:\Users\nixiang\Desktop\B主题节水\行动计划\6`U(X2~@4@LU_1SN4~@Z$K2.png6`U(X2~@4@LU_1SN4~@Z$K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22645" y="905510"/>
            <a:ext cx="6009640" cy="3679825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459105" y="5911850"/>
            <a:ext cx="5673725" cy="92075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生态学校委员会召开专题会议</a:t>
            </a:r>
            <a:endParaRPr lang="zh-CN" altLang="en-US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集体协商讨论共同制定行动计划</a:t>
            </a:r>
            <a:endParaRPr lang="zh-CN" altLang="en-US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082040" y="1945005"/>
            <a:ext cx="4032885" cy="398462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委员会第五次会议2020.1.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830" y="4784090"/>
            <a:ext cx="2661920" cy="1996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65" y="4784090"/>
            <a:ext cx="266128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527050" y="869315"/>
            <a:ext cx="643763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l"/>
            <a:r>
              <a:rPr lang="en-US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</a:t>
            </a:r>
            <a:r>
              <a:rPr lang="zh-CN" altLang="zh-CN"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主题：</a:t>
            </a:r>
            <a:r>
              <a:rPr sz="2400" b="1" dirty="0" smtClean="0">
                <a:solidFill>
                  <a:schemeClr val="bg2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垃圾减排分类</a:t>
            </a:r>
            <a:endParaRPr sz="2400" b="1" dirty="0" smtClean="0">
              <a:solidFill>
                <a:schemeClr val="bg2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6450" y="2362200"/>
            <a:ext cx="514350" cy="28613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第四步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：监测与评估</a:t>
            </a:r>
            <a:endParaRPr lang="zh-CN" altLang="en-US" sz="20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标题 3"/>
          <p:cNvSpPr>
            <a:spLocks noGrp="1"/>
          </p:cNvSpPr>
          <p:nvPr/>
        </p:nvSpPr>
        <p:spPr>
          <a:xfrm>
            <a:off x="323671" y="259488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693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accent5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二、分步推进重点实施，架构实践课程体系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929130" y="1414780"/>
            <a:ext cx="4500245" cy="5068038"/>
            <a:chOff x="7186" y="2348"/>
            <a:chExt cx="7087" cy="7981"/>
          </a:xfrm>
        </p:grpSpPr>
        <p:grpSp>
          <p:nvGrpSpPr>
            <p:cNvPr id="41986" name="组合 120834"/>
            <p:cNvGrpSpPr/>
            <p:nvPr/>
          </p:nvGrpSpPr>
          <p:grpSpPr>
            <a:xfrm rot="0">
              <a:off x="7196" y="2348"/>
              <a:ext cx="7030" cy="808"/>
              <a:chOff x="1268" y="1296"/>
              <a:chExt cx="3340" cy="384"/>
            </a:xfrm>
          </p:grpSpPr>
          <p:sp>
            <p:nvSpPr>
              <p:cNvPr id="41987" name="直接连接符 120835"/>
              <p:cNvSpPr/>
              <p:nvPr/>
            </p:nvSpPr>
            <p:spPr>
              <a:xfrm>
                <a:off x="1584" y="1659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988" name="文本框 120836"/>
              <p:cNvSpPr txBox="1"/>
              <p:nvPr/>
            </p:nvSpPr>
            <p:spPr>
              <a:xfrm>
                <a:off x="1728" y="1323"/>
                <a:ext cx="27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家 校 合 作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grpSp>
            <p:nvGrpSpPr>
              <p:cNvPr id="41989" name="组合 120837"/>
              <p:cNvGrpSpPr/>
              <p:nvPr/>
            </p:nvGrpSpPr>
            <p:grpSpPr>
              <a:xfrm>
                <a:off x="1268" y="1296"/>
                <a:ext cx="384" cy="384"/>
                <a:chOff x="1268" y="1296"/>
                <a:chExt cx="384" cy="384"/>
              </a:xfrm>
            </p:grpSpPr>
            <p:sp>
              <p:nvSpPr>
                <p:cNvPr id="41990" name="椭圆 120838"/>
                <p:cNvSpPr/>
                <p:nvPr/>
              </p:nvSpPr>
              <p:spPr>
                <a:xfrm>
                  <a:off x="1268" y="1296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00CC66"/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1" name="椭圆 120839"/>
                <p:cNvSpPr/>
                <p:nvPr/>
              </p:nvSpPr>
              <p:spPr>
                <a:xfrm>
                  <a:off x="1268" y="1296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rgbClr val="000000">
                        <a:alpha val="89999"/>
                      </a:srgb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2" name="椭圆 120840"/>
                <p:cNvSpPr/>
                <p:nvPr/>
              </p:nvSpPr>
              <p:spPr>
                <a:xfrm>
                  <a:off x="1293" y="1321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0637D"/>
                    </a:gs>
                    <a:gs pos="50000">
                      <a:schemeClr val="accent1"/>
                    </a:gs>
                    <a:gs pos="100000">
                      <a:srgbClr val="40637D"/>
                    </a:gs>
                  </a:gsLst>
                  <a:lin ang="189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3" name="椭圆 120841"/>
                <p:cNvSpPr/>
                <p:nvPr/>
              </p:nvSpPr>
              <p:spPr>
                <a:xfrm>
                  <a:off x="1293" y="1322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C7493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4" name="椭圆 120842"/>
                <p:cNvSpPr/>
                <p:nvPr/>
              </p:nvSpPr>
              <p:spPr>
                <a:xfrm>
                  <a:off x="1311" y="1338"/>
                  <a:ext cx="300" cy="300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5" name="椭圆 120843"/>
                <p:cNvSpPr/>
                <p:nvPr/>
              </p:nvSpPr>
              <p:spPr>
                <a:xfrm>
                  <a:off x="1316" y="1343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6" name="椭圆 120844"/>
                <p:cNvSpPr/>
                <p:nvPr/>
              </p:nvSpPr>
              <p:spPr>
                <a:xfrm>
                  <a:off x="1320" y="1345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7" name="椭圆 120845"/>
                <p:cNvSpPr/>
                <p:nvPr/>
              </p:nvSpPr>
              <p:spPr>
                <a:xfrm>
                  <a:off x="1323" y="1347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8" name="椭圆 120846"/>
                <p:cNvSpPr/>
                <p:nvPr/>
              </p:nvSpPr>
              <p:spPr>
                <a:xfrm>
                  <a:off x="1338" y="1355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999" name="文本框 120847"/>
                <p:cNvSpPr txBox="1"/>
                <p:nvPr/>
              </p:nvSpPr>
              <p:spPr>
                <a:xfrm>
                  <a:off x="1344" y="1330"/>
                  <a:ext cx="223" cy="3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 algn="ctr" eaLnBrk="0" hangingPunct="0"/>
                  <a:r>
                    <a: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1</a:t>
                  </a:r>
                  <a:endPara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42000" name="组合 120848"/>
            <p:cNvGrpSpPr/>
            <p:nvPr/>
          </p:nvGrpSpPr>
          <p:grpSpPr>
            <a:xfrm rot="0">
              <a:off x="7186" y="3579"/>
              <a:ext cx="7040" cy="808"/>
              <a:chOff x="1263" y="1881"/>
              <a:chExt cx="3345" cy="384"/>
            </a:xfrm>
          </p:grpSpPr>
          <p:grpSp>
            <p:nvGrpSpPr>
              <p:cNvPr id="42001" name="组合 120849"/>
              <p:cNvGrpSpPr/>
              <p:nvPr/>
            </p:nvGrpSpPr>
            <p:grpSpPr>
              <a:xfrm>
                <a:off x="1263" y="1881"/>
                <a:ext cx="384" cy="384"/>
                <a:chOff x="816" y="1872"/>
                <a:chExt cx="384" cy="384"/>
              </a:xfrm>
            </p:grpSpPr>
            <p:sp>
              <p:nvSpPr>
                <p:cNvPr id="42002" name="椭圆 120850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chemeClr val="accent2"/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3" name="椭圆 120851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32001"/>
                      </a:schemeClr>
                    </a:gs>
                    <a:gs pos="100000">
                      <a:srgbClr val="000000">
                        <a:alpha val="89999"/>
                      </a:srgb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4" name="椭圆 120852"/>
                <p:cNvSpPr/>
                <p:nvPr/>
              </p:nvSpPr>
              <p:spPr>
                <a:xfrm>
                  <a:off x="841" y="1897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55D44"/>
                    </a:gs>
                    <a:gs pos="50000">
                      <a:schemeClr val="accent2"/>
                    </a:gs>
                    <a:gs pos="100000">
                      <a:srgbClr val="255D44"/>
                    </a:gs>
                  </a:gsLst>
                  <a:lin ang="189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5" name="椭圆 120853"/>
                <p:cNvSpPr/>
                <p:nvPr/>
              </p:nvSpPr>
              <p:spPr>
                <a:xfrm>
                  <a:off x="866" y="1922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C6D4F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6" name="椭圆 120854"/>
                <p:cNvSpPr/>
                <p:nvPr/>
              </p:nvSpPr>
              <p:spPr>
                <a:xfrm>
                  <a:off x="859" y="1914"/>
                  <a:ext cx="300" cy="300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7" name="椭圆 120855"/>
                <p:cNvSpPr/>
                <p:nvPr/>
              </p:nvSpPr>
              <p:spPr>
                <a:xfrm>
                  <a:off x="864" y="1919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8" name="椭圆 120856"/>
                <p:cNvSpPr/>
                <p:nvPr/>
              </p:nvSpPr>
              <p:spPr>
                <a:xfrm>
                  <a:off x="868" y="1921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09" name="椭圆 120857"/>
                <p:cNvSpPr/>
                <p:nvPr/>
              </p:nvSpPr>
              <p:spPr>
                <a:xfrm>
                  <a:off x="871" y="1923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10" name="椭圆 120858"/>
                <p:cNvSpPr/>
                <p:nvPr/>
              </p:nvSpPr>
              <p:spPr>
                <a:xfrm>
                  <a:off x="886" y="1931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2011" name="直接连接符 120859"/>
              <p:cNvSpPr/>
              <p:nvPr/>
            </p:nvSpPr>
            <p:spPr>
              <a:xfrm>
                <a:off x="1584" y="2235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012" name="文本框 120860"/>
              <p:cNvSpPr txBox="1"/>
              <p:nvPr/>
            </p:nvSpPr>
            <p:spPr>
              <a:xfrm>
                <a:off x="1728" y="1899"/>
                <a:ext cx="27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全 员 教 育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sp>
            <p:nvSpPr>
              <p:cNvPr id="42013" name="文本框 120861"/>
              <p:cNvSpPr txBox="1"/>
              <p:nvPr/>
            </p:nvSpPr>
            <p:spPr>
              <a:xfrm>
                <a:off x="1344" y="1919"/>
                <a:ext cx="223" cy="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2014" name="组合 120862"/>
            <p:cNvGrpSpPr/>
            <p:nvPr/>
          </p:nvGrpSpPr>
          <p:grpSpPr>
            <a:xfrm rot="0">
              <a:off x="7211" y="5966"/>
              <a:ext cx="7015" cy="815"/>
              <a:chOff x="1275" y="3015"/>
              <a:chExt cx="3333" cy="387"/>
            </a:xfrm>
          </p:grpSpPr>
          <p:grpSp>
            <p:nvGrpSpPr>
              <p:cNvPr id="42015" name="组合 120863"/>
              <p:cNvGrpSpPr/>
              <p:nvPr/>
            </p:nvGrpSpPr>
            <p:grpSpPr>
              <a:xfrm>
                <a:off x="1275" y="3015"/>
                <a:ext cx="384" cy="384"/>
                <a:chOff x="816" y="1872"/>
                <a:chExt cx="384" cy="384"/>
              </a:xfrm>
            </p:grpSpPr>
            <p:sp>
              <p:nvSpPr>
                <p:cNvPr id="42016" name="椭圆 120864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chemeClr val="accent2"/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17" name="椭圆 120865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32001"/>
                      </a:schemeClr>
                    </a:gs>
                    <a:gs pos="100000">
                      <a:srgbClr val="000000">
                        <a:alpha val="89999"/>
                      </a:srgb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18" name="椭圆 120866"/>
                <p:cNvSpPr/>
                <p:nvPr/>
              </p:nvSpPr>
              <p:spPr>
                <a:xfrm>
                  <a:off x="841" y="1897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55D44"/>
                    </a:gs>
                    <a:gs pos="50000">
                      <a:schemeClr val="accent2"/>
                    </a:gs>
                    <a:gs pos="100000">
                      <a:srgbClr val="255D44"/>
                    </a:gs>
                  </a:gsLst>
                  <a:lin ang="189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19" name="椭圆 120867"/>
                <p:cNvSpPr/>
                <p:nvPr/>
              </p:nvSpPr>
              <p:spPr>
                <a:xfrm>
                  <a:off x="866" y="1922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C6D4F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20" name="椭圆 120868"/>
                <p:cNvSpPr/>
                <p:nvPr/>
              </p:nvSpPr>
              <p:spPr>
                <a:xfrm>
                  <a:off x="859" y="1914"/>
                  <a:ext cx="300" cy="300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21" name="椭圆 120869"/>
                <p:cNvSpPr/>
                <p:nvPr/>
              </p:nvSpPr>
              <p:spPr>
                <a:xfrm>
                  <a:off x="864" y="1919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22" name="椭圆 120870"/>
                <p:cNvSpPr/>
                <p:nvPr/>
              </p:nvSpPr>
              <p:spPr>
                <a:xfrm>
                  <a:off x="868" y="1921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23" name="椭圆 120871"/>
                <p:cNvSpPr/>
                <p:nvPr/>
              </p:nvSpPr>
              <p:spPr>
                <a:xfrm>
                  <a:off x="871" y="1923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024" name="椭圆 120872"/>
                <p:cNvSpPr/>
                <p:nvPr/>
              </p:nvSpPr>
              <p:spPr>
                <a:xfrm>
                  <a:off x="886" y="1931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2025" name="直接连接符 120873"/>
              <p:cNvSpPr/>
              <p:nvPr/>
            </p:nvSpPr>
            <p:spPr>
              <a:xfrm>
                <a:off x="1584" y="3373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026" name="文本框 120874"/>
              <p:cNvSpPr txBox="1"/>
              <p:nvPr/>
            </p:nvSpPr>
            <p:spPr>
              <a:xfrm>
                <a:off x="1789" y="3037"/>
                <a:ext cx="2632" cy="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</a:rPr>
                  <a:t>改 进 方 法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42027" name="文本框 120875"/>
              <p:cNvSpPr txBox="1"/>
              <p:nvPr/>
            </p:nvSpPr>
            <p:spPr>
              <a:xfrm>
                <a:off x="1362" y="3058"/>
                <a:ext cx="223" cy="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2028" name="组合 120876"/>
            <p:cNvGrpSpPr/>
            <p:nvPr/>
          </p:nvGrpSpPr>
          <p:grpSpPr>
            <a:xfrm rot="0">
              <a:off x="7217" y="4773"/>
              <a:ext cx="7009" cy="844"/>
              <a:chOff x="1278" y="2448"/>
              <a:chExt cx="3330" cy="401"/>
            </a:xfrm>
          </p:grpSpPr>
          <p:sp>
            <p:nvSpPr>
              <p:cNvPr id="42029" name="直接连接符 120877"/>
              <p:cNvSpPr/>
              <p:nvPr/>
            </p:nvSpPr>
            <p:spPr>
              <a:xfrm>
                <a:off x="1584" y="2797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030" name="文本框 120878"/>
              <p:cNvSpPr txBox="1"/>
              <p:nvPr/>
            </p:nvSpPr>
            <p:spPr>
              <a:xfrm>
                <a:off x="1728" y="2461"/>
                <a:ext cx="2783" cy="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完 善 内 容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grpSp>
            <p:nvGrpSpPr>
              <p:cNvPr id="42031" name="组合 120879"/>
              <p:cNvGrpSpPr/>
              <p:nvPr/>
            </p:nvGrpSpPr>
            <p:grpSpPr>
              <a:xfrm>
                <a:off x="1278" y="2448"/>
                <a:ext cx="384" cy="401"/>
                <a:chOff x="1296" y="2448"/>
                <a:chExt cx="384" cy="401"/>
              </a:xfrm>
            </p:grpSpPr>
            <p:grpSp>
              <p:nvGrpSpPr>
                <p:cNvPr id="42032" name="组合 120880"/>
                <p:cNvGrpSpPr/>
                <p:nvPr/>
              </p:nvGrpSpPr>
              <p:grpSpPr>
                <a:xfrm>
                  <a:off x="1296" y="2448"/>
                  <a:ext cx="384" cy="392"/>
                  <a:chOff x="624" y="2208"/>
                  <a:chExt cx="384" cy="392"/>
                </a:xfrm>
              </p:grpSpPr>
              <p:sp>
                <p:nvSpPr>
                  <p:cNvPr id="42033" name="文本框 120881"/>
                  <p:cNvSpPr txBox="1"/>
                  <p:nvPr/>
                </p:nvSpPr>
                <p:spPr>
                  <a:xfrm>
                    <a:off x="702" y="2256"/>
                    <a:ext cx="223" cy="34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p>
                    <a:pPr algn="ctr" eaLnBrk="0" hangingPunct="0"/>
                    <a:r>
                      <a:rPr lang="en-US" altLang="zh-CN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rPr>
                      <a:t>3</a:t>
                    </a:r>
                    <a:endPara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2034" name="椭圆 120882"/>
                  <p:cNvSpPr/>
                  <p:nvPr/>
                </p:nvSpPr>
                <p:spPr>
                  <a:xfrm>
                    <a:off x="624" y="2208"/>
                    <a:ext cx="384" cy="3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00CC66"/>
                      </a:gs>
                      <a:gs pos="100000">
                        <a:srgbClr val="FFFFFF"/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35" name="椭圆 120883"/>
                  <p:cNvSpPr/>
                  <p:nvPr/>
                </p:nvSpPr>
                <p:spPr>
                  <a:xfrm>
                    <a:off x="624" y="2208"/>
                    <a:ext cx="384" cy="3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1">
                          <a:alpha val="32001"/>
                        </a:schemeClr>
                      </a:gs>
                      <a:gs pos="100000">
                        <a:srgbClr val="000000">
                          <a:alpha val="89999"/>
                        </a:srgbClr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36" name="椭圆 120884"/>
                  <p:cNvSpPr/>
                  <p:nvPr/>
                </p:nvSpPr>
                <p:spPr>
                  <a:xfrm>
                    <a:off x="649" y="2233"/>
                    <a:ext cx="334" cy="3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0637D"/>
                      </a:gs>
                      <a:gs pos="50000">
                        <a:schemeClr val="accent1"/>
                      </a:gs>
                      <a:gs pos="100000">
                        <a:srgbClr val="40637D"/>
                      </a:gs>
                    </a:gsLst>
                    <a:lin ang="189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37" name="椭圆 120885"/>
                  <p:cNvSpPr/>
                  <p:nvPr/>
                </p:nvSpPr>
                <p:spPr>
                  <a:xfrm>
                    <a:off x="649" y="2234"/>
                    <a:ext cx="334" cy="3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C7493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38" name="椭圆 120886"/>
                  <p:cNvSpPr/>
                  <p:nvPr/>
                </p:nvSpPr>
                <p:spPr>
                  <a:xfrm>
                    <a:off x="667" y="2250"/>
                    <a:ext cx="300" cy="30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39" name="椭圆 120887"/>
                  <p:cNvSpPr/>
                  <p:nvPr/>
                </p:nvSpPr>
                <p:spPr>
                  <a:xfrm>
                    <a:off x="672" y="2255"/>
                    <a:ext cx="291" cy="2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40" name="椭圆 120888"/>
                  <p:cNvSpPr/>
                  <p:nvPr/>
                </p:nvSpPr>
                <p:spPr>
                  <a:xfrm>
                    <a:off x="676" y="2257"/>
                    <a:ext cx="283" cy="28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C0C0">
                          <a:alpha val="0"/>
                        </a:srgbClr>
                      </a:gs>
                      <a:gs pos="100000">
                        <a:srgbClr val="E9E9E9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41" name="椭圆 120889"/>
                  <p:cNvSpPr/>
                  <p:nvPr/>
                </p:nvSpPr>
                <p:spPr>
                  <a:xfrm>
                    <a:off x="679" y="2259"/>
                    <a:ext cx="270" cy="2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89898"/>
                      </a:gs>
                      <a:gs pos="100000">
                        <a:srgbClr val="C0C0C0">
                          <a:alpha val="48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042" name="椭圆 120890"/>
                  <p:cNvSpPr/>
                  <p:nvPr/>
                </p:nvSpPr>
                <p:spPr>
                  <a:xfrm>
                    <a:off x="694" y="2267"/>
                    <a:ext cx="240" cy="2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C0C0C0">
                          <a:alpha val="38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2043" name="文本框 120891"/>
                <p:cNvSpPr txBox="1"/>
                <p:nvPr/>
              </p:nvSpPr>
              <p:spPr>
                <a:xfrm>
                  <a:off x="1371" y="2497"/>
                  <a:ext cx="223" cy="3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 algn="ctr" eaLnBrk="0" hangingPunct="0"/>
                  <a:r>
                    <a: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3</a:t>
                  </a:r>
                  <a:endPara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7" name="组合 120834"/>
            <p:cNvGrpSpPr/>
            <p:nvPr/>
          </p:nvGrpSpPr>
          <p:grpSpPr>
            <a:xfrm rot="0">
              <a:off x="7243" y="7077"/>
              <a:ext cx="7030" cy="808"/>
              <a:chOff x="1268" y="1296"/>
              <a:chExt cx="3340" cy="384"/>
            </a:xfrm>
          </p:grpSpPr>
          <p:sp>
            <p:nvSpPr>
              <p:cNvPr id="22" name="直接连接符 120835"/>
              <p:cNvSpPr/>
              <p:nvPr/>
            </p:nvSpPr>
            <p:spPr>
              <a:xfrm>
                <a:off x="1584" y="1659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文本框 120836"/>
              <p:cNvSpPr txBox="1"/>
              <p:nvPr/>
            </p:nvSpPr>
            <p:spPr>
              <a:xfrm>
                <a:off x="1728" y="1323"/>
                <a:ext cx="27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强 化 阵 地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grpSp>
            <p:nvGrpSpPr>
              <p:cNvPr id="24" name="组合 120837"/>
              <p:cNvGrpSpPr/>
              <p:nvPr/>
            </p:nvGrpSpPr>
            <p:grpSpPr>
              <a:xfrm>
                <a:off x="1268" y="1296"/>
                <a:ext cx="384" cy="384"/>
                <a:chOff x="1268" y="1296"/>
                <a:chExt cx="384" cy="384"/>
              </a:xfrm>
            </p:grpSpPr>
            <p:sp>
              <p:nvSpPr>
                <p:cNvPr id="25" name="椭圆 120838"/>
                <p:cNvSpPr/>
                <p:nvPr/>
              </p:nvSpPr>
              <p:spPr>
                <a:xfrm>
                  <a:off x="1268" y="1296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rgbClr val="00CC66"/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椭圆 120839"/>
                <p:cNvSpPr/>
                <p:nvPr/>
              </p:nvSpPr>
              <p:spPr>
                <a:xfrm>
                  <a:off x="1268" y="1296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rgbClr val="000000">
                        <a:alpha val="89999"/>
                      </a:srgb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椭圆 120840"/>
                <p:cNvSpPr/>
                <p:nvPr/>
              </p:nvSpPr>
              <p:spPr>
                <a:xfrm>
                  <a:off x="1293" y="1321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0637D"/>
                    </a:gs>
                    <a:gs pos="50000">
                      <a:schemeClr val="accent1"/>
                    </a:gs>
                    <a:gs pos="100000">
                      <a:srgbClr val="40637D"/>
                    </a:gs>
                  </a:gsLst>
                  <a:lin ang="189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椭圆 120841"/>
                <p:cNvSpPr/>
                <p:nvPr/>
              </p:nvSpPr>
              <p:spPr>
                <a:xfrm>
                  <a:off x="1293" y="1322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C7493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椭圆 120842"/>
                <p:cNvSpPr/>
                <p:nvPr/>
              </p:nvSpPr>
              <p:spPr>
                <a:xfrm>
                  <a:off x="1311" y="1338"/>
                  <a:ext cx="300" cy="300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椭圆 120843"/>
                <p:cNvSpPr/>
                <p:nvPr/>
              </p:nvSpPr>
              <p:spPr>
                <a:xfrm>
                  <a:off x="1316" y="1343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椭圆 120844"/>
                <p:cNvSpPr/>
                <p:nvPr/>
              </p:nvSpPr>
              <p:spPr>
                <a:xfrm>
                  <a:off x="1320" y="1345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椭圆 120845"/>
                <p:cNvSpPr/>
                <p:nvPr/>
              </p:nvSpPr>
              <p:spPr>
                <a:xfrm>
                  <a:off x="1323" y="1347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椭圆 120846"/>
                <p:cNvSpPr/>
                <p:nvPr/>
              </p:nvSpPr>
              <p:spPr>
                <a:xfrm>
                  <a:off x="1338" y="1355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文本框 120847"/>
                <p:cNvSpPr txBox="1"/>
                <p:nvPr/>
              </p:nvSpPr>
              <p:spPr>
                <a:xfrm>
                  <a:off x="1344" y="1330"/>
                  <a:ext cx="223" cy="3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 algn="ctr" eaLnBrk="0" hangingPunct="0"/>
                  <a:r>
                    <a: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5</a:t>
                  </a:r>
                  <a:endPara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36" name="组合 120848"/>
            <p:cNvGrpSpPr/>
            <p:nvPr/>
          </p:nvGrpSpPr>
          <p:grpSpPr>
            <a:xfrm rot="0">
              <a:off x="7233" y="8308"/>
              <a:ext cx="7040" cy="808"/>
              <a:chOff x="1263" y="1881"/>
              <a:chExt cx="3345" cy="384"/>
            </a:xfrm>
          </p:grpSpPr>
          <p:grpSp>
            <p:nvGrpSpPr>
              <p:cNvPr id="39" name="组合 120849"/>
              <p:cNvGrpSpPr/>
              <p:nvPr/>
            </p:nvGrpSpPr>
            <p:grpSpPr>
              <a:xfrm>
                <a:off x="1263" y="1881"/>
                <a:ext cx="384" cy="384"/>
                <a:chOff x="816" y="1872"/>
                <a:chExt cx="384" cy="384"/>
              </a:xfrm>
            </p:grpSpPr>
            <p:sp>
              <p:nvSpPr>
                <p:cNvPr id="40" name="椭圆 120850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50000">
                      <a:schemeClr val="accent2"/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椭圆 120851"/>
                <p:cNvSpPr/>
                <p:nvPr/>
              </p:nvSpPr>
              <p:spPr>
                <a:xfrm>
                  <a:off x="816" y="1872"/>
                  <a:ext cx="384" cy="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32001"/>
                      </a:schemeClr>
                    </a:gs>
                    <a:gs pos="100000">
                      <a:srgbClr val="000000">
                        <a:alpha val="89999"/>
                      </a:srgb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椭圆 120852"/>
                <p:cNvSpPr/>
                <p:nvPr/>
              </p:nvSpPr>
              <p:spPr>
                <a:xfrm>
                  <a:off x="841" y="1897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55D44"/>
                    </a:gs>
                    <a:gs pos="50000">
                      <a:schemeClr val="accent2"/>
                    </a:gs>
                    <a:gs pos="100000">
                      <a:srgbClr val="255D44"/>
                    </a:gs>
                  </a:gsLst>
                  <a:lin ang="189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椭圆 120853"/>
                <p:cNvSpPr/>
                <p:nvPr/>
              </p:nvSpPr>
              <p:spPr>
                <a:xfrm>
                  <a:off x="866" y="1922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C6D4F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椭圆 120854"/>
                <p:cNvSpPr/>
                <p:nvPr/>
              </p:nvSpPr>
              <p:spPr>
                <a:xfrm>
                  <a:off x="859" y="1914"/>
                  <a:ext cx="300" cy="300"/>
                </a:xfrm>
                <a:prstGeom prst="ellipse">
                  <a:avLst/>
                </a:prstGeom>
                <a:solidFill>
                  <a:srgbClr val="333333"/>
                </a:solidFill>
                <a:ln w="38100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椭圆 120855"/>
                <p:cNvSpPr/>
                <p:nvPr/>
              </p:nvSpPr>
              <p:spPr>
                <a:xfrm>
                  <a:off x="864" y="1919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95959"/>
                    </a:gs>
                    <a:gs pos="100000">
                      <a:srgbClr val="C0C0C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椭圆 120856"/>
                <p:cNvSpPr/>
                <p:nvPr/>
              </p:nvSpPr>
              <p:spPr>
                <a:xfrm>
                  <a:off x="868" y="1921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9E9E9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椭圆 120857"/>
                <p:cNvSpPr/>
                <p:nvPr/>
              </p:nvSpPr>
              <p:spPr>
                <a:xfrm>
                  <a:off x="871" y="1923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89898"/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椭圆 120858"/>
                <p:cNvSpPr/>
                <p:nvPr/>
              </p:nvSpPr>
              <p:spPr>
                <a:xfrm>
                  <a:off x="886" y="1931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0" name="直接连接符 120859"/>
              <p:cNvSpPr/>
              <p:nvPr/>
            </p:nvSpPr>
            <p:spPr>
              <a:xfrm>
                <a:off x="1584" y="2235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文本框 120860"/>
              <p:cNvSpPr txBox="1"/>
              <p:nvPr/>
            </p:nvSpPr>
            <p:spPr>
              <a:xfrm>
                <a:off x="1728" y="1899"/>
                <a:ext cx="27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提 升 教 师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sp>
            <p:nvSpPr>
              <p:cNvPr id="54" name="文本框 120861"/>
              <p:cNvSpPr txBox="1"/>
              <p:nvPr/>
            </p:nvSpPr>
            <p:spPr>
              <a:xfrm>
                <a:off x="1344" y="1919"/>
                <a:ext cx="223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6</a:t>
                </a:r>
                <a:endParaRPr lang="en-US" altLang="zh-CN" sz="2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6" name="组合 120876"/>
            <p:cNvGrpSpPr/>
            <p:nvPr/>
          </p:nvGrpSpPr>
          <p:grpSpPr>
            <a:xfrm rot="0">
              <a:off x="7264" y="9502"/>
              <a:ext cx="7009" cy="827"/>
              <a:chOff x="1278" y="2448"/>
              <a:chExt cx="3330" cy="393"/>
            </a:xfrm>
          </p:grpSpPr>
          <p:sp>
            <p:nvSpPr>
              <p:cNvPr id="57" name="直接连接符 120877"/>
              <p:cNvSpPr/>
              <p:nvPr/>
            </p:nvSpPr>
            <p:spPr>
              <a:xfrm>
                <a:off x="1584" y="2797"/>
                <a:ext cx="3024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oval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文本框 120878"/>
              <p:cNvSpPr txBox="1"/>
              <p:nvPr/>
            </p:nvSpPr>
            <p:spPr>
              <a:xfrm>
                <a:off x="1678" y="2461"/>
                <a:ext cx="2783" cy="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 eaLnBrk="0" hangingPunct="0"/>
                <a:r>
                  <a:rPr lang="zh-CN" altLang="en-US" sz="2400"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活 动 推 进</a:t>
                </a:r>
                <a:endParaRPr lang="zh-CN" altLang="en-US" sz="240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grpSp>
            <p:nvGrpSpPr>
              <p:cNvPr id="59" name="组合 120879"/>
              <p:cNvGrpSpPr/>
              <p:nvPr/>
            </p:nvGrpSpPr>
            <p:grpSpPr>
              <a:xfrm>
                <a:off x="1278" y="2448"/>
                <a:ext cx="384" cy="393"/>
                <a:chOff x="1296" y="2448"/>
                <a:chExt cx="384" cy="393"/>
              </a:xfrm>
            </p:grpSpPr>
            <p:grpSp>
              <p:nvGrpSpPr>
                <p:cNvPr id="60" name="组合 120880"/>
                <p:cNvGrpSpPr/>
                <p:nvPr/>
              </p:nvGrpSpPr>
              <p:grpSpPr>
                <a:xfrm>
                  <a:off x="1296" y="2448"/>
                  <a:ext cx="384" cy="392"/>
                  <a:chOff x="624" y="2208"/>
                  <a:chExt cx="384" cy="392"/>
                </a:xfrm>
              </p:grpSpPr>
              <p:sp>
                <p:nvSpPr>
                  <p:cNvPr id="61" name="文本框 120881"/>
                  <p:cNvSpPr txBox="1"/>
                  <p:nvPr/>
                </p:nvSpPr>
                <p:spPr>
                  <a:xfrm>
                    <a:off x="702" y="2256"/>
                    <a:ext cx="223" cy="34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p>
                    <a:pPr algn="ctr" eaLnBrk="0" hangingPunct="0"/>
                    <a:r>
                      <a:rPr lang="en-US" altLang="zh-CN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rPr>
                      <a:t>3</a:t>
                    </a:r>
                    <a:endPara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62" name="椭圆 120882"/>
                  <p:cNvSpPr/>
                  <p:nvPr/>
                </p:nvSpPr>
                <p:spPr>
                  <a:xfrm>
                    <a:off x="624" y="2208"/>
                    <a:ext cx="384" cy="3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50000">
                        <a:srgbClr val="00CC66"/>
                      </a:gs>
                      <a:gs pos="100000">
                        <a:srgbClr val="FFFFFF"/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3" name="椭圆 120883"/>
                  <p:cNvSpPr/>
                  <p:nvPr/>
                </p:nvSpPr>
                <p:spPr>
                  <a:xfrm>
                    <a:off x="624" y="2208"/>
                    <a:ext cx="384" cy="3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1">
                          <a:alpha val="32001"/>
                        </a:schemeClr>
                      </a:gs>
                      <a:gs pos="100000">
                        <a:srgbClr val="000000">
                          <a:alpha val="89999"/>
                        </a:srgbClr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4" name="椭圆 120884"/>
                  <p:cNvSpPr/>
                  <p:nvPr/>
                </p:nvSpPr>
                <p:spPr>
                  <a:xfrm>
                    <a:off x="649" y="2233"/>
                    <a:ext cx="334" cy="3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0637D"/>
                      </a:gs>
                      <a:gs pos="50000">
                        <a:schemeClr val="accent1"/>
                      </a:gs>
                      <a:gs pos="100000">
                        <a:srgbClr val="40637D"/>
                      </a:gs>
                    </a:gsLst>
                    <a:lin ang="189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5" name="椭圆 120885"/>
                  <p:cNvSpPr/>
                  <p:nvPr/>
                </p:nvSpPr>
                <p:spPr>
                  <a:xfrm>
                    <a:off x="649" y="2234"/>
                    <a:ext cx="334" cy="3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C7493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6" name="椭圆 120886"/>
                  <p:cNvSpPr/>
                  <p:nvPr/>
                </p:nvSpPr>
                <p:spPr>
                  <a:xfrm>
                    <a:off x="667" y="2250"/>
                    <a:ext cx="300" cy="30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38100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7" name="椭圆 120887"/>
                  <p:cNvSpPr/>
                  <p:nvPr/>
                </p:nvSpPr>
                <p:spPr>
                  <a:xfrm>
                    <a:off x="672" y="2255"/>
                    <a:ext cx="291" cy="2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8" name="椭圆 120888"/>
                  <p:cNvSpPr/>
                  <p:nvPr/>
                </p:nvSpPr>
                <p:spPr>
                  <a:xfrm>
                    <a:off x="676" y="2257"/>
                    <a:ext cx="283" cy="28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C0C0">
                          <a:alpha val="0"/>
                        </a:srgbClr>
                      </a:gs>
                      <a:gs pos="100000">
                        <a:srgbClr val="E9E9E9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9" name="椭圆 120889"/>
                  <p:cNvSpPr/>
                  <p:nvPr/>
                </p:nvSpPr>
                <p:spPr>
                  <a:xfrm>
                    <a:off x="679" y="2259"/>
                    <a:ext cx="270" cy="2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89898"/>
                      </a:gs>
                      <a:gs pos="100000">
                        <a:srgbClr val="C0C0C0">
                          <a:alpha val="48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0" name="椭圆 120890"/>
                  <p:cNvSpPr/>
                  <p:nvPr/>
                </p:nvSpPr>
                <p:spPr>
                  <a:xfrm>
                    <a:off x="694" y="2267"/>
                    <a:ext cx="240" cy="2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C0C0C0">
                          <a:alpha val="38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 anchor="t"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1" name="文本框 120891"/>
                <p:cNvSpPr txBox="1"/>
                <p:nvPr/>
              </p:nvSpPr>
              <p:spPr>
                <a:xfrm>
                  <a:off x="1371" y="2497"/>
                  <a:ext cx="223" cy="3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 algn="ctr" eaLnBrk="0" hangingPunct="0"/>
                  <a:r>
                    <a:rPr lang="en-US" altLang="zh-CN" sz="24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7</a:t>
                  </a:r>
                  <a:endParaRPr lang="en-US" altLang="zh-CN" sz="2400" b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pic>
        <p:nvPicPr>
          <p:cNvPr id="2" name="图片 9" descr="SAM_8550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8020" y="1067435"/>
            <a:ext cx="2444750" cy="1614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 descr="音乐课学唱垃圾分类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2807335"/>
            <a:ext cx="2445385" cy="1834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5" descr="QQ截图202008031540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20" y="4783455"/>
            <a:ext cx="2444750" cy="192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 descr="发放宣传资料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110" y="1067435"/>
            <a:ext cx="2357755" cy="157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3" descr="QQ截图202008031549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110" y="2741930"/>
            <a:ext cx="2372995" cy="1899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1" descr="QQ截图202008031546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110" y="4783455"/>
            <a:ext cx="2358390" cy="1920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 bldLvl="0" animBg="1"/>
    </p:bldLst>
  </p:timing>
</p:sld>
</file>

<file path=ppt/tags/tag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8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ags/tag9.xml><?xml version="1.0" encoding="utf-8"?>
<p:tagLst xmlns:p="http://schemas.openxmlformats.org/presentationml/2006/main">
  <p:tag name="MH" val="20160217203636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自定义 2053">
      <a:dk1>
        <a:sysClr val="windowText" lastClr="000000"/>
      </a:dk1>
      <a:lt1>
        <a:sysClr val="window" lastClr="FFFFFF"/>
      </a:lt1>
      <a:dk2>
        <a:srgbClr val="669319"/>
      </a:dk2>
      <a:lt2>
        <a:srgbClr val="4F8663"/>
      </a:lt2>
      <a:accent1>
        <a:srgbClr val="4F8663"/>
      </a:accent1>
      <a:accent2>
        <a:srgbClr val="669319"/>
      </a:accent2>
      <a:accent3>
        <a:srgbClr val="4F8663"/>
      </a:accent3>
      <a:accent4>
        <a:srgbClr val="669319"/>
      </a:accent4>
      <a:accent5>
        <a:srgbClr val="4F8663"/>
      </a:accent5>
      <a:accent6>
        <a:srgbClr val="669319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4754"/>
      </a:accent1>
      <a:accent2>
        <a:srgbClr val="00939F"/>
      </a:accent2>
      <a:accent3>
        <a:srgbClr val="F6AA26"/>
      </a:accent3>
      <a:accent4>
        <a:srgbClr val="EA552B"/>
      </a:accent4>
      <a:accent5>
        <a:srgbClr val="956134"/>
      </a:accent5>
      <a:accent6>
        <a:srgbClr val="394754"/>
      </a:accent6>
      <a:hlink>
        <a:srgbClr val="00939F"/>
      </a:hlink>
      <a:folHlink>
        <a:srgbClr val="F6AA2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CC0066"/>
      </a:hlink>
      <a:folHlink>
        <a:srgbClr val="80008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CC00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3983</Words>
  <Application>WPS 演示</Application>
  <PresentationFormat>宽屏</PresentationFormat>
  <Paragraphs>501</Paragraphs>
  <Slides>45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45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Verdana</vt:lpstr>
      <vt:lpstr>华文中宋</vt:lpstr>
      <vt:lpstr>幼圆</vt:lpstr>
      <vt:lpstr>Arial Unicode MS</vt:lpstr>
      <vt:lpstr>Calibri</vt:lpstr>
      <vt:lpstr>Wingdings</vt:lpstr>
      <vt:lpstr>Calibri</vt:lpstr>
      <vt:lpstr>Office 主题</vt:lpstr>
      <vt:lpstr>自定义设计方案</vt:lpstr>
      <vt:lpstr>1_Office 主题</vt:lpstr>
      <vt:lpstr>默认设计模板</vt:lpstr>
      <vt:lpstr>PowerPoint 演示文稿</vt:lpstr>
      <vt:lpstr>一、践行生态文明理念  高屋建瓴周密部署——认识起点高</vt:lpstr>
      <vt:lpstr>一、践行生态文明理念  高屋建瓴周密部署——组织力量强</vt:lpstr>
      <vt:lpstr>二、分步推进重点实施，架构实践课程体系</vt:lpstr>
      <vt:lpstr>二、分步推进重点实施，架构实践课程体系</vt:lpstr>
      <vt:lpstr>二、分步推进重点实施，架构实践课程体系</vt:lpstr>
      <vt:lpstr>二、分步推进重点实施，架构实践课程体系</vt:lpstr>
      <vt:lpstr>二、分步推进重点实施，架构实践课程体系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nx</cp:lastModifiedBy>
  <cp:revision>67</cp:revision>
  <dcterms:created xsi:type="dcterms:W3CDTF">2017-11-29T04:42:00Z</dcterms:created>
  <dcterms:modified xsi:type="dcterms:W3CDTF">2020-08-10T10:04:48Z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  <property fmtid="{D5CDD505-2E9C-101B-9397-08002B2CF9AE}" pid="3" name="KSORubyTemplateID">
    <vt:lpwstr>13</vt:lpwstr>
  </property>
</Properties>
</file>