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emf" ContentType="image/x-emf"/>
  <Override PartName="/ppt/tags/tag3.xml" ContentType="application/vnd.openxmlformats-officedocument.presentationml.tags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544" r:id="rId2"/>
    <p:sldId id="546" r:id="rId3"/>
    <p:sldId id="545" r:id="rId4"/>
    <p:sldId id="578" r:id="rId5"/>
    <p:sldId id="547" r:id="rId6"/>
    <p:sldId id="567" r:id="rId7"/>
    <p:sldId id="579" r:id="rId8"/>
    <p:sldId id="575" r:id="rId9"/>
    <p:sldId id="580" r:id="rId10"/>
    <p:sldId id="581" r:id="rId11"/>
    <p:sldId id="595" r:id="rId12"/>
    <p:sldId id="576" r:id="rId13"/>
    <p:sldId id="552" r:id="rId14"/>
    <p:sldId id="586" r:id="rId15"/>
    <p:sldId id="585" r:id="rId16"/>
    <p:sldId id="549" r:id="rId17"/>
    <p:sldId id="589" r:id="rId18"/>
    <p:sldId id="596" r:id="rId19"/>
    <p:sldId id="592" r:id="rId20"/>
    <p:sldId id="594" r:id="rId21"/>
  </p:sldIdLst>
  <p:sldSz cx="12192000" cy="6858000"/>
  <p:notesSz cx="6858000" cy="9144000"/>
  <p:custDataLst>
    <p:tags r:id="rId23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181" autoAdjust="0"/>
  </p:normalViewPr>
  <p:slideViewPr>
    <p:cSldViewPr>
      <p:cViewPr varScale="1">
        <p:scale>
          <a:sx n="65" d="100"/>
          <a:sy n="65" d="100"/>
        </p:scale>
        <p:origin x="-918" y="-96"/>
      </p:cViewPr>
      <p:guideLst>
        <p:guide orient="horz" pos="2310"/>
        <p:guide pos="38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4="http://schemas.microsoft.com/office/powerpoint/2010/main" xmlns:mc="http://schemas.openxmlformats.org/markup-compatibility/2006" xmlns:wp="http://schemas.openxmlformats.org/drawingml/2006/wordprocessingDrawing" xmlns:w="http://schemas.openxmlformats.org/wordprocessingml/2006/main" xmlns:m="http://schemas.openxmlformats.org/officeDocument/2006/math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
第二级
第三级
第四级
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fld id="{67461AAE-A966-44F1-904C-BCD6F7AA19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180445" y="2374535"/>
            <a:ext cx="4907443" cy="47084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r>
              <a:rPr kumimoji="1" lang="zh-CN" altLang="en-US" sz="2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第一单元</a:t>
            </a:r>
            <a:r>
              <a:rPr kumimoji="1" lang="en-US" altLang="zh-CN" sz="28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xx</a:t>
            </a:r>
            <a:endParaRPr kumimoji="1" lang="zh-CN" altLang="en-US" sz="28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14787" y="3033556"/>
            <a:ext cx="4756348" cy="812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40404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一</a:t>
            </a:r>
            <a:r>
              <a:rPr lang="en-US" altLang="zh-CN"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.</a:t>
            </a:r>
            <a:r>
              <a:rPr lang="en-US" altLang="zh-CN" sz="2400" b="0" kern="1200" err="1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xxxx</a:t>
            </a:r>
            <a:r>
              <a:rPr lang="zh-CN" altLang="en-US"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（第</a:t>
            </a:r>
            <a:r>
              <a:rPr lang="en-US" altLang="zh-CN" sz="2400" b="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x</a:t>
            </a:r>
            <a:r>
              <a:rPr lang="zh-CN" altLang="en-US" sz="2400" b="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课时）</a:t>
            </a:r>
          </a:p>
        </p:txBody>
      </p:sp>
      <p:sp>
        <p:nvSpPr>
          <p:cNvPr id="1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98996" y="6327004"/>
            <a:ext cx="4680520" cy="668138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sz="2000">
                <a:solidFill>
                  <a:srgbClr val="40404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数学部编版</a:t>
            </a:r>
            <a:r>
              <a:rPr lang="en-US" altLang="zh-CN"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x</a:t>
            </a:r>
            <a:r>
              <a:rPr lang="zh-CN" altLang="en-US" sz="20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年级下册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19336" y="116632"/>
            <a:ext cx="1728192" cy="452432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algn="just"/>
            <a:r>
              <a:rPr lang="zh-CN" altLang="en-US" sz="2600" b="1">
                <a:solidFill>
                  <a:schemeClr val="bg1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44875FC-31F8-420D-9686-6584FA392B88}" type="datetime1">
              <a:rPr lang="zh-CN" altLang="en-US"/>
              <a:pPr/>
              <a:t>2021/10/24</a:t>
            </a:fld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14F9F24-45EF-4566-9013-FBB6CA98EB4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281817B-D619-4860-AF47-4752DF44B783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A7E3D4A-CAE8-49C0-AA7B-075B16D661AF}" type="datetime1">
              <a:rPr lang="zh-CN" altLang="en-US"/>
              <a:pPr/>
              <a:t>2021/10/24</a:t>
            </a:fld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altLang="zh-CN" sz="2600" b="1" kern="1200" smtClean="0">
          <a:solidFill>
            <a:schemeClr val="bg1"/>
          </a:solidFill>
          <a:effectLst/>
          <a:latin typeface="黑体" panose="02010609060101010101" pitchFamily="49" charset="-122"/>
          <a:ea typeface="黑体" panose="02010609060101010101" pitchFamily="49" charset="-122"/>
          <a:cs typeface="+mn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file:///G:\&#35838;&#20214;\&#20013;&#25945;&#32852;\2020\&#26032;&#31361;&#30772;\&#31119;&#24314;&#25968;&#23398;\&#26032;&#24314;&#25991;&#20214;&#22841;\YZSX280.TIF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矩形 2"/>
          <p:cNvSpPr>
            <a:spLocks noChangeArrowheads="1"/>
          </p:cNvSpPr>
          <p:nvPr/>
        </p:nvSpPr>
        <p:spPr bwMode="auto">
          <a:xfrm>
            <a:off x="479376" y="1018442"/>
            <a:ext cx="11037888" cy="258532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en-US" altLang="zh-CN" sz="3600" dirty="0" smtClean="0">
              <a:solidFill>
                <a:srgbClr val="000000"/>
              </a:solidFill>
              <a:ea typeface="方正小标宋_GBK" pitchFamily="65" charset="-122"/>
            </a:endParaRPr>
          </a:p>
          <a:p>
            <a:pPr algn="ctr"/>
            <a:r>
              <a:rPr lang="zh-CN" altLang="en-US" sz="5400" b="1" dirty="0" smtClean="0">
                <a:solidFill>
                  <a:srgbClr val="FF0000"/>
                </a:solidFill>
                <a:ea typeface="方正小标宋_GBK" pitchFamily="65" charset="-122"/>
              </a:rPr>
              <a:t>巧作辅</a:t>
            </a:r>
            <a:r>
              <a:rPr lang="zh-CN" altLang="en-US" sz="5400" b="1" dirty="0">
                <a:solidFill>
                  <a:srgbClr val="FF0000"/>
                </a:solidFill>
                <a:ea typeface="方正小标宋_GBK" pitchFamily="65" charset="-122"/>
              </a:rPr>
              <a:t>助</a:t>
            </a:r>
            <a:r>
              <a:rPr lang="zh-CN" altLang="en-US" sz="5400" b="1" dirty="0" smtClean="0">
                <a:solidFill>
                  <a:srgbClr val="FF0000"/>
                </a:solidFill>
                <a:ea typeface="方正小标宋_GBK" pitchFamily="65" charset="-122"/>
              </a:rPr>
              <a:t>线      妙解圆问题</a:t>
            </a:r>
            <a:endParaRPr lang="en-US" altLang="zh-CN" sz="5400" b="1" dirty="0" smtClean="0">
              <a:solidFill>
                <a:srgbClr val="FF0000"/>
              </a:solidFill>
              <a:ea typeface="方正小标宋_GBK" pitchFamily="65" charset="-122"/>
            </a:endParaRPr>
          </a:p>
          <a:p>
            <a:pPr algn="ctr"/>
            <a:endParaRPr lang="en-US" altLang="zh-CN" sz="3600" dirty="0" smtClean="0">
              <a:solidFill>
                <a:srgbClr val="000000"/>
              </a:solidFill>
              <a:ea typeface="方正小标宋_GBK" pitchFamily="65" charset="-122"/>
            </a:endParaRPr>
          </a:p>
          <a:p>
            <a:pPr algn="ctr"/>
            <a:r>
              <a:rPr lang="en-US" altLang="zh-CN" sz="3600" dirty="0" smtClean="0">
                <a:solidFill>
                  <a:srgbClr val="000000"/>
                </a:solidFill>
                <a:ea typeface="方正小标宋_GBK" pitchFamily="65" charset="-122"/>
              </a:rPr>
              <a:t>——</a:t>
            </a:r>
            <a:r>
              <a:rPr lang="zh-CN" altLang="en-US" sz="3600" b="1" dirty="0" smtClean="0">
                <a:solidFill>
                  <a:srgbClr val="0000CC"/>
                </a:solidFill>
                <a:ea typeface="方正小标宋_GBK" pitchFamily="65" charset="-122"/>
              </a:rPr>
              <a:t>微</a:t>
            </a:r>
            <a:r>
              <a:rPr lang="zh-CN" altLang="en-US" sz="3600" b="1" dirty="0">
                <a:solidFill>
                  <a:srgbClr val="0000CC"/>
                </a:solidFill>
                <a:ea typeface="方正小标宋_GBK" pitchFamily="65" charset="-122"/>
              </a:rPr>
              <a:t>专</a:t>
            </a:r>
            <a:r>
              <a:rPr lang="zh-CN" altLang="en-US" sz="3600" b="1" dirty="0" smtClean="0">
                <a:solidFill>
                  <a:srgbClr val="0000CC"/>
                </a:solidFill>
                <a:ea typeface="方正小标宋_GBK" pitchFamily="65" charset="-122"/>
              </a:rPr>
              <a:t>题：</a:t>
            </a:r>
            <a:r>
              <a:rPr lang="zh-CN" altLang="en-US" sz="3600" b="1" dirty="0">
                <a:solidFill>
                  <a:srgbClr val="0000CC"/>
                </a:solidFill>
                <a:ea typeface="方正小标宋_GBK" pitchFamily="65" charset="-122"/>
              </a:rPr>
              <a:t>　圆中常见辅助线的作法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1464" y="4581128"/>
            <a:ext cx="9721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武进区洛阳初级中学        徐雪兰      </a:t>
            </a:r>
            <a:r>
              <a:rPr lang="en-US" altLang="zh-CN" sz="3200" b="1" dirty="0" smtClean="0"/>
              <a:t>2021</a:t>
            </a:r>
            <a:r>
              <a:rPr lang="zh-CN" altLang="en-US" sz="3200" b="1" dirty="0" smtClean="0"/>
              <a:t>年</a:t>
            </a:r>
            <a:r>
              <a:rPr lang="en-US" altLang="zh-CN" sz="3200" b="1" dirty="0" smtClean="0"/>
              <a:t>10</a:t>
            </a:r>
            <a:r>
              <a:rPr lang="zh-CN" altLang="en-US" sz="3200" b="1" dirty="0" smtClean="0"/>
              <a:t>月</a:t>
            </a:r>
            <a:r>
              <a:rPr lang="en-US" altLang="zh-CN" sz="3200" b="1" dirty="0" smtClean="0"/>
              <a:t>28</a:t>
            </a:r>
            <a:r>
              <a:rPr lang="zh-CN" altLang="en-US" sz="3200" b="1" dirty="0" smtClean="0"/>
              <a:t>日</a:t>
            </a:r>
            <a:endParaRPr lang="zh-CN" altLang="en-US" sz="3200" b="1" dirty="0"/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1708" y="64744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5360" y="0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18864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3200" dirty="0" smtClean="0"/>
              <a:t>：</a:t>
            </a:r>
            <a:r>
              <a:rPr lang="zh-CN" altLang="en-US" sz="3200" b="1" dirty="0" smtClean="0">
                <a:solidFill>
                  <a:srgbClr val="0000CC"/>
                </a:solidFill>
              </a:rPr>
              <a:t>遇直径，造直角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360" y="908720"/>
            <a:ext cx="11208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3</a:t>
            </a:r>
            <a:r>
              <a:rPr lang="zh-CN" altLang="en-US" sz="2400" dirty="0" smtClean="0">
                <a:solidFill>
                  <a:srgbClr val="FF0000"/>
                </a:solidFill>
              </a:rPr>
              <a:t>、</a:t>
            </a:r>
            <a:r>
              <a:rPr lang="zh-CN" altLang="en-US" sz="2400" b="1" dirty="0" smtClean="0"/>
              <a:t>如图，已知</a:t>
            </a:r>
            <a:r>
              <a:rPr lang="zh-CN" altLang="zh-CN" sz="2400" b="1" dirty="0" smtClean="0"/>
              <a:t>△</a:t>
            </a:r>
            <a:r>
              <a:rPr lang="en-US" altLang="zh-CN" sz="2400" b="1" dirty="0" smtClean="0"/>
              <a:t>ABC,</a:t>
            </a:r>
            <a:r>
              <a:rPr lang="zh-CN" altLang="en-US" sz="2400" b="1" dirty="0" smtClean="0"/>
              <a:t>以</a:t>
            </a:r>
            <a:r>
              <a:rPr lang="en-US" altLang="zh-CN" sz="2400" b="1" dirty="0" smtClean="0"/>
              <a:t>AB</a:t>
            </a:r>
            <a:r>
              <a:rPr lang="zh-CN" altLang="en-US" sz="2400" b="1" dirty="0" smtClean="0"/>
              <a:t>为直径的</a:t>
            </a:r>
            <a:r>
              <a:rPr lang="zh-CN" altLang="zh-CN" sz="2400" b="1" dirty="0" smtClean="0"/>
              <a:t>⊙</a:t>
            </a:r>
            <a:r>
              <a:rPr lang="en-US" altLang="zh-CN" sz="2400" b="1" dirty="0" smtClean="0"/>
              <a:t>O</a:t>
            </a:r>
            <a:r>
              <a:rPr lang="zh-CN" altLang="en-US" sz="2400" b="1" dirty="0" smtClean="0"/>
              <a:t>分别交</a:t>
            </a:r>
            <a:r>
              <a:rPr lang="en-US" altLang="zh-CN" sz="2400" b="1" dirty="0" smtClean="0"/>
              <a:t>AC</a:t>
            </a:r>
            <a:r>
              <a:rPr lang="zh-CN" altLang="en-US" sz="2400" b="1" dirty="0" smtClean="0"/>
              <a:t>于点</a:t>
            </a:r>
            <a:r>
              <a:rPr lang="en-US" altLang="zh-CN" sz="2400" b="1" dirty="0" smtClean="0"/>
              <a:t>D</a:t>
            </a:r>
            <a:r>
              <a:rPr lang="zh-CN" altLang="en-US" sz="2400" b="1" dirty="0" smtClean="0"/>
              <a:t>，</a:t>
            </a:r>
            <a:r>
              <a:rPr lang="en-US" altLang="zh-CN" sz="2400" b="1" dirty="0" smtClean="0"/>
              <a:t>BC</a:t>
            </a:r>
            <a:r>
              <a:rPr lang="zh-CN" altLang="en-US" sz="2400" b="1" dirty="0" smtClean="0"/>
              <a:t>于点</a:t>
            </a:r>
            <a:r>
              <a:rPr lang="en-US" altLang="zh-CN" sz="2400" b="1" dirty="0" smtClean="0"/>
              <a:t>E</a:t>
            </a:r>
            <a:r>
              <a:rPr lang="zh-CN" altLang="en-US" sz="2400" b="1" dirty="0" smtClean="0"/>
              <a:t>，连接</a:t>
            </a:r>
            <a:r>
              <a:rPr lang="en-US" altLang="zh-CN" sz="2400" b="1" dirty="0" smtClean="0"/>
              <a:t>ED</a:t>
            </a:r>
            <a:r>
              <a:rPr lang="zh-CN" altLang="en-US" sz="2400" b="1" dirty="0" smtClean="0"/>
              <a:t>，若</a:t>
            </a:r>
            <a:r>
              <a:rPr lang="en-US" altLang="zh-CN" sz="2400" b="1" dirty="0" smtClean="0"/>
              <a:t>ED=EC</a:t>
            </a:r>
            <a:r>
              <a:rPr lang="zh-CN" altLang="en-US" sz="2400" b="1" dirty="0" smtClean="0"/>
              <a:t>。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（</a:t>
            </a:r>
            <a:r>
              <a:rPr lang="en-US" altLang="zh-CN" sz="2400" b="1" dirty="0" smtClean="0"/>
              <a:t>1</a:t>
            </a:r>
            <a:r>
              <a:rPr lang="zh-CN" altLang="en-US" sz="2400" b="1" dirty="0" smtClean="0"/>
              <a:t>）求证：</a:t>
            </a:r>
            <a:r>
              <a:rPr lang="en-US" altLang="zh-CN" sz="2400" b="1" dirty="0" smtClean="0"/>
              <a:t>AB=AC;</a:t>
            </a:r>
          </a:p>
          <a:p>
            <a:r>
              <a:rPr lang="zh-CN" altLang="en-US" sz="2400" b="1" dirty="0" smtClean="0"/>
              <a:t>（</a:t>
            </a:r>
            <a:r>
              <a:rPr lang="en-US" altLang="zh-CN" sz="2400" b="1" dirty="0" smtClean="0"/>
              <a:t>2</a:t>
            </a:r>
            <a:r>
              <a:rPr lang="zh-CN" altLang="en-US" sz="2400" b="1" dirty="0" smtClean="0"/>
              <a:t>）若</a:t>
            </a:r>
            <a:r>
              <a:rPr lang="en-US" altLang="zh-CN" sz="2400" b="1" dirty="0" smtClean="0"/>
              <a:t>AB=4</a:t>
            </a:r>
            <a:r>
              <a:rPr lang="zh-CN" altLang="en-US" sz="2400" b="1" dirty="0" smtClean="0"/>
              <a:t>，</a:t>
            </a:r>
            <a:r>
              <a:rPr lang="en-US" altLang="zh-CN" sz="2400" b="1" dirty="0" smtClean="0"/>
              <a:t>BC=2        </a:t>
            </a:r>
            <a:r>
              <a:rPr lang="zh-CN" altLang="en-US" sz="2400" b="1" dirty="0" smtClean="0"/>
              <a:t>，求</a:t>
            </a:r>
            <a:r>
              <a:rPr lang="en-US" altLang="zh-CN" sz="2400" b="1" dirty="0" smtClean="0"/>
              <a:t>CD</a:t>
            </a:r>
            <a:r>
              <a:rPr lang="zh-CN" altLang="en-US" sz="2400" b="1" dirty="0" smtClean="0"/>
              <a:t>的长。</a:t>
            </a:r>
            <a:endParaRPr lang="zh-CN" altLang="en-US" sz="2400" b="1" dirty="0"/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3359696" y="2060848"/>
          <a:ext cx="519112" cy="431800"/>
        </p:xfrm>
        <a:graphic>
          <a:graphicData uri="http://schemas.openxmlformats.org/presentationml/2006/ole">
            <p:oleObj spid="_x0000_s36868" name="Equation" r:id="rId3" imgW="228600" imgH="228600" progId="Equation.DSMT4">
              <p:embed/>
            </p:oleObj>
          </a:graphicData>
        </a:graphic>
      </p:graphicFrame>
      <p:sp>
        <p:nvSpPr>
          <p:cNvPr id="12" name="椭圆 11"/>
          <p:cNvSpPr/>
          <p:nvPr/>
        </p:nvSpPr>
        <p:spPr>
          <a:xfrm>
            <a:off x="8328248" y="2060848"/>
            <a:ext cx="3168352" cy="3168352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9480376" y="2276872"/>
            <a:ext cx="1152128" cy="288032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0632504" y="2276872"/>
            <a:ext cx="1224136" cy="28083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9480376" y="5085184"/>
            <a:ext cx="2376264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10416480" y="4149080"/>
            <a:ext cx="1008112" cy="10081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488488" y="1628800"/>
            <a:ext cx="1703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A</a:t>
            </a:r>
            <a:endParaRPr lang="zh-CN" altLang="en-US" sz="28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9552384" y="342900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O</a:t>
            </a:r>
            <a:endParaRPr lang="zh-CN" altLang="en-US" sz="28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9192344" y="508518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B</a:t>
            </a:r>
            <a:endParaRPr lang="zh-CN" altLang="en-US" sz="28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0200456" y="5085184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E</a:t>
            </a:r>
            <a:endParaRPr lang="zh-CN" altLang="en-US" sz="2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11568608" y="5085184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C</a:t>
            </a:r>
            <a:endParaRPr lang="zh-CN" altLang="en-US" sz="28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1424592" y="386104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D</a:t>
            </a:r>
            <a:endParaRPr lang="zh-CN" altLang="en-US" sz="2800" b="1" dirty="0"/>
          </a:p>
        </p:txBody>
      </p:sp>
      <p:sp>
        <p:nvSpPr>
          <p:cNvPr id="18" name="矩形 17"/>
          <p:cNvSpPr/>
          <p:nvPr/>
        </p:nvSpPr>
        <p:spPr>
          <a:xfrm>
            <a:off x="9912424" y="3212976"/>
            <a:ext cx="2880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4400" dirty="0"/>
          </a:p>
        </p:txBody>
      </p:sp>
    </p:spTree>
    <p:extLst>
      <p:ext uri="{BB962C8B-B14F-4D97-AF65-F5344CB8AC3E}">
        <p14:creationId xmlns="" xmlns:p14="http://schemas.microsoft.com/office/powerpoint/2010/main" val="18108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5360" y="0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18864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3200" dirty="0" smtClean="0"/>
              <a:t>：</a:t>
            </a:r>
            <a:r>
              <a:rPr lang="zh-CN" altLang="en-US" sz="3200" b="1" dirty="0" smtClean="0">
                <a:solidFill>
                  <a:srgbClr val="0000CC"/>
                </a:solidFill>
              </a:rPr>
              <a:t>遇直径，造直角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360" y="908720"/>
            <a:ext cx="11208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3</a:t>
            </a:r>
            <a:r>
              <a:rPr lang="zh-CN" altLang="en-US" sz="2400" dirty="0" smtClean="0">
                <a:solidFill>
                  <a:srgbClr val="FF0000"/>
                </a:solidFill>
              </a:rPr>
              <a:t>、</a:t>
            </a:r>
            <a:r>
              <a:rPr lang="zh-CN" altLang="en-US" sz="2400" b="1" dirty="0" smtClean="0"/>
              <a:t>如图，已知</a:t>
            </a:r>
            <a:r>
              <a:rPr lang="zh-CN" altLang="zh-CN" sz="2400" b="1" dirty="0" smtClean="0"/>
              <a:t>△</a:t>
            </a:r>
            <a:r>
              <a:rPr lang="en-US" altLang="zh-CN" sz="2400" b="1" dirty="0" smtClean="0"/>
              <a:t>ABC,</a:t>
            </a:r>
            <a:r>
              <a:rPr lang="zh-CN" altLang="en-US" sz="2400" b="1" dirty="0" smtClean="0"/>
              <a:t>以</a:t>
            </a:r>
            <a:r>
              <a:rPr lang="en-US" altLang="zh-CN" sz="2400" b="1" dirty="0" smtClean="0"/>
              <a:t>AB</a:t>
            </a:r>
            <a:r>
              <a:rPr lang="zh-CN" altLang="en-US" sz="2400" b="1" dirty="0" smtClean="0"/>
              <a:t>为直径的</a:t>
            </a:r>
            <a:r>
              <a:rPr lang="zh-CN" altLang="zh-CN" sz="2400" b="1" dirty="0" smtClean="0"/>
              <a:t>⊙</a:t>
            </a:r>
            <a:r>
              <a:rPr lang="en-US" altLang="zh-CN" sz="2400" b="1" dirty="0" smtClean="0"/>
              <a:t>O</a:t>
            </a:r>
            <a:r>
              <a:rPr lang="zh-CN" altLang="en-US" sz="2400" b="1" dirty="0" smtClean="0"/>
              <a:t>分别交</a:t>
            </a:r>
            <a:r>
              <a:rPr lang="en-US" altLang="zh-CN" sz="2400" b="1" dirty="0" smtClean="0"/>
              <a:t>AC</a:t>
            </a:r>
            <a:r>
              <a:rPr lang="zh-CN" altLang="en-US" sz="2400" b="1" dirty="0" smtClean="0"/>
              <a:t>于点</a:t>
            </a:r>
            <a:r>
              <a:rPr lang="en-US" altLang="zh-CN" sz="2400" b="1" dirty="0" smtClean="0"/>
              <a:t>D</a:t>
            </a:r>
            <a:r>
              <a:rPr lang="zh-CN" altLang="en-US" sz="2400" b="1" dirty="0" smtClean="0"/>
              <a:t>，</a:t>
            </a:r>
            <a:r>
              <a:rPr lang="en-US" altLang="zh-CN" sz="2400" b="1" dirty="0" smtClean="0"/>
              <a:t>BC</a:t>
            </a:r>
            <a:r>
              <a:rPr lang="zh-CN" altLang="en-US" sz="2400" b="1" dirty="0" smtClean="0"/>
              <a:t>于点</a:t>
            </a:r>
            <a:r>
              <a:rPr lang="en-US" altLang="zh-CN" sz="2400" b="1" dirty="0" smtClean="0"/>
              <a:t>E</a:t>
            </a:r>
            <a:r>
              <a:rPr lang="zh-CN" altLang="en-US" sz="2400" b="1" dirty="0" smtClean="0"/>
              <a:t>，连接</a:t>
            </a:r>
            <a:r>
              <a:rPr lang="en-US" altLang="zh-CN" sz="2400" b="1" dirty="0" smtClean="0"/>
              <a:t>ED</a:t>
            </a:r>
            <a:r>
              <a:rPr lang="zh-CN" altLang="en-US" sz="2400" b="1" dirty="0" smtClean="0"/>
              <a:t>，若</a:t>
            </a:r>
            <a:r>
              <a:rPr lang="en-US" altLang="zh-CN" sz="2400" b="1" dirty="0" smtClean="0"/>
              <a:t>ED=EC</a:t>
            </a:r>
            <a:r>
              <a:rPr lang="zh-CN" altLang="en-US" sz="2400" b="1" dirty="0" smtClean="0"/>
              <a:t>。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（</a:t>
            </a:r>
            <a:r>
              <a:rPr lang="en-US" altLang="zh-CN" sz="2400" b="1" dirty="0" smtClean="0"/>
              <a:t>1</a:t>
            </a:r>
            <a:r>
              <a:rPr lang="zh-CN" altLang="en-US" sz="2400" b="1" dirty="0" smtClean="0"/>
              <a:t>）求证：</a:t>
            </a:r>
            <a:r>
              <a:rPr lang="en-US" altLang="zh-CN" sz="2400" b="1" dirty="0" smtClean="0"/>
              <a:t>AB=AC;</a:t>
            </a:r>
          </a:p>
          <a:p>
            <a:r>
              <a:rPr lang="zh-CN" altLang="en-US" sz="2400" b="1" dirty="0" smtClean="0"/>
              <a:t>（</a:t>
            </a:r>
            <a:r>
              <a:rPr lang="en-US" altLang="zh-CN" sz="2400" b="1" dirty="0" smtClean="0"/>
              <a:t>2</a:t>
            </a:r>
            <a:r>
              <a:rPr lang="zh-CN" altLang="en-US" sz="2400" b="1" dirty="0" smtClean="0"/>
              <a:t>）若</a:t>
            </a:r>
            <a:r>
              <a:rPr lang="en-US" altLang="zh-CN" sz="2400" b="1" dirty="0" smtClean="0"/>
              <a:t>AB=4</a:t>
            </a:r>
            <a:r>
              <a:rPr lang="zh-CN" altLang="en-US" sz="2400" b="1" dirty="0" smtClean="0"/>
              <a:t>，</a:t>
            </a:r>
            <a:r>
              <a:rPr lang="en-US" altLang="zh-CN" sz="2400" b="1" dirty="0" smtClean="0"/>
              <a:t>BC=2        </a:t>
            </a:r>
            <a:r>
              <a:rPr lang="zh-CN" altLang="en-US" sz="2400" b="1" dirty="0" smtClean="0"/>
              <a:t>，求</a:t>
            </a:r>
            <a:r>
              <a:rPr lang="en-US" altLang="zh-CN" sz="2400" b="1" dirty="0" smtClean="0"/>
              <a:t>CD</a:t>
            </a:r>
            <a:r>
              <a:rPr lang="zh-CN" altLang="en-US" sz="2400" b="1" dirty="0" smtClean="0"/>
              <a:t>的长。</a:t>
            </a:r>
            <a:endParaRPr lang="zh-CN" altLang="en-US" sz="2400" b="1" dirty="0"/>
          </a:p>
        </p:txBody>
      </p:sp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3359696" y="2060848"/>
          <a:ext cx="519112" cy="431800"/>
        </p:xfrm>
        <a:graphic>
          <a:graphicData uri="http://schemas.openxmlformats.org/presentationml/2006/ole">
            <p:oleObj spid="_x0000_s60418" name="Equation" r:id="rId3" imgW="228600" imgH="228600" progId="Equation.DSMT4">
              <p:embed/>
            </p:oleObj>
          </a:graphicData>
        </a:graphic>
      </p:graphicFrame>
      <p:sp>
        <p:nvSpPr>
          <p:cNvPr id="12" name="椭圆 11"/>
          <p:cNvSpPr/>
          <p:nvPr/>
        </p:nvSpPr>
        <p:spPr>
          <a:xfrm>
            <a:off x="8328248" y="2060848"/>
            <a:ext cx="3168352" cy="3168352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9480376" y="2276872"/>
            <a:ext cx="1152128" cy="288032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0632504" y="2276872"/>
            <a:ext cx="1224136" cy="28083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9480376" y="5085184"/>
            <a:ext cx="2376264" cy="7200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10416480" y="4149080"/>
            <a:ext cx="1008112" cy="100811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488488" y="1628800"/>
            <a:ext cx="1703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A</a:t>
            </a:r>
            <a:endParaRPr lang="zh-CN" altLang="en-US" sz="28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9552384" y="3429000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O</a:t>
            </a:r>
            <a:endParaRPr lang="zh-CN" altLang="en-US" sz="28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9192344" y="5085184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B</a:t>
            </a:r>
            <a:endParaRPr lang="zh-CN" altLang="en-US" sz="28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0200456" y="5085184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E</a:t>
            </a:r>
            <a:endParaRPr lang="zh-CN" altLang="en-US" sz="2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11568608" y="5085184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C</a:t>
            </a:r>
            <a:endParaRPr lang="zh-CN" altLang="en-US" sz="28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1424592" y="3861048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D</a:t>
            </a:r>
            <a:endParaRPr lang="zh-CN" altLang="en-US" sz="2800" b="1" dirty="0"/>
          </a:p>
        </p:txBody>
      </p:sp>
      <p:sp>
        <p:nvSpPr>
          <p:cNvPr id="18" name="矩形 17"/>
          <p:cNvSpPr/>
          <p:nvPr/>
        </p:nvSpPr>
        <p:spPr>
          <a:xfrm>
            <a:off x="9912424" y="3212976"/>
            <a:ext cx="2880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4400" dirty="0"/>
          </a:p>
        </p:txBody>
      </p:sp>
    </p:spTree>
    <p:extLst>
      <p:ext uri="{BB962C8B-B14F-4D97-AF65-F5344CB8AC3E}">
        <p14:creationId xmlns="" xmlns:p14="http://schemas.microsoft.com/office/powerpoint/2010/main" val="18108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1708" y="64744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18864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3200" dirty="0" smtClean="0"/>
              <a:t>：</a:t>
            </a:r>
            <a:r>
              <a:rPr lang="zh-CN" altLang="en-US" sz="3200" b="1" dirty="0" smtClean="0">
                <a:solidFill>
                  <a:srgbClr val="0000CC"/>
                </a:solidFill>
              </a:rPr>
              <a:t>遇直径，造直角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5400" y="1772816"/>
            <a:ext cx="1015312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3200" b="1" dirty="0" smtClean="0">
              <a:solidFill>
                <a:srgbClr val="FF0000"/>
              </a:solidFill>
            </a:endParaRPr>
          </a:p>
          <a:p>
            <a:r>
              <a:rPr lang="zh-CN" altLang="zh-CN" sz="3200" b="1" dirty="0" smtClean="0">
                <a:solidFill>
                  <a:srgbClr val="0000CC"/>
                </a:solidFill>
              </a:rPr>
              <a:t>有直径时常作直径所对的圆周角，再利用</a:t>
            </a:r>
            <a:r>
              <a:rPr lang="zh-CN" altLang="zh-CN" sz="3200" b="1" dirty="0" smtClean="0">
                <a:solidFill>
                  <a:srgbClr val="FF0000"/>
                </a:solidFill>
              </a:rPr>
              <a:t>直径所对的圆周角为直角</a:t>
            </a:r>
            <a:r>
              <a:rPr lang="zh-CN" altLang="zh-CN" sz="3200" b="1" dirty="0" smtClean="0">
                <a:solidFill>
                  <a:srgbClr val="0000CC"/>
                </a:solidFill>
              </a:rPr>
              <a:t>解题</a:t>
            </a:r>
            <a:r>
              <a:rPr lang="zh-CN" altLang="en-US" sz="3200" b="1" dirty="0" smtClean="0">
                <a:solidFill>
                  <a:srgbClr val="0000CC"/>
                </a:solidFill>
              </a:rPr>
              <a:t>。</a:t>
            </a:r>
            <a:endParaRPr lang="zh-CN" altLang="zh-CN" sz="3200" b="1" dirty="0" smtClean="0">
              <a:solidFill>
                <a:srgbClr val="0000CC"/>
              </a:solidFill>
            </a:endParaRPr>
          </a:p>
          <a:p>
            <a:endParaRPr lang="zh-CN" altLang="en-US" sz="2800" b="1" dirty="0">
              <a:solidFill>
                <a:srgbClr val="0000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1424" y="1412776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、技巧提炼：</a:t>
            </a:r>
            <a:endParaRPr lang="en-US" altLang="zh-CN" sz="36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08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1708" y="64744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188640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4</a:t>
            </a:r>
            <a:r>
              <a:rPr lang="zh-CN" altLang="en-US" sz="3200" dirty="0" smtClean="0"/>
              <a:t>：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pic>
        <p:nvPicPr>
          <p:cNvPr id="7" name="图片 163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9601" y="3429000"/>
            <a:ext cx="43561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5" name="Picture 1" descr="C:\Users\Administrator\AppData\Roaming\Tencent\Users\2782429449\QQ\WinTemp\RichOle\SCHFRFJVUINP(PI)@@}3J3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5440" y="1124744"/>
            <a:ext cx="10225136" cy="22322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07368" y="1124744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、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344472" y="2204864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8544272" y="4005064"/>
            <a:ext cx="576064" cy="108012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55640" y="188640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CC"/>
                </a:solidFill>
              </a:rPr>
              <a:t>遇切点，连圆心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08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1708" y="64744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188640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4</a:t>
            </a:r>
            <a:r>
              <a:rPr lang="zh-CN" altLang="en-US" sz="3200" dirty="0" smtClean="0"/>
              <a:t>：</a:t>
            </a:r>
            <a:r>
              <a:rPr lang="zh-CN" altLang="en-US" sz="3200" b="1" dirty="0" smtClean="0">
                <a:solidFill>
                  <a:srgbClr val="0000CC"/>
                </a:solidFill>
              </a:rPr>
              <a:t>遇切点，连圆心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9416" y="1196752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、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8" name="图片 174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2104" y="3212976"/>
            <a:ext cx="4112684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直接连接符 9"/>
          <p:cNvCxnSpPr/>
          <p:nvPr/>
        </p:nvCxnSpPr>
        <p:spPr>
          <a:xfrm flipH="1">
            <a:off x="8832304" y="3861048"/>
            <a:ext cx="864096" cy="936104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912424" y="1556792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115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43472" y="1196752"/>
            <a:ext cx="10225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如图，四边形</a:t>
            </a:r>
            <a:r>
              <a:rPr lang="en-US" altLang="zh-CN" sz="2800" b="1" dirty="0" smtClean="0"/>
              <a:t>ABCD</a:t>
            </a:r>
            <a:r>
              <a:rPr lang="zh-CN" altLang="en-US" sz="2800" b="1" dirty="0" smtClean="0"/>
              <a:t>内接于</a:t>
            </a:r>
            <a:r>
              <a:rPr lang="zh-CN" altLang="zh-CN" sz="2800" b="1" dirty="0" smtClean="0"/>
              <a:t>⊙</a:t>
            </a:r>
            <a:r>
              <a:rPr lang="en-US" altLang="zh-CN" sz="2800" b="1" dirty="0" smtClean="0"/>
              <a:t>O</a:t>
            </a:r>
            <a:r>
              <a:rPr lang="zh-CN" altLang="en-US" sz="2800" b="1" dirty="0" smtClean="0"/>
              <a:t>，</a:t>
            </a:r>
            <a:r>
              <a:rPr lang="en-US" altLang="zh-CN" sz="2800" b="1" dirty="0" smtClean="0"/>
              <a:t>AB</a:t>
            </a:r>
            <a:r>
              <a:rPr lang="zh-CN" altLang="en-US" sz="2800" b="1" dirty="0" smtClean="0"/>
              <a:t>是直径，过</a:t>
            </a:r>
            <a:r>
              <a:rPr lang="en-US" altLang="zh-CN" sz="2800" b="1" dirty="0" smtClean="0"/>
              <a:t>C</a:t>
            </a:r>
            <a:r>
              <a:rPr lang="zh-CN" altLang="en-US" sz="2800" b="1" dirty="0" smtClean="0"/>
              <a:t>点的切线与</a:t>
            </a:r>
            <a:r>
              <a:rPr lang="en-US" altLang="zh-CN" sz="2800" b="1" dirty="0" smtClean="0"/>
              <a:t>AB</a:t>
            </a:r>
            <a:r>
              <a:rPr lang="zh-CN" altLang="en-US" sz="2800" b="1" dirty="0" smtClean="0"/>
              <a:t>的延长线交于</a:t>
            </a:r>
            <a:r>
              <a:rPr lang="en-US" altLang="zh-CN" sz="2800" b="1" dirty="0" smtClean="0"/>
              <a:t>P</a:t>
            </a:r>
            <a:r>
              <a:rPr lang="zh-CN" altLang="en-US" sz="2800" b="1" dirty="0" smtClean="0"/>
              <a:t>点。若</a:t>
            </a:r>
            <a:r>
              <a:rPr lang="zh-CN" altLang="zh-CN" sz="2800" b="1" spc="100" dirty="0" smtClean="0"/>
              <a:t>∠</a:t>
            </a:r>
            <a:r>
              <a:rPr lang="en-US" altLang="zh-CN" sz="2800" b="1" spc="100" dirty="0" smtClean="0"/>
              <a:t>P=40</a:t>
            </a:r>
            <a:r>
              <a:rPr lang="zh-CN" altLang="en-US" sz="2800" b="1" dirty="0" smtClean="0">
                <a:latin typeface="宋体" panose="02010600030101010101" pitchFamily="2" charset="-122"/>
                <a:sym typeface="+mn-ea"/>
              </a:rPr>
              <a:t>°，则</a:t>
            </a:r>
            <a:r>
              <a:rPr lang="zh-CN" altLang="zh-CN" sz="2800" b="1" spc="100" dirty="0" smtClean="0"/>
              <a:t>∠</a:t>
            </a:r>
            <a:r>
              <a:rPr lang="en-US" altLang="zh-CN" sz="2800" b="1" spc="100" dirty="0" smtClean="0"/>
              <a:t>D</a:t>
            </a:r>
            <a:r>
              <a:rPr lang="zh-CN" altLang="en-US" sz="2800" b="1" spc="100" dirty="0" smtClean="0"/>
              <a:t>的度数为</a:t>
            </a:r>
            <a:r>
              <a:rPr lang="en-US" altLang="zh-CN" sz="2800" b="1" spc="100" dirty="0" smtClean="0"/>
              <a:t>_____ °</a:t>
            </a:r>
            <a:r>
              <a:rPr lang="zh-CN" altLang="en-US" sz="2800" b="1" u="sng" spc="100" dirty="0" smtClean="0"/>
              <a:t>   </a:t>
            </a:r>
            <a:endParaRPr lang="zh-CN" altLang="en-US" sz="2800" b="1" dirty="0"/>
          </a:p>
        </p:txBody>
      </p:sp>
    </p:spTree>
    <p:extLst>
      <p:ext uri="{BB962C8B-B14F-4D97-AF65-F5344CB8AC3E}">
        <p14:creationId xmlns="" xmlns:p14="http://schemas.microsoft.com/office/powerpoint/2010/main" val="18108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1708" y="64744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188640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4</a:t>
            </a:r>
            <a:r>
              <a:rPr lang="zh-CN" altLang="en-US" sz="3200" dirty="0" smtClean="0"/>
              <a:t>：</a:t>
            </a:r>
            <a:r>
              <a:rPr lang="zh-CN" altLang="en-US" sz="3200" b="1" dirty="0" smtClean="0">
                <a:solidFill>
                  <a:srgbClr val="0000CC"/>
                </a:solidFill>
              </a:rPr>
              <a:t>遇切点，连圆心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79376" y="2348880"/>
            <a:ext cx="1216935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32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当已知条件中</a:t>
            </a:r>
            <a:r>
              <a:rPr kumimoji="0" lang="zh-CN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有切线</a:t>
            </a:r>
            <a:r>
              <a:rPr kumimoji="0" lang="zh-CN" sz="32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时，常作</a:t>
            </a:r>
            <a:r>
              <a:rPr kumimoji="0" lang="zh-CN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过切点的半径</a:t>
            </a:r>
            <a:r>
              <a:rPr kumimoji="0" lang="zh-CN" sz="32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，利用</a:t>
            </a:r>
            <a:r>
              <a:rPr kumimoji="0" lang="zh-CN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切线的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性质定理</a:t>
            </a:r>
            <a:r>
              <a:rPr kumimoji="0" lang="zh-CN" sz="32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解题</a:t>
            </a:r>
            <a:r>
              <a:rPr kumimoji="0" lang="en-US" altLang="zh-CN" sz="32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9376" y="1340768"/>
            <a:ext cx="10729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、技巧提炼：</a:t>
            </a:r>
            <a:endParaRPr lang="zh-CN" altLang="en-US" sz="32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08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1708" y="64744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188640"/>
            <a:ext cx="9649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5</a:t>
            </a:r>
            <a:r>
              <a:rPr lang="zh-CN" altLang="en-US" sz="3200" dirty="0" smtClean="0"/>
              <a:t>：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pic>
        <p:nvPicPr>
          <p:cNvPr id="54273" name="Picture 1" descr="C:\Users\Administrator\AppData\Roaming\Tencent\Users\2782429449\QQ\WinTemp\RichOle\S9C3ZWMQ9~LM2WHXU8`3Q}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9416" y="908720"/>
            <a:ext cx="9793088" cy="2088232"/>
          </a:xfrm>
          <a:prstGeom prst="rect">
            <a:avLst/>
          </a:prstGeom>
          <a:noFill/>
        </p:spPr>
      </p:pic>
      <p:pic>
        <p:nvPicPr>
          <p:cNvPr id="7" name="图片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16280" y="2780928"/>
            <a:ext cx="3493104" cy="27363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99656" y="188640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有交点，</a:t>
            </a:r>
            <a:r>
              <a:rPr lang="zh-CN" altLang="en-US" sz="3200" b="1" dirty="0" smtClean="0">
                <a:solidFill>
                  <a:srgbClr val="0000CC"/>
                </a:solidFill>
              </a:rPr>
              <a:t> 连半径，证垂直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08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1708" y="64744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188640"/>
            <a:ext cx="10225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6</a:t>
            </a:r>
            <a:r>
              <a:rPr lang="zh-CN" altLang="en-US" sz="3200" dirty="0" smtClean="0"/>
              <a:t>：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pic>
        <p:nvPicPr>
          <p:cNvPr id="71681" name="Picture 1" descr="C:\Users\Administrator\AppData\Roaming\Tencent\Users\2782429449\QQ\WinTemp\RichOle\_DY$]_@)]1[HOYMLTJQ@DQ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344" y="908720"/>
            <a:ext cx="6048672" cy="640871"/>
          </a:xfrm>
          <a:prstGeom prst="rect">
            <a:avLst/>
          </a:prstGeom>
          <a:noFill/>
        </p:spPr>
      </p:pic>
      <p:pic>
        <p:nvPicPr>
          <p:cNvPr id="71684" name="Picture 4" descr="C:\Users\Administrator\AppData\Roaming\Tencent\Users\2782429449\QQ\WinTemp\RichOle\FYXQ_]NX}R{1OJC4B%)94`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0016" y="836712"/>
            <a:ext cx="3050521" cy="633127"/>
          </a:xfrm>
          <a:prstGeom prst="rect">
            <a:avLst/>
          </a:prstGeom>
          <a:noFill/>
        </p:spPr>
      </p:pic>
      <p:pic>
        <p:nvPicPr>
          <p:cNvPr id="71685" name="Picture 5" descr="C:\Users\Administrator\AppData\Roaming\Tencent\Users\2782429449\QQ\WinTemp\RichOle\4PV(YT}U3D}9RXIP~}HAZ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36360" y="980728"/>
            <a:ext cx="1896797" cy="576064"/>
          </a:xfrm>
          <a:prstGeom prst="rect">
            <a:avLst/>
          </a:prstGeom>
          <a:noFill/>
        </p:spPr>
      </p:pic>
      <p:pic>
        <p:nvPicPr>
          <p:cNvPr id="71686" name="Picture 6" descr="C:\Users\Administrator\AppData\Roaming\Tencent\Users\2782429449\QQ\WinTemp\RichOle\C5R}@JV%ZIB1D)K_G3RCTQ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360" y="1484784"/>
            <a:ext cx="3485926" cy="576064"/>
          </a:xfrm>
          <a:prstGeom prst="rect">
            <a:avLst/>
          </a:prstGeom>
          <a:noFill/>
        </p:spPr>
      </p:pic>
      <p:pic>
        <p:nvPicPr>
          <p:cNvPr id="71687" name="Picture 7" descr="C:\Users\Administrator\AppData\Roaming\Tencent\Users\2782429449\QQ\WinTemp\RichOle\)[X{YSS%L6MB~DJYZ5~PDX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91744" y="1412776"/>
            <a:ext cx="6768752" cy="541500"/>
          </a:xfrm>
          <a:prstGeom prst="rect">
            <a:avLst/>
          </a:prstGeom>
          <a:noFill/>
        </p:spPr>
      </p:pic>
      <p:pic>
        <p:nvPicPr>
          <p:cNvPr id="71688" name="Picture 8" descr="C:\Users\Administrator\AppData\Roaming\Tencent\Users\2782429449\QQ\WinTemp\RichOle\COB9R[9PLMRHF1T6ENH}YX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3352" y="1988840"/>
            <a:ext cx="4104456" cy="1235322"/>
          </a:xfrm>
          <a:prstGeom prst="rect">
            <a:avLst/>
          </a:prstGeom>
          <a:noFill/>
        </p:spPr>
      </p:pic>
      <p:sp>
        <p:nvSpPr>
          <p:cNvPr id="14" name="椭圆 13"/>
          <p:cNvSpPr/>
          <p:nvPr/>
        </p:nvSpPr>
        <p:spPr>
          <a:xfrm>
            <a:off x="8904312" y="3933056"/>
            <a:ext cx="1512168" cy="151216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>
            <a:stCxn id="14" idx="2"/>
          </p:cNvCxnSpPr>
          <p:nvPr/>
        </p:nvCxnSpPr>
        <p:spPr>
          <a:xfrm flipV="1">
            <a:off x="8904312" y="4653136"/>
            <a:ext cx="1728192" cy="3600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832304" y="2564904"/>
            <a:ext cx="72008" cy="212423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8832304" y="2564904"/>
            <a:ext cx="1800200" cy="208823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8832304" y="2564904"/>
            <a:ext cx="864096" cy="20882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8904312" y="3933056"/>
            <a:ext cx="792088" cy="72008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616280" y="2132856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A</a:t>
            </a:r>
            <a:endParaRPr lang="zh-CN" altLang="en-US" sz="28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8472264" y="3717032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E</a:t>
            </a:r>
            <a:endParaRPr lang="zh-CN" altLang="en-US" sz="28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8472264" y="450912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B</a:t>
            </a:r>
            <a:endParaRPr lang="zh-CN" altLang="en-US" sz="28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9480376" y="4653136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D</a:t>
            </a:r>
            <a:endParaRPr lang="zh-CN" altLang="en-US" sz="28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10560496" y="450912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C</a:t>
            </a:r>
            <a:endParaRPr lang="zh-CN" altLang="en-US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855640" y="188640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sym typeface="Wingdings" pitchFamily="2" charset="2"/>
              </a:rPr>
              <a:t>无交点，</a:t>
            </a:r>
            <a:r>
              <a:rPr lang="zh-CN" altLang="en-US" sz="3200" b="1" dirty="0" smtClean="0">
                <a:solidFill>
                  <a:srgbClr val="0000CC"/>
                </a:solidFill>
                <a:sym typeface="Wingdings" pitchFamily="2" charset="2"/>
              </a:rPr>
              <a:t>作垂直</a:t>
            </a:r>
            <a:r>
              <a:rPr lang="zh-CN" altLang="en-US" sz="3200" b="1" dirty="0" smtClean="0">
                <a:solidFill>
                  <a:srgbClr val="0000CC"/>
                </a:solidFill>
              </a:rPr>
              <a:t>，证半径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552384" y="4221088"/>
            <a:ext cx="3000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18108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1708" y="64744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188640"/>
            <a:ext cx="10225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6</a:t>
            </a:r>
            <a:r>
              <a:rPr lang="zh-CN" altLang="en-US" sz="3200" dirty="0" smtClean="0"/>
              <a:t>：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pic>
        <p:nvPicPr>
          <p:cNvPr id="71681" name="Picture 1" descr="C:\Users\Administrator\AppData\Roaming\Tencent\Users\2782429449\QQ\WinTemp\RichOle\_DY$]_@)]1[HOYMLTJQ@DQ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344" y="908720"/>
            <a:ext cx="6048672" cy="640871"/>
          </a:xfrm>
          <a:prstGeom prst="rect">
            <a:avLst/>
          </a:prstGeom>
          <a:noFill/>
        </p:spPr>
      </p:pic>
      <p:pic>
        <p:nvPicPr>
          <p:cNvPr id="71684" name="Picture 4" descr="C:\Users\Administrator\AppData\Roaming\Tencent\Users\2782429449\QQ\WinTemp\RichOle\FYXQ_]NX}R{1OJC4B%)94`J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0016" y="836712"/>
            <a:ext cx="3050521" cy="633127"/>
          </a:xfrm>
          <a:prstGeom prst="rect">
            <a:avLst/>
          </a:prstGeom>
          <a:noFill/>
        </p:spPr>
      </p:pic>
      <p:pic>
        <p:nvPicPr>
          <p:cNvPr id="71685" name="Picture 5" descr="C:\Users\Administrator\AppData\Roaming\Tencent\Users\2782429449\QQ\WinTemp\RichOle\4PV(YT}U3D}9RXIP~}HAZ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36360" y="980728"/>
            <a:ext cx="1896797" cy="576064"/>
          </a:xfrm>
          <a:prstGeom prst="rect">
            <a:avLst/>
          </a:prstGeom>
          <a:noFill/>
        </p:spPr>
      </p:pic>
      <p:pic>
        <p:nvPicPr>
          <p:cNvPr id="71686" name="Picture 6" descr="C:\Users\Administrator\AppData\Roaming\Tencent\Users\2782429449\QQ\WinTemp\RichOle\C5R}@JV%ZIB1D)K_G3RCTQ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360" y="1484784"/>
            <a:ext cx="3485926" cy="576064"/>
          </a:xfrm>
          <a:prstGeom prst="rect">
            <a:avLst/>
          </a:prstGeom>
          <a:noFill/>
        </p:spPr>
      </p:pic>
      <p:pic>
        <p:nvPicPr>
          <p:cNvPr id="71687" name="Picture 7" descr="C:\Users\Administrator\AppData\Roaming\Tencent\Users\2782429449\QQ\WinTemp\RichOle\)[X{YSS%L6MB~DJYZ5~PDX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91744" y="1412776"/>
            <a:ext cx="6768752" cy="541500"/>
          </a:xfrm>
          <a:prstGeom prst="rect">
            <a:avLst/>
          </a:prstGeom>
          <a:noFill/>
        </p:spPr>
      </p:pic>
      <p:pic>
        <p:nvPicPr>
          <p:cNvPr id="71688" name="Picture 8" descr="C:\Users\Administrator\AppData\Roaming\Tencent\Users\2782429449\QQ\WinTemp\RichOle\COB9R[9PLMRHF1T6ENH}YX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3352" y="1988840"/>
            <a:ext cx="4104456" cy="1235322"/>
          </a:xfrm>
          <a:prstGeom prst="rect">
            <a:avLst/>
          </a:prstGeom>
          <a:noFill/>
        </p:spPr>
      </p:pic>
      <p:sp>
        <p:nvSpPr>
          <p:cNvPr id="14" name="椭圆 13"/>
          <p:cNvSpPr/>
          <p:nvPr/>
        </p:nvSpPr>
        <p:spPr>
          <a:xfrm>
            <a:off x="8904312" y="3933056"/>
            <a:ext cx="1512168" cy="1512168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>
            <a:stCxn id="14" idx="2"/>
          </p:cNvCxnSpPr>
          <p:nvPr/>
        </p:nvCxnSpPr>
        <p:spPr>
          <a:xfrm flipV="1">
            <a:off x="8904312" y="4653136"/>
            <a:ext cx="1728192" cy="360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832304" y="2564904"/>
            <a:ext cx="72008" cy="212423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8832304" y="2564904"/>
            <a:ext cx="1800200" cy="20882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8832304" y="2564904"/>
            <a:ext cx="864096" cy="208823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8904312" y="3933056"/>
            <a:ext cx="792088" cy="72008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616280" y="2132856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A</a:t>
            </a:r>
            <a:endParaRPr lang="zh-CN" altLang="en-US" sz="28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8472264" y="3717032"/>
            <a:ext cx="288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E</a:t>
            </a:r>
            <a:endParaRPr lang="zh-CN" altLang="en-US" sz="28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8472264" y="450912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B</a:t>
            </a:r>
            <a:endParaRPr lang="zh-CN" altLang="en-US" sz="28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9480376" y="4653136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D</a:t>
            </a:r>
            <a:endParaRPr lang="zh-CN" altLang="en-US" sz="28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10560496" y="4509120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C</a:t>
            </a:r>
            <a:endParaRPr lang="zh-CN" altLang="en-US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855640" y="188640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sym typeface="Wingdings" pitchFamily="2" charset="2"/>
              </a:rPr>
              <a:t>无交点，</a:t>
            </a:r>
            <a:r>
              <a:rPr lang="zh-CN" altLang="en-US" sz="3200" b="1" dirty="0" smtClean="0">
                <a:solidFill>
                  <a:srgbClr val="0000CC"/>
                </a:solidFill>
                <a:sym typeface="Wingdings" pitchFamily="2" charset="2"/>
              </a:rPr>
              <a:t>作垂直</a:t>
            </a:r>
            <a:r>
              <a:rPr lang="zh-CN" altLang="en-US" sz="3200" b="1" dirty="0" smtClean="0">
                <a:solidFill>
                  <a:srgbClr val="0000CC"/>
                </a:solidFill>
              </a:rPr>
              <a:t>，证半径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552384" y="4221088"/>
            <a:ext cx="3000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18108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1708" y="64744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188640"/>
            <a:ext cx="907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5</a:t>
            </a:r>
            <a:r>
              <a:rPr lang="zh-CN" altLang="en-US" sz="3200" b="1" dirty="0" smtClean="0">
                <a:solidFill>
                  <a:srgbClr val="FF0000"/>
                </a:solidFill>
              </a:rPr>
              <a:t>、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6</a:t>
            </a:r>
            <a:r>
              <a:rPr lang="zh-CN" altLang="en-US" sz="3200" dirty="0" smtClean="0"/>
              <a:t>：</a:t>
            </a:r>
            <a:r>
              <a:rPr lang="zh-CN" altLang="en-US" sz="3200" b="1" dirty="0" smtClean="0"/>
              <a:t>切线的判定：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3392" y="2690336"/>
            <a:ext cx="112332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 smtClean="0"/>
              <a:t>在证明直线和圆相切时，常有以下两种</a:t>
            </a:r>
            <a:r>
              <a:rPr lang="zh-CN" altLang="en-US" sz="2800" b="1" dirty="0" smtClean="0"/>
              <a:t>作</a:t>
            </a:r>
            <a:r>
              <a:rPr lang="zh-CN" altLang="zh-CN" sz="2800" b="1" dirty="0" smtClean="0"/>
              <a:t>辅助线方法：</a:t>
            </a:r>
            <a:endParaRPr lang="en-US" altLang="zh-CN" sz="2800" b="1" dirty="0" smtClean="0"/>
          </a:p>
          <a:p>
            <a:r>
              <a:rPr lang="zh-CN" altLang="zh-CN" sz="2800" b="1" dirty="0" smtClean="0">
                <a:solidFill>
                  <a:srgbClr val="0000CC"/>
                </a:solidFill>
              </a:rPr>
              <a:t>⑴当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已知直线经过圆上的一点</a:t>
            </a:r>
            <a:r>
              <a:rPr lang="zh-CN" altLang="zh-CN" sz="2800" b="1" dirty="0" smtClean="0">
                <a:solidFill>
                  <a:srgbClr val="0000CC"/>
                </a:solidFill>
              </a:rPr>
              <a:t>，那么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连结这点和圆心</a:t>
            </a:r>
            <a:r>
              <a:rPr lang="zh-CN" altLang="zh-CN" sz="2800" b="1" dirty="0" smtClean="0">
                <a:solidFill>
                  <a:srgbClr val="0000CC"/>
                </a:solidFill>
              </a:rPr>
              <a:t>，得到辅助半径，再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证明所作半径与这条直线垂直</a:t>
            </a:r>
            <a:r>
              <a:rPr lang="zh-CN" altLang="zh-CN" sz="2800" b="1" dirty="0" smtClean="0">
                <a:solidFill>
                  <a:srgbClr val="0000CC"/>
                </a:solidFill>
              </a:rPr>
              <a:t>即可</a:t>
            </a:r>
            <a:r>
              <a:rPr lang="en-US" altLang="zh-CN" sz="2800" b="1" dirty="0" smtClean="0">
                <a:solidFill>
                  <a:srgbClr val="0000CC"/>
                </a:solidFill>
              </a:rPr>
              <a:t>.</a:t>
            </a:r>
          </a:p>
          <a:p>
            <a:r>
              <a:rPr lang="en-US" altLang="zh-CN" sz="2800" b="1" dirty="0" smtClean="0">
                <a:solidFill>
                  <a:srgbClr val="0000CC"/>
                </a:solidFill>
              </a:rPr>
              <a:t> </a:t>
            </a:r>
            <a:r>
              <a:rPr lang="zh-CN" altLang="zh-CN" sz="2800" b="1" dirty="0" smtClean="0">
                <a:solidFill>
                  <a:srgbClr val="0000CC"/>
                </a:solidFill>
              </a:rPr>
              <a:t>⑵如果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不知直线与圆是否有交点</a:t>
            </a:r>
            <a:r>
              <a:rPr lang="zh-CN" altLang="zh-CN" sz="2800" b="1" dirty="0" smtClean="0">
                <a:solidFill>
                  <a:srgbClr val="0000CC"/>
                </a:solidFill>
              </a:rPr>
              <a:t>时，那么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过圆心作直线的垂线段</a:t>
            </a:r>
            <a:r>
              <a:rPr lang="zh-CN" altLang="zh-CN" sz="2800" b="1" dirty="0" smtClean="0">
                <a:solidFill>
                  <a:srgbClr val="0000CC"/>
                </a:solidFill>
              </a:rPr>
              <a:t>，再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证明垂线段的长度等于半径的长</a:t>
            </a:r>
            <a:r>
              <a:rPr lang="zh-CN" altLang="zh-CN" sz="2800" b="1" dirty="0" smtClean="0">
                <a:solidFill>
                  <a:srgbClr val="0000CC"/>
                </a:solidFill>
              </a:rPr>
              <a:t>即可</a:t>
            </a:r>
            <a:r>
              <a:rPr lang="en-US" altLang="zh-CN" sz="2800" b="1" dirty="0" smtClean="0">
                <a:solidFill>
                  <a:srgbClr val="0000CC"/>
                </a:solidFill>
              </a:rPr>
              <a:t>.</a:t>
            </a:r>
            <a:endParaRPr lang="zh-CN" altLang="en-US" sz="2800" b="1" dirty="0">
              <a:solidFill>
                <a:srgbClr val="0000CC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839416" y="1484784"/>
            <a:ext cx="27574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</a:rPr>
              <a:t>技巧提炼：</a:t>
            </a:r>
            <a:endParaRPr lang="en-US" altLang="zh-CN" sz="4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08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对象 22530"/>
          <p:cNvGraphicFramePr>
            <a:graphicFrameLocks/>
          </p:cNvGraphicFramePr>
          <p:nvPr/>
        </p:nvGraphicFramePr>
        <p:xfrm>
          <a:off x="195263" y="974725"/>
          <a:ext cx="11301412" cy="5470525"/>
        </p:xfrm>
        <a:graphic>
          <a:graphicData uri="http://schemas.openxmlformats.org/presentationml/2006/ole">
            <p:oleObj spid="_x0000_s1026" name="Microsoft Word 97-2003" r:id="rId4" imgW="11782023" imgH="5745546" progId="Word.Document.8">
              <p:embed/>
            </p:oleObj>
          </a:graphicData>
        </a:graphic>
      </p:graphicFrame>
      <p:sp>
        <p:nvSpPr>
          <p:cNvPr id="10242" name="文本框 22531"/>
          <p:cNvSpPr/>
          <p:nvPr/>
        </p:nvSpPr>
        <p:spPr>
          <a:xfrm>
            <a:off x="1991544" y="1556792"/>
            <a:ext cx="580608" cy="584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</a:rPr>
              <a:t>B</a:t>
            </a:r>
            <a:r>
              <a:rPr lang="en-US" altLang="zh-CN" sz="2800" dirty="0">
                <a:solidFill>
                  <a:srgbClr val="FF0000"/>
                </a:solidFill>
              </a:rPr>
              <a:t> 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1708" y="64744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43472" y="18864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3200" dirty="0" smtClean="0"/>
              <a:t>：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8616280" y="2996952"/>
            <a:ext cx="792088" cy="36004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071664" y="188640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CC"/>
                </a:solidFill>
              </a:rPr>
              <a:t>连半径，造等腰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1708" y="64744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188640"/>
            <a:ext cx="9289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CC"/>
                </a:solidFill>
                <a:ea typeface="方正小标宋_GBK" pitchFamily="65" charset="-122"/>
              </a:rPr>
              <a:t>圆中常见辅助线的作法</a:t>
            </a:r>
            <a:r>
              <a:rPr lang="zh-CN" altLang="en-US" sz="3200" b="1" dirty="0" smtClean="0">
                <a:solidFill>
                  <a:srgbClr val="FF0000"/>
                </a:solidFill>
                <a:latin typeface="方正粗黑宋简体" pitchFamily="2" charset="-122"/>
                <a:ea typeface="方正粗黑宋简体" pitchFamily="2" charset="-122"/>
              </a:rPr>
              <a:t>口诀</a:t>
            </a:r>
            <a:endParaRPr lang="zh-CN" altLang="en-US" sz="3200" b="1" dirty="0" smtClean="0">
              <a:solidFill>
                <a:srgbClr val="0000CC"/>
              </a:solidFill>
              <a:latin typeface="方正粗黑宋简体" pitchFamily="2" charset="-122"/>
              <a:ea typeface="方正粗黑宋简体" pitchFamily="2" charset="-122"/>
            </a:endParaRPr>
          </a:p>
          <a:p>
            <a:endParaRPr lang="zh-CN" altLang="en-US" sz="3200" b="1" dirty="0" smtClean="0">
              <a:solidFill>
                <a:srgbClr val="0000CC"/>
              </a:solidFill>
              <a:ea typeface="方正小标宋_GBK" pitchFamily="65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59496" y="112474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343472" y="1196752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要用等腰三角形，圆中半径来帮忙</a:t>
            </a:r>
            <a:r>
              <a:rPr lang="zh-CN" altLang="en-US" b="1" dirty="0" smtClean="0">
                <a:solidFill>
                  <a:srgbClr val="FF0000"/>
                </a:solidFill>
              </a:rPr>
              <a:t>；</a:t>
            </a:r>
            <a:endParaRPr lang="en-US" altLang="zh-CN" b="1" dirty="0" smtClean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43472" y="1988840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/>
              <a:t>半径弦长要计算，弦心距来站中间；</a:t>
            </a:r>
            <a:endParaRPr lang="en-US" altLang="zh-CN" sz="3600" b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343472" y="2708920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要是直径想直角，直角直径紧相连；</a:t>
            </a:r>
            <a:endParaRPr lang="en-US" altLang="zh-CN" sz="3600" b="1" dirty="0" smtClean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15480" y="342900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/>
              <a:t>圆上若有一切线，切点圆心半径连；</a:t>
            </a:r>
            <a:endParaRPr lang="en-US" altLang="zh-CN" sz="3600" b="1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1415480" y="4149080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要想证明是切线，公共点要仔细辨；</a:t>
            </a:r>
            <a:endParaRPr lang="en-US" altLang="zh-CN" sz="3600" b="1" dirty="0" smtClean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15480" y="4797152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/>
              <a:t>连接半径证垂直，作了垂直证半径。</a:t>
            </a:r>
            <a:endParaRPr lang="zh-CN" altLang="en-US" sz="3600" b="1" dirty="0"/>
          </a:p>
        </p:txBody>
      </p:sp>
    </p:spTree>
    <p:extLst>
      <p:ext uri="{BB962C8B-B14F-4D97-AF65-F5344CB8AC3E}">
        <p14:creationId xmlns="" xmlns:p14="http://schemas.microsoft.com/office/powerpoint/2010/main" val="18108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21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1708" y="64744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18864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3200" dirty="0" smtClean="0"/>
              <a:t>：</a:t>
            </a:r>
            <a:r>
              <a:rPr lang="zh-CN" altLang="en-US" sz="3200" b="1" dirty="0" smtClean="0">
                <a:solidFill>
                  <a:srgbClr val="0000CC"/>
                </a:solidFill>
              </a:rPr>
              <a:t>连半径，造等腰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1384" y="980728"/>
            <a:ext cx="110892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spc="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800" b="1" spc="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zh-CN" altLang="zh-CN" sz="2800" b="1" spc="100" dirty="0" smtClean="0"/>
              <a:t>如图，</a:t>
            </a:r>
            <a:r>
              <a:rPr lang="en-US" altLang="zh-CN" sz="2800" b="1" spc="100" dirty="0" smtClean="0"/>
              <a:t>AC</a:t>
            </a:r>
            <a:r>
              <a:rPr lang="zh-CN" altLang="zh-CN" sz="2800" b="1" spc="100" dirty="0" smtClean="0"/>
              <a:t>为圆</a:t>
            </a:r>
            <a:r>
              <a:rPr lang="en-US" altLang="zh-CN" sz="2800" b="1" spc="100" dirty="0" smtClean="0"/>
              <a:t>O</a:t>
            </a:r>
            <a:r>
              <a:rPr lang="zh-CN" altLang="zh-CN" sz="2800" b="1" spc="100" dirty="0" smtClean="0"/>
              <a:t>的弦，点</a:t>
            </a:r>
            <a:r>
              <a:rPr lang="en-US" altLang="zh-CN" sz="2800" b="1" spc="100" dirty="0" smtClean="0"/>
              <a:t>B</a:t>
            </a:r>
            <a:r>
              <a:rPr lang="zh-CN" altLang="zh-CN" sz="2800" b="1" spc="100" dirty="0" smtClean="0"/>
              <a:t>在弧</a:t>
            </a:r>
            <a:r>
              <a:rPr lang="en-US" altLang="zh-CN" sz="2800" b="1" spc="100" dirty="0" smtClean="0"/>
              <a:t>AC</a:t>
            </a:r>
            <a:r>
              <a:rPr lang="zh-CN" altLang="zh-CN" sz="2800" b="1" spc="100" dirty="0" smtClean="0"/>
              <a:t>上，若∠</a:t>
            </a:r>
            <a:r>
              <a:rPr lang="en-US" altLang="zh-CN" sz="2800" b="1" spc="100" dirty="0" smtClean="0"/>
              <a:t>CBO=58°</a:t>
            </a:r>
            <a:r>
              <a:rPr lang="zh-CN" altLang="zh-CN" sz="2800" b="1" spc="100" dirty="0" smtClean="0"/>
              <a:t>，∠</a:t>
            </a:r>
            <a:r>
              <a:rPr lang="en-US" altLang="zh-CN" sz="2800" b="1" spc="100" dirty="0" smtClean="0"/>
              <a:t>CAO=20°</a:t>
            </a:r>
            <a:r>
              <a:rPr lang="zh-CN" altLang="zh-CN" sz="2800" b="1" spc="100" dirty="0" smtClean="0"/>
              <a:t>，则∠</a:t>
            </a:r>
            <a:r>
              <a:rPr lang="en-US" altLang="zh-CN" sz="2800" b="1" spc="100" dirty="0" smtClean="0"/>
              <a:t>AOB</a:t>
            </a:r>
            <a:r>
              <a:rPr lang="zh-CN" altLang="zh-CN" sz="2800" b="1" spc="100" dirty="0" smtClean="0"/>
              <a:t>的度数为</a:t>
            </a:r>
            <a:r>
              <a:rPr lang="en-US" altLang="zh-CN" sz="2800" b="1" spc="100" dirty="0" smtClean="0"/>
              <a:t>_____ ° </a:t>
            </a:r>
            <a:endParaRPr lang="zh-CN" altLang="en-US" sz="2800" b="1" spc="100" dirty="0"/>
          </a:p>
        </p:txBody>
      </p:sp>
      <p:pic>
        <p:nvPicPr>
          <p:cNvPr id="8" name="图片 7" descr="说明: figure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ne="http://schemas.microsoft.com/office/word/2006/wordml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val="0"/>
              </a:ext>
            </a:extLst>
          </a:blip>
          <a:stretch>
            <a:fillRect/>
          </a:stretch>
        </p:blipFill>
        <p:spPr bwMode="auto">
          <a:xfrm>
            <a:off x="8544272" y="2276872"/>
            <a:ext cx="2952328" cy="28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6456040" y="1700808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76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8976320" y="3140968"/>
            <a:ext cx="936104" cy="720080"/>
          </a:xfrm>
          <a:prstGeom prst="line">
            <a:avLst/>
          </a:prstGeom>
          <a:ln w="317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108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1708" y="64744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18864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3200" dirty="0" smtClean="0"/>
              <a:t>：</a:t>
            </a:r>
            <a:r>
              <a:rPr lang="zh-CN" altLang="en-US" sz="3200" b="1" dirty="0" smtClean="0">
                <a:solidFill>
                  <a:srgbClr val="0000CC"/>
                </a:solidFill>
              </a:rPr>
              <a:t>连半径，造等腰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7368" y="1196752"/>
            <a:ext cx="10729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、技巧提炼：</a:t>
            </a:r>
            <a:endParaRPr lang="zh-CN" altLang="en-US" sz="32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1384" y="2132856"/>
            <a:ext cx="109452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kern="100" dirty="0" smtClean="0">
                <a:latin typeface="Times New Roman" pitchFamily="18" charset="0"/>
                <a:ea typeface="仿宋_GB2312"/>
                <a:cs typeface="Times New Roman" pitchFamily="18" charset="0"/>
              </a:rPr>
              <a:t>连接半径构造等腰三角形</a:t>
            </a:r>
            <a:r>
              <a:rPr lang="zh-CN" altLang="zh-CN" sz="2800" b="1" kern="100" dirty="0" smtClean="0">
                <a:solidFill>
                  <a:srgbClr val="0000CC"/>
                </a:solidFill>
                <a:latin typeface="Times New Roman" pitchFamily="18" charset="0"/>
                <a:ea typeface="仿宋_GB2312"/>
                <a:cs typeface="Times New Roman" pitchFamily="18" charset="0"/>
              </a:rPr>
              <a:t>，利用等腰三角形的性质及圆的相关</a:t>
            </a:r>
            <a:r>
              <a:rPr lang="zh-CN" altLang="en-US" sz="2800" b="1" kern="100" dirty="0" smtClean="0">
                <a:solidFill>
                  <a:srgbClr val="0000CC"/>
                </a:solidFill>
                <a:latin typeface="Times New Roman" pitchFamily="18" charset="0"/>
                <a:ea typeface="仿宋_GB2312"/>
                <a:cs typeface="Times New Roman" pitchFamily="18" charset="0"/>
              </a:rPr>
              <a:t>定理</a:t>
            </a:r>
            <a:r>
              <a:rPr lang="zh-CN" altLang="zh-CN" sz="2800" b="1" kern="100" dirty="0" smtClean="0">
                <a:solidFill>
                  <a:srgbClr val="0000CC"/>
                </a:solidFill>
                <a:latin typeface="Times New Roman" pitchFamily="18" charset="0"/>
                <a:ea typeface="仿宋_GB2312"/>
                <a:cs typeface="Times New Roman" pitchFamily="18" charset="0"/>
              </a:rPr>
              <a:t>，解决</a:t>
            </a:r>
            <a:r>
              <a:rPr lang="zh-CN" altLang="zh-CN" sz="2800" b="1" kern="100" dirty="0" smtClean="0">
                <a:solidFill>
                  <a:srgbClr val="FF0000"/>
                </a:solidFill>
                <a:latin typeface="Times New Roman" pitchFamily="18" charset="0"/>
                <a:ea typeface="仿宋_GB2312"/>
                <a:cs typeface="Times New Roman" pitchFamily="18" charset="0"/>
              </a:rPr>
              <a:t>角度</a:t>
            </a:r>
            <a:r>
              <a:rPr lang="zh-CN" altLang="zh-CN" sz="2800" b="1" kern="100" dirty="0" smtClean="0">
                <a:solidFill>
                  <a:srgbClr val="0000CC"/>
                </a:solidFill>
                <a:latin typeface="Times New Roman" pitchFamily="18" charset="0"/>
                <a:ea typeface="仿宋_GB2312"/>
                <a:cs typeface="Times New Roman" pitchFamily="18" charset="0"/>
              </a:rPr>
              <a:t>的计算问题</a:t>
            </a:r>
            <a:r>
              <a:rPr lang="zh-CN" altLang="en-US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。</a:t>
            </a:r>
            <a:endParaRPr lang="zh-CN" altLang="en-US" sz="2800" dirty="0"/>
          </a:p>
        </p:txBody>
      </p:sp>
    </p:spTree>
    <p:extLst>
      <p:ext uri="{BB962C8B-B14F-4D97-AF65-F5344CB8AC3E}">
        <p14:creationId xmlns="" xmlns:p14="http://schemas.microsoft.com/office/powerpoint/2010/main" val="18108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1708" y="64744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18864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3200" dirty="0" smtClean="0"/>
              <a:t>：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3352" y="1268760"/>
            <a:ext cx="1058517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endParaRPr lang="en-US" altLang="zh-CN" dirty="0" smtClean="0">
              <a:latin typeface="宋体" panose="02010600030101010101" pitchFamily="2" charset="-122"/>
            </a:endParaRPr>
          </a:p>
          <a:p>
            <a:pPr fontAlgn="auto"/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</a:rPr>
              <a:t>、</a:t>
            </a:r>
            <a:r>
              <a:rPr lang="zh-CN" altLang="en-US" sz="2800" b="1" dirty="0" smtClean="0">
                <a:latin typeface="宋体" panose="02010600030101010101" pitchFamily="2" charset="-122"/>
              </a:rPr>
              <a:t>如图所示，</a:t>
            </a:r>
            <a:r>
              <a:rPr lang="zh-CN" altLang="en-US" sz="2800" b="1" dirty="0" smtClean="0">
                <a:latin typeface="宋体" panose="02010600030101010101" pitchFamily="2" charset="-122"/>
                <a:sym typeface="+mn-ea"/>
              </a:rPr>
              <a:t>⊙</a:t>
            </a:r>
            <a:r>
              <a:rPr lang="en-US" altLang="zh-CN" sz="2800" b="1" i="1" dirty="0" smtClean="0">
                <a:latin typeface="宋体" panose="02010600030101010101" pitchFamily="2" charset="-122"/>
                <a:sym typeface="+mn-ea"/>
              </a:rPr>
              <a:t>O</a:t>
            </a:r>
            <a:r>
              <a:rPr lang="zh-CN" altLang="en-US" sz="2800" b="1" dirty="0" smtClean="0">
                <a:latin typeface="宋体" panose="02010600030101010101" pitchFamily="2" charset="-122"/>
                <a:sym typeface="+mn-ea"/>
              </a:rPr>
              <a:t>是△</a:t>
            </a:r>
            <a:r>
              <a:rPr lang="en-US" altLang="zh-CN" sz="2800" b="1" dirty="0" smtClean="0">
                <a:latin typeface="宋体" panose="02010600030101010101" pitchFamily="2" charset="-122"/>
                <a:sym typeface="+mn-ea"/>
              </a:rPr>
              <a:t>ABC</a:t>
            </a:r>
            <a:r>
              <a:rPr lang="zh-CN" altLang="en-US" sz="2800" b="1" dirty="0" smtClean="0">
                <a:latin typeface="宋体" panose="02010600030101010101" pitchFamily="2" charset="-122"/>
                <a:sym typeface="+mn-ea"/>
              </a:rPr>
              <a:t>的外接圆，</a:t>
            </a:r>
            <a:r>
              <a:rPr lang="en-US" altLang="zh-CN" sz="2800" b="1" dirty="0" smtClean="0">
                <a:latin typeface="宋体" panose="02010600030101010101" pitchFamily="2" charset="-122"/>
                <a:sym typeface="+mn-ea"/>
              </a:rPr>
              <a:t>∠BAC=60</a:t>
            </a:r>
            <a:r>
              <a:rPr lang="zh-CN" altLang="en-US" sz="2800" b="1" dirty="0" smtClean="0">
                <a:latin typeface="宋体" panose="02010600030101010101" pitchFamily="2" charset="-122"/>
                <a:sym typeface="+mn-ea"/>
              </a:rPr>
              <a:t>°，若⊙</a:t>
            </a:r>
            <a:r>
              <a:rPr lang="en-US" altLang="zh-CN" sz="2800" b="1" i="1" dirty="0" smtClean="0">
                <a:latin typeface="宋体" panose="02010600030101010101" pitchFamily="2" charset="-122"/>
                <a:sym typeface="+mn-ea"/>
              </a:rPr>
              <a:t>O</a:t>
            </a:r>
            <a:r>
              <a:rPr lang="zh-CN" altLang="en-US" sz="2800" b="1" dirty="0" smtClean="0">
                <a:latin typeface="宋体" panose="02010600030101010101" pitchFamily="2" charset="-122"/>
                <a:sym typeface="+mn-ea"/>
              </a:rPr>
              <a:t>的半径</a:t>
            </a:r>
            <a:r>
              <a:rPr lang="en-US" altLang="zh-CN" sz="2800" b="1" dirty="0" smtClean="0">
                <a:latin typeface="宋体" panose="02010600030101010101" pitchFamily="2" charset="-122"/>
                <a:sym typeface="+mn-ea"/>
              </a:rPr>
              <a:t>OC</a:t>
            </a:r>
            <a:r>
              <a:rPr lang="zh-CN" altLang="en-US" sz="2800" b="1" dirty="0" smtClean="0">
                <a:latin typeface="宋体" panose="02010600030101010101" pitchFamily="2" charset="-122"/>
                <a:sym typeface="+mn-ea"/>
              </a:rPr>
              <a:t>为</a:t>
            </a:r>
            <a:r>
              <a:rPr lang="en-US" altLang="zh-CN" sz="2800" b="1" dirty="0" smtClean="0">
                <a:latin typeface="宋体" panose="02010600030101010101" pitchFamily="2" charset="-122"/>
                <a:sym typeface="+mn-ea"/>
              </a:rPr>
              <a:t>2</a:t>
            </a:r>
            <a:r>
              <a:rPr lang="zh-CN" altLang="en-US" sz="2800" b="1" dirty="0" smtClean="0">
                <a:latin typeface="宋体" panose="02010600030101010101" pitchFamily="2" charset="-122"/>
                <a:sym typeface="+mn-ea"/>
              </a:rPr>
              <a:t>，则弦</a:t>
            </a:r>
            <a:r>
              <a:rPr lang="en-US" altLang="zh-CN" sz="2800" b="1" dirty="0" smtClean="0">
                <a:latin typeface="宋体" panose="02010600030101010101" pitchFamily="2" charset="-122"/>
                <a:sym typeface="+mn-ea"/>
              </a:rPr>
              <a:t>BC</a:t>
            </a:r>
            <a:r>
              <a:rPr lang="zh-CN" altLang="en-US" sz="2800" b="1" dirty="0" smtClean="0">
                <a:latin typeface="宋体" panose="02010600030101010101" pitchFamily="2" charset="-122"/>
                <a:sym typeface="+mn-ea"/>
              </a:rPr>
              <a:t>的长为（     ）</a:t>
            </a:r>
          </a:p>
          <a:p>
            <a:pPr fontAlgn="auto"/>
            <a:r>
              <a:rPr lang="en-US" altLang="zh-CN" sz="2800" b="1" dirty="0" smtClean="0">
                <a:latin typeface="宋体" panose="02010600030101010101" pitchFamily="2" charset="-122"/>
                <a:sym typeface="+mn-ea"/>
              </a:rPr>
              <a:t>A.1      B.       C.2       D.2</a:t>
            </a:r>
            <a:endParaRPr lang="en-US" altLang="zh-CN" sz="2800" b="1" dirty="0">
              <a:latin typeface="宋体" panose="02010600030101010101" pitchFamily="2" charset="-122"/>
              <a:sym typeface="+mn-ea"/>
            </a:endParaRPr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5879976" y="2492896"/>
          <a:ext cx="432048" cy="432048"/>
        </p:xfrm>
        <a:graphic>
          <a:graphicData uri="http://schemas.openxmlformats.org/presentationml/2006/ole">
            <p:oleObj spid="_x0000_s20483" name="Equation" r:id="rId3" imgW="228600" imgH="228600" progId="Equation.DSMT4">
              <p:embed/>
            </p:oleObj>
          </a:graphicData>
        </a:graphic>
      </p:graphicFrame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2351584" y="2492896"/>
          <a:ext cx="518160" cy="432048"/>
        </p:xfrm>
        <a:graphic>
          <a:graphicData uri="http://schemas.openxmlformats.org/presentationml/2006/ole">
            <p:oleObj spid="_x0000_s20484" name="Equation" r:id="rId4" imgW="228600" imgH="228600" progId="Equation.DSMT4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935760" y="1916832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7752184" y="2852936"/>
            <a:ext cx="3384376" cy="3240360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cxnSp>
        <p:nvCxnSpPr>
          <p:cNvPr id="13" name="直接连接符 12"/>
          <p:cNvCxnSpPr/>
          <p:nvPr/>
        </p:nvCxnSpPr>
        <p:spPr>
          <a:xfrm>
            <a:off x="9480376" y="4437112"/>
            <a:ext cx="1368152" cy="9361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8040216" y="4437112"/>
            <a:ext cx="1440160" cy="9361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8040216" y="5373216"/>
            <a:ext cx="273630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1" idx="2"/>
          </p:cNvCxnSpPr>
          <p:nvPr/>
        </p:nvCxnSpPr>
        <p:spPr>
          <a:xfrm>
            <a:off x="7752184" y="4473116"/>
            <a:ext cx="3096344" cy="9001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1" idx="2"/>
          </p:cNvCxnSpPr>
          <p:nvPr/>
        </p:nvCxnSpPr>
        <p:spPr>
          <a:xfrm>
            <a:off x="7752184" y="4473116"/>
            <a:ext cx="288032" cy="9001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320136" y="4221088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A</a:t>
            </a:r>
            <a:endParaRPr lang="zh-CN" altLang="en-US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9264352" y="400506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O</a:t>
            </a:r>
            <a:endParaRPr lang="zh-CN" altLang="en-US" sz="28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7608168" y="5157192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B</a:t>
            </a:r>
            <a:endParaRPr lang="zh-CN" altLang="en-US" sz="2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0848528" y="5229200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C</a:t>
            </a:r>
            <a:endParaRPr lang="zh-CN" altLang="en-US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999656" y="188640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CC"/>
                </a:solidFill>
              </a:rPr>
              <a:t>遇弦长，用垂径</a:t>
            </a:r>
            <a:endParaRPr lang="zh-CN" altLang="en-US" sz="3200" b="1" dirty="0"/>
          </a:p>
        </p:txBody>
      </p:sp>
    </p:spTree>
    <p:extLst>
      <p:ext uri="{BB962C8B-B14F-4D97-AF65-F5344CB8AC3E}">
        <p14:creationId xmlns="" xmlns:p14="http://schemas.microsoft.com/office/powerpoint/2010/main" val="18108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81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6240" y="3501008"/>
            <a:ext cx="3220152" cy="262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椭圆 4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1708" y="64744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127448" y="18864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3200" dirty="0" smtClean="0"/>
              <a:t>：</a:t>
            </a:r>
            <a:r>
              <a:rPr lang="zh-CN" altLang="en-US" sz="3200" b="1" dirty="0" smtClean="0">
                <a:solidFill>
                  <a:srgbClr val="0000CC"/>
                </a:solidFill>
              </a:rPr>
              <a:t>遇弦长，用垂径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pic>
        <p:nvPicPr>
          <p:cNvPr id="29697" name="Picture 1" descr="C:\Users\Administrator\AppData\Roaming\Tencent\Users\2782429449\QQ\WinTemp\RichOle\PO76)ID)Y`RJPGD9SH48%J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783" y="1484784"/>
            <a:ext cx="9656697" cy="189128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3352" y="1484784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31904" y="285293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10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863752" y="3789040"/>
            <a:ext cx="2520280" cy="2520280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4151784" y="4293096"/>
            <a:ext cx="201622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647728" y="400506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A</a:t>
            </a:r>
            <a:endParaRPr lang="zh-CN" altLang="en-US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168008" y="400506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B</a:t>
            </a:r>
            <a:endParaRPr lang="zh-CN" altLang="en-US" sz="28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943872" y="4941168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O</a:t>
            </a:r>
            <a:endParaRPr lang="zh-CN" altLang="en-US" sz="2800" b="1" dirty="0"/>
          </a:p>
        </p:txBody>
      </p:sp>
      <p:sp>
        <p:nvSpPr>
          <p:cNvPr id="21" name="矩形 20"/>
          <p:cNvSpPr/>
          <p:nvPr/>
        </p:nvSpPr>
        <p:spPr>
          <a:xfrm>
            <a:off x="4943872" y="4437112"/>
            <a:ext cx="3385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  <p:bldP spid="27" grpId="0"/>
      <p:bldP spid="28" grpId="0"/>
      <p:bldP spid="31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1708" y="64744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127448" y="18864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3200" dirty="0" smtClean="0"/>
              <a:t>：</a:t>
            </a:r>
            <a:r>
              <a:rPr lang="zh-CN" altLang="en-US" sz="3200" b="1" dirty="0" smtClean="0">
                <a:solidFill>
                  <a:srgbClr val="0000CC"/>
                </a:solidFill>
              </a:rPr>
              <a:t>遇弦长，用垂径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7408" y="1268760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3600" b="1" dirty="0" smtClean="0">
                <a:solidFill>
                  <a:srgbClr val="FF0000"/>
                </a:solidFill>
              </a:rPr>
              <a:t>、技巧提炼：</a:t>
            </a:r>
            <a:endParaRPr lang="zh-CN" altLang="en-US" sz="3600" b="1" dirty="0">
              <a:solidFill>
                <a:srgbClr val="0000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5400" y="2204864"/>
            <a:ext cx="102971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 smtClean="0"/>
              <a:t>圆中解决有关弦的问题时，</a:t>
            </a:r>
            <a:r>
              <a:rPr lang="zh-CN" altLang="zh-CN" sz="2800" b="1" dirty="0" smtClean="0">
                <a:solidFill>
                  <a:srgbClr val="0000CC"/>
                </a:solidFill>
              </a:rPr>
              <a:t>常常需要作出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圆心到弦的垂线段（弦心距）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和半径</a:t>
            </a:r>
            <a:r>
              <a:rPr lang="zh-CN" altLang="en-US" sz="2800" b="1" dirty="0" smtClean="0">
                <a:solidFill>
                  <a:srgbClr val="0000CC"/>
                </a:solidFill>
              </a:rPr>
              <a:t>这两条辅助线</a:t>
            </a:r>
            <a:r>
              <a:rPr lang="zh-CN" altLang="zh-CN" sz="2800" b="1" dirty="0" smtClean="0">
                <a:solidFill>
                  <a:srgbClr val="0000CC"/>
                </a:solidFill>
              </a:rPr>
              <a:t>，一是利用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垂径定理</a:t>
            </a:r>
            <a:r>
              <a:rPr lang="zh-CN" altLang="zh-CN" sz="2800" b="1" dirty="0" smtClean="0">
                <a:solidFill>
                  <a:srgbClr val="0000CC"/>
                </a:solidFill>
              </a:rPr>
              <a:t>得到平分弦的条件，二是构造直角三角形，利用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勾股定理解</a:t>
            </a:r>
            <a:r>
              <a:rPr lang="zh-CN" altLang="zh-CN" sz="2800" b="1" dirty="0" smtClean="0">
                <a:solidFill>
                  <a:srgbClr val="0000CC"/>
                </a:solidFill>
              </a:rPr>
              <a:t>题</a:t>
            </a:r>
            <a:r>
              <a:rPr lang="en-US" altLang="zh-CN" sz="2800" b="1" dirty="0" smtClean="0">
                <a:solidFill>
                  <a:srgbClr val="0000CC"/>
                </a:solidFill>
              </a:rPr>
              <a:t>.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5360" y="0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18864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3200" dirty="0" smtClean="0"/>
              <a:t>：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pic>
        <p:nvPicPr>
          <p:cNvPr id="7" name="图片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4151" y="2996952"/>
            <a:ext cx="3672409" cy="3026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07368" y="1117631"/>
            <a:ext cx="1116124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1" hangingPunct="1">
              <a:tabLst>
                <a:tab pos="5600700" algn="l"/>
                <a:tab pos="5829300" algn="l"/>
              </a:tabLst>
            </a:pPr>
            <a:r>
              <a:rPr kumimoji="0" lang="en-US" altLang="zh-CN" sz="2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</a:t>
            </a:r>
            <a:r>
              <a:rPr kumimoji="0" lang="zh-CN" altLang="en-US" sz="2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、</a:t>
            </a:r>
            <a:r>
              <a:rPr kumimoji="0" lang="zh-CN" altLang="en-US" sz="27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如图，</a:t>
            </a:r>
            <a:r>
              <a:rPr kumimoji="0" lang="en-US" altLang="zh-CN" sz="27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AB</a:t>
            </a:r>
            <a:r>
              <a:rPr kumimoji="0" lang="zh-CN" altLang="en-US" sz="27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是</a:t>
            </a:r>
            <a:r>
              <a:rPr lang="zh-CN" altLang="zh-CN" sz="2800" b="1" dirty="0" smtClean="0"/>
              <a:t>⊙</a:t>
            </a:r>
            <a:r>
              <a:rPr lang="en-US" altLang="zh-CN" sz="2800" b="1" dirty="0" smtClean="0"/>
              <a:t>O</a:t>
            </a:r>
            <a:r>
              <a:rPr lang="zh-CN" altLang="en-US" sz="2800" b="1" dirty="0" smtClean="0"/>
              <a:t>的直径，</a:t>
            </a:r>
            <a:r>
              <a:rPr lang="en-US" altLang="zh-CN" sz="2800" b="1" dirty="0" smtClean="0"/>
              <a:t>CD</a:t>
            </a:r>
            <a:r>
              <a:rPr lang="zh-CN" altLang="zh-CN" sz="2800" b="1" dirty="0" smtClean="0"/>
              <a:t> </a:t>
            </a:r>
            <a:r>
              <a:rPr lang="zh-CN" altLang="en-US" sz="2800" b="1" dirty="0" smtClean="0"/>
              <a:t>是</a:t>
            </a:r>
            <a:r>
              <a:rPr lang="zh-CN" altLang="zh-CN" sz="2800" b="1" dirty="0" smtClean="0"/>
              <a:t>⊙</a:t>
            </a:r>
            <a:r>
              <a:rPr lang="en-US" altLang="zh-CN" sz="2800" b="1" i="1" dirty="0" smtClean="0"/>
              <a:t>O</a:t>
            </a:r>
            <a:r>
              <a:rPr lang="zh-CN" altLang="en-US" sz="2800" b="1" dirty="0" smtClean="0"/>
              <a:t>的弦，</a:t>
            </a:r>
            <a:r>
              <a:rPr lang="zh-CN" altLang="zh-CN" sz="2400" b="1" spc="100" dirty="0" smtClean="0"/>
              <a:t> ∠</a:t>
            </a:r>
            <a:r>
              <a:rPr lang="en-US" altLang="zh-CN" sz="2400" b="1" spc="100" dirty="0" smtClean="0"/>
              <a:t>ACD=40</a:t>
            </a:r>
            <a:r>
              <a:rPr lang="zh-CN" altLang="en-US" sz="2400" b="1" dirty="0" smtClean="0">
                <a:latin typeface="宋体" panose="02010600030101010101" pitchFamily="2" charset="-122"/>
                <a:sym typeface="+mn-ea"/>
              </a:rPr>
              <a:t>°，</a:t>
            </a:r>
            <a:r>
              <a:rPr lang="zh-CN" altLang="en-US" sz="2400" b="1" dirty="0" smtClean="0">
                <a:latin typeface="宋体" panose="02010600030101010101" pitchFamily="2" charset="-122"/>
                <a:cs typeface="Times New Roman" pitchFamily="18" charset="0"/>
                <a:sym typeface="+mn-ea"/>
              </a:rPr>
              <a:t>则</a:t>
            </a:r>
            <a:endParaRPr lang="en-US" altLang="zh-CN" sz="2400" b="1" dirty="0" smtClean="0">
              <a:latin typeface="宋体" panose="02010600030101010101" pitchFamily="2" charset="-122"/>
              <a:sym typeface="+mn-ea"/>
            </a:endParaRPr>
          </a:p>
          <a:p>
            <a:pPr lvl="0" eaLnBrk="1" hangingPunct="1">
              <a:tabLst>
                <a:tab pos="5600700" algn="l"/>
                <a:tab pos="5829300" algn="l"/>
              </a:tabLst>
            </a:pPr>
            <a:r>
              <a:rPr lang="zh-CN" altLang="zh-CN" sz="2800" b="1" spc="100" dirty="0" smtClean="0"/>
              <a:t>∠</a:t>
            </a:r>
            <a:r>
              <a:rPr lang="en-US" altLang="zh-CN" sz="2800" b="1" spc="100" dirty="0" smtClean="0"/>
              <a:t>BAD=</a:t>
            </a:r>
            <a:r>
              <a:rPr lang="zh-CN" altLang="en-US" sz="2800" b="1" spc="100" dirty="0" smtClean="0"/>
              <a:t>（     ）</a:t>
            </a:r>
            <a:endParaRPr lang="en-US" altLang="zh-CN" sz="2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00700" algn="l"/>
                <a:tab pos="5829300" algn="l"/>
              </a:tabLst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79576" y="155679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B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3392" y="2204864"/>
            <a:ext cx="1041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A. 40</a:t>
            </a:r>
            <a:r>
              <a:rPr lang="zh-CN" altLang="en-US" sz="3200" b="1" dirty="0" smtClean="0">
                <a:latin typeface="宋体" panose="02010600030101010101" pitchFamily="2" charset="-122"/>
                <a:sym typeface="+mn-ea"/>
              </a:rPr>
              <a:t>°      </a:t>
            </a:r>
            <a:r>
              <a:rPr lang="en-US" altLang="zh-CN" sz="3200" b="1" dirty="0" smtClean="0">
                <a:latin typeface="宋体" panose="02010600030101010101" pitchFamily="2" charset="-122"/>
                <a:sym typeface="+mn-ea"/>
              </a:rPr>
              <a:t>B.50</a:t>
            </a:r>
            <a:r>
              <a:rPr lang="zh-CN" altLang="en-US" sz="3200" b="1" dirty="0" smtClean="0">
                <a:latin typeface="宋体" panose="02010600030101010101" pitchFamily="2" charset="-122"/>
                <a:sym typeface="+mn-ea"/>
              </a:rPr>
              <a:t>°     </a:t>
            </a:r>
            <a:r>
              <a:rPr lang="en-US" altLang="zh-CN" sz="3200" b="1" dirty="0" smtClean="0">
                <a:latin typeface="宋体" panose="02010600030101010101" pitchFamily="2" charset="-122"/>
                <a:sym typeface="+mn-ea"/>
              </a:rPr>
              <a:t>C.60</a:t>
            </a:r>
            <a:r>
              <a:rPr lang="zh-CN" altLang="en-US" sz="3200" b="1" dirty="0" smtClean="0">
                <a:latin typeface="宋体" panose="02010600030101010101" pitchFamily="2" charset="-122"/>
                <a:sym typeface="+mn-ea"/>
              </a:rPr>
              <a:t>°     </a:t>
            </a:r>
            <a:r>
              <a:rPr lang="en-US" altLang="zh-CN" sz="3200" b="1" dirty="0" smtClean="0">
                <a:latin typeface="宋体" panose="02010600030101010101" pitchFamily="2" charset="-122"/>
                <a:sym typeface="+mn-ea"/>
              </a:rPr>
              <a:t>D.70</a:t>
            </a:r>
            <a:r>
              <a:rPr lang="zh-CN" altLang="en-US" sz="3200" b="1" dirty="0" smtClean="0">
                <a:latin typeface="宋体" panose="02010600030101010101" pitchFamily="2" charset="-122"/>
                <a:sym typeface="+mn-ea"/>
              </a:rPr>
              <a:t>°</a:t>
            </a:r>
            <a:endParaRPr lang="zh-CN" alt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2927648" y="188640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CC"/>
                </a:solidFill>
              </a:rPr>
              <a:t>遇直径，造直角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08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BFCBC864-C435-411D-AAB0-774F9147309B}"/>
              </a:ext>
            </a:extLst>
          </p:cNvPr>
          <p:cNvCxnSpPr/>
          <p:nvPr/>
        </p:nvCxnSpPr>
        <p:spPr>
          <a:xfrm>
            <a:off x="-42809" y="780401"/>
            <a:ext cx="12277618" cy="0"/>
          </a:xfrm>
          <a:prstGeom prst="line">
            <a:avLst/>
          </a:prstGeom>
          <a:ln w="28575">
            <a:solidFill>
              <a:srgbClr val="9C80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26039D6A-3F00-4FC6-863F-4BBBFA481E2E}"/>
              </a:ext>
            </a:extLst>
          </p:cNvPr>
          <p:cNvSpPr/>
          <p:nvPr/>
        </p:nvSpPr>
        <p:spPr>
          <a:xfrm>
            <a:off x="335360" y="0"/>
            <a:ext cx="654121" cy="654121"/>
          </a:xfrm>
          <a:prstGeom prst="ellipse">
            <a:avLst/>
          </a:prstGeom>
          <a:solidFill>
            <a:srgbClr val="9C80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dirty="0"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472" y="18864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模型</a:t>
            </a:r>
            <a:r>
              <a:rPr lang="en-US" altLang="zh-CN" sz="32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3200" dirty="0" smtClean="0"/>
              <a:t>：</a:t>
            </a:r>
            <a:r>
              <a:rPr lang="zh-CN" altLang="en-US" sz="3200" b="1" dirty="0" smtClean="0">
                <a:solidFill>
                  <a:srgbClr val="0000CC"/>
                </a:solidFill>
              </a:rPr>
              <a:t>遇直径，造直角</a:t>
            </a:r>
            <a:endParaRPr lang="zh-CN" altLang="en-US" sz="3200" b="1" dirty="0">
              <a:solidFill>
                <a:srgbClr val="0000CC"/>
              </a:solidFill>
            </a:endParaRPr>
          </a:p>
        </p:txBody>
      </p:sp>
      <p:graphicFrame>
        <p:nvGraphicFramePr>
          <p:cNvPr id="33795" name="Object 3" descr="rId1"/>
          <p:cNvGraphicFramePr>
            <a:graphicFrameLocks noChangeAspect="1"/>
          </p:cNvGraphicFramePr>
          <p:nvPr/>
        </p:nvGraphicFramePr>
        <p:xfrm>
          <a:off x="479376" y="1196752"/>
          <a:ext cx="10585176" cy="3133725"/>
        </p:xfrm>
        <a:graphic>
          <a:graphicData uri="http://schemas.openxmlformats.org/presentationml/2006/ole">
            <p:oleObj spid="_x0000_s35842" name="Microsoft Word 97-2003" r:id="rId3" imgW="11148961" imgH="3551195" progId="Word.Document.8">
              <p:embed/>
            </p:oleObj>
          </a:graphicData>
        </a:graphic>
      </p:graphicFrame>
      <p:pic>
        <p:nvPicPr>
          <p:cNvPr id="9" name="Picture 1" descr="G:\课件\中教联\2020\新突破\福建数学\新建文件夹\YZSX280.TIF"/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="" xmlns:m="http://schemas.openxmlformats.org/officeDocument/2006/math" xmlns:w="http://schemas.openxmlformats.org/wordprocessingml/2006/main" xmlns:wp="http://schemas.openxmlformats.org/drawingml/2006/wordprocessingDrawing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16280" y="2564904"/>
            <a:ext cx="2808312" cy="3177067"/>
          </a:xfrm>
          <a:prstGeom prst="rect">
            <a:avLst/>
          </a:prstGeom>
          <a:noFill/>
          <a:extLst>
            <a:ext uri="{909E8E84-426E-40DD-AFC4-6F175D3DCCD1}">
              <a14:hiddenFill xmlns="" xmlns:m="http://schemas.openxmlformats.org/officeDocument/2006/math" xmlns:w="http://schemas.openxmlformats.org/wordprocessingml/2006/main" xmlns:wp="http://schemas.openxmlformats.org/drawingml/2006/wordprocessingDrawing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655840" y="1772816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B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088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INDEX" val="16006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INDEX" val="16006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0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977</TotalTime>
  <Words>1019</Words>
  <Application>Microsoft Office PowerPoint</Application>
  <PresentationFormat>自定义</PresentationFormat>
  <Paragraphs>110</Paragraphs>
  <Slides>20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3" baseType="lpstr">
      <vt:lpstr>3_Office 主题​​</vt:lpstr>
      <vt:lpstr>Microsoft Word 97-2003</vt:lpstr>
      <vt:lpstr>Equation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Company>学科网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rbm.xkw.com</dc:creator>
  <cp:lastModifiedBy>Administrator</cp:lastModifiedBy>
  <cp:revision>81</cp:revision>
  <cp:lastPrinted>2021-01-19T19:17:52Z</cp:lastPrinted>
  <dcterms:created xsi:type="dcterms:W3CDTF">2021-01-19T19:17:52Z</dcterms:created>
  <dcterms:modified xsi:type="dcterms:W3CDTF">2021-10-24T08:41:58Z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