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1" r:id="rId3"/>
    <p:sldId id="323" r:id="rId4"/>
    <p:sldId id="322" r:id="rId5"/>
    <p:sldId id="266" r:id="rId6"/>
    <p:sldId id="311" r:id="rId7"/>
    <p:sldId id="312" r:id="rId8"/>
    <p:sldId id="313" r:id="rId9"/>
    <p:sldId id="314" r:id="rId10"/>
    <p:sldId id="316" r:id="rId11"/>
    <p:sldId id="309" r:id="rId12"/>
    <p:sldId id="315" r:id="rId14"/>
    <p:sldId id="295" r:id="rId15"/>
    <p:sldId id="32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肇岁" initials="LZ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D41D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9"/>
    <p:restoredTop sz="92241"/>
  </p:normalViewPr>
  <p:slideViewPr>
    <p:cSldViewPr snapToGrid="0" snapToObjects="1">
      <p:cViewPr varScale="1">
        <p:scale>
          <a:sx n="69" d="100"/>
          <a:sy n="69" d="100"/>
        </p:scale>
        <p:origin x="-2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1EE4-42E9-504D-9B2F-952B2184FB8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9C7D-3201-724D-BF23-1C3355B4973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9292-C0BF-4C20-AC3C-298E0F392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DA1F3-D151-4F6F-82BE-EE6597A71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bg>
      <p:bgPr>
        <a:gradFill>
          <a:gsLst>
            <a:gs pos="0">
              <a:schemeClr val="bg1"/>
            </a:gs>
            <a:gs pos="45000">
              <a:srgbClr val="F6F6F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658ed64"/>
          <p:cNvPicPr>
            <a:picLocks noChangeAspect="1"/>
          </p:cNvPicPr>
          <p:nvPr userDrawn="1"/>
        </p:nvPicPr>
        <p:blipFill>
          <a:blip r:embed="rId2"/>
          <a:srcRect l="8051" b="81250"/>
          <a:stretch>
            <a:fillRect/>
          </a:stretch>
        </p:blipFill>
        <p:spPr>
          <a:xfrm>
            <a:off x="8529320" y="0"/>
            <a:ext cx="3662680" cy="1120775"/>
          </a:xfrm>
          <a:prstGeom prst="rect">
            <a:avLst/>
          </a:prstGeom>
        </p:spPr>
      </p:pic>
      <p:pic>
        <p:nvPicPr>
          <p:cNvPr id="10" name="图片 9" descr="51yuansu.com___5fdc43658ed64"/>
          <p:cNvPicPr>
            <a:picLocks noChangeAspect="1"/>
          </p:cNvPicPr>
          <p:nvPr userDrawn="1"/>
        </p:nvPicPr>
        <p:blipFill>
          <a:blip r:embed="rId3"/>
          <a:srcRect t="20076" r="71491" b="62879"/>
          <a:stretch>
            <a:fillRect/>
          </a:stretch>
        </p:blipFill>
        <p:spPr>
          <a:xfrm>
            <a:off x="10594975" y="245745"/>
            <a:ext cx="1597025" cy="14325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94" h="2700">
                <a:moveTo>
                  <a:pt x="0" y="0"/>
                </a:moveTo>
                <a:lnTo>
                  <a:pt x="3394" y="0"/>
                </a:lnTo>
                <a:lnTo>
                  <a:pt x="3394" y="2004"/>
                </a:lnTo>
                <a:cubicBezTo>
                  <a:pt x="3118" y="2011"/>
                  <a:pt x="2842" y="2383"/>
                  <a:pt x="2839" y="2700"/>
                </a:cubicBezTo>
                <a:lnTo>
                  <a:pt x="0" y="27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4D0E-E3CE-5A43-A584-AA9C7ED913A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FDA2-6976-AD4C-8D7B-83959E09D5E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NULL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ep.com.cn/images/200406/pic_64110.jpg"/>
          <p:cNvPicPr>
            <a:picLocks noChangeAspect="1" noChangeArrowheads="1"/>
          </p:cNvPicPr>
          <p:nvPr/>
        </p:nvPicPr>
        <p:blipFill>
          <a:blip r:embed="rId1" r:link="rId2"/>
          <a:srcRect/>
          <a:stretch>
            <a:fillRect/>
          </a:stretch>
        </p:blipFill>
        <p:spPr bwMode="auto">
          <a:xfrm>
            <a:off x="-635" y="1828800"/>
            <a:ext cx="636651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365875" y="0"/>
            <a:ext cx="5824855" cy="489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25575" y="701675"/>
            <a:ext cx="351472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女娲补天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16800" y="5226685"/>
            <a:ext cx="351472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夸父逐日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2" grpId="2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7d195523061f1c0" descr="e7d195523061f1c0c2b73831c94a3edc981f60e396d3e182073EE1468018468A7F192AE5E5CD515B6C3125F8AF6E4EE646174E8CF0B46FD19828DCE8CDA3B3A044A74F0E769C5FA8CB87AB6FC303C8BA3785FAC64AF542479A9D627658A98852A6F5613AA3FB91FB647AC9FDFAE6CFE751D90DCCC5335D9F6DC576BEAA67668FB2589B5C21711889528E16F125DAAFF6" hidden="1"/>
          <p:cNvSpPr txBox="1"/>
          <p:nvPr/>
        </p:nvSpPr>
        <p:spPr>
          <a:xfrm>
            <a:off x="-299833" y="1803400"/>
            <a:ext cx="335280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35"/>
              <a:t>e7d195523061f1c0c2b73831c94a3edc981f60e396d3e182073EE1468018468A7F192AE5E5CD515B6C3125F8AF6E4EE646174E8CF0B46FD19828DCE8CDA3B3A044A74F0E769C5FA8CB87AB6FC303C8BA3785FAC64AF542479A9D627658A98852A6F5613AA3FB91FB647AC9FDFAE6CFE751D90DCCC5335D9F6DC576BEAA67668FB2589B5C21711889528E16F125DAAFF6</a:t>
            </a:r>
            <a:endParaRPr lang="zh-CN" altLang="en-US" sz="135"/>
          </a:p>
        </p:txBody>
      </p:sp>
      <p:sp>
        <p:nvSpPr>
          <p:cNvPr id="9" name="矩形 8"/>
          <p:cNvSpPr/>
          <p:nvPr/>
        </p:nvSpPr>
        <p:spPr>
          <a:xfrm>
            <a:off x="3910831" y="1265237"/>
            <a:ext cx="5075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  <a:t>神通广大、抟土成人</a:t>
            </a:r>
            <a:endParaRPr lang="zh-CN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30214" y="761438"/>
            <a:ext cx="2057963" cy="2115953"/>
            <a:chOff x="6824206" y="1282625"/>
            <a:chExt cx="1543472" cy="1586965"/>
          </a:xfrm>
        </p:grpSpPr>
        <p:sp>
          <p:nvSpPr>
            <p:cNvPr id="10" name="椭圆 9"/>
            <p:cNvSpPr/>
            <p:nvPr/>
          </p:nvSpPr>
          <p:spPr>
            <a:xfrm>
              <a:off x="6824206" y="1326118"/>
              <a:ext cx="1543472" cy="1543472"/>
            </a:xfrm>
            <a:prstGeom prst="ellipse">
              <a:avLst/>
            </a:prstGeom>
            <a:solidFill>
              <a:srgbClr val="4B6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018727" y="1282625"/>
              <a:ext cx="1154430" cy="1301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lnSpc>
                  <a:spcPct val="200000"/>
                </a:lnSpc>
              </a:pPr>
              <a:r>
                <a:rPr lang="zh-CN" altLang="zh-CN" sz="5335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神性</a:t>
              </a:r>
              <a:endParaRPr lang="en-US" altLang="zh-CN" sz="5335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85" y="0"/>
            <a:ext cx="3206115" cy="210589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30214" y="3377069"/>
            <a:ext cx="2057963" cy="2115953"/>
            <a:chOff x="6824206" y="1282625"/>
            <a:chExt cx="1543472" cy="1586965"/>
          </a:xfrm>
        </p:grpSpPr>
        <p:sp>
          <p:nvSpPr>
            <p:cNvPr id="19" name="椭圆 18"/>
            <p:cNvSpPr/>
            <p:nvPr/>
          </p:nvSpPr>
          <p:spPr>
            <a:xfrm>
              <a:off x="6824206" y="1326118"/>
              <a:ext cx="1543472" cy="1543472"/>
            </a:xfrm>
            <a:prstGeom prst="ellipse">
              <a:avLst/>
            </a:prstGeom>
            <a:solidFill>
              <a:srgbClr val="4B6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18727" y="1282625"/>
              <a:ext cx="1154430" cy="1301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>
                <a:lnSpc>
                  <a:spcPct val="200000"/>
                </a:lnSpc>
              </a:pPr>
              <a:r>
                <a:rPr lang="zh-CN" altLang="en-US" sz="5335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人</a:t>
              </a:r>
              <a:r>
                <a:rPr lang="zh-CN" altLang="zh-CN" sz="5335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性</a:t>
              </a:r>
              <a:endParaRPr lang="en-US" altLang="zh-CN" sz="5335" kern="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910831" y="3976680"/>
            <a:ext cx="4354077" cy="1001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  <a:t>喜怒哀乐</a:t>
            </a:r>
            <a:r>
              <a:rPr lang="zh-CN" altLang="zh-CN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  <a:t>、</a:t>
            </a:r>
            <a:r>
              <a:rPr lang="zh-CN" alt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宋体" panose="02010600030101010101" pitchFamily="2" charset="-122"/>
              </a:rPr>
              <a:t>与人相似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2" name="图片 21" descr="51yuansu.com___5fdc43658ed64"/>
          <p:cNvPicPr>
            <a:picLocks noChangeAspect="1"/>
          </p:cNvPicPr>
          <p:nvPr/>
        </p:nvPicPr>
        <p:blipFill>
          <a:blip r:embed="rId2"/>
          <a:srcRect l="59150" t="66446" r="1421" b="17973"/>
          <a:stretch>
            <a:fillRect/>
          </a:stretch>
        </p:blipFill>
        <p:spPr>
          <a:xfrm>
            <a:off x="8489661" y="4506595"/>
            <a:ext cx="3965575" cy="235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yuansu.com___5fdc43658ed64"/>
          <p:cNvPicPr>
            <a:picLocks noChangeAspect="1"/>
          </p:cNvPicPr>
          <p:nvPr/>
        </p:nvPicPr>
        <p:blipFill>
          <a:blip r:embed="rId1"/>
          <a:srcRect l="59150" t="66446" r="1421" b="17973"/>
          <a:stretch>
            <a:fillRect/>
          </a:stretch>
        </p:blipFill>
        <p:spPr>
          <a:xfrm>
            <a:off x="0" y="4506595"/>
            <a:ext cx="3965575" cy="2351405"/>
          </a:xfrm>
          <a:prstGeom prst="rect">
            <a:avLst/>
          </a:prstGeom>
        </p:spPr>
      </p:pic>
      <p:pic>
        <p:nvPicPr>
          <p:cNvPr id="12" name="图片 11" descr="51yuansu.com___5f9281c475bd5"/>
          <p:cNvPicPr>
            <a:picLocks noChangeAspect="1"/>
          </p:cNvPicPr>
          <p:nvPr/>
        </p:nvPicPr>
        <p:blipFill>
          <a:blip r:embed="rId2"/>
          <a:srcRect l="26821" t="19527" r="60801" b="72973"/>
          <a:stretch>
            <a:fillRect/>
          </a:stretch>
        </p:blipFill>
        <p:spPr>
          <a:xfrm>
            <a:off x="1988820" y="4868545"/>
            <a:ext cx="1087120" cy="988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67584" y="1385455"/>
            <a:ext cx="901763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4800"/>
              </a:lnSpc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任何神话都是用想象和借助想象以征服自然力，支配自然力，把自然力加以形象化。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en-US" altLang="zh-C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——马克思</a:t>
            </a:r>
            <a:endPara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80771" y="4207510"/>
            <a:ext cx="914446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4800"/>
              </a:lnSpc>
              <a:buClrTx/>
              <a:buSzTx/>
              <a:buFontTx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想象是人类思维最美的花朵。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lvl="0" algn="l">
              <a:lnSpc>
                <a:spcPts val="4800"/>
              </a:lnSpc>
              <a:buClrTx/>
              <a:buSzTx/>
              <a:buFontTx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        ——雨  果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多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0742929" y="-536575"/>
            <a:ext cx="933451" cy="1975485"/>
          </a:xfrm>
          <a:prstGeom prst="rect">
            <a:avLst/>
          </a:prstGeom>
        </p:spPr>
      </p:pic>
      <p:pic>
        <p:nvPicPr>
          <p:cNvPr id="3" name="图片 2" descr="多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697229" y="5410200"/>
            <a:ext cx="933451" cy="1975485"/>
          </a:xfrm>
          <a:prstGeom prst="rect">
            <a:avLst/>
          </a:prstGeom>
        </p:spPr>
      </p:pic>
      <p:sp>
        <p:nvSpPr>
          <p:cNvPr id="4" name="AutoShape 2" descr="http://img0.imgtn.bdimg.com/it/u=3149300805,562348626&amp;fm=214&amp;gp=0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AutoShape 4" descr="http://img0.imgtn.bdimg.com/it/u=3149300805,562348626&amp;fm=214&amp;gp=0.jpg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pic>
        <p:nvPicPr>
          <p:cNvPr id="3079" name="Picture 7" descr="C:\Users\Administrator\Desktop\u=3149300805,562348626&amp;fm=214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1" y="4504487"/>
            <a:ext cx="3448049" cy="24391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504190" y="1717040"/>
            <a:ext cx="10579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从文中选取一个情节，大胆想象，借助人物描写方法和修辞手法，拟写片段。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045" y="278765"/>
            <a:ext cx="56921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致用，插上想象翅膀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多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697229" y="5410200"/>
            <a:ext cx="933451" cy="1975485"/>
          </a:xfrm>
          <a:prstGeom prst="rect">
            <a:avLst/>
          </a:prstGeom>
        </p:spPr>
      </p:pic>
      <p:pic>
        <p:nvPicPr>
          <p:cNvPr id="5" name="图片 4" descr="多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0742929" y="-536575"/>
            <a:ext cx="933451" cy="19754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8035" y="192405"/>
            <a:ext cx="14071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979" y="1454727"/>
            <a:ext cx="1043114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/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精卫填海》</a:t>
            </a:r>
            <a:endParaRPr lang="zh-CN" altLang="zh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4190"/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有鸟焉，其状如乌，文首、白喙、赤足，名曰精卫，其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鸣自詨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是炎帝之少女名曰女娃，女娃游于东海，溺而不返，故名精卫，常衔西山之木石，以堙于东海。漳水出焉，东流注于河。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——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《山海经·北山经》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85028" y="192405"/>
            <a:ext cx="9385300" cy="71558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阅读下面的神话故事，运用想象手法改写文本。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8979" y="4281055"/>
            <a:ext cx="10673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buClrTx/>
              <a:buSzTx/>
              <a:buFontTx/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夸父逐日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eaLnBrk="0" fontAlgn="base" hangingPunct="0"/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夸父与日逐走，入日。渴，欲得饮，饮于河渭，河渭不足，北饮大泽，未至，道渴而死。弃其杖，化为邓林。</a:t>
            </a:r>
            <a:endParaRPr lang="zh-CN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eaLnBrk="0" fontAlgn="base" hangingPunct="0"/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——</a:t>
            </a:r>
            <a:r>
              <a:rPr lang="zh-CN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《山海经·海外北经》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209040" y="635"/>
            <a:ext cx="476440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5973194" y="0"/>
            <a:ext cx="518337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94640" y="1536700"/>
            <a:ext cx="693420" cy="37846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盘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古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开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天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辟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地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98555" y="1825625"/>
            <a:ext cx="693420" cy="25533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嫦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娥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奔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月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rcRect r="50360" b="21349"/>
          <a:stretch>
            <a:fillRect/>
          </a:stretch>
        </p:blipFill>
        <p:spPr>
          <a:xfrm>
            <a:off x="0" y="0"/>
            <a:ext cx="5962650" cy="5921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5955665" y="1382395"/>
            <a:ext cx="6063615" cy="5475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68755" y="5921375"/>
            <a:ext cx="351472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精卫填海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2945" y="518160"/>
            <a:ext cx="351472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后羿射日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05205" y="1506220"/>
            <a:ext cx="3787140" cy="3787140"/>
          </a:xfrm>
          <a:prstGeom prst="ellipse">
            <a:avLst/>
          </a:prstGeom>
          <a:noFill/>
          <a:ln>
            <a:solidFill>
              <a:srgbClr val="C4A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1yuansu.com___5fdc43658ed64"/>
          <p:cNvPicPr>
            <a:picLocks noChangeAspect="1"/>
          </p:cNvPicPr>
          <p:nvPr/>
        </p:nvPicPr>
        <p:blipFill>
          <a:blip r:embed="rId1"/>
          <a:srcRect l="44321" t="31643" r="-2311" b="34409"/>
          <a:stretch>
            <a:fillRect/>
          </a:stretch>
        </p:blipFill>
        <p:spPr>
          <a:xfrm>
            <a:off x="1353779" y="2726055"/>
            <a:ext cx="2922946" cy="2567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03" h="4047">
                <a:moveTo>
                  <a:pt x="1419" y="0"/>
                </a:moveTo>
                <a:lnTo>
                  <a:pt x="4603" y="0"/>
                </a:lnTo>
                <a:lnTo>
                  <a:pt x="4603" y="3106"/>
                </a:lnTo>
                <a:cubicBezTo>
                  <a:pt x="4124" y="3675"/>
                  <a:pt x="3139" y="4074"/>
                  <a:pt x="2433" y="4043"/>
                </a:cubicBezTo>
                <a:cubicBezTo>
                  <a:pt x="1429" y="4103"/>
                  <a:pt x="384" y="3382"/>
                  <a:pt x="0" y="2785"/>
                </a:cubicBezTo>
                <a:cubicBezTo>
                  <a:pt x="302" y="2735"/>
                  <a:pt x="595" y="2162"/>
                  <a:pt x="584" y="1716"/>
                </a:cubicBezTo>
                <a:lnTo>
                  <a:pt x="584" y="1690"/>
                </a:lnTo>
                <a:lnTo>
                  <a:pt x="583" y="1664"/>
                </a:lnTo>
                <a:lnTo>
                  <a:pt x="584" y="1653"/>
                </a:lnTo>
                <a:lnTo>
                  <a:pt x="584" y="1641"/>
                </a:lnTo>
                <a:lnTo>
                  <a:pt x="584" y="1630"/>
                </a:lnTo>
                <a:lnTo>
                  <a:pt x="584" y="1618"/>
                </a:lnTo>
                <a:cubicBezTo>
                  <a:pt x="585" y="1390"/>
                  <a:pt x="497" y="1093"/>
                  <a:pt x="458" y="1018"/>
                </a:cubicBezTo>
                <a:lnTo>
                  <a:pt x="482" y="1018"/>
                </a:lnTo>
                <a:cubicBezTo>
                  <a:pt x="991" y="1031"/>
                  <a:pt x="1440" y="452"/>
                  <a:pt x="1421" y="73"/>
                </a:cubicBezTo>
                <a:lnTo>
                  <a:pt x="1420" y="52"/>
                </a:lnTo>
                <a:lnTo>
                  <a:pt x="1419" y="28"/>
                </a:lnTo>
                <a:lnTo>
                  <a:pt x="1419" y="0"/>
                </a:lnTo>
                <a:close/>
              </a:path>
            </a:pathLst>
          </a:custGeom>
        </p:spPr>
      </p:pic>
      <p:pic>
        <p:nvPicPr>
          <p:cNvPr id="12" name="图片 11" descr="51yuansu.com___5f9281c475bd5"/>
          <p:cNvPicPr>
            <a:picLocks noChangeAspect="1"/>
          </p:cNvPicPr>
          <p:nvPr/>
        </p:nvPicPr>
        <p:blipFill>
          <a:blip r:embed="rId2"/>
          <a:srcRect l="26821" t="19527" r="60801" b="72973"/>
          <a:stretch>
            <a:fillRect/>
          </a:stretch>
        </p:blipFill>
        <p:spPr>
          <a:xfrm>
            <a:off x="3370580" y="2696845"/>
            <a:ext cx="898525" cy="817245"/>
          </a:xfrm>
          <a:prstGeom prst="rect">
            <a:avLst/>
          </a:prstGeom>
        </p:spPr>
      </p:pic>
      <p:pic>
        <p:nvPicPr>
          <p:cNvPr id="11" name="图片 10" descr="51yuansu.com___5f9281c475bd5"/>
          <p:cNvPicPr>
            <a:picLocks noChangeAspect="1"/>
          </p:cNvPicPr>
          <p:nvPr/>
        </p:nvPicPr>
        <p:blipFill>
          <a:blip r:embed="rId2"/>
          <a:srcRect r="61606" b="79318"/>
          <a:stretch>
            <a:fillRect/>
          </a:stretch>
        </p:blipFill>
        <p:spPr>
          <a:xfrm>
            <a:off x="1353820" y="1698625"/>
            <a:ext cx="2162810" cy="17481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6" h="2753">
                <a:moveTo>
                  <a:pt x="0" y="954"/>
                </a:moveTo>
                <a:cubicBezTo>
                  <a:pt x="287" y="550"/>
                  <a:pt x="673" y="220"/>
                  <a:pt x="1122" y="0"/>
                </a:cubicBezTo>
                <a:lnTo>
                  <a:pt x="3406" y="0"/>
                </a:lnTo>
                <a:lnTo>
                  <a:pt x="3406" y="2753"/>
                </a:lnTo>
                <a:lnTo>
                  <a:pt x="0" y="2753"/>
                </a:lnTo>
                <a:lnTo>
                  <a:pt x="0" y="954"/>
                </a:lnTo>
                <a:close/>
              </a:path>
            </a:pathLst>
          </a:custGeom>
        </p:spPr>
      </p:pic>
      <p:pic>
        <p:nvPicPr>
          <p:cNvPr id="19" name="图片 18" descr="51yuansu.com___5fdc43658ed64"/>
          <p:cNvPicPr>
            <a:picLocks noChangeAspect="1"/>
          </p:cNvPicPr>
          <p:nvPr/>
        </p:nvPicPr>
        <p:blipFill>
          <a:blip r:embed="rId1"/>
          <a:srcRect l="69125" t="66446" r="1421" b="19672"/>
          <a:stretch>
            <a:fillRect/>
          </a:stretch>
        </p:blipFill>
        <p:spPr>
          <a:xfrm>
            <a:off x="1019810" y="3171825"/>
            <a:ext cx="3000375" cy="2121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25" h="3341">
                <a:moveTo>
                  <a:pt x="0" y="359"/>
                </a:moveTo>
                <a:cubicBezTo>
                  <a:pt x="0" y="237"/>
                  <a:pt x="7" y="118"/>
                  <a:pt x="21" y="0"/>
                </a:cubicBezTo>
                <a:lnTo>
                  <a:pt x="4725" y="0"/>
                </a:lnTo>
                <a:lnTo>
                  <a:pt x="4725" y="2779"/>
                </a:lnTo>
                <a:cubicBezTo>
                  <a:pt x="4235" y="3133"/>
                  <a:pt x="3633" y="3341"/>
                  <a:pt x="2982" y="3341"/>
                </a:cubicBezTo>
                <a:cubicBezTo>
                  <a:pt x="1335" y="3341"/>
                  <a:pt x="0" y="2006"/>
                  <a:pt x="0" y="359"/>
                </a:cubicBezTo>
                <a:close/>
              </a:path>
            </a:pathLst>
          </a:custGeom>
        </p:spPr>
      </p:pic>
      <p:sp>
        <p:nvSpPr>
          <p:cNvPr id="20" name="椭圆 19"/>
          <p:cNvSpPr/>
          <p:nvPr/>
        </p:nvSpPr>
        <p:spPr>
          <a:xfrm>
            <a:off x="529908" y="1030923"/>
            <a:ext cx="4737735" cy="4737735"/>
          </a:xfrm>
          <a:prstGeom prst="ellipse">
            <a:avLst/>
          </a:prstGeom>
          <a:noFill/>
          <a:ln>
            <a:gradFill>
              <a:gsLst>
                <a:gs pos="0">
                  <a:srgbClr val="F9F9F9"/>
                </a:gs>
                <a:gs pos="100000">
                  <a:srgbClr val="C4A75F"/>
                </a:gs>
              </a:gsLst>
              <a:lin ang="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05935" y="1457325"/>
            <a:ext cx="226695" cy="2266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165725" y="3286125"/>
            <a:ext cx="226695" cy="2266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62120" y="5142865"/>
            <a:ext cx="226695" cy="2266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765800" y="2370544"/>
            <a:ext cx="6664960" cy="1861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女娲造人</a:t>
            </a:r>
            <a:endParaRPr lang="zh-CN" altLang="en-US" sz="115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yuansu.com___5fdc43658ed64"/>
          <p:cNvPicPr>
            <a:picLocks noChangeAspect="1"/>
          </p:cNvPicPr>
          <p:nvPr/>
        </p:nvPicPr>
        <p:blipFill>
          <a:blip r:embed="rId1"/>
          <a:srcRect l="59150" t="66446" r="1421" b="17973"/>
          <a:stretch>
            <a:fillRect/>
          </a:stretch>
        </p:blipFill>
        <p:spPr>
          <a:xfrm>
            <a:off x="0" y="4506595"/>
            <a:ext cx="3965575" cy="2351405"/>
          </a:xfrm>
          <a:prstGeom prst="rect">
            <a:avLst/>
          </a:prstGeom>
        </p:spPr>
      </p:pic>
      <p:pic>
        <p:nvPicPr>
          <p:cNvPr id="12" name="图片 11" descr="51yuansu.com___5f9281c475bd5"/>
          <p:cNvPicPr>
            <a:picLocks noChangeAspect="1"/>
          </p:cNvPicPr>
          <p:nvPr/>
        </p:nvPicPr>
        <p:blipFill>
          <a:blip r:embed="rId2"/>
          <a:srcRect l="26821" t="19527" r="60801" b="72973"/>
          <a:stretch>
            <a:fillRect/>
          </a:stretch>
        </p:blipFill>
        <p:spPr>
          <a:xfrm>
            <a:off x="1988820" y="4868545"/>
            <a:ext cx="1087120" cy="9886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98525" y="921385"/>
            <a:ext cx="103949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学生活动：</a:t>
            </a:r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仿宋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请同学们采用</a:t>
            </a: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快速阅读法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浏览课文，试着在老师提供的画面的基础上复述课文内容。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56921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速读，走近神话故事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84968" y="5120640"/>
            <a:ext cx="1190703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本文讲述的是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之后，有了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，单单没有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，于是出现了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因为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，她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。这项工作太费力了，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。接着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，人类就这样世世代代延续下来了。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5575" cy="2560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36267"/>
            <a:ext cx="4172585" cy="25240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4053840" cy="2560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2" y="2560320"/>
            <a:ext cx="4005237" cy="24080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98" y="2596586"/>
            <a:ext cx="4195362" cy="23717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2536980"/>
            <a:ext cx="4035769" cy="243138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yuansu.com___5fdc43658ed64"/>
          <p:cNvPicPr>
            <a:picLocks noChangeAspect="1"/>
          </p:cNvPicPr>
          <p:nvPr/>
        </p:nvPicPr>
        <p:blipFill>
          <a:blip r:embed="rId1"/>
          <a:srcRect l="59150" t="66446" r="1421" b="17973"/>
          <a:stretch>
            <a:fillRect/>
          </a:stretch>
        </p:blipFill>
        <p:spPr>
          <a:xfrm>
            <a:off x="0" y="4506595"/>
            <a:ext cx="3965575" cy="2351405"/>
          </a:xfrm>
          <a:prstGeom prst="rect">
            <a:avLst/>
          </a:prstGeom>
        </p:spPr>
      </p:pic>
      <p:pic>
        <p:nvPicPr>
          <p:cNvPr id="12" name="图片 11" descr="51yuansu.com___5f9281c475bd5"/>
          <p:cNvPicPr>
            <a:picLocks noChangeAspect="1"/>
          </p:cNvPicPr>
          <p:nvPr/>
        </p:nvPicPr>
        <p:blipFill>
          <a:blip r:embed="rId2"/>
          <a:srcRect l="26821" t="19527" r="60801" b="72973"/>
          <a:stretch>
            <a:fillRect/>
          </a:stretch>
        </p:blipFill>
        <p:spPr>
          <a:xfrm>
            <a:off x="1988820" y="4868545"/>
            <a:ext cx="1087120" cy="9886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6070" y="0"/>
            <a:ext cx="56921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探究，感知想象魅力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8820" y="1040765"/>
            <a:ext cx="9107170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俗说天地开辟，未有人民，女娲抟黄土作人。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务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剧，力不暇供,乃引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絙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于泥中，举以为人。故富贵者，黄土人；贫贱凡庸者，絙（ɡēnɡ）人也。</a:t>
            </a:r>
            <a:endParaRPr lang="zh-CN" altLang="en-US" sz="36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女娲祷神祠，祈而为女媒，因置婚姻。</a:t>
            </a:r>
            <a:endParaRPr lang="zh-CN" altLang="en-US" sz="36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《风俗通》</a:t>
            </a:r>
            <a:endParaRPr lang="zh-CN" altLang="en-US" sz="32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女娲：传说是人面蛇身，创造了人类。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抟：tuán，把某种东西揉成圆形。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务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剧：工作剧烈繁重。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引：牵、拉。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力不暇供：用上所有的力量还来不及供应。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1yuansu.com___5fdc43658ed64"/>
          <p:cNvPicPr>
            <a:picLocks noChangeAspect="1"/>
          </p:cNvPicPr>
          <p:nvPr/>
        </p:nvPicPr>
        <p:blipFill>
          <a:blip r:embed="rId1"/>
          <a:srcRect l="59150" t="66446" r="1421" b="17973"/>
          <a:stretch>
            <a:fillRect/>
          </a:stretch>
        </p:blipFill>
        <p:spPr>
          <a:xfrm>
            <a:off x="0" y="4506595"/>
            <a:ext cx="3965575" cy="2351405"/>
          </a:xfrm>
          <a:prstGeom prst="rect">
            <a:avLst/>
          </a:prstGeom>
        </p:spPr>
      </p:pic>
      <p:pic>
        <p:nvPicPr>
          <p:cNvPr id="12" name="图片 11" descr="51yuansu.com___5f9281c475bd5"/>
          <p:cNvPicPr>
            <a:picLocks noChangeAspect="1"/>
          </p:cNvPicPr>
          <p:nvPr/>
        </p:nvPicPr>
        <p:blipFill>
          <a:blip r:embed="rId2"/>
          <a:srcRect l="26821" t="19527" r="60801" b="72973"/>
          <a:stretch>
            <a:fillRect/>
          </a:stretch>
        </p:blipFill>
        <p:spPr>
          <a:xfrm>
            <a:off x="1988820" y="4868545"/>
            <a:ext cx="1087120" cy="9886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6070" y="0"/>
            <a:ext cx="56921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探究，感知想象魅力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5350" y="909320"/>
            <a:ext cx="10221595" cy="503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学生活动：</a:t>
            </a:r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仿宋" panose="02010609060101010101" charset="-122"/>
            </a:endParaRPr>
          </a:p>
          <a:p>
            <a:pPr marL="457200" indent="-457200" algn="l">
              <a:lnSpc>
                <a:spcPct val="130000"/>
              </a:lnSpc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再次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快速阅读课文，对照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风俗通》中关于女娲的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  <a:hlinkClick r:id="" action="ppaction://noaction"/>
              </a:rPr>
              <a:t>记载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，找出课文丰富了女娲的哪些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  <a:hlinkClick r:id="" action="ppaction://noaction"/>
              </a:rPr>
              <a:t>内容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哪里最能见出作者的</a:t>
            </a:r>
            <a:r>
              <a:rPr lang="zh-CN" altLang="en-US" sz="4800" b="1" u="sng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想象力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？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908175" y="773113"/>
            <a:ext cx="3467100" cy="211613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一天变化七十次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揉黄泥造人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挥洒泥浆造人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08175" y="2588995"/>
            <a:ext cx="3467100" cy="2116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inden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寂寞孤独</a:t>
            </a:r>
            <a:endParaRPr kumimoji="0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自豪欣慰</a:t>
            </a:r>
            <a:endParaRPr kumimoji="0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忙碌疲倦</a:t>
            </a:r>
            <a:endParaRPr kumimoji="0"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…………</a:t>
            </a:r>
            <a:endParaRPr kumimoji="0"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1444" name="AutoShape 4"/>
          <p:cNvSpPr/>
          <p:nvPr/>
        </p:nvSpPr>
        <p:spPr bwMode="auto">
          <a:xfrm>
            <a:off x="4941887" y="2588995"/>
            <a:ext cx="288925" cy="1727200"/>
          </a:xfrm>
          <a:prstGeom prst="rightBrace">
            <a:avLst>
              <a:gd name="adj1" fmla="val 4981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1445" name="AutoShape 5"/>
          <p:cNvSpPr/>
          <p:nvPr/>
        </p:nvSpPr>
        <p:spPr bwMode="auto">
          <a:xfrm>
            <a:off x="4941887" y="773113"/>
            <a:ext cx="288925" cy="1727200"/>
          </a:xfrm>
          <a:prstGeom prst="rightBrace">
            <a:avLst>
              <a:gd name="adj1" fmla="val 49817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75275" y="942109"/>
            <a:ext cx="207746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kumimoji="0"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神</a:t>
            </a:r>
            <a:r>
              <a:rPr kumimoji="0"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”的非凡能力和神奇方法</a:t>
            </a:r>
            <a:endParaRPr kumimoji="0"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532439" y="2889250"/>
            <a:ext cx="1800225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kumimoji="0" lang="zh-CN" altLang="en-US" sz="28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</a:rPr>
              <a:t>人</a:t>
            </a:r>
            <a:r>
              <a:rPr kumimoji="0"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楷体_GB2312" panose="02010609030101010101" pitchFamily="49" charset="-122"/>
              </a:rPr>
              <a:t>”的心理、情感、活动</a:t>
            </a:r>
            <a:endParaRPr kumimoji="0"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139185" y="942109"/>
            <a:ext cx="2160587" cy="1476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想象</a:t>
            </a:r>
            <a:endParaRPr kumimoji="0"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  <a:p>
            <a:pPr>
              <a:spcBef>
                <a:spcPct val="50000"/>
              </a:spcBef>
            </a:pPr>
            <a:r>
              <a:rPr kumimoji="0" lang="zh-CN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大胆奇特</a:t>
            </a:r>
            <a:endParaRPr kumimoji="0" lang="zh-CN" alt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139185" y="2797870"/>
            <a:ext cx="2411412" cy="1476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600" b="1" dirty="0" smtClean="0">
                <a:latin typeface="华文彩云" panose="02010800040101010101" charset="-122"/>
                <a:ea typeface="华文彩云" panose="02010800040101010101" charset="-122"/>
              </a:rPr>
              <a:t>想象</a:t>
            </a:r>
            <a:endParaRPr kumimoji="0" lang="zh-CN" altLang="en-US" sz="3600" b="1" dirty="0">
              <a:latin typeface="华文彩云" panose="02010800040101010101" charset="-122"/>
              <a:ea typeface="华文彩云" panose="02010800040101010101" charset="-122"/>
            </a:endParaRPr>
          </a:p>
          <a:p>
            <a:pPr>
              <a:spcBef>
                <a:spcPct val="50000"/>
              </a:spcBef>
            </a:pPr>
            <a:r>
              <a:rPr kumimoji="0" lang="zh-CN" altLang="en-US" sz="3600" b="1" dirty="0">
                <a:solidFill>
                  <a:srgbClr val="FF3300"/>
                </a:solidFill>
                <a:latin typeface="华文彩云" panose="02010800040101010101" charset="-122"/>
                <a:ea typeface="华文彩云" panose="02010800040101010101" charset="-122"/>
              </a:rPr>
              <a:t>合情合理</a:t>
            </a:r>
            <a:endParaRPr kumimoji="0" lang="zh-CN" altLang="en-US" sz="3600" b="1" dirty="0">
              <a:solidFill>
                <a:srgbClr val="FF3300"/>
              </a:solidFill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4" name="图片 3" descr="51yuansu.com___5fdc43658ed64"/>
          <p:cNvPicPr>
            <a:picLocks noChangeAspect="1"/>
          </p:cNvPicPr>
          <p:nvPr/>
        </p:nvPicPr>
        <p:blipFill>
          <a:blip r:embed="rId1"/>
          <a:srcRect l="59150" t="66446" r="1421" b="17973"/>
          <a:stretch>
            <a:fillRect/>
          </a:stretch>
        </p:blipFill>
        <p:spPr>
          <a:xfrm>
            <a:off x="0" y="4506595"/>
            <a:ext cx="3965575" cy="2351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15" y="0"/>
            <a:ext cx="2369185" cy="155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9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42">
                                            <p:txEl>
                                              <p:charRg st="9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charRg st="15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42">
                                            <p:txEl>
                                              <p:char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ldLvl="0" animBg="1"/>
      <p:bldP spid="61446" grpId="0" bldLvl="0" animBg="1"/>
      <p:bldP spid="61447" grpId="0" bldLvl="0" animBg="1"/>
      <p:bldP spid="61448" grpId="0" bldLvl="0" animBg="1"/>
      <p:bldP spid="6144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882,&quot;width&quot;:7446}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自定义</PresentationFormat>
  <Paragraphs>95</Paragraphs>
  <Slides>13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Arial</vt:lpstr>
      <vt:lpstr>黑体</vt:lpstr>
      <vt:lpstr>仿宋</vt:lpstr>
      <vt:lpstr>楷体</vt:lpstr>
      <vt:lpstr>楷体_GB2312</vt:lpstr>
      <vt:lpstr>新宋体</vt:lpstr>
      <vt:lpstr>华文彩云</vt:lpstr>
      <vt:lpstr>微软雅黑</vt:lpstr>
      <vt:lpstr>Arial Unicode MS</vt:lpstr>
      <vt:lpstr>等线 Light</vt:lpstr>
      <vt:lpstr>等线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馨香一荷</cp:lastModifiedBy>
  <cp:revision>69</cp:revision>
  <dcterms:created xsi:type="dcterms:W3CDTF">2021-01-07T13:28:00Z</dcterms:created>
  <dcterms:modified xsi:type="dcterms:W3CDTF">2021-12-09T05:54:00Z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A06D30BD92C74E8D8C713FC5685F74C9</vt:lpwstr>
  </property>
  <property fmtid="{D5CDD505-2E9C-101B-9397-08002B2CF9AE}" pid="3" name="KSOProductBuildVer">
    <vt:lpwstr>2052-11.1.0.11115</vt:lpwstr>
  </property>
</Properties>
</file>