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380" r:id="rId4"/>
    <p:sldId id="264" r:id="rId5"/>
    <p:sldId id="382" r:id="rId6"/>
    <p:sldId id="383" r:id="rId7"/>
    <p:sldId id="352" r:id="rId8"/>
    <p:sldId id="353" r:id="rId9"/>
    <p:sldId id="355" r:id="rId10"/>
    <p:sldId id="356" r:id="rId11"/>
    <p:sldId id="400" r:id="rId12"/>
    <p:sldId id="272" r:id="rId13"/>
    <p:sldId id="288" r:id="rId15"/>
    <p:sldId id="385" r:id="rId16"/>
    <p:sldId id="384" r:id="rId17"/>
    <p:sldId id="361" r:id="rId18"/>
    <p:sldId id="362" r:id="rId19"/>
    <p:sldId id="348" r:id="rId20"/>
    <p:sldId id="349" r:id="rId21"/>
    <p:sldId id="350" r:id="rId22"/>
    <p:sldId id="351" r:id="rId23"/>
    <p:sldId id="316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777777"/>
    <a:srgbClr val="DF050A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6"/>
    <p:restoredTop sz="94636"/>
  </p:normalViewPr>
  <p:slideViewPr>
    <p:cSldViewPr snapToGrid="0" showGuides="1">
      <p:cViewPr varScale="1">
        <p:scale>
          <a:sx n="64" d="100"/>
          <a:sy n="64" d="100"/>
        </p:scale>
        <p:origin x="-132" y="-924"/>
      </p:cViewPr>
      <p:guideLst>
        <p:guide orient="horz" pos="2160"/>
        <p:guide pos="28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幻灯片图像占位符 3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F7533A-4407-41CE-8425-16F5F1990B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</p:spPr>
      </p:sp>
      <p:sp>
        <p:nvSpPr>
          <p:cNvPr id="307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dirty="0">
                <a:latin typeface="Calibri" pitchFamily="34" charset="0"/>
              </a:rPr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239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dirty="0">
                <a:latin typeface="Calibri" pitchFamily="34" charset="0"/>
              </a:rPr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239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dirty="0">
                <a:latin typeface="Calibri" pitchFamily="34" charset="0"/>
              </a:rPr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71E0A8D-4DEE-4823-80D8-F1173CCF82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2DE818B-219B-40FE-90D2-42FA1AF48CB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901D4AE-720E-4875-BF77-CBD6B1EE57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A31783-AF3F-491A-811C-031F1AA0E524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E1BA7C7-E263-482D-88F4-B2921BF1C2E2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4483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0867" y="1825625"/>
            <a:ext cx="3864483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46A33B7-DFDF-42FB-B796-0804049A7060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B0AB8C-4EDD-4A30-AA17-411C47E97B85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07B8952-392A-4EB3-B8F1-DDF5AC70ACF4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0A5D9DF-9684-4521-9935-B7807CB193CC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57859E5-B840-4F32-9DA7-D685A1688877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F33D09D-9889-493B-BE94-5E5EEB8EFC0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9DD303-DFCB-4514-A4CA-582D63CECD5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23BC346-7358-43A4-98FC-AE194172A447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942AE21-E4E3-4C82-901E-358311FDFBA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F5A4C3-B41A-4554-80AE-ECE3E04429D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FA5F8B9-16DF-4BC0-A237-FCD049DFD3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647C5CF-43DA-423C-97D3-54980FD4A1D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4CD7F58-CE81-43AA-8B66-4B49C652023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CD6B23-D320-45B5-A6C3-298CD667F7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miter/>
          </a:ln>
        </p:spPr>
        <p:txBody>
          <a:bodyPr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62E1C2-80BE-4D2E-AC31-F5E0245283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4DF5B9-539F-475A-90EA-1059B3AA67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900" noProof="1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900" noProof="1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FF289-4467-4D59-B144-B43673E2F2C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eaLnBrk="0" fontAlgn="base" latinLnBrk="0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br>
              <a:rPr lang="en-US" altLang="zh-CN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195" name="文本占位符 6"/>
          <p:cNvSpPr>
            <a:spLocks noGrp="1"/>
          </p:cNvSpPr>
          <p:nvPr>
            <p:ph type="body" sz="half" idx="2"/>
          </p:nvPr>
        </p:nvSpPr>
        <p:spPr>
          <a:xfrm>
            <a:off x="-1339215" y="985838"/>
            <a:ext cx="3008313" cy="4691062"/>
          </a:xfrm>
        </p:spPr>
        <p:txBody>
          <a:bodyPr vert="horz" wrap="square" lIns="91440" tIns="45720" rIns="91440" bIns="45720" anchor="t"/>
          <a:p>
            <a:pPr algn="r">
              <a:buSzPct val="60000"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所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>
              <a:buSzPct val="60000"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罗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>
              <a:buSzPct val="60000"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门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>
              <a:buSzPct val="60000"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>
              <a:buSzPct val="60000"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指</a:t>
            </a:r>
            <a:endParaRPr lang="en-US" altLang="zh-CN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>
              <a:buSzPct val="60000"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环</a:t>
            </a:r>
            <a:endParaRPr lang="zh-CN" altLang="en-US" sz="3200" dirty="0">
              <a:latin typeface="+mn-lt"/>
              <a:ea typeface="+mn-ea"/>
              <a:cs typeface="+mn-cs"/>
            </a:endParaRPr>
          </a:p>
        </p:txBody>
      </p:sp>
      <p:pic>
        <p:nvPicPr>
          <p:cNvPr id="8196" name="Picture 6" descr="C:\Users\Administrator\Desktop\97875086361842404020-fm[1]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329180" y="404813"/>
            <a:ext cx="4008438" cy="5853112"/>
          </a:xfrm>
        </p:spPr>
      </p:pic>
      <p:sp>
        <p:nvSpPr>
          <p:cNvPr id="4100" name="Rectangle 4"/>
          <p:cNvSpPr>
            <a:spLocks noGrp="1" noChangeArrowheads="1"/>
          </p:cNvSpPr>
          <p:nvPr/>
        </p:nvSpPr>
        <p:spPr>
          <a:xfrm flipH="1">
            <a:off x="7319645" y="1324610"/>
            <a:ext cx="4293235" cy="49333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just" rtl="0" eaLnBrk="0" fontAlgn="base" hangingPunct="0"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 sz="2800">
                <a:solidFill>
                  <a:srgbClr val="1A93C8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24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marL="357505" marR="0" lvl="0" indent="-357505" algn="just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从来没有哪个国王，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能够像所罗门这样，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他可以和蝴蝶说话，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就像两人闲聊家常。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 ——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鲁德亚德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·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吉卜林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/>
            </a:pPr>
            <a:endParaRPr kumimoji="0" lang="zh-CN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1A93C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ver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6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7" name="文本框 29706"/>
          <p:cNvSpPr txBox="1"/>
          <p:nvPr/>
        </p:nvSpPr>
        <p:spPr>
          <a:xfrm>
            <a:off x="1371600" y="0"/>
            <a:ext cx="6343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思考探究，理解“笑谈”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6335713" y="1233488"/>
            <a:ext cx="4795837" cy="4831080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rgbClr val="FF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dirty="0">
                <a:latin typeface="宋体" panose="02010600030101010101" pitchFamily="2" charset="-122"/>
              </a:rPr>
              <a:t>     </a:t>
            </a:r>
            <a:r>
              <a:rPr lang="zh-CN" altLang="en-US" sz="4000" dirty="0">
                <a:latin typeface="宋体" panose="02010600030101010101" pitchFamily="2" charset="-122"/>
              </a:rPr>
              <a:t>这位动物学家为什么会有这么多的“动物笑谈”</a:t>
            </a:r>
            <a:r>
              <a:rPr lang="zh-CN" altLang="en-US" sz="4000" dirty="0">
                <a:solidFill>
                  <a:srgbClr val="DF050A"/>
                </a:solidFill>
                <a:latin typeface="宋体" panose="02010600030101010101" pitchFamily="2" charset="-122"/>
              </a:rPr>
              <a:t>？</a:t>
            </a:r>
            <a:endParaRPr lang="zh-CN" altLang="en-US" sz="4000" dirty="0">
              <a:solidFill>
                <a:srgbClr val="DF050A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    他又为什么会如此笑谈着动物的故事呢</a:t>
            </a:r>
            <a:r>
              <a:rPr lang="zh-CN" altLang="en-US" sz="4000" dirty="0">
                <a:solidFill>
                  <a:srgbClr val="DF050A"/>
                </a:solidFill>
                <a:latin typeface="宋体" panose="02010600030101010101" pitchFamily="2" charset="-122"/>
              </a:rPr>
              <a:t>？</a:t>
            </a:r>
            <a:endParaRPr lang="zh-CN" altLang="en-US" sz="4000" dirty="0">
              <a:solidFill>
                <a:srgbClr val="DF050A"/>
              </a:solidFill>
              <a:latin typeface="宋体" panose="02010600030101010101" pitchFamily="2" charset="-122"/>
            </a:endParaRPr>
          </a:p>
        </p:txBody>
      </p:sp>
      <p:sp>
        <p:nvSpPr>
          <p:cNvPr id="29709" name="MH_Other_1"/>
          <p:cNvSpPr/>
          <p:nvPr/>
        </p:nvSpPr>
        <p:spPr>
          <a:xfrm rot="16200000">
            <a:off x="319088" y="911225"/>
            <a:ext cx="5908675" cy="5984875"/>
          </a:xfrm>
          <a:custGeom>
            <a:avLst/>
            <a:gdLst>
              <a:gd name="txL" fmla="*/ 0 w 6056662"/>
              <a:gd name="txT" fmla="*/ 0 h 6524622"/>
              <a:gd name="txR" fmla="*/ 6056662 w 6056662"/>
              <a:gd name="txB" fmla="*/ 6524622 h 6524622"/>
            </a:gdLst>
            <a:ahLst/>
            <a:cxnLst>
              <a:cxn ang="0">
                <a:pos x="6056313" y="179756"/>
              </a:cxn>
              <a:cxn ang="0">
                <a:pos x="6056313" y="4368916"/>
              </a:cxn>
              <a:cxn ang="0">
                <a:pos x="1933637" y="6524625"/>
              </a:cxn>
              <a:cxn ang="0">
                <a:pos x="0" y="2826220"/>
              </a:cxn>
              <a:cxn ang="0">
                <a:pos x="0" y="0"/>
              </a:cxn>
              <a:cxn ang="0">
                <a:pos x="6056313" y="179756"/>
              </a:cxn>
            </a:cxnLst>
            <a:rect l="txL" t="txT" r="txR" b="txB"/>
            <a:pathLst>
              <a:path w="6056662" h="6524622">
                <a:moveTo>
                  <a:pt x="6056662" y="179756"/>
                </a:moveTo>
                <a:lnTo>
                  <a:pt x="6056662" y="4368914"/>
                </a:lnTo>
                <a:lnTo>
                  <a:pt x="1933748" y="6524622"/>
                </a:lnTo>
                <a:lnTo>
                  <a:pt x="0" y="2826219"/>
                </a:lnTo>
                <a:lnTo>
                  <a:pt x="0" y="0"/>
                </a:lnTo>
                <a:lnTo>
                  <a:pt x="6056662" y="179756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710" name="文本框 29709"/>
          <p:cNvSpPr txBox="1"/>
          <p:nvPr/>
        </p:nvSpPr>
        <p:spPr>
          <a:xfrm>
            <a:off x="434975" y="3297238"/>
            <a:ext cx="5307013" cy="150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逗笑的故事</a:t>
            </a:r>
            <a:r>
              <a:rPr lang="en-US" altLang="zh-CN" sz="3200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动物学家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逗笑的语言</a:t>
            </a:r>
            <a:r>
              <a:rPr lang="en-US" altLang="zh-CN" sz="3200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作家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3010" name="直接连接符 5"/>
          <p:cNvCxnSpPr/>
          <p:nvPr/>
        </p:nvCxnSpPr>
        <p:spPr>
          <a:xfrm>
            <a:off x="1042988" y="1365250"/>
            <a:ext cx="5457825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3011" name="直接连接符 6"/>
          <p:cNvCxnSpPr/>
          <p:nvPr/>
        </p:nvCxnSpPr>
        <p:spPr>
          <a:xfrm>
            <a:off x="4159250" y="5005388"/>
            <a:ext cx="5457825" cy="0"/>
          </a:xfrm>
          <a:prstGeom prst="line">
            <a:avLst/>
          </a:prstGeom>
          <a:ln w="3810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3013" name="文本框 8"/>
          <p:cNvSpPr txBox="1"/>
          <p:nvPr/>
        </p:nvSpPr>
        <p:spPr>
          <a:xfrm>
            <a:off x="746125" y="1603375"/>
            <a:ext cx="8272463" cy="3041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dirty="0"/>
              <a:t>         </a:t>
            </a:r>
            <a:r>
              <a:rPr lang="zh-CN" altLang="en-US" sz="3200" dirty="0"/>
              <a:t>康拉德・劳伦兹，</a:t>
            </a:r>
            <a:r>
              <a:rPr lang="en-US" altLang="zh-CN" sz="3200" dirty="0"/>
              <a:t>1903</a:t>
            </a:r>
            <a:r>
              <a:rPr lang="zh-CN" altLang="en-US" sz="3200" dirty="0"/>
              <a:t>年出生在奥地利维也纳，是动物行为学的开山祖师，</a:t>
            </a:r>
            <a:r>
              <a:rPr lang="en-US" altLang="zh-CN" sz="3200" dirty="0"/>
              <a:t>1973</a:t>
            </a:r>
            <a:r>
              <a:rPr lang="zh-CN" altLang="en-US" sz="3200" dirty="0"/>
              <a:t>年诺贝尔生理医学奖得主。学术成就之外，他最为称道的是向一般大众描述动物行为的生花妙笔。他将“给世人谈谈动物的私生活”看成自己的责任，写了一系列科普作品。</a:t>
            </a:r>
            <a:endParaRPr lang="zh-CN" altLang="en-US" sz="3200" dirty="0"/>
          </a:p>
        </p:txBody>
      </p:sp>
      <p:sp>
        <p:nvSpPr>
          <p:cNvPr id="43015" name="文本框 43014"/>
          <p:cNvSpPr txBox="1"/>
          <p:nvPr/>
        </p:nvSpPr>
        <p:spPr>
          <a:xfrm>
            <a:off x="4445000" y="5035550"/>
            <a:ext cx="5410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探求真理的科学精神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pic>
        <p:nvPicPr>
          <p:cNvPr id="43016" name="图片 43015" descr="timg?image&amp;quality=80&amp;size=b9999_10000&amp;sec=1508744552733&amp;di=efca1b8204cb82effa9d9bab931727a1&amp;imgtype=0&amp;src=http%3A%2F%2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46719">
            <a:off x="9170988" y="1354138"/>
            <a:ext cx="2552700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7" name="文本框 43016"/>
          <p:cNvSpPr txBox="1"/>
          <p:nvPr/>
        </p:nvSpPr>
        <p:spPr>
          <a:xfrm>
            <a:off x="1320800" y="555625"/>
            <a:ext cx="57261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尊重生命的人文情怀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  <p:bldP spid="430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3" name="图片 122882" descr="timg?image&amp;quality=80&amp;size=b9999_10000&amp;sec=1508744527174&amp;di=518be83eea980fe387ed455aba39dbf1&amp;imgtype=0&amp;src=http%3A%2F%2F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3411538"/>
            <a:ext cx="4049713" cy="280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MH_Other_1"/>
          <p:cNvSpPr/>
          <p:nvPr/>
        </p:nvSpPr>
        <p:spPr>
          <a:xfrm>
            <a:off x="5856288" y="238125"/>
            <a:ext cx="5324475" cy="5865813"/>
          </a:xfrm>
          <a:custGeom>
            <a:avLst/>
            <a:gdLst>
              <a:gd name="txL" fmla="*/ 0 w 4860032"/>
              <a:gd name="txT" fmla="*/ 0 h 5688632"/>
              <a:gd name="txR" fmla="*/ 4860032 w 4860032"/>
              <a:gd name="txB" fmla="*/ 5688632 h 5688632"/>
            </a:gdLst>
            <a:ahLst/>
            <a:cxnLst>
              <a:cxn ang="0">
                <a:pos x="0" y="837686"/>
              </a:cxn>
              <a:cxn ang="0">
                <a:pos x="2015428" y="0"/>
              </a:cxn>
              <a:cxn ang="0">
                <a:pos x="4859337" y="2843213"/>
              </a:cxn>
              <a:cxn ang="0">
                <a:pos x="2015428" y="5686425"/>
              </a:cxn>
              <a:cxn ang="0">
                <a:pos x="0" y="4848739"/>
              </a:cxn>
            </a:cxnLst>
            <a:rect l="txL" t="txT" r="txR" b="txB"/>
            <a:pathLst>
              <a:path w="4860032" h="5688632">
                <a:moveTo>
                  <a:pt x="0" y="838011"/>
                </a:moveTo>
                <a:cubicBezTo>
                  <a:pt x="514867" y="320305"/>
                  <a:pt x="1227886" y="0"/>
                  <a:pt x="2015716" y="0"/>
                </a:cubicBezTo>
                <a:cubicBezTo>
                  <a:pt x="3586588" y="0"/>
                  <a:pt x="4860032" y="1273444"/>
                  <a:pt x="4860032" y="2844316"/>
                </a:cubicBezTo>
                <a:cubicBezTo>
                  <a:pt x="4860032" y="4415188"/>
                  <a:pt x="3586588" y="5688632"/>
                  <a:pt x="2015716" y="5688632"/>
                </a:cubicBezTo>
                <a:cubicBezTo>
                  <a:pt x="1227886" y="5688632"/>
                  <a:pt x="514867" y="5368328"/>
                  <a:pt x="0" y="4850621"/>
                </a:cubicBezTo>
              </a:path>
            </a:pathLst>
          </a:custGeom>
          <a:noFill/>
          <a:ln w="12700" cap="flat" cmpd="sng">
            <a:solidFill>
              <a:srgbClr val="BFBFB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885" name="文本框 122884"/>
          <p:cNvSpPr txBox="1"/>
          <p:nvPr/>
        </p:nvSpPr>
        <p:spPr>
          <a:xfrm>
            <a:off x="5856605" y="1155700"/>
            <a:ext cx="479742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</a:rPr>
              <a:t>你必须和活生生的动物建立亲密关系</a:t>
            </a:r>
            <a:r>
              <a:rPr lang="en-US" altLang="zh-CN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</a:rPr>
              <a:t>如果你对动物没有爱心，不能把动物视为人类的近亲，就别想与动物建立互信的关系，就别想在研究方面有什么重大收获。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algn="r"/>
            <a:r>
              <a:rPr lang="en-US" altLang="zh-CN" sz="3200" dirty="0">
                <a:solidFill>
                  <a:schemeClr val="hlink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——</a:t>
            </a:r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劳伦兹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2886" name="五边形 31"/>
          <p:cNvSpPr/>
          <p:nvPr/>
        </p:nvSpPr>
        <p:spPr>
          <a:xfrm>
            <a:off x="531813" y="565150"/>
            <a:ext cx="4441825" cy="520700"/>
          </a:xfrm>
          <a:prstGeom prst="homePlate">
            <a:avLst>
              <a:gd name="adj" fmla="val 57778"/>
            </a:avLst>
          </a:prstGeom>
          <a:solidFill>
            <a:srgbClr val="D0F0EE"/>
          </a:solidFill>
          <a:ln w="9525">
            <a:noFill/>
          </a:ln>
        </p:spPr>
        <p:txBody>
          <a:bodyPr bIns="10800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29646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小鸭子对劳伦兹的态度</a:t>
            </a:r>
            <a:endParaRPr lang="en-US" altLang="zh-CN" sz="3200" dirty="0">
              <a:latin typeface="Calibri" pitchFamily="34" charset="0"/>
            </a:endParaRPr>
          </a:p>
        </p:txBody>
      </p:sp>
      <p:sp>
        <p:nvSpPr>
          <p:cNvPr id="122887" name="五边形 31"/>
          <p:cNvSpPr/>
          <p:nvPr/>
        </p:nvSpPr>
        <p:spPr>
          <a:xfrm>
            <a:off x="565150" y="1560513"/>
            <a:ext cx="4441825" cy="520700"/>
          </a:xfrm>
          <a:prstGeom prst="homePlate">
            <a:avLst>
              <a:gd name="adj" fmla="val 57778"/>
            </a:avLst>
          </a:prstGeom>
          <a:solidFill>
            <a:srgbClr val="D0F0EE"/>
          </a:solidFill>
          <a:ln w="9525">
            <a:noFill/>
          </a:ln>
        </p:spPr>
        <p:txBody>
          <a:bodyPr bIns="10800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29646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大鹦鹉对劳伦兹的态度</a:t>
            </a:r>
            <a:endParaRPr lang="en-US" altLang="zh-CN" sz="3200" dirty="0">
              <a:latin typeface="Calibri" pitchFamily="34" charset="0"/>
            </a:endParaRPr>
          </a:p>
        </p:txBody>
      </p:sp>
      <p:sp>
        <p:nvSpPr>
          <p:cNvPr id="122888" name="五边形 31"/>
          <p:cNvSpPr/>
          <p:nvPr/>
        </p:nvSpPr>
        <p:spPr>
          <a:xfrm>
            <a:off x="525463" y="2543175"/>
            <a:ext cx="4441825" cy="520700"/>
          </a:xfrm>
          <a:prstGeom prst="homePlate">
            <a:avLst>
              <a:gd name="adj" fmla="val 57778"/>
            </a:avLst>
          </a:prstGeom>
          <a:solidFill>
            <a:srgbClr val="D0F0EE"/>
          </a:solidFill>
          <a:ln w="9525">
            <a:noFill/>
          </a:ln>
        </p:spPr>
        <p:txBody>
          <a:bodyPr bIns="10800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29646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我们从中获得启示</a:t>
            </a:r>
            <a:endParaRPr lang="en-US" altLang="zh-CN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3" name="图片 122882" descr="timg?image&amp;quality=80&amp;size=b9999_10000&amp;sec=1508744527174&amp;di=518be83eea980fe387ed455aba39dbf1&amp;imgtype=0&amp;src=http%3A%2F%2F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3411538"/>
            <a:ext cx="4049713" cy="280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MH_Other_1"/>
          <p:cNvSpPr/>
          <p:nvPr/>
        </p:nvSpPr>
        <p:spPr>
          <a:xfrm>
            <a:off x="5856288" y="238125"/>
            <a:ext cx="5324475" cy="5865813"/>
          </a:xfrm>
          <a:custGeom>
            <a:avLst/>
            <a:gdLst>
              <a:gd name="txL" fmla="*/ 0 w 4860032"/>
              <a:gd name="txT" fmla="*/ 0 h 5688632"/>
              <a:gd name="txR" fmla="*/ 4860032 w 4860032"/>
              <a:gd name="txB" fmla="*/ 5688632 h 5688632"/>
            </a:gdLst>
            <a:ahLst/>
            <a:cxnLst>
              <a:cxn ang="0">
                <a:pos x="0" y="837686"/>
              </a:cxn>
              <a:cxn ang="0">
                <a:pos x="2015428" y="0"/>
              </a:cxn>
              <a:cxn ang="0">
                <a:pos x="4859337" y="2843213"/>
              </a:cxn>
              <a:cxn ang="0">
                <a:pos x="2015428" y="5686425"/>
              </a:cxn>
              <a:cxn ang="0">
                <a:pos x="0" y="4848739"/>
              </a:cxn>
            </a:cxnLst>
            <a:rect l="txL" t="txT" r="txR" b="txB"/>
            <a:pathLst>
              <a:path w="4860032" h="5688632">
                <a:moveTo>
                  <a:pt x="0" y="838011"/>
                </a:moveTo>
                <a:cubicBezTo>
                  <a:pt x="514867" y="320305"/>
                  <a:pt x="1227886" y="0"/>
                  <a:pt x="2015716" y="0"/>
                </a:cubicBezTo>
                <a:cubicBezTo>
                  <a:pt x="3586588" y="0"/>
                  <a:pt x="4860032" y="1273444"/>
                  <a:pt x="4860032" y="2844316"/>
                </a:cubicBezTo>
                <a:cubicBezTo>
                  <a:pt x="4860032" y="4415188"/>
                  <a:pt x="3586588" y="5688632"/>
                  <a:pt x="2015716" y="5688632"/>
                </a:cubicBezTo>
                <a:cubicBezTo>
                  <a:pt x="1227886" y="5688632"/>
                  <a:pt x="514867" y="5368328"/>
                  <a:pt x="0" y="4850621"/>
                </a:cubicBezTo>
              </a:path>
            </a:pathLst>
          </a:custGeom>
          <a:noFill/>
          <a:ln w="12700" cap="flat" cmpd="sng">
            <a:solidFill>
              <a:srgbClr val="BFBFB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886" name="五边形 31"/>
          <p:cNvSpPr/>
          <p:nvPr/>
        </p:nvSpPr>
        <p:spPr>
          <a:xfrm>
            <a:off x="531813" y="565150"/>
            <a:ext cx="4441825" cy="520700"/>
          </a:xfrm>
          <a:prstGeom prst="homePlate">
            <a:avLst>
              <a:gd name="adj" fmla="val 57778"/>
            </a:avLst>
          </a:prstGeom>
          <a:solidFill>
            <a:srgbClr val="D0F0EE"/>
          </a:solidFill>
          <a:ln w="9525">
            <a:noFill/>
          </a:ln>
        </p:spPr>
        <p:txBody>
          <a:bodyPr bIns="10800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29646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小鸭子对劳伦兹的态度</a:t>
            </a:r>
            <a:endParaRPr lang="en-US" altLang="zh-CN" sz="3200" dirty="0">
              <a:latin typeface="Calibri" pitchFamily="34" charset="0"/>
            </a:endParaRPr>
          </a:p>
        </p:txBody>
      </p:sp>
      <p:sp>
        <p:nvSpPr>
          <p:cNvPr id="122887" name="五边形 31"/>
          <p:cNvSpPr/>
          <p:nvPr/>
        </p:nvSpPr>
        <p:spPr>
          <a:xfrm>
            <a:off x="565150" y="1560513"/>
            <a:ext cx="4441825" cy="520700"/>
          </a:xfrm>
          <a:prstGeom prst="homePlate">
            <a:avLst>
              <a:gd name="adj" fmla="val 57778"/>
            </a:avLst>
          </a:prstGeom>
          <a:solidFill>
            <a:srgbClr val="D0F0EE"/>
          </a:solidFill>
          <a:ln w="9525">
            <a:noFill/>
          </a:ln>
        </p:spPr>
        <p:txBody>
          <a:bodyPr bIns="10800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29646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大鹦鹉对劳伦兹的态度</a:t>
            </a:r>
            <a:endParaRPr lang="en-US" altLang="zh-CN" sz="3200" dirty="0">
              <a:latin typeface="Calibri" pitchFamily="34" charset="0"/>
            </a:endParaRPr>
          </a:p>
        </p:txBody>
      </p:sp>
      <p:sp>
        <p:nvSpPr>
          <p:cNvPr id="122888" name="五边形 31"/>
          <p:cNvSpPr/>
          <p:nvPr/>
        </p:nvSpPr>
        <p:spPr>
          <a:xfrm>
            <a:off x="525463" y="2543175"/>
            <a:ext cx="4441825" cy="520700"/>
          </a:xfrm>
          <a:prstGeom prst="homePlate">
            <a:avLst>
              <a:gd name="adj" fmla="val 57778"/>
            </a:avLst>
          </a:prstGeom>
          <a:solidFill>
            <a:srgbClr val="D0F0EE"/>
          </a:solidFill>
          <a:ln w="9525">
            <a:noFill/>
          </a:ln>
        </p:spPr>
        <p:txBody>
          <a:bodyPr bIns="10800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29646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我们从中获得启示</a:t>
            </a:r>
            <a:endParaRPr lang="en-US" altLang="zh-CN" sz="3200" dirty="0">
              <a:latin typeface="Calibri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310" y="1085215"/>
            <a:ext cx="43643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这篇课文用幽默风趣的文字，讲述了有关动物的趣事、笑话，表达了作者对动物的热爱。在环境破坏，物种面临灭绝的今天，劳伦兹用行动告诉我们该怎样善待生命，做到人与自然和谐相处。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982" name="图片 126981" descr="QQ截图201710241922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5063" y="0"/>
            <a:ext cx="7381875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3" name="文本框 126982"/>
          <p:cNvSpPr txBox="1"/>
          <p:nvPr/>
        </p:nvSpPr>
        <p:spPr>
          <a:xfrm>
            <a:off x="5072063" y="4678363"/>
            <a:ext cx="2038350" cy="10064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  <a:ea typeface="楷体_GB2312" panose="02010609030101010101" pitchFamily="49" charset="-122"/>
              </a:rPr>
              <a:t>笑谈</a:t>
            </a:r>
            <a:endParaRPr lang="zh-CN" altLang="en-US" sz="60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6984" name="文本框 126983"/>
          <p:cNvSpPr txBox="1"/>
          <p:nvPr/>
        </p:nvSpPr>
        <p:spPr>
          <a:xfrm>
            <a:off x="4035425" y="808038"/>
            <a:ext cx="18430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科学精神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6985" name="文本框 126984"/>
          <p:cNvSpPr txBox="1"/>
          <p:nvPr/>
        </p:nvSpPr>
        <p:spPr>
          <a:xfrm>
            <a:off x="6335713" y="844550"/>
            <a:ext cx="1768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人文情怀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6986" name="文本框 126985"/>
          <p:cNvSpPr txBox="1"/>
          <p:nvPr/>
        </p:nvSpPr>
        <p:spPr>
          <a:xfrm>
            <a:off x="1208088" y="1589088"/>
            <a:ext cx="1098550" cy="31765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人类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126987" name="文本框 126986"/>
          <p:cNvSpPr txBox="1"/>
          <p:nvPr/>
        </p:nvSpPr>
        <p:spPr>
          <a:xfrm>
            <a:off x="9867900" y="1446213"/>
            <a:ext cx="1098550" cy="34623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动物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126988" name="文本框 126987"/>
          <p:cNvSpPr txBox="1"/>
          <p:nvPr/>
        </p:nvSpPr>
        <p:spPr>
          <a:xfrm>
            <a:off x="5156200" y="6191250"/>
            <a:ext cx="1784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劳伦兹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3" grpId="0" animBg="1"/>
      <p:bldP spid="126984" grpId="0"/>
      <p:bldP spid="126985" grpId="0"/>
      <p:bldP spid="126986" grpId="0"/>
      <p:bldP spid="1269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005" name="图片 128004" descr="timg?image&amp;quality=80&amp;size=b9999_10000&amp;sec=1508854701213&amp;di=e13b04fb43c33d2f6b9abea4bf2f2003&amp;imgtype=0&amp;src=http%3A%2F%2F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6675" y="13335"/>
            <a:ext cx="7011670" cy="4091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4030" y="398145"/>
            <a:ext cx="58915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ea typeface="华文中宋" panose="02010600040101010101" pitchFamily="2" charset="-122"/>
                <a:sym typeface="+mn-ea"/>
              </a:rPr>
              <a:t>观看图片</a:t>
            </a:r>
            <a:endParaRPr lang="zh-CN" altLang="en-US" sz="4000"/>
          </a:p>
        </p:txBody>
      </p:sp>
      <p:pic>
        <p:nvPicPr>
          <p:cNvPr id="3076" name="图片 1" descr="middle_640x427-153617_20761407224177122_eb62f9ea86a32834c826dfd9592769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622" y="4105275"/>
            <a:ext cx="6218237" cy="273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/>
          </p:cNvSpPr>
          <p:nvPr>
            <p:ph type="ctrTitle"/>
          </p:nvPr>
        </p:nvSpPr>
        <p:spPr>
          <a:xfrm>
            <a:off x="792480" y="368935"/>
            <a:ext cx="9956800" cy="1524000"/>
          </a:xfrm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 一群野生动物摄影师在野外待久了，小动物们也好奇地来凑热闹。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112643" name="矩形 112642"/>
          <p:cNvSpPr>
            <a:spLocks noChangeAspect="1"/>
          </p:cNvSpPr>
          <p:nvPr/>
        </p:nvSpPr>
        <p:spPr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44" name="矩形 112643"/>
          <p:cNvSpPr>
            <a:spLocks noChangeAspect="1"/>
          </p:cNvSpPr>
          <p:nvPr/>
        </p:nvSpPr>
        <p:spPr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12645" name="图片 112644" descr="u=2698110152,175267602&amp;fm=170&amp;s=428C9E45001245C65825AD220300405B&amp;w=640&amp;h=460&amp;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892935"/>
            <a:ext cx="6354445" cy="3427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6" name="图片 112645" descr="u=1275890769,639224025&amp;fm=170&amp;s=D2A4B0454C5275DC0205CC200300E050&amp;w=640&amp;h=427&amp;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4118610"/>
            <a:ext cx="5322570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66" name="图片 113665" descr="u=2585133544,1705793203&amp;fm=170&amp;s=62931EC50E62C6D44839343E0300C04A&amp;w=640&amp;h=427&amp;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1373505"/>
            <a:ext cx="5994400" cy="3284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7" name="图片 113666" descr="u=3792895944,607419850&amp;fm=170&amp;s=9D3A6F97020666EEA480936C0300707C&amp;w=640&amp;h=835&amp;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975" y="112395"/>
            <a:ext cx="6062980" cy="6633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14689" descr="u=1896531639,1990341201&amp;fm=170&amp;s=B008DA144C51EECC40A1A14F030070F3&amp;w=640&amp;h=854&amp;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381000"/>
            <a:ext cx="5815013" cy="581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1" name="图片 114690" descr="u=1791758501,25267853&amp;fm=170&amp;s=1FB479840CD30EC66430F9120300E0C9&amp;w=640&amp;h=427&amp;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2286000"/>
            <a:ext cx="5418138" cy="271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4" name="图片 115713" descr="u=1732538224,2903275786&amp;fm=170&amp;s=F10AEAB19AA50C0342A1DD4C030080E7&amp;w=640&amp;h=2284&amp;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" y="152400"/>
            <a:ext cx="2432050" cy="651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5" name="图片 115714" descr="u=3201172460,3039215367&amp;fm=170&amp;s=181107DD0452BFD01C18D53B03005044&amp;w=640&amp;h=427&amp;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3" y="3303588"/>
            <a:ext cx="6129337" cy="306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6" name="图片 115715" descr="u=285992390,665877745&amp;fm=170&amp;s=239A3EC914B287C248A5B0180300D0D0&amp;w=640&amp;h=347&amp;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700" y="360363"/>
            <a:ext cx="6434138" cy="261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7" name="文本框 115716"/>
          <p:cNvSpPr txBox="1"/>
          <p:nvPr/>
        </p:nvSpPr>
        <p:spPr>
          <a:xfrm>
            <a:off x="10387013" y="233363"/>
            <a:ext cx="1158875" cy="6350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/>
            <a:r>
              <a:rPr lang="zh-CN" altLang="en-US" sz="3200" dirty="0">
                <a:latin typeface="宋体" panose="02010600030101010101" pitchFamily="2" charset="-122"/>
              </a:rPr>
              <a:t>   人类用怎样的态度面对世界，</a:t>
            </a:r>
            <a:endParaRPr lang="zh-CN" altLang="en-US" sz="3200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200" dirty="0">
                <a:latin typeface="宋体" panose="02010600030101010101" pitchFamily="2" charset="-122"/>
              </a:rPr>
              <a:t>世界以怎样的姿态回报人类。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5718" name="任意多边形 29"/>
          <p:cNvSpPr/>
          <p:nvPr/>
        </p:nvSpPr>
        <p:spPr>
          <a:xfrm>
            <a:off x="595313" y="182563"/>
            <a:ext cx="153987" cy="6491287"/>
          </a:xfrm>
          <a:custGeom>
            <a:avLst/>
            <a:gdLst>
              <a:gd name="txL" fmla="*/ 0 w 146304"/>
              <a:gd name="txT" fmla="*/ 0 h 4956048"/>
              <a:gd name="txR" fmla="*/ 146304 w 146304"/>
              <a:gd name="txB" fmla="*/ 4956048 h 4956048"/>
            </a:gdLst>
            <a:ahLst/>
            <a:cxnLst>
              <a:cxn ang="0">
                <a:pos x="82550" y="0"/>
              </a:cxn>
              <a:cxn ang="0">
                <a:pos x="165100" y="89392"/>
              </a:cxn>
              <a:cxn ang="0">
                <a:pos x="165100" y="6056312"/>
              </a:cxn>
              <a:cxn ang="0">
                <a:pos x="0" y="6056312"/>
              </a:cxn>
              <a:cxn ang="0">
                <a:pos x="0" y="89392"/>
              </a:cxn>
              <a:cxn ang="0">
                <a:pos x="82550" y="0"/>
              </a:cxn>
            </a:cxnLst>
            <a:rect l="txL" t="txT" r="txR" b="txB"/>
            <a:pathLst>
              <a:path w="146304" h="4956048">
                <a:moveTo>
                  <a:pt x="73152" y="0"/>
                </a:moveTo>
                <a:cubicBezTo>
                  <a:pt x="113553" y="0"/>
                  <a:pt x="146304" y="32751"/>
                  <a:pt x="146304" y="73152"/>
                </a:cubicBezTo>
                <a:lnTo>
                  <a:pt x="146304" y="4956048"/>
                </a:lnTo>
                <a:lnTo>
                  <a:pt x="0" y="4956048"/>
                </a:lnTo>
                <a:lnTo>
                  <a:pt x="0" y="73152"/>
                </a:lnTo>
                <a:cubicBezTo>
                  <a:pt x="0" y="32751"/>
                  <a:pt x="32751" y="0"/>
                  <a:pt x="73152" y="0"/>
                </a:cubicBezTo>
                <a:close/>
              </a:path>
            </a:pathLst>
          </a:custGeom>
          <a:gradFill rotWithShape="0">
            <a:gsLst>
              <a:gs pos="0">
                <a:srgbClr val="A6A6A6">
                  <a:alpha val="100000"/>
                </a:srgbClr>
              </a:gs>
              <a:gs pos="8000">
                <a:srgbClr val="A6A6A6">
                  <a:alpha val="100000"/>
                </a:srgbClr>
              </a:gs>
              <a:gs pos="53999">
                <a:srgbClr val="D9D9D9">
                  <a:alpha val="100000"/>
                </a:srgbClr>
              </a:gs>
              <a:gs pos="100000">
                <a:srgbClr val="D9D9D9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5719" name="任意多边形 29"/>
          <p:cNvSpPr/>
          <p:nvPr/>
        </p:nvSpPr>
        <p:spPr>
          <a:xfrm>
            <a:off x="11579225" y="801688"/>
            <a:ext cx="165100" cy="6056312"/>
          </a:xfrm>
          <a:custGeom>
            <a:avLst/>
            <a:gdLst>
              <a:gd name="txL" fmla="*/ 0 w 146304"/>
              <a:gd name="txT" fmla="*/ 0 h 4956048"/>
              <a:gd name="txR" fmla="*/ 146304 w 146304"/>
              <a:gd name="txB" fmla="*/ 4956048 h 4956048"/>
            </a:gdLst>
            <a:ahLst/>
            <a:cxnLst>
              <a:cxn ang="0">
                <a:pos x="82550" y="0"/>
              </a:cxn>
              <a:cxn ang="0">
                <a:pos x="165100" y="89392"/>
              </a:cxn>
              <a:cxn ang="0">
                <a:pos x="165100" y="6056312"/>
              </a:cxn>
              <a:cxn ang="0">
                <a:pos x="0" y="6056312"/>
              </a:cxn>
              <a:cxn ang="0">
                <a:pos x="0" y="89392"/>
              </a:cxn>
              <a:cxn ang="0">
                <a:pos x="82550" y="0"/>
              </a:cxn>
            </a:cxnLst>
            <a:rect l="txL" t="txT" r="txR" b="txB"/>
            <a:pathLst>
              <a:path w="146304" h="4956048">
                <a:moveTo>
                  <a:pt x="73152" y="0"/>
                </a:moveTo>
                <a:cubicBezTo>
                  <a:pt x="113553" y="0"/>
                  <a:pt x="146304" y="32751"/>
                  <a:pt x="146304" y="73152"/>
                </a:cubicBezTo>
                <a:lnTo>
                  <a:pt x="146304" y="4956048"/>
                </a:lnTo>
                <a:lnTo>
                  <a:pt x="0" y="4956048"/>
                </a:lnTo>
                <a:lnTo>
                  <a:pt x="0" y="73152"/>
                </a:lnTo>
                <a:cubicBezTo>
                  <a:pt x="0" y="32751"/>
                  <a:pt x="32751" y="0"/>
                  <a:pt x="73152" y="0"/>
                </a:cubicBezTo>
                <a:close/>
              </a:path>
            </a:pathLst>
          </a:custGeom>
          <a:gradFill rotWithShape="0">
            <a:gsLst>
              <a:gs pos="0">
                <a:srgbClr val="A6A6A6">
                  <a:alpha val="100000"/>
                </a:srgbClr>
              </a:gs>
              <a:gs pos="8000">
                <a:srgbClr val="A6A6A6">
                  <a:alpha val="100000"/>
                </a:srgbClr>
              </a:gs>
              <a:gs pos="53999">
                <a:srgbClr val="D9D9D9">
                  <a:alpha val="100000"/>
                </a:srgbClr>
              </a:gs>
              <a:gs pos="100000">
                <a:srgbClr val="D9D9D9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5720" name="任意多边形 29"/>
          <p:cNvSpPr/>
          <p:nvPr/>
        </p:nvSpPr>
        <p:spPr>
          <a:xfrm>
            <a:off x="10123488" y="0"/>
            <a:ext cx="165100" cy="6056313"/>
          </a:xfrm>
          <a:custGeom>
            <a:avLst/>
            <a:gdLst>
              <a:gd name="txL" fmla="*/ 0 w 146304"/>
              <a:gd name="txT" fmla="*/ 0 h 4956048"/>
              <a:gd name="txR" fmla="*/ 146304 w 146304"/>
              <a:gd name="txB" fmla="*/ 4956048 h 4956048"/>
            </a:gdLst>
            <a:ahLst/>
            <a:cxnLst>
              <a:cxn ang="0">
                <a:pos x="82550" y="0"/>
              </a:cxn>
              <a:cxn ang="0">
                <a:pos x="165100" y="89392"/>
              </a:cxn>
              <a:cxn ang="0">
                <a:pos x="165100" y="6056312"/>
              </a:cxn>
              <a:cxn ang="0">
                <a:pos x="0" y="6056312"/>
              </a:cxn>
              <a:cxn ang="0">
                <a:pos x="0" y="89392"/>
              </a:cxn>
              <a:cxn ang="0">
                <a:pos x="82550" y="0"/>
              </a:cxn>
            </a:cxnLst>
            <a:rect l="txL" t="txT" r="txR" b="txB"/>
            <a:pathLst>
              <a:path w="146304" h="4956048">
                <a:moveTo>
                  <a:pt x="73152" y="0"/>
                </a:moveTo>
                <a:cubicBezTo>
                  <a:pt x="113553" y="0"/>
                  <a:pt x="146304" y="32751"/>
                  <a:pt x="146304" y="73152"/>
                </a:cubicBezTo>
                <a:lnTo>
                  <a:pt x="146304" y="4956048"/>
                </a:lnTo>
                <a:lnTo>
                  <a:pt x="0" y="4956048"/>
                </a:lnTo>
                <a:lnTo>
                  <a:pt x="0" y="73152"/>
                </a:lnTo>
                <a:cubicBezTo>
                  <a:pt x="0" y="32751"/>
                  <a:pt x="32751" y="0"/>
                  <a:pt x="73152" y="0"/>
                </a:cubicBezTo>
                <a:close/>
              </a:path>
            </a:pathLst>
          </a:custGeom>
          <a:gradFill rotWithShape="0">
            <a:gsLst>
              <a:gs pos="0">
                <a:srgbClr val="A6A6A6">
                  <a:alpha val="100000"/>
                </a:srgbClr>
              </a:gs>
              <a:gs pos="8000">
                <a:srgbClr val="A6A6A6">
                  <a:alpha val="100000"/>
                </a:srgbClr>
              </a:gs>
              <a:gs pos="53999">
                <a:srgbClr val="D9D9D9">
                  <a:alpha val="100000"/>
                </a:srgbClr>
              </a:gs>
              <a:gs pos="100000">
                <a:srgbClr val="D9D9D9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8674" name="直接连接符 5"/>
          <p:cNvCxnSpPr/>
          <p:nvPr/>
        </p:nvCxnSpPr>
        <p:spPr>
          <a:xfrm>
            <a:off x="3680143" y="1466533"/>
            <a:ext cx="5457825" cy="0"/>
          </a:xfrm>
          <a:prstGeom prst="line">
            <a:avLst/>
          </a:prstGeom>
          <a:ln w="3810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8675" name="直接连接符 6"/>
          <p:cNvCxnSpPr/>
          <p:nvPr/>
        </p:nvCxnSpPr>
        <p:spPr>
          <a:xfrm>
            <a:off x="3395663" y="4179888"/>
            <a:ext cx="5457825" cy="0"/>
          </a:xfrm>
          <a:prstGeom prst="line">
            <a:avLst/>
          </a:prstGeom>
          <a:ln w="3810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8677" name="文本框 8"/>
          <p:cNvSpPr txBox="1"/>
          <p:nvPr/>
        </p:nvSpPr>
        <p:spPr>
          <a:xfrm>
            <a:off x="4486910" y="1680845"/>
            <a:ext cx="4366895" cy="22853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动物笑谈</a:t>
            </a:r>
            <a:endParaRPr lang="zh-CN" altLang="en-US" sz="6000" dirty="0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marL="0" lvl="0" indent="0" algn="ctr" defTabSz="914400" eaLnBrk="1" hangingPunct="1">
              <a:lnSpc>
                <a:spcPct val="110000"/>
              </a:lnSpc>
              <a:spcBef>
                <a:spcPct val="0"/>
              </a:spcBef>
              <a:buNone/>
            </a:pPr>
            <a:endParaRPr lang="zh-CN" altLang="en-US" sz="2400" dirty="0">
              <a:latin typeface="微软雅黑" pitchFamily="34" charset="-122"/>
              <a:sym typeface="宋体" panose="02010600030101010101" pitchFamily="2" charset="-122"/>
            </a:endParaRPr>
          </a:p>
          <a:p>
            <a:pPr marL="0" lvl="0" indent="0" algn="ctr" defTabSz="9144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itchFamily="34" charset="-122"/>
                <a:ea typeface="楷体_GB2312" panose="02010609030101010101" pitchFamily="49" charset="-122"/>
                <a:sym typeface="宋体" panose="02010600030101010101" pitchFamily="2" charset="-122"/>
              </a:rPr>
              <a:t>康拉德</a:t>
            </a:r>
            <a:r>
              <a:rPr lang="en-US" altLang="zh-CN" sz="2400" dirty="0">
                <a:latin typeface="宋体" panose="02010600030101010101" pitchFamily="2" charset="-122"/>
                <a:ea typeface="楷体_GB2312" panose="02010609030101010101" pitchFamily="49" charset="-122"/>
                <a:sym typeface="宋体" panose="02010600030101010101" pitchFamily="2" charset="-122"/>
              </a:rPr>
              <a:t>·</a:t>
            </a:r>
            <a:r>
              <a:rPr lang="zh-CN" altLang="en-US" sz="2400" dirty="0">
                <a:ea typeface="楷体_GB2312" panose="02010609030101010101" pitchFamily="49" charset="-122"/>
                <a:sym typeface="宋体" panose="02010600030101010101" pitchFamily="2" charset="-122"/>
              </a:rPr>
              <a:t>劳伦兹</a:t>
            </a:r>
            <a:endParaRPr lang="zh-CN" altLang="en-US" sz="2400" dirty="0"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MH_Other_1"/>
          <p:cNvSpPr/>
          <p:nvPr/>
        </p:nvSpPr>
        <p:spPr>
          <a:xfrm>
            <a:off x="3830638" y="901700"/>
            <a:ext cx="4859337" cy="5686425"/>
          </a:xfrm>
          <a:custGeom>
            <a:avLst/>
            <a:gdLst>
              <a:gd name="txL" fmla="*/ 0 w 4860032"/>
              <a:gd name="txT" fmla="*/ 0 h 5688632"/>
              <a:gd name="txR" fmla="*/ 4860032 w 4860032"/>
              <a:gd name="txB" fmla="*/ 5688632 h 5688632"/>
            </a:gdLst>
            <a:ahLst/>
            <a:cxnLst>
              <a:cxn ang="0">
                <a:pos x="0" y="837686"/>
              </a:cxn>
              <a:cxn ang="0">
                <a:pos x="2015428" y="0"/>
              </a:cxn>
              <a:cxn ang="0">
                <a:pos x="4859337" y="2843213"/>
              </a:cxn>
              <a:cxn ang="0">
                <a:pos x="2015428" y="5686425"/>
              </a:cxn>
              <a:cxn ang="0">
                <a:pos x="0" y="4848739"/>
              </a:cxn>
            </a:cxnLst>
            <a:rect l="txL" t="txT" r="txR" b="txB"/>
            <a:pathLst>
              <a:path w="4860032" h="5688632">
                <a:moveTo>
                  <a:pt x="0" y="838011"/>
                </a:moveTo>
                <a:cubicBezTo>
                  <a:pt x="514867" y="320305"/>
                  <a:pt x="1227886" y="0"/>
                  <a:pt x="2015716" y="0"/>
                </a:cubicBezTo>
                <a:cubicBezTo>
                  <a:pt x="3586588" y="0"/>
                  <a:pt x="4860032" y="1273444"/>
                  <a:pt x="4860032" y="2844316"/>
                </a:cubicBezTo>
                <a:cubicBezTo>
                  <a:pt x="4860032" y="4415188"/>
                  <a:pt x="3586588" y="5688632"/>
                  <a:pt x="2015716" y="5688632"/>
                </a:cubicBezTo>
                <a:cubicBezTo>
                  <a:pt x="1227886" y="5688632"/>
                  <a:pt x="514867" y="5368328"/>
                  <a:pt x="0" y="4850621"/>
                </a:cubicBezTo>
              </a:path>
            </a:pathLst>
          </a:custGeom>
          <a:noFill/>
          <a:ln w="12700" cap="flat" cmpd="sng">
            <a:solidFill>
              <a:srgbClr val="BFBFB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cxnSp>
        <p:nvCxnSpPr>
          <p:cNvPr id="38929" name="直接箭头连接符 38928"/>
          <p:cNvCxnSpPr/>
          <p:nvPr/>
        </p:nvCxnSpPr>
        <p:spPr>
          <a:xfrm>
            <a:off x="1089025" y="3598863"/>
            <a:ext cx="3419475" cy="0"/>
          </a:xfrm>
          <a:prstGeom prst="straightConnector1">
            <a:avLst/>
          </a:prstGeom>
          <a:ln w="6350" cap="flat" cmpd="sng">
            <a:solidFill>
              <a:srgbClr val="FFD653"/>
            </a:solidFill>
            <a:prstDash val="solid"/>
            <a:bevel/>
            <a:headEnd type="none" w="med" len="med"/>
            <a:tailEnd type="none" w="med" len="med"/>
          </a:ln>
        </p:spPr>
      </p:cxnSp>
      <p:pic>
        <p:nvPicPr>
          <p:cNvPr id="59413" name="图片 59412" descr="timg?image&amp;quality=80&amp;size=b9999_10000&amp;sec=1508841451947&amp;di=49ba579d49051eed8eead7870b99d51a&amp;imgtype=0&amp;src=http%3A%2F%2Fhnr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0263" y="1639888"/>
            <a:ext cx="3332162" cy="4443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14" name="MH_Text_1"/>
          <p:cNvSpPr/>
          <p:nvPr/>
        </p:nvSpPr>
        <p:spPr>
          <a:xfrm>
            <a:off x="255588" y="1377950"/>
            <a:ext cx="4056062" cy="4827588"/>
          </a:xfrm>
          <a:prstGeom prst="rect">
            <a:avLst/>
          </a:prstGeom>
          <a:noFill/>
          <a:ln w="9525">
            <a:noFill/>
          </a:ln>
        </p:spPr>
        <p:txBody>
          <a:bodyPr lIns="180000" tIns="180000" rIns="180000" bIns="180000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lvl="1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4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rPr>
              <a:t>  </a:t>
            </a:r>
            <a:endParaRPr lang="zh-CN" altLang="en-US" sz="10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59415" name="文本框 59414"/>
          <p:cNvSpPr txBox="1"/>
          <p:nvPr/>
        </p:nvSpPr>
        <p:spPr>
          <a:xfrm>
            <a:off x="612775" y="1716088"/>
            <a:ext cx="3870325" cy="3415030"/>
          </a:xfrm>
          <a:prstGeom prst="rect">
            <a:avLst/>
          </a:prstGeom>
          <a:solidFill>
            <a:schemeClr val="bg2">
              <a:alpha val="47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</a:rPr>
              <a:t>  </a:t>
            </a:r>
            <a:r>
              <a:rPr lang="en-US" altLang="zh-CN" sz="3600" dirty="0"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latin typeface="宋体" panose="02010600030101010101" pitchFamily="2" charset="-122"/>
              </a:rPr>
              <a:t>所罗门王的指环</a:t>
            </a:r>
            <a:r>
              <a:rPr lang="en-US" altLang="zh-CN" sz="3600" dirty="0">
                <a:latin typeface="宋体" panose="02010600030101010101" pitchFamily="2" charset="-122"/>
              </a:rPr>
              <a:t>》</a:t>
            </a:r>
            <a:r>
              <a:rPr lang="zh-CN" altLang="en-US" sz="3600" dirty="0">
                <a:latin typeface="宋体" panose="02010600030101010101" pitchFamily="2" charset="-122"/>
              </a:rPr>
              <a:t>是劳伦兹第一本通俗科学作品，老少皆宜，流传最久，最受欢迎，最为脍炙人口！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  <p:pic>
        <p:nvPicPr>
          <p:cNvPr id="59416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35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17" name="文本框 59416"/>
          <p:cNvSpPr txBox="1"/>
          <p:nvPr/>
        </p:nvSpPr>
        <p:spPr>
          <a:xfrm>
            <a:off x="1401763" y="0"/>
            <a:ext cx="6343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拓展延伸，延续“笑谈”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59422" name="图片 59421" descr="QQ截图201710241916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6100" y="1755775"/>
            <a:ext cx="3179763" cy="4281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1024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3" name="文本框 2"/>
            <p:cNvSpPr txBox="1"/>
            <p:nvPr/>
          </p:nvSpPr>
          <p:spPr>
            <a:xfrm>
              <a:off x="1438698" y="982657"/>
              <a:ext cx="2076874" cy="5655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文体知识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42900" y="1382396"/>
            <a:ext cx="11616267" cy="409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3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科普作品是一种以向大众普及科学知识为主要目的的作品。“科普”一词意为科学普及。科普作品传统上以文字或图画作为基本载体。不过随着媒体技术的发展，科普作品也常常以视频媒体等其他形式出现。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4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070" y="4497705"/>
            <a:ext cx="3632200" cy="2321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1126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文本框 2"/>
            <p:cNvSpPr txBox="1"/>
            <p:nvPr/>
          </p:nvSpPr>
          <p:spPr>
            <a:xfrm>
              <a:off x="1438698" y="982657"/>
              <a:ext cx="2076874" cy="5655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字词学习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42900" y="2167467"/>
            <a:ext cx="11648017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鹦鹉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   )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锢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神采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晖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咒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蹿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)     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蹒跚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    )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匍匐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   )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3784" y="2250017"/>
            <a:ext cx="16186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0533" y="2250017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xùn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75851" y="2209800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ù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4733" y="2971800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nüè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27851" y="2971800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12351" y="2971800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huī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3784" y="3706284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háo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73751" y="3735917"/>
            <a:ext cx="10033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liǎn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70533" y="3702051"/>
            <a:ext cx="10033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zhòu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37684" y="4434417"/>
            <a:ext cx="10033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cuān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82217" y="4428067"/>
            <a:ext cx="18237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shān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855200" y="4442884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fú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41" name="文本框 116740"/>
          <p:cNvSpPr txBox="1"/>
          <p:nvPr/>
        </p:nvSpPr>
        <p:spPr>
          <a:xfrm>
            <a:off x="1357313" y="0"/>
            <a:ext cx="6343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快速默读，认识“笑谈”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16742" name="文本框 116741"/>
          <p:cNvSpPr txBox="1"/>
          <p:nvPr/>
        </p:nvSpPr>
        <p:spPr>
          <a:xfrm>
            <a:off x="641350" y="1011238"/>
            <a:ext cx="9831388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在预习的基础上快速默读课文，然后梳理以下问题：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600" b="1" dirty="0">
                <a:latin typeface="宋体" panose="02010600030101010101" pitchFamily="2" charset="-122"/>
              </a:rPr>
              <a:t>1.请用一个词语表达你阅读本文后的感受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600" b="1" dirty="0"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</a:rPr>
              <a:t>本文的内容</a:t>
            </a:r>
            <a:r>
              <a:rPr lang="en-US" altLang="en-US" sz="3600" b="1" dirty="0">
                <a:latin typeface="宋体" panose="02010600030101010101" pitchFamily="2" charset="-122"/>
              </a:rPr>
              <a:t>主要和哪两种</a:t>
            </a:r>
            <a:r>
              <a:rPr lang="en-US" altLang="en-US" sz="3600" b="1" dirty="0">
                <a:solidFill>
                  <a:schemeClr val="hlink"/>
                </a:solidFill>
                <a:latin typeface="宋体" panose="02010600030101010101" pitchFamily="2" charset="-122"/>
              </a:rPr>
              <a:t>动物</a:t>
            </a:r>
            <a:r>
              <a:rPr lang="en-US" altLang="en-US" sz="3600" b="1" dirty="0">
                <a:latin typeface="宋体" panose="02010600030101010101" pitchFamily="2" charset="-122"/>
              </a:rPr>
              <a:t>有关</a:t>
            </a:r>
            <a:r>
              <a:rPr lang="zh-CN" altLang="en-US" sz="3600" b="1" dirty="0">
                <a:latin typeface="宋体" panose="02010600030101010101" pitchFamily="2" charset="-122"/>
              </a:rPr>
              <a:t>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600" b="1" dirty="0">
                <a:latin typeface="宋体" panose="02010600030101010101" pitchFamily="2" charset="-122"/>
              </a:rPr>
              <a:t>3.试着用一句话概括课文的主要内容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可以依据文中的某一句话。</a:t>
            </a:r>
            <a:endParaRPr lang="en-US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600" b="1" dirty="0">
                <a:latin typeface="宋体" panose="02010600030101010101" pitchFamily="2" charset="-122"/>
              </a:rPr>
              <a:t>4.标题“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动物</a:t>
            </a:r>
            <a:r>
              <a:rPr lang="en-US" altLang="en-US" sz="3600" b="1" dirty="0">
                <a:solidFill>
                  <a:schemeClr val="hlink"/>
                </a:solidFill>
                <a:latin typeface="宋体" panose="02010600030101010101" pitchFamily="2" charset="-122"/>
              </a:rPr>
              <a:t>笑谈</a:t>
            </a:r>
            <a:r>
              <a:rPr lang="en-US" altLang="en-US" sz="3600" b="1" dirty="0"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</a:rPr>
              <a:t>该</a:t>
            </a:r>
            <a:r>
              <a:rPr lang="en-US" altLang="en-US" sz="3600" b="1" dirty="0">
                <a:latin typeface="宋体" panose="02010600030101010101" pitchFamily="2" charset="-122"/>
              </a:rPr>
              <a:t>如何理解？</a:t>
            </a:r>
            <a:endParaRPr lang="en-US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16744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50" name="图片 116749" descr="QQ截图20171024172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0" y="4151948"/>
            <a:ext cx="3111500" cy="2416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6" name="文本框 117765"/>
          <p:cNvSpPr txBox="1"/>
          <p:nvPr/>
        </p:nvSpPr>
        <p:spPr>
          <a:xfrm>
            <a:off x="723900" y="871538"/>
            <a:ext cx="10871200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（一）哪些笑谈                                                                  </a:t>
            </a:r>
            <a:r>
              <a:rPr lang="zh-CN" altLang="en-US" sz="3600" dirty="0">
                <a:solidFill>
                  <a:srgbClr val="111111"/>
                </a:solidFill>
                <a:latin typeface="宋体" panose="02010600030101010101" pitchFamily="2" charset="-122"/>
              </a:rPr>
              <a:t>对照表格并依据课文，请</a:t>
            </a:r>
            <a:r>
              <a:rPr lang="zh-CN" altLang="en-US" sz="3600" dirty="0">
                <a:sym typeface="+mn-ea"/>
              </a:rPr>
              <a:t>说说课文都写了动物哪些可笑有趣的事。</a:t>
            </a:r>
            <a:endParaRPr lang="en-US" altLang="zh-CN" sz="3600" dirty="0">
              <a:solidFill>
                <a:srgbClr val="11111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7767" name="矩形 117766"/>
          <p:cNvSpPr/>
          <p:nvPr/>
        </p:nvSpPr>
        <p:spPr>
          <a:xfrm>
            <a:off x="1200150" y="2667000"/>
            <a:ext cx="15494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17768" name="图片 5" descr="QQ截图20171021160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4114800"/>
            <a:ext cx="2087563" cy="13477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7813" name="表格 117812"/>
          <p:cNvGraphicFramePr/>
          <p:nvPr/>
        </p:nvGraphicFramePr>
        <p:xfrm>
          <a:off x="1109663" y="2773363"/>
          <a:ext cx="10118725" cy="3192462"/>
        </p:xfrm>
        <a:graphic>
          <a:graphicData uri="http://schemas.openxmlformats.org/drawingml/2006/table">
            <a:tbl>
              <a:tblPr/>
              <a:tblGrid>
                <a:gridCol w="1914525"/>
                <a:gridCol w="3082925"/>
                <a:gridCol w="5121275"/>
              </a:tblGrid>
              <a:tr h="474663">
                <a:tc rowSpan="5"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endParaRPr lang="zh-CN" altLang="en-US" sz="25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水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鸭子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ctr" defTabSz="914400" fontAlgn="ctr">
                        <a:spcBef>
                          <a:spcPct val="0"/>
                        </a:spcBef>
                        <a:buNone/>
                      </a:pPr>
                      <a:endParaRPr lang="zh-CN" altLang="en-US" sz="1700" dirty="0"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91440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dirty="0">
                          <a:ea typeface="楷体_GB2312" panose="02010609030101010101" pitchFamily="49" charset="-122"/>
                        </a:rPr>
                        <a:t>动物趣事</a:t>
                      </a:r>
                      <a:endParaRPr lang="zh-CN" altLang="en-US" sz="3200" dirty="0"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buNone/>
                      </a:pPr>
                      <a:r>
                        <a:rPr lang="zh-CN" altLang="en-US" sz="3200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趣事一：</a:t>
                      </a:r>
                      <a:endParaRPr lang="zh-CN" altLang="en-US" sz="3200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defTabSz="914400" fontAlgn="ctr">
                        <a:buNone/>
                      </a:pPr>
                      <a:endParaRPr lang="en-US" altLang="zh-CN" sz="1500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defTabSz="914400" fontAlgn="ctr">
                        <a:buNone/>
                      </a:pPr>
                      <a:endParaRPr lang="en-US" altLang="zh-CN" sz="1500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鹦鹉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buNone/>
                      </a:pPr>
                      <a:r>
                        <a:rPr lang="zh-CN" altLang="en-US" sz="3200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趣事二：</a:t>
                      </a:r>
                      <a:endParaRPr lang="zh-CN" altLang="en-US" sz="3200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buNone/>
                      </a:pPr>
                      <a:r>
                        <a:rPr lang="zh-CN" altLang="en-US" sz="3200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趣事三：</a:t>
                      </a:r>
                      <a:endParaRPr lang="zh-CN" altLang="en-US" sz="3200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171450" lvl="0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defTabSz="914400" fontAlgn="ctr">
                        <a:buNone/>
                      </a:pPr>
                      <a:r>
                        <a:rPr lang="zh-CN" altLang="en-US" sz="3200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趣事四：</a:t>
                      </a:r>
                      <a:endParaRPr lang="zh-CN" altLang="en-US" sz="3200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7794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35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95" name="文本框 117794"/>
          <p:cNvSpPr txBox="1"/>
          <p:nvPr/>
        </p:nvSpPr>
        <p:spPr>
          <a:xfrm>
            <a:off x="1401763" y="0"/>
            <a:ext cx="6343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细读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文章</a:t>
            </a: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，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感受“</a:t>
            </a:r>
            <a:r>
              <a:rPr lang="en-US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笑谈”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17797" name="图片 117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175" y="2855913"/>
            <a:ext cx="1878013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802" name="图片 117801" descr="QQ截图201710241035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1125" y="4324350"/>
            <a:ext cx="1906588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810" name="文本框 117809"/>
          <p:cNvSpPr txBox="1"/>
          <p:nvPr/>
        </p:nvSpPr>
        <p:spPr>
          <a:xfrm>
            <a:off x="2063115" y="6286500"/>
            <a:ext cx="8212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DF050A"/>
                </a:solidFill>
                <a:latin typeface="Arial" panose="020B0604020202020204" pitchFamily="34" charset="0"/>
              </a:rPr>
              <a:t>能否根据以上内容，完成一幅对联。</a:t>
            </a:r>
            <a:endParaRPr lang="zh-CN" altLang="en-US" sz="2800" b="1" dirty="0">
              <a:solidFill>
                <a:srgbClr val="DF050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1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81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81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6" name="文本框 119815"/>
          <p:cNvSpPr txBox="1"/>
          <p:nvPr/>
        </p:nvSpPr>
        <p:spPr>
          <a:xfrm>
            <a:off x="3559175" y="182563"/>
            <a:ext cx="5283200" cy="10064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大庭广众</a:t>
            </a:r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9817" name="图片 119816" descr="QQ截图20171024104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1113" y="0"/>
            <a:ext cx="30146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9" name="文本框 119818"/>
          <p:cNvSpPr txBox="1"/>
          <p:nvPr/>
        </p:nvSpPr>
        <p:spPr>
          <a:xfrm>
            <a:off x="10091738" y="554038"/>
            <a:ext cx="671512" cy="60277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为小鸭子高兴 边蹲边爬学鸭叫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9820" name="图片 119819" descr="QQ截图20171024104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0"/>
            <a:ext cx="30146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21" name="文本框 119820"/>
          <p:cNvSpPr txBox="1"/>
          <p:nvPr/>
        </p:nvSpPr>
        <p:spPr>
          <a:xfrm>
            <a:off x="1906588" y="584200"/>
            <a:ext cx="671512" cy="60261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怕大鹦鹉走失 又尖又响如猪嚎</a:t>
            </a:r>
            <a:endParaRPr lang="en-US" altLang="zh-CN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6" grpId="0" animBg="1"/>
      <p:bldP spid="1198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7" name="文本框 120836"/>
          <p:cNvSpPr txBox="1"/>
          <p:nvPr/>
        </p:nvSpPr>
        <p:spPr>
          <a:xfrm>
            <a:off x="698818" y="1452880"/>
            <a:ext cx="10793412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chemeClr val="accent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（二）如何笑谈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作者行为令人捧腹，动物故事同样逗乐，语言表达更增加笑点，让行文更显幽默诙谐。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3341370"/>
            <a:ext cx="95243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ea typeface="黑体" panose="02010600030101010101" pitchFamily="2" charset="-122"/>
                <a:sym typeface="+mn-ea"/>
              </a:rPr>
              <a:t> </a:t>
            </a:r>
            <a:r>
              <a:rPr lang="zh-CN" altLang="en-US" sz="4000" dirty="0">
                <a:latin typeface="+mn-ea"/>
                <a:ea typeface="+mn-ea"/>
                <a:sym typeface="+mn-ea"/>
              </a:rPr>
              <a:t>课文语言幽默诙谐，请找出你觉得特别有趣味，能引人发笑的句子，说说为什么特别有趣，有感情地朗读并谈谈体会。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charRg st="6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7">
                                            <p:txEl>
                                              <p:charRg st="6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7">
                                            <p:txEl>
                                              <p:charRg st="6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3" descr="渐变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453188"/>
            <a:ext cx="9144000" cy="21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渐变右边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30200"/>
            <a:ext cx="9144000" cy="21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5" descr="实验中学LOGO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888" y="6283325"/>
            <a:ext cx="2843212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4"/>
          <p:cNvSpPr txBox="1"/>
          <p:nvPr/>
        </p:nvSpPr>
        <p:spPr>
          <a:xfrm>
            <a:off x="1992313" y="404813"/>
            <a:ext cx="8496300" cy="7683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+mn-ea"/>
              </a:rPr>
              <a:t>知识链接：如何使语言诙谐幽默？</a:t>
            </a:r>
            <a:r>
              <a:rPr lang="zh-CN" altLang="en-US" sz="4400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endParaRPr lang="zh-CN" altLang="en-US" sz="4400" dirty="0">
              <a:solidFill>
                <a:srgbClr val="FF33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3318" name="文本框 1"/>
          <p:cNvSpPr txBox="1"/>
          <p:nvPr/>
        </p:nvSpPr>
        <p:spPr>
          <a:xfrm>
            <a:off x="1943100" y="1273175"/>
            <a:ext cx="8724900" cy="5139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巧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妙运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用比喻、拟人、夸张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等修辞手法，可以达到幽默的效果。</a:t>
            </a:r>
            <a:endParaRPr lang="zh-CN" altLang="en-US" sz="3600" dirty="0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恰当运用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拟声词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，或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大词小用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褒词贬用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贬词褒用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有时也能收到诙谐的效果。</a:t>
            </a:r>
            <a:endParaRPr lang="zh-CN" altLang="en-US" sz="3600" dirty="0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3.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运用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生动的描写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，营造幽默的气氛，描绘幽默的情景，让人忍俊不禁。</a:t>
            </a:r>
            <a:endParaRPr lang="zh-CN" altLang="en-US" sz="3600" dirty="0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4.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恰当的自我调侃</a:t>
            </a:r>
            <a:r>
              <a:rPr lang="zh-CN" altLang="en-US" sz="36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、自嘲也能收获诙谐幽默的效果。</a:t>
            </a:r>
            <a:endParaRPr lang="zh-CN" altLang="en-US" sz="3600" dirty="0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4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……</a:t>
            </a:r>
            <a:endParaRPr lang="en-US" altLang="zh-CN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空白设计模板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空白设计模板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>
            <a:alpha val="100000"/>
          </a:srgbClr>
        </a:solidFill>
        <a:ln w="9525">
          <a:noFill/>
        </a:ln>
      </a:spPr>
      <a:bodyPr vert="horz" wrap="square" anchor="ctr"/>
      <a:lstStyle>
        <a:defPPr lvl="0" algn="ctr" eaLnBrk="1" hangingPunct="1">
          <a:defRPr lang="en-US" altLang="x-none" sz="4400" dirty="0">
            <a:solidFill>
              <a:srgbClr val="FFFFFF"/>
            </a:solidFill>
            <a:latin typeface="Impact" panose="020B0806030902050204" pitchFamily="34" charset="0"/>
            <a:ea typeface="宋体" panose="02010600030101010101" pitchFamily="2" charset="-122"/>
          </a:defRPr>
        </a:defPPr>
      </a:lstStyle>
    </a:sp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1574</Words>
  <Application>WPS 演示</Application>
  <PresentationFormat>自定义</PresentationFormat>
  <Paragraphs>179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Impact</vt:lpstr>
      <vt:lpstr>幼圆</vt:lpstr>
      <vt:lpstr>楷体</vt:lpstr>
      <vt:lpstr>华文中宋</vt:lpstr>
      <vt:lpstr>微软雅黑</vt:lpstr>
      <vt:lpstr>楷体_GB2312</vt:lpstr>
      <vt:lpstr>黑体</vt:lpstr>
      <vt:lpstr>华文新魏</vt:lpstr>
      <vt:lpstr>Times New Roman</vt:lpstr>
      <vt:lpstr>华文行楷</vt:lpstr>
      <vt:lpstr>隶书</vt:lpstr>
      <vt:lpstr>Arial Unicode MS</vt:lpstr>
      <vt:lpstr>Century Gothic</vt:lpstr>
      <vt:lpstr>MS PGothic</vt:lpstr>
      <vt:lpstr>1_空白设计模板</vt:lpstr>
      <vt:lpstr>Office 主题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一群野生动物摄影师在野外待久了，小动物们也好奇地来凑热闹。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61</cp:revision>
  <dcterms:created xsi:type="dcterms:W3CDTF">2015-11-26T12:34:00Z</dcterms:created>
  <dcterms:modified xsi:type="dcterms:W3CDTF">2017-12-27T04:58:24Z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