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圆角矩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63CC-48A9-4D7A-A634-C7D0BC1097D0}" type="datetimeFigureOut">
              <a:rPr lang="zh-CN" altLang="en-US" smtClean="0"/>
              <a:pPr/>
              <a:t>2017/12/13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BC50509-9B47-430B-A186-87DDC86C100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63CC-48A9-4D7A-A634-C7D0BC1097D0}" type="datetimeFigureOut">
              <a:rPr lang="zh-CN" altLang="en-US" smtClean="0"/>
              <a:pPr/>
              <a:t>2017/12/13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0509-9B47-430B-A186-87DDC86C10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63CC-48A9-4D7A-A634-C7D0BC1097D0}" type="datetimeFigureOut">
              <a:rPr lang="zh-CN" altLang="en-US" smtClean="0"/>
              <a:pPr/>
              <a:t>2017/12/13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0509-9B47-430B-A186-87DDC86C10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63CC-48A9-4D7A-A634-C7D0BC1097D0}" type="datetimeFigureOut">
              <a:rPr lang="zh-CN" altLang="en-US" smtClean="0"/>
              <a:pPr/>
              <a:t>2017/12/13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0509-9B47-430B-A186-87DDC86C100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>
            <a:lvl1pPr>
              <a:lnSpc>
                <a:spcPct val="150000"/>
              </a:lnSpc>
              <a:buFont typeface="Wingdings" pitchFamily="2" charset="2"/>
              <a:buChar char="p"/>
              <a:defRPr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lnSpc>
                <a:spcPct val="150000"/>
              </a:lnSpc>
              <a:buFont typeface="Wingdings" pitchFamily="2" charset="2"/>
              <a:buChar char="u"/>
              <a:defRPr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defRPr>
            </a:lvl2pPr>
            <a:lvl3pPr>
              <a:lnSpc>
                <a:spcPct val="150000"/>
              </a:lnSpc>
              <a:buFont typeface="Wingdings" pitchFamily="2" charset="2"/>
              <a:buChar char="l"/>
              <a:defRPr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_GB2312" pitchFamily="49" charset="-122"/>
                <a:ea typeface="仿宋_GB2312" pitchFamily="49" charset="-122"/>
              </a:defRPr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 eaLnBrk="1" latinLnBrk="0" hangingPunct="1"/>
            <a:r>
              <a:rPr lang="zh-CN" altLang="en-US" dirty="0" smtClean="0"/>
              <a:t>单击此处编辑母版文本样式</a:t>
            </a:r>
          </a:p>
          <a:p>
            <a:pPr lvl="1" eaLnBrk="1" latinLnBrk="0" hangingPunct="1"/>
            <a:r>
              <a:rPr lang="zh-CN" altLang="en-US" dirty="0" smtClean="0"/>
              <a:t>第二级</a:t>
            </a:r>
          </a:p>
          <a:p>
            <a:pPr lvl="2" eaLnBrk="1" latinLnBrk="0" hangingPunct="1"/>
            <a:r>
              <a:rPr lang="zh-CN" altLang="en-US" dirty="0" smtClean="0"/>
              <a:t>第三级</a:t>
            </a:r>
          </a:p>
          <a:p>
            <a:pPr lvl="3" eaLnBrk="1" latinLnBrk="0" hangingPunct="1"/>
            <a:r>
              <a:rPr lang="zh-CN" altLang="en-US" dirty="0" smtClean="0"/>
              <a:t>第四级</a:t>
            </a:r>
          </a:p>
          <a:p>
            <a:pPr lvl="4" eaLnBrk="1" latinLnBrk="0" hangingPunct="1"/>
            <a:r>
              <a:rPr lang="zh-CN" altLang="en-US" dirty="0" smtClean="0"/>
              <a:t>第五级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圆角矩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63CC-48A9-4D7A-A634-C7D0BC1097D0}" type="datetimeFigureOut">
              <a:rPr lang="zh-CN" altLang="en-US" smtClean="0"/>
              <a:pPr/>
              <a:t>2017/12/13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BC50509-9B47-430B-A186-87DDC86C10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63CC-48A9-4D7A-A634-C7D0BC1097D0}" type="datetimeFigureOut">
              <a:rPr lang="zh-CN" altLang="en-US" smtClean="0"/>
              <a:pPr/>
              <a:t>2017/12/13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0509-9B47-430B-A186-87DDC86C100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63CC-48A9-4D7A-A634-C7D0BC1097D0}" type="datetimeFigureOut">
              <a:rPr lang="zh-CN" altLang="en-US" smtClean="0"/>
              <a:pPr/>
              <a:t>2017/12/13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0509-9B47-430B-A186-87DDC86C100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63CC-48A9-4D7A-A634-C7D0BC1097D0}" type="datetimeFigureOut">
              <a:rPr lang="zh-CN" altLang="en-US" smtClean="0"/>
              <a:pPr/>
              <a:t>2017/12/13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0509-9B47-430B-A186-87DDC86C10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63CC-48A9-4D7A-A634-C7D0BC1097D0}" type="datetimeFigureOut">
              <a:rPr lang="zh-CN" altLang="en-US" smtClean="0"/>
              <a:pPr/>
              <a:t>2017/12/13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0509-9B47-430B-A186-87DDC86C10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圆角矩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63CC-48A9-4D7A-A634-C7D0BC1097D0}" type="datetimeFigureOut">
              <a:rPr lang="zh-CN" altLang="en-US" smtClean="0"/>
              <a:pPr/>
              <a:t>2017/12/13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0509-9B47-430B-A186-87DDC86C100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63CC-48A9-4D7A-A634-C7D0BC1097D0}" type="datetimeFigureOut">
              <a:rPr lang="zh-CN" altLang="en-US" smtClean="0"/>
              <a:pPr/>
              <a:t>2017/12/13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BC50509-9B47-430B-A186-87DDC86C100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圆角矩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7F063CC-48A9-4D7A-A634-C7D0BC1097D0}" type="datetimeFigureOut">
              <a:rPr lang="zh-CN" altLang="en-US" smtClean="0"/>
              <a:pPr/>
              <a:t>2017/12/13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BC50509-9B47-430B-A186-87DDC86C10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01&#20851;&#20110;&#20570;&#22909;&#26377;&#20851;&#35838;&#39064;&#32467;&#39064;&#21450;2018&#24180;&#24230;&#27494;&#36827;&#21306;&#32423;&#25945;&#31185;&#30740;&#35838;&#39064;&#30003;&#25253;&#24037;&#20316;&#30340;&#36890;&#30693;.doc" TargetMode="External"/><Relationship Id="rId2" Type="http://schemas.openxmlformats.org/officeDocument/2006/relationships/hyperlink" Target="02&#20851;&#20110;&#32452;&#32455;&#30003;&#25253;&#27743;&#33487;&#30465;&#25945;&#32946;&#31185;&#23398;&#21313;&#19977;&#20116;&#35268;&#21010;2018&#24180;&#24230;&#35838;&#39064;&#30340;&#36890;&#30693;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05-0.2017&#24180;&#27743;&#33487;&#30465;&#22522;&#30784;&#25945;&#32946;&#25945;&#23398;&#25104;&#26524;&#29305;&#31561;&#22870;&#21517;&#21333;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04-0&#25945;&#24072;&#21457;&#23637;&#19987;&#39033;&#35838;&#39064;&#36873;&#39064;&#25351;&#21335;.docx" TargetMode="External"/><Relationship Id="rId2" Type="http://schemas.openxmlformats.org/officeDocument/2006/relationships/hyperlink" Target="03&#27743;&#33487;&#30465;&#25945;&#32946;&#31185;&#23398;&#8220;&#21313;&#19977;&#20116;&#8221;&#21457;&#23637;&#35268;&#21010;&#35201;&#28857;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04-1&#24403;&#21069;&#28909;&#28857;.docx" TargetMode="External"/><Relationship Id="rId5" Type="http://schemas.openxmlformats.org/officeDocument/2006/relationships/hyperlink" Target="06-0&#27494;&#36827;&#21306;2015&#24180;&#24230;&#20248;&#31168;&#25945;&#31185;&#30740;&#25104;&#26524;&#33719;&#22870;&#21517;&#21333;.doc" TargetMode="External"/><Relationship Id="rId4" Type="http://schemas.openxmlformats.org/officeDocument/2006/relationships/hyperlink" Target="06-1&#27494;&#36827;&#21306;2016&#24180;&#24230;&#20248;&#31168;&#25945;&#31185;&#30740;&#25104;&#26524;&#33719;&#22870;&#21517;&#21333;.doc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07&#27743;&#33487;&#30465;&#25945;&#32946;&#31185;&#23398;&#8220;&#21313;&#20108;&#20116;&#8221;&#35268;&#21010;&#35838;&#39064;&#30003;&#25253;&#35780;&#23457;&#27963;&#39029;&#65288;&#38065;&#26032;&#24314;&#65289;.doc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12-3&#25945;&#24072;&#21457;&#23637;&#19987;&#39033;&#20449;&#24687;&#34920;.xls" TargetMode="External"/><Relationship Id="rId3" Type="http://schemas.openxmlformats.org/officeDocument/2006/relationships/hyperlink" Target="11-3&#27743;&#33487;&#30465;&#25945;&#32946;&#31185;&#23398;&#8220;&#21313;&#19977;&#20116;&#8221;&#35268;&#21010;&#35838;&#39064;&#30003;&#25253;&#35780;&#23457;&#20070;&#27963;&#39029;.doc" TargetMode="External"/><Relationship Id="rId7" Type="http://schemas.openxmlformats.org/officeDocument/2006/relationships/hyperlink" Target="12-2&#25945;&#24072;&#21457;&#23637;&#19987;&#39033;&#35780;&#23457;&#27963;&#39029;.doc" TargetMode="External"/><Relationship Id="rId2" Type="http://schemas.openxmlformats.org/officeDocument/2006/relationships/hyperlink" Target="11-1&#27743;&#33487;&#30465;&#25945;&#32946;&#31185;&#23398;&#8220;&#21313;&#19977;&#20116;&#8221;&#35268;&#21010;&#35838;&#39064;&#30003;&#25253;&#35780;&#23457;&#20070;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12-1&#25945;&#24072;&#21457;&#23637;&#19987;&#39033;&#30003;&#25253;&#35780;&#23457;&#20070;.doc" TargetMode="External"/><Relationship Id="rId5" Type="http://schemas.openxmlformats.org/officeDocument/2006/relationships/hyperlink" Target="11-2&#27743;&#33487;&#30465;&#25945;&#32946;&#31185;&#23398;&#8220;&#21313;&#19977;&#20116;&#8221;&#35268;&#21010;&#19987;&#39033;&#35838;&#39064;&#30003;&#25253;&#35780;&#23457;&#20070;.doc" TargetMode="External"/><Relationship Id="rId4" Type="http://schemas.openxmlformats.org/officeDocument/2006/relationships/hyperlink" Target="11-4&#27743;&#33487;&#30465;&#25945;&#32946;&#31185;&#23398;&#8220;&#21313;&#19977;&#20116;&#8221;&#35268;&#21010;&#35838;&#39064;&#30003;&#25253;&#27719;&#24635;&#34920;.xls" TargetMode="External"/><Relationship Id="rId9" Type="http://schemas.openxmlformats.org/officeDocument/2006/relationships/hyperlink" Target="13-2018&#24180;&#27494;&#36827;&#21306;&#32423;&#35838;&#39064;&#30003;&#25253;&#35780;&#23457;&#20070;.doc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95400" y="3571876"/>
            <a:ext cx="6400800" cy="1228724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钱新建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2017.12.13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28596" y="1559925"/>
            <a:ext cx="8229600" cy="1470025"/>
          </a:xfrm>
        </p:spPr>
        <p:txBody>
          <a:bodyPr>
            <a:normAutofit/>
          </a:bodyPr>
          <a:lstStyle/>
          <a:p>
            <a:r>
              <a:rPr lang="zh-CN" alt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关于</a:t>
            </a:r>
            <a:r>
              <a:rPr altLang="zh-CN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2018</a:t>
            </a:r>
            <a:r>
              <a:rPr lang="zh-CN" alt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年度课题申报的说明与建议</a:t>
            </a:r>
            <a:endParaRPr lang="zh-CN" altLang="en-US" sz="3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CN" sz="3000" dirty="0" smtClean="0">
                <a:hlinkClick r:id="rId2" action="ppaction://hlinkfile"/>
              </a:rPr>
              <a:t>《</a:t>
            </a:r>
            <a:r>
              <a:rPr lang="zh-CN" altLang="en-US" sz="3000" dirty="0" smtClean="0">
                <a:hlinkClick r:id="rId2" action="ppaction://hlinkfile"/>
              </a:rPr>
              <a:t>关于组织申报江苏省教育科学十三五规划</a:t>
            </a:r>
            <a:r>
              <a:rPr lang="en-US" altLang="zh-CN" sz="3000" dirty="0" smtClean="0">
                <a:hlinkClick r:id="rId2" action="ppaction://hlinkfile"/>
              </a:rPr>
              <a:t>2018</a:t>
            </a:r>
            <a:r>
              <a:rPr lang="zh-CN" altLang="en-US" sz="3000" dirty="0" smtClean="0">
                <a:hlinkClick r:id="rId2" action="ppaction://hlinkfile"/>
              </a:rPr>
              <a:t>年度课题的通知</a:t>
            </a:r>
            <a:r>
              <a:rPr lang="en-US" altLang="zh-CN" sz="3000" dirty="0" smtClean="0">
                <a:hlinkClick r:id="rId2" action="ppaction://hlinkfile"/>
              </a:rPr>
              <a:t>》</a:t>
            </a:r>
            <a:r>
              <a:rPr lang="zh-CN" altLang="en-US" sz="3000" dirty="0" smtClean="0"/>
              <a:t>（</a:t>
            </a:r>
            <a:r>
              <a:rPr lang="en-US" altLang="zh-CN" sz="3000" dirty="0" smtClean="0"/>
              <a:t>11.27</a:t>
            </a:r>
            <a:r>
              <a:rPr lang="zh-CN" altLang="en-US" sz="3000" dirty="0" smtClean="0"/>
              <a:t>）</a:t>
            </a:r>
            <a:endParaRPr lang="en-US" altLang="zh-CN" sz="3000" dirty="0" smtClean="0"/>
          </a:p>
          <a:p>
            <a:r>
              <a:rPr lang="en-US" altLang="zh-CN" sz="3000" dirty="0" smtClean="0">
                <a:hlinkClick r:id="rId3" action="ppaction://hlinkfile"/>
              </a:rPr>
              <a:t>《</a:t>
            </a:r>
            <a:r>
              <a:rPr lang="zh-CN" altLang="en-US" sz="3000" dirty="0" smtClean="0">
                <a:hlinkClick r:id="rId3" action="ppaction://hlinkfile"/>
              </a:rPr>
              <a:t>关于做好有关课题结题及</a:t>
            </a:r>
            <a:r>
              <a:rPr lang="en-US" altLang="zh-CN" sz="3000" dirty="0" smtClean="0">
                <a:hlinkClick r:id="rId3" action="ppaction://hlinkfile"/>
              </a:rPr>
              <a:t>2018</a:t>
            </a:r>
            <a:r>
              <a:rPr lang="zh-CN" altLang="en-US" sz="3000" dirty="0" smtClean="0">
                <a:hlinkClick r:id="rId3" action="ppaction://hlinkfile"/>
              </a:rPr>
              <a:t>年度武进区级教科研课题申报工作的通知</a:t>
            </a:r>
            <a:r>
              <a:rPr lang="en-US" altLang="zh-CN" sz="3000" dirty="0" smtClean="0">
                <a:hlinkClick r:id="rId3" action="ppaction://hlinkfile"/>
              </a:rPr>
              <a:t>》</a:t>
            </a:r>
            <a:r>
              <a:rPr lang="zh-CN" altLang="en-US" sz="3000" dirty="0" smtClean="0"/>
              <a:t>（</a:t>
            </a:r>
            <a:r>
              <a:rPr lang="en-US" altLang="zh-CN" sz="3000" dirty="0" smtClean="0"/>
              <a:t>11.09</a:t>
            </a:r>
            <a:r>
              <a:rPr lang="zh-CN" altLang="en-US" sz="3000" dirty="0" smtClean="0"/>
              <a:t>）</a:t>
            </a:r>
            <a:endParaRPr lang="zh-CN" alt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00034" y="3357562"/>
            <a:ext cx="8286808" cy="3357586"/>
          </a:xfrm>
        </p:spPr>
        <p:txBody>
          <a:bodyPr/>
          <a:lstStyle/>
          <a:p>
            <a:r>
              <a:rPr lang="zh-CN" altLang="en-US" sz="3000" dirty="0" smtClean="0"/>
              <a:t>做课题</a:t>
            </a:r>
            <a:r>
              <a:rPr lang="en-US" sz="3000" dirty="0" smtClean="0"/>
              <a:t>=</a:t>
            </a:r>
            <a:r>
              <a:rPr lang="zh-CN" altLang="en-US" sz="3000" dirty="0" smtClean="0"/>
              <a:t>“想明白”</a:t>
            </a:r>
            <a:r>
              <a:rPr lang="en-US" sz="3000" dirty="0" smtClean="0"/>
              <a:t>+</a:t>
            </a:r>
            <a:r>
              <a:rPr lang="zh-CN" altLang="en-US" sz="3000" dirty="0" smtClean="0"/>
              <a:t>“做出来”</a:t>
            </a:r>
            <a:r>
              <a:rPr lang="en-US" sz="3000" dirty="0" smtClean="0"/>
              <a:t>+</a:t>
            </a:r>
            <a:r>
              <a:rPr lang="zh-CN" altLang="en-US" sz="3000" dirty="0" smtClean="0"/>
              <a:t>“说清楚”</a:t>
            </a:r>
          </a:p>
          <a:p>
            <a:pPr lvl="1"/>
            <a:r>
              <a:rPr lang="zh-CN" altLang="en-US" dirty="0" smtClean="0"/>
              <a:t>想明白（设计：问题与假设）</a:t>
            </a:r>
          </a:p>
          <a:p>
            <a:pPr lvl="1"/>
            <a:r>
              <a:rPr lang="zh-CN" altLang="en-US" dirty="0" smtClean="0"/>
              <a:t>做出来（实施：验证假设）</a:t>
            </a:r>
          </a:p>
          <a:p>
            <a:pPr lvl="1"/>
            <a:r>
              <a:rPr lang="zh-CN" altLang="en-US" dirty="0" smtClean="0"/>
              <a:t>说清楚（总结：行动结果</a:t>
            </a:r>
            <a:r>
              <a:rPr lang="en-US" dirty="0" smtClean="0"/>
              <a:t>-</a:t>
            </a:r>
            <a:r>
              <a:rPr lang="zh-CN" altLang="en-US" dirty="0" smtClean="0"/>
              <a:t>行之有效的经验）</a:t>
            </a:r>
          </a:p>
          <a:p>
            <a:pPr>
              <a:buNone/>
            </a:pP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782" y="369229"/>
            <a:ext cx="8652981" cy="2714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914400" y="1071546"/>
            <a:ext cx="7772400" cy="4948254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课题设计就是“想明白”的过程：</a:t>
            </a:r>
          </a:p>
          <a:p>
            <a:pPr lvl="1"/>
            <a:r>
              <a:rPr lang="zh-CN" altLang="en-US" dirty="0" smtClean="0"/>
              <a:t>是什么？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核心概念及其界定； </a:t>
            </a:r>
          </a:p>
          <a:p>
            <a:pPr lvl="1"/>
            <a:r>
              <a:rPr lang="zh-CN" altLang="en-US" dirty="0" smtClean="0"/>
              <a:t>为什么？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研究价值</a:t>
            </a:r>
            <a:r>
              <a:rPr lang="en-US" dirty="0" smtClean="0"/>
              <a:t>/</a:t>
            </a:r>
            <a:r>
              <a:rPr lang="zh-CN" altLang="en-US" dirty="0" smtClean="0"/>
              <a:t>目标；</a:t>
            </a:r>
          </a:p>
          <a:p>
            <a:pPr lvl="1"/>
            <a:r>
              <a:rPr lang="zh-CN" altLang="en-US" dirty="0" smtClean="0"/>
              <a:t>研究什么？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内容；</a:t>
            </a:r>
          </a:p>
          <a:p>
            <a:pPr lvl="1"/>
            <a:r>
              <a:rPr lang="zh-CN" altLang="en-US" dirty="0" smtClean="0"/>
              <a:t>怎样研究？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思路</a:t>
            </a:r>
            <a:r>
              <a:rPr lang="en-US" dirty="0" smtClean="0"/>
              <a:t>/</a:t>
            </a:r>
            <a:r>
              <a:rPr lang="zh-CN" altLang="en-US" dirty="0" smtClean="0"/>
              <a:t>过程</a:t>
            </a:r>
            <a:r>
              <a:rPr lang="en-US" dirty="0" smtClean="0"/>
              <a:t>/</a:t>
            </a:r>
            <a:r>
              <a:rPr lang="zh-CN" altLang="en-US" dirty="0" smtClean="0"/>
              <a:t>方法</a:t>
            </a:r>
          </a:p>
          <a:p>
            <a:pPr lvl="1"/>
            <a:r>
              <a:rPr lang="zh-CN" altLang="en-US" dirty="0" smtClean="0"/>
              <a:t>研究到怎样？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预期成果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714348" y="1447800"/>
            <a:ext cx="8215370" cy="5053034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好课题长什么样？</a:t>
            </a:r>
            <a:r>
              <a:rPr lang="zh-CN" altLang="en-US" sz="2400" i="1" dirty="0" smtClean="0">
                <a:latin typeface="仿宋_GB2312" pitchFamily="49" charset="-122"/>
                <a:ea typeface="仿宋_GB2312" pitchFamily="49" charset="-122"/>
              </a:rPr>
              <a:t>（</a:t>
            </a:r>
            <a:r>
              <a:rPr lang="zh-CN" altLang="en-US" sz="2400" i="1" dirty="0" smtClean="0">
                <a:latin typeface="仿宋_GB2312" pitchFamily="49" charset="-122"/>
                <a:ea typeface="仿宋_GB2312" pitchFamily="49" charset="-122"/>
                <a:hlinkClick r:id="rId2" action="ppaction://hlinkfile"/>
              </a:rPr>
              <a:t>省教学成果奖题目</a:t>
            </a:r>
            <a:r>
              <a:rPr lang="zh-CN" altLang="en-US" sz="2400" i="1" dirty="0" smtClean="0">
                <a:latin typeface="仿宋_GB2312" pitchFamily="49" charset="-122"/>
                <a:ea typeface="仿宋_GB2312" pitchFamily="49" charset="-122"/>
              </a:rPr>
              <a:t>）</a:t>
            </a:r>
            <a:endParaRPr lang="en-US" altLang="zh-CN" i="1" dirty="0" smtClean="0">
              <a:latin typeface="仿宋_GB2312" pitchFamily="49" charset="-122"/>
              <a:ea typeface="仿宋_GB2312" pitchFamily="49" charset="-122"/>
            </a:endParaRPr>
          </a:p>
          <a:p>
            <a:pPr lvl="1"/>
            <a:r>
              <a:rPr lang="zh-CN" altLang="en-US" dirty="0" smtClean="0"/>
              <a:t>选题方向（重点、热点、关键问题</a:t>
            </a:r>
            <a:r>
              <a:rPr lang="en-US" dirty="0" smtClean="0"/>
              <a:t>+</a:t>
            </a:r>
            <a:r>
              <a:rPr lang="zh-CN" altLang="en-US" dirty="0" smtClean="0"/>
              <a:t>独特视角）；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突出研究假设；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关键词的确定与组合；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规范的表述方式（对象</a:t>
            </a:r>
            <a:r>
              <a:rPr lang="en-US" dirty="0" smtClean="0"/>
              <a:t>+</a:t>
            </a:r>
            <a:r>
              <a:rPr lang="zh-CN" altLang="en-US" dirty="0" smtClean="0"/>
              <a:t>内容</a:t>
            </a:r>
            <a:r>
              <a:rPr lang="en-US" dirty="0" smtClean="0"/>
              <a:t>+</a:t>
            </a:r>
            <a:r>
              <a:rPr lang="zh-CN" altLang="en-US" dirty="0" smtClean="0"/>
              <a:t>方法）；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可读性（顺口，响亮，字数适中，无语病）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914400" y="1142984"/>
            <a:ext cx="7772400" cy="4876816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选题的方法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从选题指南中生成    </a:t>
            </a:r>
            <a:r>
              <a:rPr lang="zh-CN" altLang="en-US" sz="2400" i="1" dirty="0" smtClean="0">
                <a:latin typeface="仿宋_GB2312" pitchFamily="49" charset="-122"/>
                <a:ea typeface="仿宋_GB2312" pitchFamily="49" charset="-122"/>
              </a:rPr>
              <a:t>（</a:t>
            </a:r>
            <a:r>
              <a:rPr lang="zh-CN" altLang="en-US" sz="2400" i="1" dirty="0" smtClean="0">
                <a:latin typeface="仿宋_GB2312" pitchFamily="49" charset="-122"/>
                <a:ea typeface="仿宋_GB2312" pitchFamily="49" charset="-122"/>
                <a:hlinkClick r:id="rId2" action="ppaction://hlinkfile"/>
              </a:rPr>
              <a:t>规划</a:t>
            </a:r>
            <a:r>
              <a:rPr lang="zh-CN" altLang="en-US" sz="2400" i="1" dirty="0" smtClean="0">
                <a:latin typeface="仿宋_GB2312" pitchFamily="49" charset="-122"/>
                <a:ea typeface="仿宋_GB2312" pitchFamily="49" charset="-122"/>
              </a:rPr>
              <a:t>；</a:t>
            </a:r>
            <a:r>
              <a:rPr lang="zh-CN" altLang="en-US" sz="2400" i="1" dirty="0" smtClean="0">
                <a:latin typeface="仿宋_GB2312" pitchFamily="49" charset="-122"/>
                <a:ea typeface="仿宋_GB2312" pitchFamily="49" charset="-122"/>
                <a:hlinkClick r:id="rId3" action="ppaction://hlinkfile"/>
              </a:rPr>
              <a:t>教师发展</a:t>
            </a:r>
            <a:r>
              <a:rPr lang="zh-CN" altLang="en-US" sz="2400" i="1" dirty="0" smtClean="0">
                <a:latin typeface="仿宋_GB2312" pitchFamily="49" charset="-122"/>
                <a:ea typeface="仿宋_GB2312" pitchFamily="49" charset="-122"/>
              </a:rPr>
              <a:t>）</a:t>
            </a:r>
            <a:endParaRPr lang="en-US" altLang="zh-CN" i="1" dirty="0" smtClean="0">
              <a:latin typeface="仿宋_GB2312" pitchFamily="49" charset="-122"/>
              <a:ea typeface="仿宋_GB2312" pitchFamily="49" charset="-122"/>
            </a:endParaRPr>
          </a:p>
          <a:p>
            <a:pPr lvl="1"/>
            <a:r>
              <a:rPr lang="zh-CN" altLang="en-US" dirty="0" smtClean="0"/>
              <a:t>具体问题（小课题）聚类；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已有研究的深化、拓展；</a:t>
            </a:r>
            <a:r>
              <a:rPr lang="zh-CN" altLang="en-US" sz="2400" i="1" dirty="0" smtClean="0">
                <a:latin typeface="仿宋_GB2312" pitchFamily="49" charset="-122"/>
                <a:ea typeface="仿宋_GB2312" pitchFamily="49" charset="-122"/>
              </a:rPr>
              <a:t>（区优秀成果</a:t>
            </a:r>
            <a:r>
              <a:rPr lang="en-US" altLang="zh-CN" sz="2400" i="1" dirty="0" smtClean="0">
                <a:latin typeface="仿宋_GB2312" pitchFamily="49" charset="-122"/>
                <a:ea typeface="仿宋_GB2312" pitchFamily="49" charset="-122"/>
                <a:hlinkClick r:id="rId4" action="ppaction://hlinkfile"/>
              </a:rPr>
              <a:t>1</a:t>
            </a:r>
            <a:r>
              <a:rPr lang="zh-CN" altLang="en-US" sz="2400" i="1" dirty="0" smtClean="0">
                <a:latin typeface="仿宋_GB2312" pitchFamily="49" charset="-122"/>
                <a:ea typeface="仿宋_GB2312" pitchFamily="49" charset="-122"/>
              </a:rPr>
              <a:t>、</a:t>
            </a:r>
            <a:r>
              <a:rPr lang="en-US" altLang="zh-CN" sz="2400" i="1" dirty="0" smtClean="0">
                <a:latin typeface="仿宋_GB2312" pitchFamily="49" charset="-122"/>
                <a:ea typeface="仿宋_GB2312" pitchFamily="49" charset="-122"/>
                <a:hlinkClick r:id="rId5" action="ppaction://hlinkfile"/>
              </a:rPr>
              <a:t>2</a:t>
            </a:r>
            <a:r>
              <a:rPr lang="zh-CN" altLang="en-US" sz="2400" i="1" dirty="0" smtClean="0">
                <a:latin typeface="仿宋_GB2312" pitchFamily="49" charset="-122"/>
                <a:ea typeface="仿宋_GB2312" pitchFamily="49" charset="-122"/>
              </a:rPr>
              <a:t>）</a:t>
            </a:r>
            <a:endParaRPr lang="en-US" altLang="zh-CN" i="1" dirty="0" smtClean="0">
              <a:latin typeface="仿宋_GB2312" pitchFamily="49" charset="-122"/>
              <a:ea typeface="仿宋_GB2312" pitchFamily="49" charset="-122"/>
            </a:endParaRPr>
          </a:p>
          <a:p>
            <a:pPr lvl="1"/>
            <a:r>
              <a:rPr lang="zh-CN" altLang="en-US" dirty="0" smtClean="0"/>
              <a:t>他人研究的迁移、借鉴（概念、策略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学段，学科，领域，活动） </a:t>
            </a:r>
            <a:r>
              <a:rPr lang="zh-CN" altLang="en-US" sz="2400" i="1" dirty="0" smtClean="0">
                <a:latin typeface="仿宋_GB2312" pitchFamily="49" charset="-122"/>
                <a:ea typeface="仿宋_GB2312" pitchFamily="49" charset="-122"/>
              </a:rPr>
              <a:t>（</a:t>
            </a:r>
            <a:r>
              <a:rPr lang="zh-CN" altLang="en-US" sz="2400" i="1" dirty="0" smtClean="0">
                <a:latin typeface="仿宋_GB2312" pitchFamily="49" charset="-122"/>
                <a:ea typeface="仿宋_GB2312" pitchFamily="49" charset="-122"/>
                <a:hlinkClick r:id="rId6" action="ppaction://hlinkfile"/>
              </a:rPr>
              <a:t>热点梳理</a:t>
            </a:r>
            <a:r>
              <a:rPr lang="zh-CN" altLang="en-US" sz="2400" i="1" dirty="0" smtClean="0">
                <a:latin typeface="仿宋_GB2312" pitchFamily="49" charset="-122"/>
                <a:ea typeface="仿宋_GB2312" pitchFamily="49" charset="-122"/>
              </a:rPr>
              <a:t>）</a:t>
            </a:r>
            <a:endParaRPr lang="zh-CN" altLang="en-US" i="1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/>
          <a:lstStyle/>
          <a:p>
            <a:r>
              <a:rPr lang="zh-CN" altLang="en-US" dirty="0" smtClean="0"/>
              <a:t>设计</a:t>
            </a:r>
            <a:r>
              <a:rPr lang="zh-CN" altLang="en-US" sz="2800" dirty="0" smtClean="0"/>
              <a:t>（例：</a:t>
            </a:r>
            <a:r>
              <a:rPr lang="zh-CN" altLang="en-US" sz="2800" dirty="0" smtClean="0">
                <a:hlinkClick r:id="rId2" action="ppaction://hlinkfile"/>
              </a:rPr>
              <a:t>活页</a:t>
            </a:r>
            <a:r>
              <a:rPr lang="zh-CN" altLang="en-US" sz="2800" dirty="0" smtClean="0"/>
              <a:t>）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785786" y="1285860"/>
            <a:ext cx="7772400" cy="5286412"/>
          </a:xfrm>
        </p:spPr>
        <p:txBody>
          <a:bodyPr>
            <a:normAutofit fontScale="92500"/>
          </a:bodyPr>
          <a:lstStyle/>
          <a:p>
            <a:r>
              <a:rPr lang="zh-CN" altLang="en-US" dirty="0" smtClean="0"/>
              <a:t>新意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创新（独特个性）；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“翻新”（新实践</a:t>
            </a:r>
            <a:r>
              <a:rPr lang="en-US" dirty="0" smtClean="0"/>
              <a:t>/</a:t>
            </a:r>
            <a:r>
              <a:rPr lang="zh-CN" altLang="en-US" dirty="0" smtClean="0"/>
              <a:t>新话语）：题目和内容中</a:t>
            </a:r>
            <a:endParaRPr lang="en-US" altLang="zh-CN" dirty="0" smtClean="0"/>
          </a:p>
          <a:p>
            <a:r>
              <a:rPr lang="zh-CN" altLang="en-US" dirty="0" smtClean="0"/>
              <a:t>表达</a:t>
            </a:r>
            <a:endParaRPr lang="zh-CN" altLang="en-US" sz="2400" dirty="0" smtClean="0"/>
          </a:p>
          <a:p>
            <a:pPr lvl="1"/>
            <a:r>
              <a:rPr lang="zh-CN" altLang="en-US" dirty="0" smtClean="0"/>
              <a:t>逻辑性强：题目（核心概念）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目标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内容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方法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成果</a:t>
            </a:r>
            <a:endParaRPr lang="zh-CN" altLang="en-US" sz="2000" dirty="0" smtClean="0"/>
          </a:p>
          <a:p>
            <a:pPr lvl="1"/>
            <a:r>
              <a:rPr lang="zh-CN" altLang="en-US" dirty="0" smtClean="0"/>
              <a:t>可读性强：简洁；对象感（“讲给陌生人听”）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914400" y="1071546"/>
            <a:ext cx="7772400" cy="4948254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zh-CN" altLang="en-US" dirty="0" smtClean="0"/>
              <a:t>正确填写相关表格</a:t>
            </a:r>
            <a:endParaRPr lang="en-US" altLang="zh-CN" dirty="0" smtClean="0"/>
          </a:p>
          <a:p>
            <a:pPr lvl="1">
              <a:lnSpc>
                <a:spcPct val="200000"/>
              </a:lnSpc>
            </a:pPr>
            <a:r>
              <a:rPr lang="zh-CN" altLang="en-US" dirty="0" smtClean="0"/>
              <a:t>省规划课题（</a:t>
            </a:r>
            <a:r>
              <a:rPr lang="zh-CN" altLang="en-US" dirty="0" smtClean="0">
                <a:hlinkClick r:id="rId2" action="ppaction://hlinkfile"/>
              </a:rPr>
              <a:t>申报书</a:t>
            </a:r>
            <a:r>
              <a:rPr lang="en-US" altLang="zh-CN" dirty="0" smtClean="0"/>
              <a:t>+</a:t>
            </a:r>
            <a:r>
              <a:rPr lang="zh-CN" altLang="en-US" dirty="0" smtClean="0">
                <a:hlinkClick r:id="rId3" action="ppaction://hlinkfile"/>
              </a:rPr>
              <a:t>活页</a:t>
            </a:r>
            <a:r>
              <a:rPr lang="en-US" altLang="zh-CN" dirty="0" smtClean="0"/>
              <a:t>+</a:t>
            </a:r>
            <a:r>
              <a:rPr lang="zh-CN" altLang="en-US" dirty="0" smtClean="0">
                <a:hlinkClick r:id="rId4" action="ppaction://hlinkfile"/>
              </a:rPr>
              <a:t>汇总表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>
              <a:lnSpc>
                <a:spcPct val="200000"/>
              </a:lnSpc>
            </a:pPr>
            <a:r>
              <a:rPr lang="zh-CN" altLang="en-US" dirty="0" smtClean="0"/>
              <a:t>省规划专项课题（</a:t>
            </a:r>
            <a:r>
              <a:rPr lang="zh-CN" altLang="en-US" dirty="0" smtClean="0">
                <a:hlinkClick r:id="rId5" action="ppaction://hlinkfile"/>
              </a:rPr>
              <a:t>申报书</a:t>
            </a:r>
            <a:r>
              <a:rPr lang="en-US" altLang="zh-CN" dirty="0" smtClean="0"/>
              <a:t>+</a:t>
            </a:r>
            <a:r>
              <a:rPr lang="zh-CN" altLang="en-US" dirty="0" smtClean="0"/>
              <a:t>活页</a:t>
            </a:r>
            <a:r>
              <a:rPr lang="en-US" altLang="zh-CN" dirty="0" smtClean="0"/>
              <a:t>+</a:t>
            </a:r>
            <a:r>
              <a:rPr lang="zh-CN" altLang="en-US" dirty="0" smtClean="0"/>
              <a:t>汇总表）</a:t>
            </a:r>
            <a:endParaRPr lang="en-US" altLang="zh-CN" dirty="0" smtClean="0"/>
          </a:p>
          <a:p>
            <a:pPr lvl="1">
              <a:lnSpc>
                <a:spcPct val="200000"/>
              </a:lnSpc>
            </a:pPr>
            <a:r>
              <a:rPr lang="zh-CN" altLang="en-US" dirty="0" smtClean="0"/>
              <a:t>省教师发展专项课题（</a:t>
            </a:r>
            <a:r>
              <a:rPr lang="zh-CN" altLang="en-US" dirty="0" smtClean="0">
                <a:hlinkClick r:id="rId6" action="ppaction://hlinkfile"/>
              </a:rPr>
              <a:t>申报书</a:t>
            </a:r>
            <a:r>
              <a:rPr lang="en-US" altLang="zh-CN" dirty="0" smtClean="0"/>
              <a:t>+</a:t>
            </a:r>
            <a:r>
              <a:rPr lang="zh-CN" altLang="en-US" dirty="0" smtClean="0">
                <a:hlinkClick r:id="rId7" action="ppaction://hlinkfile"/>
              </a:rPr>
              <a:t>活页</a:t>
            </a:r>
            <a:r>
              <a:rPr lang="en-US" altLang="zh-CN" dirty="0" smtClean="0"/>
              <a:t>+</a:t>
            </a:r>
            <a:r>
              <a:rPr lang="zh-CN" altLang="en-US" dirty="0" smtClean="0">
                <a:hlinkClick r:id="rId8" action="ppaction://hlinkfile"/>
              </a:rPr>
              <a:t>信息表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>
              <a:lnSpc>
                <a:spcPct val="200000"/>
              </a:lnSpc>
            </a:pPr>
            <a:r>
              <a:rPr lang="zh-CN" altLang="en-US" dirty="0" smtClean="0"/>
              <a:t>武进区教科研课题（</a:t>
            </a:r>
            <a:r>
              <a:rPr lang="zh-CN" altLang="en-US" dirty="0" smtClean="0">
                <a:hlinkClick r:id="rId9" action="ppaction://hlinkfile"/>
              </a:rPr>
              <a:t>申报评审书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714876" y="1428736"/>
            <a:ext cx="4014790" cy="3662370"/>
          </a:xfrm>
        </p:spPr>
        <p:txBody>
          <a:bodyPr/>
          <a:lstStyle/>
          <a:p>
            <a:r>
              <a:rPr lang="zh-CN" altLang="en-US" dirty="0" smtClean="0"/>
              <a:t>群号：</a:t>
            </a:r>
            <a:r>
              <a:rPr lang="en-US" altLang="zh-CN" dirty="0" smtClean="0"/>
              <a:t>203290764</a:t>
            </a:r>
          </a:p>
          <a:p>
            <a:pPr lvl="1"/>
            <a:r>
              <a:rPr lang="zh-CN" altLang="en-US" dirty="0" smtClean="0"/>
              <a:t>请以单位</a:t>
            </a:r>
            <a:r>
              <a:rPr lang="en-US" altLang="zh-CN" dirty="0" smtClean="0"/>
              <a:t>+</a:t>
            </a:r>
            <a:r>
              <a:rPr lang="zh-CN" altLang="en-US" dirty="0" smtClean="0"/>
              <a:t>姓名的方式申请加群，以免被拒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4153039" cy="5691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平衡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平衡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192</TotalTime>
  <Words>391</Words>
  <Application>Microsoft Office PowerPoint</Application>
  <PresentationFormat>全屏显示(4:3)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平衡</vt:lpstr>
      <vt:lpstr>关于2018年度课题申报的说明与建议</vt:lpstr>
      <vt:lpstr>幻灯片 2</vt:lpstr>
      <vt:lpstr>幻灯片 3</vt:lpstr>
      <vt:lpstr>幻灯片 4</vt:lpstr>
      <vt:lpstr>选题</vt:lpstr>
      <vt:lpstr>幻灯片 6</vt:lpstr>
      <vt:lpstr>设计（例：活页）</vt:lpstr>
      <vt:lpstr>幻灯片 8</vt:lpstr>
      <vt:lpstr>幻灯片 9</vt:lpstr>
    </vt:vector>
  </TitlesOfParts>
  <Company>微软公司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yu</cp:lastModifiedBy>
  <cp:revision>25</cp:revision>
  <dcterms:created xsi:type="dcterms:W3CDTF">2017-12-13T00:16:11Z</dcterms:created>
  <dcterms:modified xsi:type="dcterms:W3CDTF">2017-12-13T09:27:06Z</dcterms:modified>
</cp:coreProperties>
</file>