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7345" r:id="rId4"/>
    <p:sldId id="7381" r:id="rId5"/>
    <p:sldId id="7382" r:id="rId6"/>
    <p:sldId id="7384" r:id="rId7"/>
    <p:sldId id="7383" r:id="rId8"/>
    <p:sldId id="7386" r:id="rId9"/>
    <p:sldId id="7390" r:id="rId10"/>
    <p:sldId id="7387" r:id="rId11"/>
    <p:sldId id="7389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63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52" userDrawn="1">
          <p15:clr>
            <a:srgbClr val="A4A3A4"/>
          </p15:clr>
        </p15:guide>
        <p15:guide id="6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A251D"/>
    <a:srgbClr val="FA332C"/>
    <a:srgbClr val="FF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6" y="810"/>
      </p:cViewPr>
      <p:guideLst>
        <p:guide pos="416"/>
        <p:guide pos="7256"/>
        <p:guide orient="horz" pos="663"/>
        <p:guide orient="horz" pos="712"/>
        <p:guide orient="horz" pos="3952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0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E9CF58-C90A-477B-9097-72FE12FA1A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82FE-DEBB-4344-9F82-EB1DB1007C7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096" b="124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096" b="124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97543" y="381000"/>
            <a:ext cx="1159691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446315" y="381018"/>
            <a:ext cx="11299371" cy="609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44" b="40230"/>
          <a:stretch>
            <a:fillRect/>
          </a:stretch>
        </p:blipFill>
        <p:spPr>
          <a:xfrm rot="16200000" flipH="1">
            <a:off x="10884355" y="5601155"/>
            <a:ext cx="514349" cy="75474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b="36421"/>
          <a:stretch>
            <a:fillRect/>
          </a:stretch>
        </p:blipFill>
        <p:spPr>
          <a:xfrm>
            <a:off x="362857" y="5529943"/>
            <a:ext cx="876243" cy="9724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22" y="254977"/>
            <a:ext cx="1266093" cy="1266093"/>
          </a:xfrm>
          <a:prstGeom prst="rect">
            <a:avLst/>
          </a:prstGeom>
        </p:spPr>
      </p:pic>
      <p:sp>
        <p:nvSpPr>
          <p:cNvPr id="18" name="标题 17"/>
          <p:cNvSpPr>
            <a:spLocks noGrp="1"/>
          </p:cNvSpPr>
          <p:nvPr>
            <p:ph type="title"/>
          </p:nvPr>
        </p:nvSpPr>
        <p:spPr>
          <a:xfrm>
            <a:off x="1515207" y="742556"/>
            <a:ext cx="10515600" cy="535531"/>
          </a:xfrm>
          <a:noFill/>
        </p:spPr>
        <p:txBody>
          <a:bodyPr wrap="square">
            <a:spAutoFit/>
          </a:bodyPr>
          <a:lstStyle>
            <a:lvl1pPr>
              <a:defRPr kumimoji="1" lang="zh-CN" altLang="en-US" sz="3200" b="1">
                <a:solidFill>
                  <a:srgbClr val="C00000"/>
                </a:solidFill>
                <a:latin typeface="+mn-lt"/>
                <a:ea typeface="+mn-ea"/>
                <a:cs typeface="+mn-ea"/>
              </a:defRPr>
            </a:lvl1pPr>
          </a:lstStyle>
          <a:p>
            <a:pPr marL="0"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413737"/>
            <a:ext cx="1663700" cy="979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19267" r="19104" b="17681"/>
          <a:stretch>
            <a:fillRect/>
          </a:stretch>
        </p:blipFill>
        <p:spPr>
          <a:xfrm flipH="1" flipV="1"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46315" y="381018"/>
            <a:ext cx="11299371" cy="609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9114974" y="159657"/>
            <a:ext cx="3202213" cy="2554514"/>
            <a:chOff x="8239191" y="304598"/>
            <a:chExt cx="3679697" cy="285742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t="-1696" r="26667" b="80078"/>
            <a:stretch>
              <a:fillRect/>
            </a:stretch>
          </p:blipFill>
          <p:spPr>
            <a:xfrm>
              <a:off x="8239191" y="304598"/>
              <a:ext cx="2052570" cy="130648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14" t="85482" r="92500" b="-3733"/>
            <a:stretch>
              <a:fillRect/>
            </a:stretch>
          </p:blipFill>
          <p:spPr>
            <a:xfrm>
              <a:off x="10174313" y="1688821"/>
              <a:ext cx="1744575" cy="147319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90717" y="958167"/>
              <a:ext cx="400285" cy="497112"/>
            </a:xfrm>
            <a:prstGeom prst="rect">
              <a:avLst/>
            </a:prstGeom>
          </p:spPr>
        </p:pic>
      </p:grpSp>
      <p:pic>
        <p:nvPicPr>
          <p:cNvPr id="10" name="图片 9"/>
          <p:cNvPicPr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44" b="40230"/>
          <a:stretch>
            <a:fillRect/>
          </a:stretch>
        </p:blipFill>
        <p:spPr>
          <a:xfrm rot="5400000">
            <a:off x="780596" y="394155"/>
            <a:ext cx="514349" cy="754742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336218" y="545525"/>
            <a:ext cx="6574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sz="3200" b="1" dirty="0">
                <a:solidFill>
                  <a:srgbClr val="1594CF"/>
                </a:solidFill>
                <a:cs typeface="+mn-ea"/>
                <a:sym typeface="+mn-lt"/>
              </a:rPr>
              <a:t> 二、怎样调节自己的应激反应呢？</a:t>
            </a:r>
            <a:endParaRPr kumimoji="1" lang="zh-CN" altLang="en-US" sz="3200" b="1" dirty="0">
              <a:solidFill>
                <a:srgbClr val="1594CF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/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44" b="40230"/>
          <a:stretch>
            <a:fillRect/>
          </a:stretch>
        </p:blipFill>
        <p:spPr>
          <a:xfrm rot="16200000" flipH="1">
            <a:off x="10884355" y="5601155"/>
            <a:ext cx="514349" cy="75474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8" b="36421"/>
          <a:stretch>
            <a:fillRect/>
          </a:stretch>
        </p:blipFill>
        <p:spPr>
          <a:xfrm>
            <a:off x="449943" y="5500915"/>
            <a:ext cx="876243" cy="972456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-449942" y="4434114"/>
            <a:ext cx="3086099" cy="2822957"/>
            <a:chOff x="7722157" y="320833"/>
            <a:chExt cx="3546269" cy="315769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8" t="-1696" r="26667" b="80078"/>
            <a:stretch>
              <a:fillRect/>
            </a:stretch>
          </p:blipFill>
          <p:spPr>
            <a:xfrm>
              <a:off x="7722157" y="320833"/>
              <a:ext cx="2052570" cy="130649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14" t="85482" r="92500" b="-3733"/>
            <a:stretch>
              <a:fillRect/>
            </a:stretch>
          </p:blipFill>
          <p:spPr>
            <a:xfrm>
              <a:off x="9523851" y="2005330"/>
              <a:ext cx="1744575" cy="1473199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096" b="124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97543" y="381000"/>
            <a:ext cx="1159691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8685" cy="1270357"/>
          </a:xfrm>
          <a:prstGeom prst="rect">
            <a:avLst/>
          </a:prstGeom>
        </p:spPr>
      </p:pic>
      <p:sp>
        <p:nvSpPr>
          <p:cNvPr id="4" name="Rectangle 5"/>
          <p:cNvSpPr/>
          <p:nvPr userDrawn="1"/>
        </p:nvSpPr>
        <p:spPr>
          <a:xfrm>
            <a:off x="660400" y="251197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l">
              <a:defRPr/>
            </a:pPr>
            <a:r>
              <a:rPr lang="zh-CN" altLang="en-US" sz="3600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少先队员基本知识</a:t>
            </a:r>
            <a:endParaRPr lang="zh-CN" altLang="en-US" sz="3600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52" y="517072"/>
            <a:ext cx="1266362" cy="745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096" b="124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97543" y="381000"/>
            <a:ext cx="1159691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8685" cy="1270357"/>
          </a:xfrm>
          <a:prstGeom prst="rect">
            <a:avLst/>
          </a:prstGeom>
        </p:spPr>
      </p:pic>
      <p:sp>
        <p:nvSpPr>
          <p:cNvPr id="4" name="Rectangle 5"/>
          <p:cNvSpPr/>
          <p:nvPr userDrawn="1"/>
        </p:nvSpPr>
        <p:spPr>
          <a:xfrm>
            <a:off x="660400" y="251197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l">
              <a:defRPr/>
            </a:pPr>
            <a:r>
              <a:rPr lang="zh-CN" altLang="en-US" sz="3600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少先队标志</a:t>
            </a:r>
            <a:endParaRPr lang="zh-CN" altLang="en-US" sz="3600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52" y="517072"/>
            <a:ext cx="1266362" cy="745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096" b="124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97543" y="381000"/>
            <a:ext cx="1159691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8685" cy="1270357"/>
          </a:xfrm>
          <a:prstGeom prst="rect">
            <a:avLst/>
          </a:prstGeom>
        </p:spPr>
      </p:pic>
      <p:sp>
        <p:nvSpPr>
          <p:cNvPr id="4" name="Rectangle 5"/>
          <p:cNvSpPr/>
          <p:nvPr userDrawn="1"/>
        </p:nvSpPr>
        <p:spPr>
          <a:xfrm>
            <a:off x="660400" y="251197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l">
              <a:defRPr/>
            </a:pPr>
            <a:r>
              <a:rPr lang="zh-CN" altLang="en-US" sz="3600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少先队礼仪</a:t>
            </a:r>
            <a:endParaRPr lang="zh-CN" altLang="en-US" sz="3600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52" y="517072"/>
            <a:ext cx="1266362" cy="745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r="5096" b="124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297543" y="381000"/>
            <a:ext cx="11596914" cy="60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728685" cy="1270357"/>
          </a:xfrm>
          <a:prstGeom prst="rect">
            <a:avLst/>
          </a:prstGeom>
        </p:spPr>
      </p:pic>
      <p:sp>
        <p:nvSpPr>
          <p:cNvPr id="4" name="Rectangle 5"/>
          <p:cNvSpPr/>
          <p:nvPr userDrawn="1"/>
        </p:nvSpPr>
        <p:spPr>
          <a:xfrm>
            <a:off x="660400" y="251197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l">
              <a:defRPr/>
            </a:pPr>
            <a:r>
              <a:rPr lang="zh-CN" altLang="en-US" sz="3600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中队活动仪式流程</a:t>
            </a:r>
            <a:endParaRPr lang="zh-CN" altLang="en-US" sz="3600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652" y="517072"/>
            <a:ext cx="1266362" cy="7456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DF257-9F0F-4AAC-963C-7B60B6D9E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F16EA-5DBB-46F0-80E2-2CCC51495B8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openxmlformats.org/officeDocument/2006/relationships/image" Target="../media/image4.png"/><Relationship Id="rId6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1.xml"/><Relationship Id="rId10" Type="http://schemas.openxmlformats.org/officeDocument/2006/relationships/themeOverride" Target="../theme/themeOverride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1.m4a"/><Relationship Id="rId8" Type="http://schemas.openxmlformats.org/officeDocument/2006/relationships/audio" Target="../media/media1.m4a"/><Relationship Id="rId7" Type="http://schemas.openxmlformats.org/officeDocument/2006/relationships/image" Target="../media/image4.png"/><Relationship Id="rId6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1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tags" Target="../tags/tag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openxmlformats.org/officeDocument/2006/relationships/image" Target="../media/image4.png"/><Relationship Id="rId6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1" Type="http://schemas.openxmlformats.org/officeDocument/2006/relationships/slideLayout" Target="../slideLayouts/slideLayout1.xml"/><Relationship Id="rId10" Type="http://schemas.openxmlformats.org/officeDocument/2006/relationships/themeOverride" Target="../theme/themeOverride3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>
            <a:fillRect/>
          </a:stretch>
        </p:blipFill>
        <p:spPr>
          <a:xfrm>
            <a:off x="8981252" y="2913062"/>
            <a:ext cx="3210748" cy="33607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27475" y="3752850"/>
            <a:ext cx="4485640" cy="440690"/>
            <a:chOff x="2155978" y="2892596"/>
            <a:chExt cx="3159752" cy="4989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978" y="2892596"/>
              <a:ext cx="3159752" cy="49891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>
              <p:custDataLst>
                <p:tags r:id="rId6"/>
              </p:custDataLst>
            </p:nvPr>
          </p:nvSpPr>
          <p:spPr>
            <a:xfrm>
              <a:off x="2181378" y="2946502"/>
              <a:ext cx="3102518" cy="43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920" b="1" spc="6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采菱小学第</a:t>
              </a:r>
              <a:r>
                <a:rPr lang="en-US" altLang="zh-CN" sz="1920" b="1" spc="6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 </a:t>
              </a:r>
              <a:r>
                <a:rPr lang="zh-CN" altLang="en-US" sz="1920" b="1" spc="6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周升旗仪式</a:t>
              </a:r>
              <a:endParaRPr lang="zh-CN" altLang="en-US" sz="1920" b="1" spc="6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872490" y="1971040"/>
            <a:ext cx="9912985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88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88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548322" y="4960572"/>
            <a:ext cx="3511550" cy="3683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负责中队：三（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 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）中队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     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34728" y="4960572"/>
            <a:ext cx="2139950" cy="3683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"/>
                <a:cs typeface="+mn-ea"/>
                <a:sym typeface="+mn-lt"/>
              </a:rPr>
              <a:t>时间：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"/>
                <a:cs typeface="+mn-ea"/>
                <a:sym typeface="+mn-lt"/>
              </a:rPr>
              <a:t>2024.X.X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08"/>
          <a:stretch>
            <a:fillRect/>
          </a:stretch>
        </p:blipFill>
        <p:spPr>
          <a:xfrm flipH="1">
            <a:off x="0" y="3042285"/>
            <a:ext cx="2043430" cy="346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544" y="3071265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有序退场</a:t>
            </a:r>
            <a:endParaRPr lang="zh-CN" sz="8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20522" y="1130300"/>
            <a:ext cx="2138263" cy="1657862"/>
            <a:chOff x="6432103" y="1887512"/>
            <a:chExt cx="1929513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88382" y="1887512"/>
              <a:ext cx="1873234" cy="1494171"/>
              <a:chOff x="6696831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96831" y="1656999"/>
                <a:ext cx="1873234" cy="108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07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pic>
        <p:nvPicPr>
          <p:cNvPr id="2" name="《退场曲》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95915" y="5264785"/>
            <a:ext cx="819785" cy="6546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40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1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ldLvl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544" y="3071265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我是光荣升旗手</a:t>
            </a:r>
            <a:endParaRPr lang="zh-CN" altLang="en-US" sz="8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20522" y="1130300"/>
            <a:ext cx="2138263" cy="1657862"/>
            <a:chOff x="6432103" y="1887512"/>
            <a:chExt cx="1929513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88382" y="1887512"/>
              <a:ext cx="1873234" cy="1494171"/>
              <a:chOff x="6696831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96831" y="1656999"/>
                <a:ext cx="1873234" cy="1099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01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544" y="3071265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出旗</a:t>
            </a:r>
            <a:endParaRPr lang="zh-CN" altLang="en-US" sz="8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20522" y="1130300"/>
            <a:ext cx="2138263" cy="1657862"/>
            <a:chOff x="6432103" y="1887512"/>
            <a:chExt cx="1929513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88382" y="1887512"/>
              <a:ext cx="1873234" cy="1494171"/>
              <a:chOff x="6696831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96831" y="1656999"/>
                <a:ext cx="1873234" cy="108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544" y="3071265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altLang="en-US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升国旗</a:t>
            </a:r>
            <a:r>
              <a:rPr lang="en-US" altLang="zh-CN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 </a:t>
            </a:r>
            <a:r>
              <a:rPr lang="zh-CN" altLang="en-US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唱国歌</a:t>
            </a:r>
            <a:endParaRPr lang="zh-CN" altLang="en-US" sz="8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20522" y="1130300"/>
            <a:ext cx="2138263" cy="1657862"/>
            <a:chOff x="6432103" y="1887512"/>
            <a:chExt cx="1929513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88382" y="1887512"/>
              <a:ext cx="1873234" cy="1494171"/>
              <a:chOff x="6696831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96831" y="1656999"/>
                <a:ext cx="1873234" cy="108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03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018540" y="2204085"/>
            <a:ext cx="10076180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88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88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544" y="3071265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中队展示</a:t>
            </a:r>
            <a:endParaRPr lang="zh-CN" sz="8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20522" y="1130300"/>
            <a:ext cx="2138263" cy="1657862"/>
            <a:chOff x="6432103" y="1887512"/>
            <a:chExt cx="1929513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88382" y="1887512"/>
              <a:ext cx="1873234" cy="1494171"/>
              <a:chOff x="6696831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96831" y="1656999"/>
                <a:ext cx="1873234" cy="108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04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020522" y="1130300"/>
            <a:ext cx="2138263" cy="1657862"/>
            <a:chOff x="6432103" y="1887512"/>
            <a:chExt cx="1929513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88382" y="1887512"/>
              <a:ext cx="1873234" cy="1494171"/>
              <a:chOff x="6696831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96831" y="1656999"/>
                <a:ext cx="1873234" cy="108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05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3" name="Rectangle 5"/>
          <p:cNvSpPr/>
          <p:nvPr/>
        </p:nvSpPr>
        <p:spPr>
          <a:xfrm>
            <a:off x="1311910" y="3204845"/>
            <a:ext cx="9504045" cy="1838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lvl="0" algn="ctr">
              <a:defRPr/>
            </a:pPr>
            <a:r>
              <a:rPr lang="zh-CN" sz="4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南之光微讲堂</a:t>
            </a:r>
            <a:r>
              <a:rPr lang="en-US" altLang="zh-CN" sz="4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·</a:t>
            </a:r>
            <a:r>
              <a:rPr lang="zh-CN" sz="4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国旗下讲话</a:t>
            </a:r>
            <a:endParaRPr lang="zh-CN" sz="4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lvl="0" algn="ctr">
              <a:defRPr/>
            </a:pPr>
            <a:endParaRPr lang="en-US" altLang="zh-CN" sz="4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  <a:p>
            <a:pPr lvl="0" algn="ctr">
              <a:defRPr/>
            </a:pPr>
            <a:r>
              <a:rPr lang="en-US" altLang="zh-CN" sz="4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(</a:t>
            </a:r>
            <a:r>
              <a:rPr lang="zh-CN" altLang="en-US" sz="4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不是党员老师就删掉前半个</a:t>
            </a:r>
            <a:r>
              <a:rPr lang="en-US" altLang="zh-CN" sz="4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) </a:t>
            </a:r>
            <a:endParaRPr lang="en-US" altLang="zh-CN" sz="4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2" name="右箭头 1"/>
          <p:cNvSpPr/>
          <p:nvPr/>
        </p:nvSpPr>
        <p:spPr>
          <a:xfrm rot="17160000">
            <a:off x="3648075" y="4118610"/>
            <a:ext cx="855980" cy="47180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7544" y="3071265"/>
            <a:ext cx="9504212" cy="123569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CN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小先生</a:t>
            </a:r>
            <a:r>
              <a:rPr lang="zh-CN" sz="8800" b="1" kern="0" spc="200" dirty="0">
                <a:gradFill>
                  <a:gsLst>
                    <a:gs pos="0">
                      <a:srgbClr val="FFBF41"/>
                    </a:gs>
                    <a:gs pos="74000">
                      <a:srgbClr val="FA332C"/>
                    </a:gs>
                    <a:gs pos="83000">
                      <a:srgbClr val="FA332C"/>
                    </a:gs>
                    <a:gs pos="100000">
                      <a:srgbClr val="FA332C"/>
                    </a:gs>
                  </a:gsLst>
                  <a:lin ang="5400000" scaled="1"/>
                </a:gradFill>
                <a:latin typeface="汉仪雅酷黑 75W" panose="020B0804020202020204" pitchFamily="34" charset="-122"/>
                <a:ea typeface="汉仪雅酷黑 75W" panose="020B0804020202020204" pitchFamily="34" charset="-122"/>
                <a:cs typeface="+mn-ea"/>
                <a:sym typeface="+mn-lt"/>
              </a:rPr>
              <a:t>自治委员会</a:t>
            </a:r>
            <a:endParaRPr lang="zh-CN" sz="8800" b="1" kern="0" spc="200" dirty="0">
              <a:gradFill>
                <a:gsLst>
                  <a:gs pos="0">
                    <a:srgbClr val="FFBF41"/>
                  </a:gs>
                  <a:gs pos="74000">
                    <a:srgbClr val="FA332C"/>
                  </a:gs>
                  <a:gs pos="83000">
                    <a:srgbClr val="FA332C"/>
                  </a:gs>
                  <a:gs pos="100000">
                    <a:srgbClr val="FA332C"/>
                  </a:gs>
                </a:gsLst>
                <a:lin ang="5400000" scaled="1"/>
              </a:gradFill>
              <a:latin typeface="汉仪雅酷黑 75W" panose="020B0804020202020204" pitchFamily="34" charset="-122"/>
              <a:ea typeface="汉仪雅酷黑 75W" panose="020B0804020202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20522" y="1130300"/>
            <a:ext cx="2081113" cy="1657862"/>
            <a:chOff x="6432103" y="1887512"/>
            <a:chExt cx="1877942" cy="1496010"/>
          </a:xfrm>
        </p:grpSpPr>
        <p:grpSp>
          <p:nvGrpSpPr>
            <p:cNvPr id="9" name="组合 8"/>
            <p:cNvGrpSpPr/>
            <p:nvPr/>
          </p:nvGrpSpPr>
          <p:grpSpPr>
            <a:xfrm>
              <a:off x="6436811" y="1887512"/>
              <a:ext cx="1873234" cy="1494171"/>
              <a:chOff x="6645260" y="1447044"/>
              <a:chExt cx="1873234" cy="1494171"/>
            </a:xfrm>
            <a:effectLst/>
          </p:grpSpPr>
          <p:sp>
            <p:nvSpPr>
              <p:cNvPr id="18" name="椭圆 10"/>
              <p:cNvSpPr/>
              <p:nvPr/>
            </p:nvSpPr>
            <p:spPr>
              <a:xfrm>
                <a:off x="6834988" y="1447044"/>
                <a:ext cx="1494171" cy="1494171"/>
              </a:xfrm>
              <a:prstGeom prst="ellipse">
                <a:avLst/>
              </a:prstGeom>
              <a:solidFill>
                <a:srgbClr val="C00000"/>
              </a:solidFill>
              <a:ln w="30480">
                <a:solidFill>
                  <a:srgbClr val="FACD89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84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FFFFFF">
                          <a:shade val="30000"/>
                          <a:satMod val="115000"/>
                        </a:srgbClr>
                      </a:gs>
                      <a:gs pos="50000">
                        <a:srgbClr val="FFFFFF">
                          <a:shade val="67500"/>
                          <a:satMod val="115000"/>
                        </a:srgbClr>
                      </a:gs>
                      <a:gs pos="100000">
                        <a:srgbClr val="FFFFFF">
                          <a:shade val="100000"/>
                          <a:satMod val="115000"/>
                        </a:srgbClr>
                      </a:gs>
                    </a:gsLst>
                    <a:lin ang="2700000" scaled="1"/>
                    <a:tileRect/>
                  </a:gra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9" name="TextBox 3"/>
              <p:cNvSpPr txBox="1"/>
              <p:nvPr/>
            </p:nvSpPr>
            <p:spPr>
              <a:xfrm>
                <a:off x="6645260" y="1692525"/>
                <a:ext cx="1873234" cy="1081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汉仪雅酷黑 75W" panose="020B0804020202020204" pitchFamily="34" charset="-122"/>
                    <a:ea typeface="汉仪雅酷黑 75W" panose="020B0804020202020204" pitchFamily="34" charset="-122"/>
                    <a:cs typeface="+mn-ea"/>
                    <a:sym typeface="+mn-lt"/>
                  </a:rPr>
                  <a:t>06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汉仪雅酷黑 75W" panose="020B0804020202020204" pitchFamily="34" charset="-122"/>
                  <a:ea typeface="汉仪雅酷黑 75W" panose="020B0804020202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 rot="20895213">
              <a:off x="7717979" y="2544725"/>
              <a:ext cx="592041" cy="815939"/>
              <a:chOff x="7494519" y="2873273"/>
              <a:chExt cx="592041" cy="81593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7494519" y="3151457"/>
                <a:ext cx="294865" cy="537755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428" y="2873273"/>
                <a:ext cx="339790" cy="6477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7832212" y="2959685"/>
                <a:ext cx="254348" cy="449691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 rot="704787" flipH="1">
              <a:off x="6432103" y="2567583"/>
              <a:ext cx="592043" cy="815939"/>
              <a:chOff x="5371814" y="2435778"/>
              <a:chExt cx="592043" cy="81593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355214" flipH="1">
                <a:off x="5371814" y="2713962"/>
                <a:ext cx="294864" cy="53775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1726" y="2435778"/>
                <a:ext cx="339787" cy="6477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20150" flipH="1">
                <a:off x="5709508" y="2522192"/>
                <a:ext cx="254349" cy="449691"/>
              </a:xfrm>
              <a:prstGeom prst="rect">
                <a:avLst/>
              </a:prstGeom>
            </p:spPr>
          </p:pic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74165" y="364490"/>
            <a:ext cx="8620760" cy="76581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ctr"/>
            <a:r>
              <a:rPr lang="zh-CN" sz="36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36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937532" cy="22987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67"/>
          <a:stretch>
            <a:fillRect/>
          </a:stretch>
        </p:blipFill>
        <p:spPr>
          <a:xfrm>
            <a:off x="8981252" y="2913062"/>
            <a:ext cx="3210748" cy="33607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 b="22160"/>
          <a:stretch>
            <a:fillRect/>
          </a:stretch>
        </p:blipFill>
        <p:spPr>
          <a:xfrm>
            <a:off x="0" y="4889500"/>
            <a:ext cx="12192000" cy="19685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927475" y="3752850"/>
            <a:ext cx="4440555" cy="440690"/>
            <a:chOff x="2155978" y="2892596"/>
            <a:chExt cx="3159752" cy="4989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978" y="2892596"/>
              <a:ext cx="3159752" cy="49891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>
              <p:custDataLst>
                <p:tags r:id="rId6"/>
              </p:custDataLst>
            </p:nvPr>
          </p:nvSpPr>
          <p:spPr>
            <a:xfrm>
              <a:off x="2181378" y="2946502"/>
              <a:ext cx="3102518" cy="437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920" b="1" spc="6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采菱小学第</a:t>
              </a:r>
              <a:r>
                <a:rPr lang="en-US" altLang="zh-CN" sz="1920" b="1" spc="6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  </a:t>
              </a:r>
              <a:r>
                <a:rPr lang="zh-CN" altLang="en-US" sz="1920" b="1" spc="600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周升旗仪式</a:t>
              </a:r>
              <a:endParaRPr lang="zh-CN" altLang="en-US" sz="1920" b="1" spc="600" dirty="0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101090" y="1971040"/>
            <a:ext cx="9684385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8800" b="1" dirty="0">
                <a:gradFill>
                  <a:gsLst>
                    <a:gs pos="0">
                      <a:srgbClr val="FFBF41"/>
                    </a:gs>
                    <a:gs pos="23000">
                      <a:srgbClr val="FB4A30"/>
                    </a:gs>
                    <a:gs pos="100000">
                      <a:srgbClr val="FFBF41"/>
                    </a:gs>
                    <a:gs pos="65000">
                      <a:srgbClr val="FA332C"/>
                    </a:gs>
                  </a:gsLst>
                  <a:lin ang="1200000" scaled="0"/>
                </a:gradFill>
                <a:latin typeface="思源黑体" panose="020B0500000000000000" pitchFamily="34" charset="-122"/>
                <a:ea typeface="思源黑体" panose="020B0500000000000000" pitchFamily="34" charset="-122"/>
              </a:rPr>
              <a:t>改成升旗仪式主题</a:t>
            </a:r>
            <a:endParaRPr lang="zh-CN" sz="8800" b="1" dirty="0">
              <a:gradFill>
                <a:gsLst>
                  <a:gs pos="0">
                    <a:srgbClr val="FFBF41"/>
                  </a:gs>
                  <a:gs pos="23000">
                    <a:srgbClr val="FB4A30"/>
                  </a:gs>
                  <a:gs pos="100000">
                    <a:srgbClr val="FFBF41"/>
                  </a:gs>
                  <a:gs pos="65000">
                    <a:srgbClr val="FA332C"/>
                  </a:gs>
                </a:gsLst>
                <a:lin ang="1200000" scaled="0"/>
              </a:gra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546100"/>
            <a:ext cx="2324100" cy="1368498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548322" y="4960572"/>
            <a:ext cx="3511550" cy="3683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负责中队：三（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 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）中队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"/>
                <a:cs typeface="+mn-ea"/>
                <a:sym typeface="+mn-lt"/>
              </a:rPr>
              <a:t>     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"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534728" y="4960572"/>
            <a:ext cx="2139950" cy="36830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"/>
                <a:cs typeface="+mn-ea"/>
                <a:sym typeface="+mn-lt"/>
              </a:rPr>
              <a:t>时间：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"/>
                <a:cs typeface="+mn-ea"/>
                <a:sym typeface="+mn-lt"/>
              </a:rPr>
              <a:t>2024.X.X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"/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08"/>
          <a:stretch>
            <a:fillRect/>
          </a:stretch>
        </p:blipFill>
        <p:spPr>
          <a:xfrm flipH="1">
            <a:off x="0" y="3042285"/>
            <a:ext cx="2043430" cy="346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Z_ZOOM_17" val="1"/>
  <p:tag name="Z_HASTEXT" val="1"/>
  <p:tag name="Z_LEFT" val="273.7796"/>
  <p:tag name="Z_TOP" val="335.3116"/>
  <p:tag name="Z_WIDTH" val="400.6089"/>
  <p:tag name="Z_HEIGHT" val="36.35157"/>
  <p:tag name="Z_LINEWEIGHT" val="-2.147484E+09"/>
  <p:tag name="Z_TEXT" val="少先队知识宣传活动"/>
  <p:tag name="Z_FONTCOLOR" val="System.__ComObject"/>
  <p:tag name="Z_FONTNAME" val="思源黑体 CN"/>
  <p:tag name="Z_FONTNAMEASCII" val="思源黑体 CN"/>
  <p:tag name="Z_NAMECOMPLEXSCRIPT" val="+mn-cs"/>
  <p:tag name="Z_NAMEFAREAST" val="思源黑体 CN"/>
  <p:tag name="Z_FONTBOLD" val="msoTrue"/>
  <p:tag name="Z_FONTSIZE" val="24"/>
  <p:tag name="Z_FONTUNDERLINE" val="msoFalse"/>
  <p:tag name="Z_FONTITALIC" val="msoFalse"/>
  <p:tag name="Z_TEXTALIGNMENT" val="ppAlignCenter"/>
  <p:tag name="Z_SPACEBEFORE" val="0"/>
  <p:tag name="Z_SPACEWITHIN" val="1"/>
  <p:tag name="Z_SPACEAFTER" val="0"/>
  <p:tag name="Z_LINERULEBEFORE" val="msoTrue"/>
  <p:tag name="Z_FONTSPACING" val="6"/>
  <p:tag name="Z_MARGINTOP" val="3.6"/>
  <p:tag name="Z_MARGINRIGHT" val="7.2"/>
  <p:tag name="Z_MARGINBOTTOM" val="3.6"/>
  <p:tag name="Z_MARGINLEFT" val="7.2"/>
  <p:tag name="Z_TEXTLINEDASHSTYLE" val="msoLineDashStyleMixed"/>
  <p:tag name="Z_TEXTLINEWEIGHT" val="-2.147484E+09"/>
  <p:tag name="Z_TEXTLINEFORECOLOR" val="System.__ComObject"/>
  <p:tag name="Z_TEXTLINEFILLBACKCOLOR" val="System.__ComObject"/>
  <p:tag name="Z_TEXTLINEFILLTRANSPARENCY" val="0"/>
  <p:tag name="Z_TEXTREFLECTION" val="0"/>
  <p:tag name="Z_TEXTGLOW" val="0"/>
</p:tagLst>
</file>

<file path=ppt/tags/tag10.xml><?xml version="1.0" encoding="utf-8"?>
<p:tagLst xmlns:p="http://schemas.openxmlformats.org/presentationml/2006/main">
  <p:tag name="commondata" val="eyJoZGlkIjoiODViY2JkMjU3NGYzZTEwMzZmMGFkZWViYmNkYWU3NDIifQ=="/>
</p:tagLst>
</file>

<file path=ppt/tags/tag2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ags/tag3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ags/tag4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ags/tag5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ags/tag6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ags/tag7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ags/tag8.xml><?xml version="1.0" encoding="utf-8"?>
<p:tagLst xmlns:p="http://schemas.openxmlformats.org/presentationml/2006/main">
  <p:tag name="Z_ZOOM_17" val="1"/>
  <p:tag name="Z_HASTEXT" val="1"/>
  <p:tag name="Z_LEFT" val="273.7796"/>
  <p:tag name="Z_TOP" val="335.3116"/>
  <p:tag name="Z_WIDTH" val="400.6089"/>
  <p:tag name="Z_HEIGHT" val="36.35157"/>
  <p:tag name="Z_LINEWEIGHT" val="-2.147484E+09"/>
  <p:tag name="Z_TEXT" val="少先队知识宣传活动"/>
  <p:tag name="Z_FONTCOLOR" val="System.__ComObject"/>
  <p:tag name="Z_FONTNAME" val="思源黑体 CN"/>
  <p:tag name="Z_FONTNAMEASCII" val="思源黑体 CN"/>
  <p:tag name="Z_NAMECOMPLEXSCRIPT" val="+mn-cs"/>
  <p:tag name="Z_NAMEFAREAST" val="思源黑体 CN"/>
  <p:tag name="Z_FONTBOLD" val="msoTrue"/>
  <p:tag name="Z_FONTSIZE" val="24"/>
  <p:tag name="Z_FONTUNDERLINE" val="msoFalse"/>
  <p:tag name="Z_FONTITALIC" val="msoFalse"/>
  <p:tag name="Z_TEXTALIGNMENT" val="ppAlignCenter"/>
  <p:tag name="Z_SPACEBEFORE" val="0"/>
  <p:tag name="Z_SPACEWITHIN" val="1"/>
  <p:tag name="Z_SPACEAFTER" val="0"/>
  <p:tag name="Z_LINERULEBEFORE" val="msoTrue"/>
  <p:tag name="Z_FONTSPACING" val="6"/>
  <p:tag name="Z_MARGINTOP" val="3.6"/>
  <p:tag name="Z_MARGINRIGHT" val="7.2"/>
  <p:tag name="Z_MARGINBOTTOM" val="3.6"/>
  <p:tag name="Z_MARGINLEFT" val="7.2"/>
  <p:tag name="Z_TEXTLINEDASHSTYLE" val="msoLineDashStyleMixed"/>
  <p:tag name="Z_TEXTLINEWEIGHT" val="-2.147484E+09"/>
  <p:tag name="Z_TEXTLINEFORECOLOR" val="System.__ComObject"/>
  <p:tag name="Z_TEXTLINEFILLBACKCOLOR" val="System.__ComObject"/>
  <p:tag name="Z_TEXTLINEFILLTRANSPARENCY" val="0"/>
  <p:tag name="Z_TEXTREFLECTION" val="0"/>
  <p:tag name="Z_TEXTGLOW" val="0"/>
</p:tagLst>
</file>

<file path=ppt/tags/tag9.xml><?xml version="1.0" encoding="utf-8"?>
<p:tagLst xmlns:p="http://schemas.openxmlformats.org/presentationml/2006/main">
  <p:tag name="Z_ZOOM_14" val="1"/>
  <p:tag name="Z_HASTEXT" val="1"/>
  <p:tag name="Z_LEFT" val="406.2037"/>
  <p:tag name="Z_TOP" val="188.1984"/>
  <p:tag name="Z_WIDTH" val="18.4952"/>
  <p:tag name="Z_HEIGHT" val="32.69968"/>
  <p:tag name="Z_LINEWEIGHT" val="-2.147484E+09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kypoprd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C00000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WPS 演示</Application>
  <PresentationFormat>宽屏</PresentationFormat>
  <Paragraphs>62</Paragraphs>
  <Slides>10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汉仪雅酷黑 75W</vt:lpstr>
      <vt:lpstr>黑体</vt:lpstr>
      <vt:lpstr>思源黑体</vt:lpstr>
      <vt:lpstr>思源黑体 CN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乔一帆</cp:lastModifiedBy>
  <cp:revision>21</cp:revision>
  <dcterms:created xsi:type="dcterms:W3CDTF">2022-09-14T10:42:00Z</dcterms:created>
  <dcterms:modified xsi:type="dcterms:W3CDTF">2025-02-12T05:29:05Z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2CEFCC5C70B1413592407CAF33A0454B_13</vt:lpwstr>
  </property>
  <property fmtid="{D5CDD505-2E9C-101B-9397-08002B2CF9AE}" pid="3" name="KSOProductBuildVer">
    <vt:lpwstr>2052-12.1.0.19770</vt:lpwstr>
  </property>
</Properties>
</file>