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32"/>
  </p:handoutMasterIdLst>
  <p:sldIdLst>
    <p:sldId id="263" r:id="rId3"/>
    <p:sldId id="258" r:id="rId4"/>
    <p:sldId id="259" r:id="rId5"/>
    <p:sldId id="660" r:id="rId6"/>
    <p:sldId id="904" r:id="rId7"/>
    <p:sldId id="912" r:id="rId8"/>
    <p:sldId id="260" r:id="rId9"/>
    <p:sldId id="720" r:id="rId10"/>
    <p:sldId id="261" r:id="rId11"/>
    <p:sldId id="661" r:id="rId12"/>
    <p:sldId id="262" r:id="rId13"/>
    <p:sldId id="913" r:id="rId14"/>
    <p:sldId id="954" r:id="rId15"/>
    <p:sldId id="955" r:id="rId16"/>
    <p:sldId id="956" r:id="rId17"/>
    <p:sldId id="676" r:id="rId18"/>
    <p:sldId id="952" r:id="rId19"/>
    <p:sldId id="507" r:id="rId20"/>
    <p:sldId id="967" r:id="rId22"/>
    <p:sldId id="953" r:id="rId23"/>
    <p:sldId id="957" r:id="rId24"/>
    <p:sldId id="958" r:id="rId25"/>
    <p:sldId id="968" r:id="rId26"/>
    <p:sldId id="959" r:id="rId27"/>
    <p:sldId id="257" r:id="rId28"/>
    <p:sldId id="943" r:id="rId29"/>
    <p:sldId id="976" r:id="rId30"/>
    <p:sldId id="588" r:id="rId31"/>
  </p:sldIdLst>
  <p:sldSz cx="12192000" cy="6858000"/>
  <p:notesSz cx="6858000" cy="9144000"/>
  <p:embeddedFontLst>
    <p:embeddedFont>
      <p:font typeface="Segoe Script" panose="030B0504020000000003" pitchFamily="66" charset="0"/>
      <p:regular r:id="rId36"/>
      <p:bold r:id="rId37"/>
    </p:embeddedFont>
    <p:embeddedFont>
      <p:font typeface="方正公文小标宋" panose="02000500000000000000" charset="-122"/>
      <p:regular r:id="rId38"/>
    </p:embeddedFont>
    <p:embeddedFont>
      <p:font typeface="方正楷体简体" panose="02000000000000000000" charset="-122"/>
      <p:regular r:id="rId39"/>
    </p:embeddedFont>
    <p:embeddedFont>
      <p:font typeface="华文琥珀" panose="02010800040101010101" charset="-122"/>
      <p:regular r:id="rId40"/>
    </p:embeddedFont>
    <p:embeddedFont>
      <p:font typeface="方正公文黑体" panose="02000500000000000000" charset="-122"/>
      <p:regular r:id="rId41"/>
    </p:embeddedFont>
    <p:embeddedFont>
      <p:font typeface="字由点字腾凌体" panose="02010601030101010101" charset="-122"/>
      <p:regular r:id="rId42"/>
    </p:embeddedFont>
    <p:embeddedFont>
      <p:font typeface="华文新魏" panose="02010800040101010101" charset="-122"/>
      <p:regular r:id="rId43"/>
    </p:embeddedFont>
    <p:embeddedFont>
      <p:font typeface="Segoe UI" panose="020B0502040204020203" charset="0"/>
      <p:regular r:id="rId44"/>
      <p:bold r:id="rId45"/>
      <p:italic r:id="rId46"/>
      <p:boldItalic r:id="rId47"/>
    </p:embeddedFont>
    <p:embeddedFont>
      <p:font typeface="微软雅黑" panose="020B0503020204020204" charset="-122"/>
      <p:regular r:id="rId48"/>
    </p:embeddedFont>
    <p:embeddedFont>
      <p:font typeface="等线" panose="02010600030101010101" charset="-122"/>
      <p:regular r:id="rId49"/>
    </p:embeddedFont>
    <p:embeddedFont>
      <p:font typeface="楷体" panose="02010609060101010101" charset="-122"/>
      <p:regular r:id="rId50"/>
    </p:embeddedFont>
    <p:embeddedFont>
      <p:font typeface="汉仪雪君体简" panose="02010600000101010101" charset="-122"/>
      <p:regular r:id="rId51"/>
    </p:embeddedFont>
    <p:embeddedFont>
      <p:font typeface="全字库正楷体" panose="02010604000101010101" charset="-122"/>
      <p:regular r:id="rId52"/>
    </p:embeddedFont>
    <p:embeddedFont>
      <p:font typeface="Calibri" panose="020F050202020403020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A63"/>
    <a:srgbClr val="786449"/>
    <a:srgbClr val="FBFAFA"/>
    <a:srgbClr val="F4E2D4"/>
    <a:srgbClr val="EDCAAD"/>
    <a:srgbClr val="DDC5B0"/>
    <a:srgbClr val="EFC8A7"/>
    <a:srgbClr val="8AA4B6"/>
    <a:srgbClr val="93836D"/>
    <a:srgbClr val="EBB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D5D866-21FD-475E-8EC7-EAEDDA05492D}" styleName="{96a5a69e-e2c1-4257-9d08-7c964cdb7bb0}">
    <a:wholeTbl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FFFFFF"/>
          </a:solidFill>
        </a:fill>
      </a:tcStyle>
    </a:wholeTbl>
    <a:lastRow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4684D3"/>
              </a:solidFill>
            </a:ln>
          </a:top>
        </a:tcBdr>
        <a:fill>
          <a:solidFill>
            <a:srgbClr val="EEEEEE"/>
          </a:solidFill>
        </a:fill>
      </a:tcStyle>
    </a:lastRow>
    <a:firstRow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4684D3"/>
          </a:solidFill>
        </a:fill>
      </a:tcStyle>
    </a:firstRow>
  </a:tblStyle>
  <a:tblStyle styleId="{A554F2FC-47F3-4EAF-B5D7-61143E9EB01A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339669"/>
              </a:solidFill>
            </a:ln>
          </a:top>
          <a:bottom>
            <a:ln w="76200" cmpd="sng">
              <a:solidFill>
                <a:srgbClr val="339669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0F7EF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339669"/>
          </a:solidFill>
        </a:fill>
      </a:tcStyle>
    </a:firstRow>
  </a:tblStyle>
  <a:tblStyle styleId="{40FF6958-0FA6-4729-9D4D-AD4AC3A9E9FB}" styleName="{a39b5452-403a-4437-bcb4-5a8e7a125059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65B382"/>
              </a:solidFill>
            </a:ln>
          </a:top>
          <a:bottom>
            <a:ln w="12700" cmpd="sng">
              <a:solidFill>
                <a:srgbClr val="65B382"/>
              </a:solidFill>
            </a:ln>
          </a:bottom>
          <a:insideV>
            <a:ln w="12700" cmpd="sng">
              <a:solidFill>
                <a:srgbClr val="65B382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CEEE3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91C9A7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12700" cmpd="sng">
              <a:solidFill>
                <a:srgbClr val="65B382"/>
              </a:solidFill>
            </a:ln>
          </a:bottom>
        </a:tcBdr>
        <a:fill>
          <a:solidFill>
            <a:srgbClr val="91C9A7"/>
          </a:solidFill>
        </a:fill>
      </a:tcStyle>
    </a:firstRow>
  </a:tblStyle>
  <a:tblStyle styleId="{F8B58294-7C98-454F-8B8E-5373267BDF32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53CED5"/>
              </a:solidFill>
            </a:ln>
          </a:top>
          <a:bottom>
            <a:ln w="76200" cmpd="sng">
              <a:solidFill>
                <a:srgbClr val="53CED5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EF6F7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53CED5"/>
          </a:solidFill>
        </a:fill>
      </a:tcStyle>
    </a:firstRow>
  </a:tblStyle>
  <a:tblStyle styleId="{9A10F020-752E-4B08-AB93-CA642F5A23D6}" styleName="{d27b558c-881a-4a59-9799-e04a28f8aa34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99C5A0"/>
              </a:solidFill>
            </a:ln>
          </a:top>
          <a:bottom>
            <a:ln w="12700" cmpd="sng">
              <a:solidFill>
                <a:srgbClr val="99C5A0"/>
              </a:solidFill>
            </a:ln>
          </a:bottom>
          <a:insideV>
            <a:ln w="12700" cmpd="sng">
              <a:solidFill>
                <a:srgbClr val="99C5A0"/>
              </a:solidFill>
            </a:ln>
          </a:insideV>
        </a:tcBdr>
        <a:fill>
          <a:solidFill>
            <a:srgbClr val="FFFFFF"/>
          </a:solidFill>
        </a:fill>
      </a:tcStyle>
    </a:wholeTbl>
    <a:band2H>
      <a:tcTxStyle>
        <a:fontRef idx="none">
          <a:prstClr val="black"/>
        </a:fontRef>
      </a:tcTxStyle>
      <a:tcStyle>
        <a:tcBdr/>
        <a:fill>
          <a:solidFill>
            <a:srgbClr val="BED9C1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12700" cmpd="sng">
              <a:solidFill>
                <a:srgbClr val="99C5A0"/>
              </a:solidFill>
            </a:ln>
          </a:bottom>
        </a:tcBdr>
        <a:fill>
          <a:solidFill>
            <a:srgbClr val="BED9C1"/>
          </a:solidFill>
        </a:fill>
      </a:tcStyle>
    </a:firstRow>
  </a:tblStyle>
  <a:tblStyle styleId="{50EDB17E-F45D-4E79-B832-454E407DA756}" styleName="{ef5a1e70-caf2-46bf-ab4d-31e7539e74bb}">
    <a:wholeTbl>
      <a:tcTxStyle>
        <a:fontRef idx="none">
          <a:prstClr val="black"/>
        </a:fontRef>
      </a:tcTxStyle>
      <a:tcStyle>
        <a:tcBdr>
          <a:top>
            <a:ln w="19050" cmpd="sng">
              <a:solidFill>
                <a:srgbClr val="91B3C4"/>
              </a:solidFill>
            </a:ln>
          </a:top>
          <a:bottom>
            <a:ln w="19050" cmpd="sng">
              <a:solidFill>
                <a:srgbClr val="91B3C4"/>
              </a:solidFill>
            </a:ln>
          </a:bottom>
          <a:insideH>
            <a:ln w="19050" cmpd="sng">
              <a:solidFill>
                <a:srgbClr val="91B3C4"/>
              </a:solidFill>
            </a:ln>
          </a:insideH>
          <a:insideV>
            <a:ln w="19050" cmpd="sng">
              <a:solidFill>
                <a:srgbClr val="91B3C4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BDD2DC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E9F0F4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91B3C4"/>
              </a:solidFill>
            </a:ln>
          </a:bottom>
        </a:tcBdr>
        <a:fill>
          <a:solidFill>
            <a:srgbClr val="E9F0F4"/>
          </a:solidFill>
        </a:fill>
      </a:tcStyle>
    </a:firstRow>
  </a:tblStyle>
  <a:tblStyle styleId="{1EE38899-2BF2-42D1-B7C5-5126DE102E31}" styleName="{a39b5452-403a-4437-bcb4-5a8e7a125059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64B2AC"/>
              </a:solidFill>
            </a:ln>
          </a:top>
          <a:bottom>
            <a:ln w="12700" cmpd="sng">
              <a:solidFill>
                <a:srgbClr val="64B2AC"/>
              </a:solidFill>
            </a:ln>
          </a:bottom>
          <a:insideV>
            <a:ln w="12700" cmpd="sng">
              <a:solidFill>
                <a:srgbClr val="64B2AC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CEEEC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91C9C4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12700" cmpd="sng">
              <a:solidFill>
                <a:srgbClr val="64B2AC"/>
              </a:solidFill>
            </a:ln>
          </a:bottom>
        </a:tcBdr>
        <a:fill>
          <a:solidFill>
            <a:srgbClr val="91C9C4"/>
          </a:solidFill>
        </a:fill>
      </a:tcStyle>
    </a:firstRow>
  </a:tblStyle>
  <a:tblStyle styleId="{4C61FD5C-896A-4095-8AEA-4C8E8BA129BD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CDCBD"/>
              </a:solidFill>
            </a:ln>
          </a:left>
          <a:right>
            <a:ln w="6350" cmpd="sng">
              <a:solidFill>
                <a:srgbClr val="FCDCBD"/>
              </a:solidFill>
            </a:ln>
          </a:right>
          <a:top>
            <a:ln w="6350" cmpd="sng">
              <a:solidFill>
                <a:srgbClr val="FCDCBD"/>
              </a:solidFill>
            </a:ln>
          </a:top>
          <a:bottom>
            <a:ln w="6350" cmpd="sng">
              <a:solidFill>
                <a:srgbClr val="FCDCBD"/>
              </a:solidFill>
            </a:ln>
          </a:bottom>
          <a:insideH>
            <a:ln w="6350" cmpd="sng">
              <a:solidFill>
                <a:srgbClr val="FCDCBD"/>
              </a:solidFill>
            </a:ln>
          </a:insideH>
          <a:insideV>
            <a:ln w="6350" cmpd="sng">
              <a:solidFill>
                <a:srgbClr val="FCDCBD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FCDC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5" autoAdjust="0"/>
    <p:restoredTop sz="94660"/>
  </p:normalViewPr>
  <p:slideViewPr>
    <p:cSldViewPr snapToGrid="0">
      <p:cViewPr>
        <p:scale>
          <a:sx n="75" d="100"/>
          <a:sy n="75" d="100"/>
        </p:scale>
        <p:origin x="1506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gs" Target="tags/tag122.xml"/><Relationship Id="rId56" Type="http://schemas.openxmlformats.org/officeDocument/2006/relationships/font" Target="fonts/font21.fntdata"/><Relationship Id="rId55" Type="http://schemas.openxmlformats.org/officeDocument/2006/relationships/font" Target="fonts/font20.fntdata"/><Relationship Id="rId54" Type="http://schemas.openxmlformats.org/officeDocument/2006/relationships/font" Target="fonts/font19.fntdata"/><Relationship Id="rId53" Type="http://schemas.openxmlformats.org/officeDocument/2006/relationships/font" Target="fonts/font18.fntdata"/><Relationship Id="rId52" Type="http://schemas.openxmlformats.org/officeDocument/2006/relationships/font" Target="fonts/font17.fntdata"/><Relationship Id="rId51" Type="http://schemas.openxmlformats.org/officeDocument/2006/relationships/font" Target="fonts/font16.fntdata"/><Relationship Id="rId50" Type="http://schemas.openxmlformats.org/officeDocument/2006/relationships/font" Target="fonts/font15.fntdata"/><Relationship Id="rId5" Type="http://schemas.openxmlformats.org/officeDocument/2006/relationships/slide" Target="slides/slide3.xml"/><Relationship Id="rId49" Type="http://schemas.openxmlformats.org/officeDocument/2006/relationships/font" Target="fonts/font14.fntdata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CF96-EC30-4FFC-8224-2A4572F6B5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ECA2-04B3-4D87-8746-324DA9A9C3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4</a:t>
            </a:r>
            <a:r>
              <a:rPr lang="zh-CN" altLang="en-US" dirty="0"/>
              <a:t>项目；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  <a:endParaRPr lang="en-US" altLang="zh-CN" dirty="0"/>
          </a:p>
          <a:p>
            <a:r>
              <a:rPr lang="zh-CN" altLang="en-US" dirty="0"/>
              <a:t>图表</a:t>
            </a:r>
            <a:endParaRPr lang="en-US" altLang="zh-CN" dirty="0"/>
          </a:p>
          <a:p>
            <a:r>
              <a:rPr lang="zh-CN" altLang="en-US" dirty="0"/>
              <a:t>面积图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869" y="0"/>
            <a:ext cx="3941645" cy="56750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759320"/>
            <a:ext cx="4487844" cy="412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6205" y="0"/>
            <a:ext cx="3135794" cy="45148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7" y="3582114"/>
            <a:ext cx="3570324" cy="3283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625" y="0"/>
            <a:ext cx="2651375" cy="38173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7" y="4089400"/>
            <a:ext cx="3018778" cy="2776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2537638" y="740406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041638" y="740406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803238" y="740406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90.xml"/><Relationship Id="rId25" Type="http://schemas.openxmlformats.org/officeDocument/2006/relationships/tags" Target="../tags/tag89.xml"/><Relationship Id="rId24" Type="http://schemas.openxmlformats.org/officeDocument/2006/relationships/tags" Target="../tags/tag88.xml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913322" y="1439377"/>
            <a:ext cx="588013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Q</a:t>
            </a:r>
            <a:r>
              <a:rPr lang="zh-CN" altLang="en-US" sz="150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uiet</a:t>
            </a:r>
            <a:endParaRPr lang="zh-CN" altLang="en-US" sz="15000" dirty="0">
              <a:solidFill>
                <a:srgbClr val="EEEAE7">
                  <a:alpha val="80000"/>
                </a:srgbClr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6464" y="1592306"/>
            <a:ext cx="841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7200" dirty="0">
                <a:solidFill>
                  <a:srgbClr val="7B664B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lt"/>
              </a:rPr>
              <a:t>深耕课堂 </a:t>
            </a:r>
            <a:r>
              <a:rPr lang="en-US" altLang="zh-CN" sz="7200" dirty="0">
                <a:solidFill>
                  <a:srgbClr val="7B664B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lt"/>
              </a:rPr>
              <a:t>   </a:t>
            </a:r>
            <a:r>
              <a:rPr lang="zh-CN" altLang="en-US" sz="7200" dirty="0">
                <a:solidFill>
                  <a:srgbClr val="7B664B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lt"/>
              </a:rPr>
              <a:t>提质增效</a:t>
            </a:r>
            <a:endParaRPr lang="zh-CN" altLang="en-US" sz="7200" dirty="0">
              <a:solidFill>
                <a:srgbClr val="7B664B"/>
              </a:soli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47925" y="3106420"/>
            <a:ext cx="77660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rgbClr val="7B664B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——202</a:t>
            </a:r>
            <a:r>
              <a:rPr lang="en-US" altLang="zh-CN" sz="3600" dirty="0">
                <a:solidFill>
                  <a:srgbClr val="7B664B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5</a:t>
            </a:r>
            <a:r>
              <a:rPr lang="zh-CN" altLang="en-US" sz="3600" dirty="0">
                <a:solidFill>
                  <a:srgbClr val="7B664B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年春学期综合学科工作计划</a:t>
            </a:r>
            <a:endParaRPr lang="zh-CN" altLang="en-US" sz="3600" dirty="0">
              <a:solidFill>
                <a:srgbClr val="7B664B"/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327015" y="4393565"/>
            <a:ext cx="1811020" cy="494030"/>
          </a:xfrm>
          <a:prstGeom prst="roundRect">
            <a:avLst>
              <a:gd name="adj" fmla="val 50000"/>
            </a:avLst>
          </a:prstGeom>
          <a:solidFill>
            <a:srgbClr val="EF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2025.2.10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756953" y="223191"/>
            <a:ext cx="2827655" cy="1204443"/>
            <a:chOff x="-1555117" y="641873"/>
            <a:chExt cx="2827655" cy="1204443"/>
          </a:xfrm>
        </p:grpSpPr>
        <p:sp>
          <p:nvSpPr>
            <p:cNvPr id="34" name="文本框 33"/>
            <p:cNvSpPr txBox="1"/>
            <p:nvPr/>
          </p:nvSpPr>
          <p:spPr>
            <a:xfrm>
              <a:off x="-1555117" y="641873"/>
              <a:ext cx="282765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重</a:t>
              </a:r>
              <a:r>
                <a:rPr lang="en-US" altLang="zh-CN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 </a:t>
              </a:r>
              <a:r>
                <a:rPr lang="zh-CN" altLang="en-US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点</a:t>
              </a:r>
              <a:r>
                <a:rPr lang="en-US" altLang="zh-CN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 </a:t>
              </a:r>
              <a:r>
                <a:rPr lang="zh-CN" altLang="en-US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工</a:t>
              </a:r>
              <a:r>
                <a:rPr lang="en-US" altLang="zh-CN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 </a:t>
              </a:r>
              <a:r>
                <a:rPr lang="zh-CN" altLang="en-US" sz="4400" dirty="0">
                  <a:solidFill>
                    <a:srgbClr val="786449"/>
                  </a:solidFill>
                  <a:latin typeface="华文琥珀" panose="02010800040101010101" charset="-122"/>
                  <a:ea typeface="华文琥珀" panose="02010800040101010101" charset="-122"/>
                  <a:cs typeface="+mn-ea"/>
                  <a:sym typeface="+mn-lt"/>
                </a:rPr>
                <a:t>作</a:t>
              </a:r>
              <a:endParaRPr lang="zh-CN" altLang="en-US" sz="4400" dirty="0">
                <a:solidFill>
                  <a:srgbClr val="786449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-439050" y="1737251"/>
              <a:ext cx="595641" cy="109065"/>
            </a:xfrm>
            <a:prstGeom prst="roundRect">
              <a:avLst>
                <a:gd name="adj" fmla="val 50000"/>
              </a:avLst>
            </a:prstGeom>
            <a:solidFill>
              <a:srgbClr val="EF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2098040" y="1873250"/>
          <a:ext cx="8411210" cy="43599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32205"/>
                <a:gridCol w="7279005"/>
              </a:tblGrid>
              <a:tr h="664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序号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重点落实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9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1.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关键年级学科质量调研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85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2.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春季运动会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9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3.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  <a:cs typeface="方正楷体简体" panose="02000000000000000000" charset="-122"/>
                        </a:rPr>
                        <a:t>学生学科竞赛（足球、跆拳道、合唱、科技……）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  <a:cs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9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4.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弘雅文化节（艺术、体育、科技活动）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9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4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5.</a:t>
                      </a:r>
                      <a:endParaRPr lang="en-US" altLang="en-US" sz="24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>
                          <a:highlight>
                            <a:srgbClr val="FFFF00"/>
                          </a:highlight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六年级区测</a:t>
                      </a:r>
                      <a:endParaRPr lang="zh-CN" altLang="en-US" sz="2400">
                        <a:highlight>
                          <a:srgbClr val="FFFF00"/>
                        </a:highlight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73139" y="2970408"/>
            <a:ext cx="5445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Chapter</a:t>
            </a:r>
            <a:endParaRPr lang="zh-CN" altLang="en-US" sz="8800" dirty="0">
              <a:solidFill>
                <a:srgbClr val="EEEAE7">
                  <a:alpha val="80000"/>
                </a:srgbClr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1060" y="2025753"/>
            <a:ext cx="1409880" cy="1409880"/>
            <a:chOff x="5527949" y="1826778"/>
            <a:chExt cx="1136102" cy="1136102"/>
          </a:xfrm>
        </p:grpSpPr>
        <p:sp>
          <p:nvSpPr>
            <p:cNvPr id="2" name="椭圆 1"/>
            <p:cNvSpPr/>
            <p:nvPr/>
          </p:nvSpPr>
          <p:spPr>
            <a:xfrm>
              <a:off x="5527949" y="1826778"/>
              <a:ext cx="1136102" cy="1136102"/>
            </a:xfrm>
            <a:prstGeom prst="ellipse">
              <a:avLst/>
            </a:prstGeom>
            <a:solidFill>
              <a:srgbClr val="EDC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10435" y="2140989"/>
              <a:ext cx="812752" cy="620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04</a:t>
              </a:r>
              <a:endParaRPr lang="zh-CN" altLang="en-US" sz="44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634111" y="3699287"/>
            <a:ext cx="30670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实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施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策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略</a:t>
            </a:r>
            <a:endParaRPr lang="zh-CN" altLang="en-US" sz="4800" dirty="0">
              <a:solidFill>
                <a:srgbClr val="786449"/>
              </a:solidFill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5323" y="454231"/>
            <a:ext cx="8047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（一）深化课程建设，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助力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新课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标理念实施与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落地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8860" y="1077595"/>
            <a:ext cx="2861310" cy="1508760"/>
            <a:chOff x="7636" y="1457"/>
            <a:chExt cx="4506" cy="2376"/>
          </a:xfrm>
        </p:grpSpPr>
        <p:sp>
          <p:nvSpPr>
            <p:cNvPr id="24" name="椭圆 23"/>
            <p:cNvSpPr/>
            <p:nvPr>
              <p:custDataLst>
                <p:tags r:id="rId1"/>
              </p:custDataLst>
            </p:nvPr>
          </p:nvSpPr>
          <p:spPr>
            <a:xfrm>
              <a:off x="8355" y="2592"/>
              <a:ext cx="3062" cy="953"/>
            </a:xfrm>
            <a:prstGeom prst="ellipse">
              <a:avLst/>
            </a:prstGeom>
            <a:gradFill>
              <a:gsLst>
                <a:gs pos="4000">
                  <a:schemeClr val="accent1">
                    <a:lumMod val="60000"/>
                    <a:lumOff val="40000"/>
                    <a:alpha val="100000"/>
                  </a:schemeClr>
                </a:gs>
                <a:gs pos="45000">
                  <a:schemeClr val="bg1">
                    <a:alpha val="75000"/>
                    <a:lumMod val="9800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16800000" scaled="0"/>
            </a:gradFill>
            <a:ln w="12700">
              <a:gradFill>
                <a:gsLst>
                  <a:gs pos="0">
                    <a:schemeClr val="accent1">
                      <a:alpha val="0"/>
                    </a:schemeClr>
                  </a:gs>
                  <a:gs pos="7300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40000"/>
                    </a:schemeClr>
                  </a:gs>
                  <a:gs pos="57000">
                    <a:schemeClr val="accent1">
                      <a:alpha val="20000"/>
                    </a:schemeClr>
                  </a:gs>
                  <a:gs pos="44000">
                    <a:schemeClr val="accent1">
                      <a:alpha val="0"/>
                    </a:schemeClr>
                  </a:gs>
                </a:gsLst>
                <a:lin ang="5760000" scaled="0"/>
              </a:gradFill>
            </a:ln>
            <a:effectLst>
              <a:outerShdw blurRad="901700" dist="3175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>
                <a:latin typeface="+mn-ea"/>
                <a:sym typeface="+mn-ea"/>
              </a:endParaRPr>
            </a:p>
          </p:txBody>
        </p:sp>
        <p:sp>
          <p:nvSpPr>
            <p:cNvPr id="12" name="弧形 11"/>
            <p:cNvSpPr/>
            <p:nvPr>
              <p:custDataLst>
                <p:tags r:id="rId2"/>
              </p:custDataLst>
            </p:nvPr>
          </p:nvSpPr>
          <p:spPr>
            <a:xfrm rot="10800000">
              <a:off x="7898" y="2548"/>
              <a:ext cx="3974" cy="1273"/>
            </a:xfrm>
            <a:prstGeom prst="arc">
              <a:avLst>
                <a:gd name="adj1" fmla="val 9688906"/>
                <a:gd name="adj2" fmla="val 1102107"/>
              </a:avLst>
            </a:prstGeom>
            <a:ln w="190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chemeClr val="accent1">
                      <a:lumMod val="25000"/>
                      <a:lumOff val="75000"/>
                    </a:schemeClr>
                  </a:gs>
                  <a:gs pos="20000">
                    <a:schemeClr val="accent1">
                      <a:lumMod val="25000"/>
                      <a:lumOff val="7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0" name="任意多边形 15"/>
            <p:cNvSpPr/>
            <p:nvPr>
              <p:custDataLst>
                <p:tags r:id="rId3"/>
              </p:custDataLst>
            </p:nvPr>
          </p:nvSpPr>
          <p:spPr>
            <a:xfrm>
              <a:off x="8745" y="2584"/>
              <a:ext cx="2280" cy="35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433" h="531">
                  <a:moveTo>
                    <a:pt x="1716" y="0"/>
                  </a:moveTo>
                  <a:cubicBezTo>
                    <a:pt x="2424" y="0"/>
                    <a:pt x="3048" y="102"/>
                    <a:pt x="3416" y="258"/>
                  </a:cubicBezTo>
                  <a:lnTo>
                    <a:pt x="3433" y="266"/>
                  </a:lnTo>
                  <a:lnTo>
                    <a:pt x="3416" y="273"/>
                  </a:lnTo>
                  <a:cubicBezTo>
                    <a:pt x="3048" y="429"/>
                    <a:pt x="2424" y="531"/>
                    <a:pt x="1716" y="531"/>
                  </a:cubicBezTo>
                  <a:cubicBezTo>
                    <a:pt x="1009" y="531"/>
                    <a:pt x="385" y="429"/>
                    <a:pt x="17" y="273"/>
                  </a:cubicBezTo>
                  <a:lnTo>
                    <a:pt x="0" y="266"/>
                  </a:lnTo>
                  <a:lnTo>
                    <a:pt x="17" y="258"/>
                  </a:lnTo>
                  <a:cubicBezTo>
                    <a:pt x="385" y="102"/>
                    <a:pt x="1009" y="0"/>
                    <a:pt x="171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4000"/>
              </a:schemeClr>
            </a:solidFill>
            <a:ln w="6350">
              <a:noFill/>
            </a:ln>
            <a:effectLst>
              <a:outerShdw blurRad="901700" dist="3175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>
                <a:latin typeface="+mn-ea"/>
                <a:sym typeface="+mn-ea"/>
              </a:endParaRPr>
            </a:p>
          </p:txBody>
        </p:sp>
        <p:sp>
          <p:nvSpPr>
            <p:cNvPr id="31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8524" y="2548"/>
              <a:ext cx="2723" cy="81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9" h="1225">
                  <a:moveTo>
                    <a:pt x="0" y="0"/>
                  </a:moveTo>
                  <a:lnTo>
                    <a:pt x="0" y="0"/>
                  </a:lnTo>
                  <a:lnTo>
                    <a:pt x="1" y="15"/>
                  </a:lnTo>
                  <a:cubicBezTo>
                    <a:pt x="29" y="331"/>
                    <a:pt x="935" y="585"/>
                    <a:pt x="2050" y="585"/>
                  </a:cubicBezTo>
                  <a:cubicBezTo>
                    <a:pt x="3164" y="585"/>
                    <a:pt x="4070" y="331"/>
                    <a:pt x="4098" y="15"/>
                  </a:cubicBezTo>
                  <a:lnTo>
                    <a:pt x="4099" y="0"/>
                  </a:lnTo>
                  <a:lnTo>
                    <a:pt x="4099" y="0"/>
                  </a:lnTo>
                  <a:lnTo>
                    <a:pt x="4099" y="640"/>
                  </a:lnTo>
                  <a:lnTo>
                    <a:pt x="4099" y="642"/>
                  </a:lnTo>
                  <a:lnTo>
                    <a:pt x="4099" y="642"/>
                  </a:lnTo>
                  <a:lnTo>
                    <a:pt x="4098" y="655"/>
                  </a:lnTo>
                  <a:cubicBezTo>
                    <a:pt x="4070" y="971"/>
                    <a:pt x="3164" y="1225"/>
                    <a:pt x="2050" y="1225"/>
                  </a:cubicBezTo>
                  <a:cubicBezTo>
                    <a:pt x="935" y="1225"/>
                    <a:pt x="29" y="971"/>
                    <a:pt x="1" y="655"/>
                  </a:cubicBezTo>
                  <a:lnTo>
                    <a:pt x="0" y="642"/>
                  </a:lnTo>
                  <a:lnTo>
                    <a:pt x="0" y="642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  <a:alpha val="60000"/>
                  </a:schemeClr>
                </a:gs>
                <a:gs pos="77000">
                  <a:schemeClr val="accent1">
                    <a:lumMod val="30000"/>
                    <a:lumOff val="70000"/>
                    <a:alpha val="50000"/>
                  </a:schemeClr>
                </a:gs>
                <a:gs pos="100000">
                  <a:schemeClr val="accent1">
                    <a:alpha val="50000"/>
                    <a:lumMod val="62000"/>
                    <a:lumOff val="38000"/>
                  </a:schemeClr>
                </a:gs>
              </a:gsLst>
              <a:lin ang="16800000" scaled="0"/>
            </a:gradFill>
            <a:ln w="9525">
              <a:gradFill>
                <a:gsLst>
                  <a:gs pos="0">
                    <a:schemeClr val="accent1">
                      <a:alpha val="0"/>
                    </a:schemeClr>
                  </a:gs>
                  <a:gs pos="73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40000"/>
                    </a:schemeClr>
                  </a:gs>
                  <a:gs pos="57000">
                    <a:schemeClr val="accent1">
                      <a:alpha val="20000"/>
                    </a:schemeClr>
                  </a:gs>
                  <a:gs pos="44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901700" dist="3175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>
                <a:latin typeface="+mn-ea"/>
                <a:sym typeface="+mn-ea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5"/>
              </p:custDataLst>
            </p:nvPr>
          </p:nvSpPr>
          <p:spPr>
            <a:xfrm>
              <a:off x="8524" y="2584"/>
              <a:ext cx="2723" cy="778"/>
            </a:xfrm>
            <a:prstGeom prst="ellipse">
              <a:avLst/>
            </a:prstGeom>
            <a:noFill/>
            <a:ln w="6350">
              <a:gradFill>
                <a:gsLst>
                  <a:gs pos="0">
                    <a:schemeClr val="accent1">
                      <a:alpha val="5000"/>
                    </a:schemeClr>
                  </a:gs>
                  <a:gs pos="64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7000">
                    <a:schemeClr val="accent1">
                      <a:alpha val="20000"/>
                    </a:schemeClr>
                  </a:gs>
                  <a:gs pos="44000">
                    <a:schemeClr val="accent1">
                      <a:alpha val="5000"/>
                    </a:schemeClr>
                  </a:gs>
                </a:gsLst>
                <a:lin ang="21060000" scaled="1"/>
              </a:gradFill>
            </a:ln>
            <a:effectLst>
              <a:outerShdw blurRad="901700" dist="3175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>
                <a:latin typeface="+mn-ea"/>
                <a:sym typeface="+mn-ea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6"/>
              </p:custDataLst>
            </p:nvPr>
          </p:nvSpPr>
          <p:spPr>
            <a:xfrm>
              <a:off x="8524" y="2159"/>
              <a:ext cx="2723" cy="778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7000">
                  <a:schemeClr val="bg1"/>
                </a:gs>
                <a:gs pos="81000">
                  <a:schemeClr val="bg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4620000" scaled="0"/>
            </a:gradFill>
            <a:ln w="6350">
              <a:gradFill>
                <a:gsLst>
                  <a:gs pos="0">
                    <a:schemeClr val="accent1">
                      <a:alpha val="20000"/>
                    </a:schemeClr>
                  </a:gs>
                  <a:gs pos="73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40000"/>
                    </a:schemeClr>
                  </a:gs>
                  <a:gs pos="57000">
                    <a:schemeClr val="accent1">
                      <a:alpha val="20000"/>
                    </a:schemeClr>
                  </a:gs>
                  <a:gs pos="44000">
                    <a:schemeClr val="accent1">
                      <a:alpha val="5000"/>
                    </a:schemeClr>
                  </a:gs>
                </a:gsLst>
                <a:lin ang="21060000" scaled="1"/>
              </a:gradFill>
            </a:ln>
            <a:effectLst>
              <a:outerShdw blurRad="901700" dist="3175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>
                <a:latin typeface="+mn-ea"/>
                <a:sym typeface="+mn-ea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7"/>
              </p:custDataLst>
            </p:nvPr>
          </p:nvSpPr>
          <p:spPr>
            <a:xfrm>
              <a:off x="8744" y="2487"/>
              <a:ext cx="2283" cy="2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0"/>
                    <a:alpha val="53000"/>
                  </a:schemeClr>
                </a:gs>
                <a:gs pos="66000">
                  <a:schemeClr val="bg1"/>
                </a:gs>
                <a:gs pos="25000">
                  <a:schemeClr val="accent1">
                    <a:lumMod val="100000"/>
                    <a:alpha val="3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7646" y="1457"/>
              <a:ext cx="4497" cy="1115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ln w="0">
                    <a:noFill/>
                  </a:ln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新课标</a:t>
              </a:r>
              <a:endParaRPr lang="zh-CN" altLang="en-US" sz="2400" b="1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7" name="弧形 36"/>
            <p:cNvSpPr/>
            <p:nvPr>
              <p:custDataLst>
                <p:tags r:id="rId9"/>
              </p:custDataLst>
            </p:nvPr>
          </p:nvSpPr>
          <p:spPr>
            <a:xfrm rot="10800000">
              <a:off x="7636" y="2380"/>
              <a:ext cx="4497" cy="1440"/>
            </a:xfrm>
            <a:prstGeom prst="arc">
              <a:avLst>
                <a:gd name="adj1" fmla="val 9741748"/>
                <a:gd name="adj2" fmla="val 1074510"/>
              </a:avLst>
            </a:prstGeom>
            <a:ln w="952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8" name="等腰三角形 37"/>
            <p:cNvSpPr/>
            <p:nvPr>
              <p:custDataLst>
                <p:tags r:id="rId10"/>
              </p:custDataLst>
            </p:nvPr>
          </p:nvSpPr>
          <p:spPr>
            <a:xfrm rot="4080000">
              <a:off x="7854" y="2663"/>
              <a:ext cx="115" cy="211"/>
            </a:xfrm>
            <a:prstGeom prst="triangle">
              <a:avLst>
                <a:gd name="adj" fmla="val 29196"/>
              </a:avLst>
            </a:prstGeom>
            <a:gradFill>
              <a:gsLst>
                <a:gs pos="1000">
                  <a:schemeClr val="accent1">
                    <a:lumMod val="40000"/>
                    <a:lumOff val="60000"/>
                  </a:schemeClr>
                </a:gs>
                <a:gs pos="86000">
                  <a:schemeClr val="accent1">
                    <a:alpha val="73000"/>
                    <a:lumMod val="10000"/>
                    <a:lumOff val="90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39" name="等腰三角形 38"/>
            <p:cNvSpPr/>
            <p:nvPr>
              <p:custDataLst>
                <p:tags r:id="rId11"/>
              </p:custDataLst>
            </p:nvPr>
          </p:nvSpPr>
          <p:spPr>
            <a:xfrm rot="16680000">
              <a:off x="8870" y="3652"/>
              <a:ext cx="115" cy="211"/>
            </a:xfrm>
            <a:prstGeom prst="triangle">
              <a:avLst>
                <a:gd name="adj" fmla="val 62096"/>
              </a:avLst>
            </a:prstGeom>
            <a:gradFill>
              <a:gsLst>
                <a:gs pos="1000">
                  <a:schemeClr val="accent1">
                    <a:lumMod val="60000"/>
                    <a:lumOff val="40000"/>
                  </a:schemeClr>
                </a:gs>
                <a:gs pos="86000">
                  <a:schemeClr val="accent1">
                    <a:alpha val="100000"/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40" name="等腰三角形 39"/>
            <p:cNvSpPr/>
            <p:nvPr>
              <p:custDataLst>
                <p:tags r:id="rId12"/>
              </p:custDataLst>
            </p:nvPr>
          </p:nvSpPr>
          <p:spPr>
            <a:xfrm rot="15600000">
              <a:off x="10641" y="3671"/>
              <a:ext cx="115" cy="211"/>
            </a:xfrm>
            <a:prstGeom prst="triangle">
              <a:avLst>
                <a:gd name="adj" fmla="val 60926"/>
              </a:avLst>
            </a:prstGeom>
            <a:gradFill>
              <a:gsLst>
                <a:gs pos="1000">
                  <a:schemeClr val="accent1">
                    <a:lumMod val="60000"/>
                    <a:lumOff val="40000"/>
                  </a:schemeClr>
                </a:gs>
                <a:gs pos="86000">
                  <a:schemeClr val="accent1">
                    <a:alpha val="100000"/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41" name="等腰三角形 40"/>
            <p:cNvSpPr/>
            <p:nvPr>
              <p:custDataLst>
                <p:tags r:id="rId13"/>
              </p:custDataLst>
            </p:nvPr>
          </p:nvSpPr>
          <p:spPr>
            <a:xfrm rot="19080000" flipV="1">
              <a:off x="11870" y="2720"/>
              <a:ext cx="115" cy="211"/>
            </a:xfrm>
            <a:prstGeom prst="triangle">
              <a:avLst>
                <a:gd name="adj" fmla="val 83002"/>
              </a:avLst>
            </a:prstGeom>
            <a:gradFill>
              <a:gsLst>
                <a:gs pos="1000">
                  <a:schemeClr val="accent1">
                    <a:lumMod val="40000"/>
                    <a:lumOff val="60000"/>
                  </a:schemeClr>
                </a:gs>
                <a:gs pos="86000">
                  <a:schemeClr val="accent1">
                    <a:alpha val="73000"/>
                    <a:lumMod val="10000"/>
                    <a:lumOff val="90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01695" y="1143711"/>
            <a:ext cx="6702425" cy="2459279"/>
            <a:chOff x="5357" y="1801"/>
            <a:chExt cx="10555" cy="3873"/>
          </a:xfrm>
        </p:grpSpPr>
        <p:sp>
          <p:nvSpPr>
            <p:cNvPr id="42" name="弧形 41"/>
            <p:cNvSpPr/>
            <p:nvPr>
              <p:custDataLst>
                <p:tags r:id="rId14"/>
              </p:custDataLst>
            </p:nvPr>
          </p:nvSpPr>
          <p:spPr>
            <a:xfrm rot="10800000">
              <a:off x="5773" y="1801"/>
              <a:ext cx="8244" cy="2640"/>
            </a:xfrm>
            <a:prstGeom prst="arc">
              <a:avLst>
                <a:gd name="adj1" fmla="val 9452879"/>
                <a:gd name="adj2" fmla="val 1362437"/>
              </a:avLst>
            </a:prstGeom>
            <a:noFill/>
            <a:ln w="31750">
              <a:gradFill>
                <a:gsLst>
                  <a:gs pos="0">
                    <a:schemeClr val="accent1">
                      <a:alpha val="0"/>
                    </a:schemeClr>
                  </a:gs>
                  <a:gs pos="73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40000"/>
                    </a:schemeClr>
                  </a:gs>
                  <a:gs pos="57000">
                    <a:schemeClr val="accent1">
                      <a:alpha val="20000"/>
                    </a:schemeClr>
                  </a:gs>
                  <a:gs pos="44000">
                    <a:schemeClr val="accent1">
                      <a:alpha val="5000"/>
                    </a:schemeClr>
                  </a:gs>
                </a:gsLst>
                <a:lin ang="16200000" scaled="0"/>
              </a:gradFill>
            </a:ln>
            <a:effectLst>
              <a:outerShdw blurRad="901700" dist="3175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>
                <a:latin typeface="+mn-ea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5"/>
              </p:custDataLst>
            </p:nvPr>
          </p:nvSpPr>
          <p:spPr>
            <a:xfrm>
              <a:off x="5357" y="4345"/>
              <a:ext cx="2435" cy="8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sz="1600">
                  <a:ea typeface="宋体" panose="02010600030101010101" pitchFamily="2" charset="-122"/>
                  <a:sym typeface="+mn-ea"/>
                </a:rPr>
                <a:t>课程内容结构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6"/>
              </p:custDataLst>
            </p:nvPr>
          </p:nvSpPr>
          <p:spPr>
            <a:xfrm>
              <a:off x="8524" y="4783"/>
              <a:ext cx="3194" cy="8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sz="1600">
                  <a:ea typeface="宋体" panose="02010600030101010101" pitchFamily="2" charset="-122"/>
                  <a:sym typeface="+mn-ea"/>
                </a:rPr>
                <a:t>核心素养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→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知识、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能级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7"/>
              </p:custDataLst>
            </p:nvPr>
          </p:nvSpPr>
          <p:spPr>
            <a:xfrm>
              <a:off x="6302" y="3556"/>
              <a:ext cx="545" cy="545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90000"/>
                    <a:lumOff val="10000"/>
                  </a:schemeClr>
                </a:gs>
                <a:gs pos="86000">
                  <a:schemeClr val="accent1">
                    <a:alpha val="100000"/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27000" dir="5400000" sx="90000" sy="-19000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400" b="1">
                <a:latin typeface="+mn-ea"/>
                <a:sym typeface="+mn-ea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8"/>
              </p:custDataLst>
            </p:nvPr>
          </p:nvSpPr>
          <p:spPr>
            <a:xfrm>
              <a:off x="9622" y="4063"/>
              <a:ext cx="545" cy="545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90000"/>
                    <a:lumOff val="10000"/>
                  </a:schemeClr>
                </a:gs>
                <a:gs pos="86000">
                  <a:schemeClr val="accent1">
                    <a:alpha val="100000"/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27000" dir="5400000" sx="90000" sy="-19000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9"/>
              </p:custDataLst>
            </p:nvPr>
          </p:nvSpPr>
          <p:spPr>
            <a:xfrm>
              <a:off x="11873" y="4344"/>
              <a:ext cx="4039" cy="8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indent="0"/>
              <a:r>
                <a:rPr lang="zh-CN" sz="1600">
                  <a:ea typeface="宋体" panose="02010600030101010101" pitchFamily="2" charset="-122"/>
                  <a:sym typeface="+mn-ea"/>
                </a:rPr>
                <a:t>“知识单元”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→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“学习单元”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20"/>
              </p:custDataLst>
            </p:nvPr>
          </p:nvSpPr>
          <p:spPr>
            <a:xfrm>
              <a:off x="12942" y="3556"/>
              <a:ext cx="545" cy="545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90000"/>
                    <a:lumOff val="10000"/>
                  </a:schemeClr>
                </a:gs>
                <a:gs pos="86000">
                  <a:schemeClr val="accent1">
                    <a:alpha val="100000"/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27000" dir="5400000" sx="90000" sy="-19000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400" b="1">
                <a:latin typeface="+mn-ea"/>
                <a:sym typeface="+mn-ea"/>
              </a:endParaRPr>
            </a:p>
          </p:txBody>
        </p:sp>
        <p:sp>
          <p:nvSpPr>
            <p:cNvPr id="22" name="图片 60" descr="343439383331313b343532303032383bbfcdbba7b9dcc0ed"/>
            <p:cNvSpPr/>
            <p:nvPr>
              <p:custDataLst>
                <p:tags r:id="rId21"/>
              </p:custDataLst>
            </p:nvPr>
          </p:nvSpPr>
          <p:spPr>
            <a:xfrm>
              <a:off x="13116" y="3731"/>
              <a:ext cx="196" cy="196"/>
            </a:xfrm>
            <a:custGeom>
              <a:avLst/>
              <a:gdLst>
                <a:gd name="connsiteX0" fmla="*/ 173641 w 229494"/>
                <a:gd name="connsiteY0" fmla="*/ 179437 h 229184"/>
                <a:gd name="connsiteX1" fmla="*/ 124984 w 229494"/>
                <a:gd name="connsiteY1" fmla="*/ 141566 h 229184"/>
                <a:gd name="connsiteX2" fmla="*/ 122102 w 229494"/>
                <a:gd name="connsiteY2" fmla="*/ 133613 h 229184"/>
                <a:gd name="connsiteX3" fmla="*/ 122102 w 229494"/>
                <a:gd name="connsiteY3" fmla="*/ 133494 h 229184"/>
                <a:gd name="connsiteX4" fmla="*/ 122448 w 229494"/>
                <a:gd name="connsiteY4" fmla="*/ 132782 h 229184"/>
                <a:gd name="connsiteX5" fmla="*/ 140665 w 229494"/>
                <a:gd name="connsiteY5" fmla="*/ 82089 h 229184"/>
                <a:gd name="connsiteX6" fmla="*/ 121641 w 229494"/>
                <a:gd name="connsiteY6" fmla="*/ 27954 h 229184"/>
                <a:gd name="connsiteX7" fmla="*/ 120603 w 229494"/>
                <a:gd name="connsiteY7" fmla="*/ 21187 h 229184"/>
                <a:gd name="connsiteX8" fmla="*/ 152196 w 229494"/>
                <a:gd name="connsiteY8" fmla="*/ 174 h 229184"/>
                <a:gd name="connsiteX9" fmla="*/ 193704 w 229494"/>
                <a:gd name="connsiteY9" fmla="*/ 36977 h 229184"/>
                <a:gd name="connsiteX10" fmla="*/ 179868 w 229494"/>
                <a:gd name="connsiteY10" fmla="*/ 91587 h 229184"/>
                <a:gd name="connsiteX11" fmla="*/ 175256 w 229494"/>
                <a:gd name="connsiteY11" fmla="*/ 97523 h 229184"/>
                <a:gd name="connsiteX12" fmla="*/ 174794 w 229494"/>
                <a:gd name="connsiteY12" fmla="*/ 106664 h 229184"/>
                <a:gd name="connsiteX13" fmla="*/ 176524 w 229494"/>
                <a:gd name="connsiteY13" fmla="*/ 109632 h 229184"/>
                <a:gd name="connsiteX14" fmla="*/ 190360 w 229494"/>
                <a:gd name="connsiteY14" fmla="*/ 116636 h 229184"/>
                <a:gd name="connsiteX15" fmla="*/ 205349 w 229494"/>
                <a:gd name="connsiteY15" fmla="*/ 123759 h 229184"/>
                <a:gd name="connsiteX16" fmla="*/ 228409 w 229494"/>
                <a:gd name="connsiteY16" fmla="*/ 145129 h 229184"/>
                <a:gd name="connsiteX17" fmla="*/ 226103 w 229494"/>
                <a:gd name="connsiteY17" fmla="*/ 167684 h 229184"/>
                <a:gd name="connsiteX18" fmla="*/ 179291 w 229494"/>
                <a:gd name="connsiteY18" fmla="*/ 182643 h 229184"/>
                <a:gd name="connsiteX19" fmla="*/ 173641 w 229494"/>
                <a:gd name="connsiteY19" fmla="*/ 179437 h 229184"/>
                <a:gd name="connsiteX20" fmla="*/ 114 w 229494"/>
                <a:gd name="connsiteY20" fmla="*/ 203181 h 229184"/>
                <a:gd name="connsiteX21" fmla="*/ 114 w 229494"/>
                <a:gd name="connsiteY21" fmla="*/ 194870 h 229184"/>
                <a:gd name="connsiteX22" fmla="*/ 2420 w 229494"/>
                <a:gd name="connsiteY22" fmla="*/ 187748 h 229184"/>
                <a:gd name="connsiteX23" fmla="*/ 23981 w 229494"/>
                <a:gd name="connsiteY23" fmla="*/ 166616 h 229184"/>
                <a:gd name="connsiteX24" fmla="*/ 24673 w 229494"/>
                <a:gd name="connsiteY24" fmla="*/ 166141 h 229184"/>
                <a:gd name="connsiteX25" fmla="*/ 46234 w 229494"/>
                <a:gd name="connsiteY25" fmla="*/ 155694 h 229184"/>
                <a:gd name="connsiteX26" fmla="*/ 53152 w 229494"/>
                <a:gd name="connsiteY26" fmla="*/ 152726 h 229184"/>
                <a:gd name="connsiteX27" fmla="*/ 55112 w 229494"/>
                <a:gd name="connsiteY27" fmla="*/ 151183 h 229184"/>
                <a:gd name="connsiteX28" fmla="*/ 58802 w 229494"/>
                <a:gd name="connsiteY28" fmla="*/ 131950 h 229184"/>
                <a:gd name="connsiteX29" fmla="*/ 54305 w 229494"/>
                <a:gd name="connsiteY29" fmla="*/ 126133 h 229184"/>
                <a:gd name="connsiteX30" fmla="*/ 54075 w 229494"/>
                <a:gd name="connsiteY30" fmla="*/ 125896 h 229184"/>
                <a:gd name="connsiteX31" fmla="*/ 36895 w 229494"/>
                <a:gd name="connsiteY31" fmla="*/ 70218 h 229184"/>
                <a:gd name="connsiteX32" fmla="*/ 79556 w 229494"/>
                <a:gd name="connsiteY32" fmla="*/ 29854 h 229184"/>
                <a:gd name="connsiteX33" fmla="*/ 123371 w 229494"/>
                <a:gd name="connsiteY33" fmla="*/ 69980 h 229184"/>
                <a:gd name="connsiteX34" fmla="*/ 123485 w 229494"/>
                <a:gd name="connsiteY34" fmla="*/ 70574 h 229184"/>
                <a:gd name="connsiteX35" fmla="*/ 117721 w 229494"/>
                <a:gd name="connsiteY35" fmla="*/ 105951 h 229184"/>
                <a:gd name="connsiteX36" fmla="*/ 106421 w 229494"/>
                <a:gd name="connsiteY36" fmla="*/ 125777 h 229184"/>
                <a:gd name="connsiteX37" fmla="*/ 105960 w 229494"/>
                <a:gd name="connsiteY37" fmla="*/ 126490 h 229184"/>
                <a:gd name="connsiteX38" fmla="*/ 101809 w 229494"/>
                <a:gd name="connsiteY38" fmla="*/ 131476 h 229184"/>
                <a:gd name="connsiteX39" fmla="*/ 101348 w 229494"/>
                <a:gd name="connsiteY39" fmla="*/ 132663 h 229184"/>
                <a:gd name="connsiteX40" fmla="*/ 103885 w 229494"/>
                <a:gd name="connsiteY40" fmla="*/ 152251 h 229184"/>
                <a:gd name="connsiteX41" fmla="*/ 112878 w 229494"/>
                <a:gd name="connsiteY41" fmla="*/ 155694 h 229184"/>
                <a:gd name="connsiteX42" fmla="*/ 113454 w 229494"/>
                <a:gd name="connsiteY42" fmla="*/ 155931 h 229184"/>
                <a:gd name="connsiteX43" fmla="*/ 151042 w 229494"/>
                <a:gd name="connsiteY43" fmla="*/ 178251 h 229184"/>
                <a:gd name="connsiteX44" fmla="*/ 151388 w 229494"/>
                <a:gd name="connsiteY44" fmla="*/ 178488 h 229184"/>
                <a:gd name="connsiteX45" fmla="*/ 159921 w 229494"/>
                <a:gd name="connsiteY45" fmla="*/ 191428 h 229184"/>
                <a:gd name="connsiteX46" fmla="*/ 160382 w 229494"/>
                <a:gd name="connsiteY46" fmla="*/ 195464 h 229184"/>
                <a:gd name="connsiteX47" fmla="*/ 160382 w 229494"/>
                <a:gd name="connsiteY47" fmla="*/ 204724 h 229184"/>
                <a:gd name="connsiteX48" fmla="*/ 160151 w 229494"/>
                <a:gd name="connsiteY48" fmla="*/ 206387 h 229184"/>
                <a:gd name="connsiteX49" fmla="*/ 125792 w 229494"/>
                <a:gd name="connsiteY49" fmla="*/ 225738 h 229184"/>
                <a:gd name="connsiteX50" fmla="*/ 38163 w 229494"/>
                <a:gd name="connsiteY50" fmla="*/ 225738 h 229184"/>
                <a:gd name="connsiteX51" fmla="*/ 4726 w 229494"/>
                <a:gd name="connsiteY51" fmla="*/ 211491 h 229184"/>
                <a:gd name="connsiteX52" fmla="*/ 114 w 229494"/>
                <a:gd name="connsiteY52" fmla="*/ 203181 h 2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9494" h="229184">
                  <a:moveTo>
                    <a:pt x="173641" y="179437"/>
                  </a:moveTo>
                  <a:cubicBezTo>
                    <a:pt x="163726" y="160087"/>
                    <a:pt x="145508" y="149996"/>
                    <a:pt x="124984" y="141566"/>
                  </a:cubicBezTo>
                  <a:cubicBezTo>
                    <a:pt x="121871" y="140261"/>
                    <a:pt x="120603" y="136581"/>
                    <a:pt x="122102" y="133613"/>
                  </a:cubicBezTo>
                  <a:lnTo>
                    <a:pt x="122102" y="133494"/>
                  </a:lnTo>
                  <a:lnTo>
                    <a:pt x="122448" y="132782"/>
                  </a:lnTo>
                  <a:cubicBezTo>
                    <a:pt x="131557" y="119723"/>
                    <a:pt x="139512" y="103221"/>
                    <a:pt x="140665" y="82089"/>
                  </a:cubicBezTo>
                  <a:cubicBezTo>
                    <a:pt x="142856" y="57871"/>
                    <a:pt x="133978" y="40776"/>
                    <a:pt x="121641" y="27954"/>
                  </a:cubicBezTo>
                  <a:cubicBezTo>
                    <a:pt x="119911" y="26173"/>
                    <a:pt x="119450" y="23443"/>
                    <a:pt x="120603" y="21187"/>
                  </a:cubicBezTo>
                  <a:cubicBezTo>
                    <a:pt x="126483" y="10028"/>
                    <a:pt x="135592" y="1243"/>
                    <a:pt x="152196" y="174"/>
                  </a:cubicBezTo>
                  <a:cubicBezTo>
                    <a:pt x="177562" y="-1013"/>
                    <a:pt x="191398" y="15608"/>
                    <a:pt x="193704" y="36977"/>
                  </a:cubicBezTo>
                  <a:cubicBezTo>
                    <a:pt x="197163" y="60720"/>
                    <a:pt x="189092" y="79715"/>
                    <a:pt x="179868" y="91587"/>
                  </a:cubicBezTo>
                  <a:cubicBezTo>
                    <a:pt x="178714" y="93961"/>
                    <a:pt x="176408" y="95148"/>
                    <a:pt x="175256" y="97523"/>
                  </a:cubicBezTo>
                  <a:cubicBezTo>
                    <a:pt x="174333" y="99422"/>
                    <a:pt x="174102" y="103815"/>
                    <a:pt x="174794" y="106664"/>
                  </a:cubicBezTo>
                  <a:cubicBezTo>
                    <a:pt x="175025" y="107851"/>
                    <a:pt x="175601" y="108801"/>
                    <a:pt x="176524" y="109632"/>
                  </a:cubicBezTo>
                  <a:cubicBezTo>
                    <a:pt x="179752" y="112481"/>
                    <a:pt x="186324" y="114499"/>
                    <a:pt x="190360" y="116636"/>
                  </a:cubicBezTo>
                  <a:cubicBezTo>
                    <a:pt x="196125" y="119011"/>
                    <a:pt x="200737" y="121385"/>
                    <a:pt x="205349" y="123759"/>
                  </a:cubicBezTo>
                  <a:cubicBezTo>
                    <a:pt x="214573" y="128508"/>
                    <a:pt x="224950" y="135631"/>
                    <a:pt x="228409" y="145129"/>
                  </a:cubicBezTo>
                  <a:cubicBezTo>
                    <a:pt x="230715" y="151065"/>
                    <a:pt x="229562" y="162936"/>
                    <a:pt x="226103" y="167684"/>
                  </a:cubicBezTo>
                  <a:cubicBezTo>
                    <a:pt x="218609" y="178726"/>
                    <a:pt x="197047" y="180506"/>
                    <a:pt x="179291" y="182643"/>
                  </a:cubicBezTo>
                  <a:cubicBezTo>
                    <a:pt x="176985" y="182762"/>
                    <a:pt x="174794" y="181574"/>
                    <a:pt x="173641" y="179437"/>
                  </a:cubicBezTo>
                  <a:moveTo>
                    <a:pt x="114" y="203181"/>
                  </a:moveTo>
                  <a:lnTo>
                    <a:pt x="114" y="194870"/>
                  </a:lnTo>
                  <a:cubicBezTo>
                    <a:pt x="114" y="192497"/>
                    <a:pt x="1267" y="190122"/>
                    <a:pt x="2420" y="187748"/>
                  </a:cubicBezTo>
                  <a:cubicBezTo>
                    <a:pt x="6917" y="178369"/>
                    <a:pt x="16025" y="172434"/>
                    <a:pt x="23981" y="166616"/>
                  </a:cubicBezTo>
                  <a:cubicBezTo>
                    <a:pt x="24212" y="166498"/>
                    <a:pt x="24442" y="166260"/>
                    <a:pt x="24673" y="166141"/>
                  </a:cubicBezTo>
                  <a:cubicBezTo>
                    <a:pt x="31476" y="162699"/>
                    <a:pt x="38279" y="159137"/>
                    <a:pt x="46234" y="155694"/>
                  </a:cubicBezTo>
                  <a:cubicBezTo>
                    <a:pt x="48194" y="154745"/>
                    <a:pt x="50962" y="153676"/>
                    <a:pt x="53152" y="152726"/>
                  </a:cubicBezTo>
                  <a:cubicBezTo>
                    <a:pt x="53959" y="152370"/>
                    <a:pt x="54651" y="151895"/>
                    <a:pt x="55112" y="151183"/>
                  </a:cubicBezTo>
                  <a:cubicBezTo>
                    <a:pt x="58456" y="147028"/>
                    <a:pt x="62030" y="138480"/>
                    <a:pt x="58802" y="131950"/>
                  </a:cubicBezTo>
                  <a:cubicBezTo>
                    <a:pt x="57649" y="129576"/>
                    <a:pt x="56496" y="128389"/>
                    <a:pt x="54305" y="126133"/>
                  </a:cubicBezTo>
                  <a:lnTo>
                    <a:pt x="54075" y="125896"/>
                  </a:lnTo>
                  <a:cubicBezTo>
                    <a:pt x="43698" y="114024"/>
                    <a:pt x="34589" y="93843"/>
                    <a:pt x="36895" y="70218"/>
                  </a:cubicBezTo>
                  <a:cubicBezTo>
                    <a:pt x="39201" y="46474"/>
                    <a:pt x="54190" y="29854"/>
                    <a:pt x="79556" y="29854"/>
                  </a:cubicBezTo>
                  <a:cubicBezTo>
                    <a:pt x="104807" y="29854"/>
                    <a:pt x="119796" y="46355"/>
                    <a:pt x="123371" y="69980"/>
                  </a:cubicBezTo>
                  <a:cubicBezTo>
                    <a:pt x="123371" y="70218"/>
                    <a:pt x="123371" y="70336"/>
                    <a:pt x="123485" y="70574"/>
                  </a:cubicBezTo>
                  <a:cubicBezTo>
                    <a:pt x="124523" y="84701"/>
                    <a:pt x="121179" y="97642"/>
                    <a:pt x="117721" y="105951"/>
                  </a:cubicBezTo>
                  <a:cubicBezTo>
                    <a:pt x="114377" y="114143"/>
                    <a:pt x="110918" y="119960"/>
                    <a:pt x="106421" y="125777"/>
                  </a:cubicBezTo>
                  <a:cubicBezTo>
                    <a:pt x="106191" y="126014"/>
                    <a:pt x="106075" y="126252"/>
                    <a:pt x="105960" y="126490"/>
                  </a:cubicBezTo>
                  <a:cubicBezTo>
                    <a:pt x="104807" y="128389"/>
                    <a:pt x="102962" y="129576"/>
                    <a:pt x="101809" y="131476"/>
                  </a:cubicBezTo>
                  <a:cubicBezTo>
                    <a:pt x="101579" y="131832"/>
                    <a:pt x="101463" y="132188"/>
                    <a:pt x="101348" y="132663"/>
                  </a:cubicBezTo>
                  <a:cubicBezTo>
                    <a:pt x="99387" y="139667"/>
                    <a:pt x="101579" y="148809"/>
                    <a:pt x="103885" y="152251"/>
                  </a:cubicBezTo>
                  <a:cubicBezTo>
                    <a:pt x="105037" y="154507"/>
                    <a:pt x="109419" y="154626"/>
                    <a:pt x="112878" y="155694"/>
                  </a:cubicBezTo>
                  <a:cubicBezTo>
                    <a:pt x="113109" y="155813"/>
                    <a:pt x="113224" y="155813"/>
                    <a:pt x="113454" y="155931"/>
                  </a:cubicBezTo>
                  <a:cubicBezTo>
                    <a:pt x="127175" y="161867"/>
                    <a:pt x="140781" y="168872"/>
                    <a:pt x="151042" y="178251"/>
                  </a:cubicBezTo>
                  <a:cubicBezTo>
                    <a:pt x="151158" y="178369"/>
                    <a:pt x="151273" y="178488"/>
                    <a:pt x="151388" y="178488"/>
                  </a:cubicBezTo>
                  <a:cubicBezTo>
                    <a:pt x="154386" y="181574"/>
                    <a:pt x="158306" y="185730"/>
                    <a:pt x="159921" y="191428"/>
                  </a:cubicBezTo>
                  <a:cubicBezTo>
                    <a:pt x="160266" y="192734"/>
                    <a:pt x="160382" y="194159"/>
                    <a:pt x="160382" y="195464"/>
                  </a:cubicBezTo>
                  <a:lnTo>
                    <a:pt x="160382" y="204724"/>
                  </a:lnTo>
                  <a:cubicBezTo>
                    <a:pt x="160382" y="205318"/>
                    <a:pt x="160266" y="205912"/>
                    <a:pt x="160151" y="206387"/>
                  </a:cubicBezTo>
                  <a:cubicBezTo>
                    <a:pt x="156231" y="218733"/>
                    <a:pt x="140435" y="222295"/>
                    <a:pt x="125792" y="225738"/>
                  </a:cubicBezTo>
                  <a:cubicBezTo>
                    <a:pt x="100425" y="230486"/>
                    <a:pt x="64682" y="230486"/>
                    <a:pt x="38163" y="225738"/>
                  </a:cubicBezTo>
                  <a:cubicBezTo>
                    <a:pt x="25480" y="223363"/>
                    <a:pt x="11644" y="219802"/>
                    <a:pt x="4726" y="211491"/>
                  </a:cubicBezTo>
                  <a:cubicBezTo>
                    <a:pt x="2420" y="210305"/>
                    <a:pt x="1267" y="207930"/>
                    <a:pt x="114" y="203181"/>
                  </a:cubicBezTo>
                </a:path>
              </a:pathLst>
            </a:custGeom>
            <a:solidFill>
              <a:schemeClr val="lt1">
                <a:lumMod val="100000"/>
              </a:schemeClr>
            </a:solidFill>
            <a:ln w="8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3" name="图片 33" descr="343439383331313b343532303033313bd3a6d3c3c9ccb3c7"/>
            <p:cNvSpPr/>
            <p:nvPr>
              <p:custDataLst>
                <p:tags r:id="rId22"/>
              </p:custDataLst>
            </p:nvPr>
          </p:nvSpPr>
          <p:spPr>
            <a:xfrm>
              <a:off x="9805" y="4240"/>
              <a:ext cx="178" cy="199"/>
            </a:xfrm>
            <a:custGeom>
              <a:avLst/>
              <a:gdLst>
                <a:gd name="connsiteX0" fmla="*/ 169872 w 208931"/>
                <a:gd name="connsiteY0" fmla="*/ 233482 h 233368"/>
                <a:gd name="connsiteX1" fmla="*/ 39290 w 208931"/>
                <a:gd name="connsiteY1" fmla="*/ 233482 h 233368"/>
                <a:gd name="connsiteX2" fmla="*/ 115 w 208931"/>
                <a:gd name="connsiteY2" fmla="*/ 194587 h 233368"/>
                <a:gd name="connsiteX3" fmla="*/ 115 w 208931"/>
                <a:gd name="connsiteY3" fmla="*/ 39009 h 233368"/>
                <a:gd name="connsiteX4" fmla="*/ 39290 w 208931"/>
                <a:gd name="connsiteY4" fmla="*/ 114 h 233368"/>
                <a:gd name="connsiteX5" fmla="*/ 169872 w 208931"/>
                <a:gd name="connsiteY5" fmla="*/ 114 h 233368"/>
                <a:gd name="connsiteX6" fmla="*/ 209046 w 208931"/>
                <a:gd name="connsiteY6" fmla="*/ 39009 h 233368"/>
                <a:gd name="connsiteX7" fmla="*/ 209046 w 208931"/>
                <a:gd name="connsiteY7" fmla="*/ 194587 h 233368"/>
                <a:gd name="connsiteX8" fmla="*/ 169872 w 208931"/>
                <a:gd name="connsiteY8" fmla="*/ 233482 h 233368"/>
                <a:gd name="connsiteX9" fmla="*/ 104581 w 208931"/>
                <a:gd name="connsiteY9" fmla="*/ 107537 h 233368"/>
                <a:gd name="connsiteX10" fmla="*/ 156813 w 208931"/>
                <a:gd name="connsiteY10" fmla="*/ 53826 h 233368"/>
                <a:gd name="connsiteX11" fmla="*/ 143755 w 208931"/>
                <a:gd name="connsiteY11" fmla="*/ 40398 h 233368"/>
                <a:gd name="connsiteX12" fmla="*/ 130697 w 208931"/>
                <a:gd name="connsiteY12" fmla="*/ 53826 h 233368"/>
                <a:gd name="connsiteX13" fmla="*/ 104581 w 208931"/>
                <a:gd name="connsiteY13" fmla="*/ 80682 h 233368"/>
                <a:gd name="connsiteX14" fmla="*/ 78464 w 208931"/>
                <a:gd name="connsiteY14" fmla="*/ 53826 h 233368"/>
                <a:gd name="connsiteX15" fmla="*/ 65406 w 208931"/>
                <a:gd name="connsiteY15" fmla="*/ 40398 h 233368"/>
                <a:gd name="connsiteX16" fmla="*/ 52348 w 208931"/>
                <a:gd name="connsiteY16" fmla="*/ 53826 h 233368"/>
                <a:gd name="connsiteX17" fmla="*/ 104581 w 208931"/>
                <a:gd name="connsiteY17" fmla="*/ 107537 h 233368"/>
                <a:gd name="connsiteX18" fmla="*/ 130697 w 208931"/>
                <a:gd name="connsiteY18" fmla="*/ 188105 h 233368"/>
                <a:gd name="connsiteX19" fmla="*/ 143755 w 208931"/>
                <a:gd name="connsiteY19" fmla="*/ 174677 h 233368"/>
                <a:gd name="connsiteX20" fmla="*/ 130697 w 208931"/>
                <a:gd name="connsiteY20" fmla="*/ 161249 h 233368"/>
                <a:gd name="connsiteX21" fmla="*/ 78464 w 208931"/>
                <a:gd name="connsiteY21" fmla="*/ 161249 h 233368"/>
                <a:gd name="connsiteX22" fmla="*/ 65406 w 208931"/>
                <a:gd name="connsiteY22" fmla="*/ 174677 h 233368"/>
                <a:gd name="connsiteX23" fmla="*/ 78464 w 208931"/>
                <a:gd name="connsiteY23" fmla="*/ 188105 h 233368"/>
                <a:gd name="connsiteX24" fmla="*/ 130697 w 208931"/>
                <a:gd name="connsiteY24" fmla="*/ 188105 h 23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8931" h="233368">
                  <a:moveTo>
                    <a:pt x="169872" y="233482"/>
                  </a:moveTo>
                  <a:lnTo>
                    <a:pt x="39290" y="233482"/>
                  </a:lnTo>
                  <a:cubicBezTo>
                    <a:pt x="17091" y="233482"/>
                    <a:pt x="115" y="216628"/>
                    <a:pt x="115" y="194587"/>
                  </a:cubicBezTo>
                  <a:lnTo>
                    <a:pt x="115" y="39009"/>
                  </a:lnTo>
                  <a:cubicBezTo>
                    <a:pt x="115" y="16968"/>
                    <a:pt x="17091" y="114"/>
                    <a:pt x="39290" y="114"/>
                  </a:cubicBezTo>
                  <a:lnTo>
                    <a:pt x="169872" y="114"/>
                  </a:lnTo>
                  <a:cubicBezTo>
                    <a:pt x="192071" y="114"/>
                    <a:pt x="209046" y="16968"/>
                    <a:pt x="209046" y="39009"/>
                  </a:cubicBezTo>
                  <a:lnTo>
                    <a:pt x="209046" y="194587"/>
                  </a:lnTo>
                  <a:cubicBezTo>
                    <a:pt x="209046" y="216628"/>
                    <a:pt x="192071" y="233482"/>
                    <a:pt x="169872" y="233482"/>
                  </a:cubicBezTo>
                  <a:moveTo>
                    <a:pt x="104581" y="107537"/>
                  </a:moveTo>
                  <a:cubicBezTo>
                    <a:pt x="133308" y="107537"/>
                    <a:pt x="156813" y="83367"/>
                    <a:pt x="156813" y="53826"/>
                  </a:cubicBezTo>
                  <a:cubicBezTo>
                    <a:pt x="156813" y="45769"/>
                    <a:pt x="151590" y="40398"/>
                    <a:pt x="143755" y="40398"/>
                  </a:cubicBezTo>
                  <a:cubicBezTo>
                    <a:pt x="135920" y="40398"/>
                    <a:pt x="130697" y="45769"/>
                    <a:pt x="130697" y="53826"/>
                  </a:cubicBezTo>
                  <a:cubicBezTo>
                    <a:pt x="130697" y="68596"/>
                    <a:pt x="118944" y="80682"/>
                    <a:pt x="104581" y="80682"/>
                  </a:cubicBezTo>
                  <a:cubicBezTo>
                    <a:pt x="90217" y="80682"/>
                    <a:pt x="78464" y="68596"/>
                    <a:pt x="78464" y="53826"/>
                  </a:cubicBezTo>
                  <a:cubicBezTo>
                    <a:pt x="78464" y="45769"/>
                    <a:pt x="73241" y="40398"/>
                    <a:pt x="65406" y="40398"/>
                  </a:cubicBezTo>
                  <a:cubicBezTo>
                    <a:pt x="57571" y="40398"/>
                    <a:pt x="52348" y="45769"/>
                    <a:pt x="52348" y="53826"/>
                  </a:cubicBezTo>
                  <a:cubicBezTo>
                    <a:pt x="52348" y="83367"/>
                    <a:pt x="75852" y="107537"/>
                    <a:pt x="104581" y="107537"/>
                  </a:cubicBezTo>
                  <a:moveTo>
                    <a:pt x="130697" y="188105"/>
                  </a:moveTo>
                  <a:cubicBezTo>
                    <a:pt x="138532" y="188105"/>
                    <a:pt x="143755" y="182734"/>
                    <a:pt x="143755" y="174677"/>
                  </a:cubicBezTo>
                  <a:cubicBezTo>
                    <a:pt x="143755" y="166620"/>
                    <a:pt x="138532" y="161249"/>
                    <a:pt x="130697" y="161249"/>
                  </a:cubicBezTo>
                  <a:lnTo>
                    <a:pt x="78464" y="161249"/>
                  </a:lnTo>
                  <a:cubicBezTo>
                    <a:pt x="70629" y="161249"/>
                    <a:pt x="65406" y="166620"/>
                    <a:pt x="65406" y="174677"/>
                  </a:cubicBezTo>
                  <a:cubicBezTo>
                    <a:pt x="65406" y="182734"/>
                    <a:pt x="70629" y="188105"/>
                    <a:pt x="78464" y="188105"/>
                  </a:cubicBezTo>
                  <a:lnTo>
                    <a:pt x="130697" y="188105"/>
                  </a:lnTo>
                </a:path>
              </a:pathLst>
            </a:custGeom>
            <a:solidFill>
              <a:schemeClr val="lt1">
                <a:lumMod val="100000"/>
              </a:schemeClr>
            </a:solidFill>
            <a:ln w="7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图片 62" descr="343435383036303b343532343134393bcdb7c4d4b7e7b1a9"/>
            <p:cNvSpPr/>
            <p:nvPr>
              <p:custDataLst>
                <p:tags r:id="rId23"/>
              </p:custDataLst>
            </p:nvPr>
          </p:nvSpPr>
          <p:spPr>
            <a:xfrm>
              <a:off x="6478" y="3717"/>
              <a:ext cx="194" cy="227"/>
            </a:xfrm>
            <a:custGeom>
              <a:avLst/>
              <a:gdLst>
                <a:gd name="connsiteX0" fmla="*/ 126016 w 227388"/>
                <a:gd name="connsiteY0" fmla="*/ 114 h 265555"/>
                <a:gd name="connsiteX1" fmla="*/ 25814 w 227388"/>
                <a:gd name="connsiteY1" fmla="*/ 85492 h 265555"/>
                <a:gd name="connsiteX2" fmla="*/ 1521 w 227388"/>
                <a:gd name="connsiteY2" fmla="*/ 128349 h 265555"/>
                <a:gd name="connsiteX3" fmla="*/ 10814 w 227388"/>
                <a:gd name="connsiteY3" fmla="*/ 144298 h 265555"/>
                <a:gd name="connsiteX4" fmla="*/ 27204 w 227388"/>
                <a:gd name="connsiteY4" fmla="*/ 144298 h 265555"/>
                <a:gd name="connsiteX5" fmla="*/ 27204 w 227388"/>
                <a:gd name="connsiteY5" fmla="*/ 197565 h 265555"/>
                <a:gd name="connsiteX6" fmla="*/ 55901 w 227388"/>
                <a:gd name="connsiteY6" fmla="*/ 220183 h 265555"/>
                <a:gd name="connsiteX7" fmla="*/ 74281 w 227388"/>
                <a:gd name="connsiteY7" fmla="*/ 217643 h 265555"/>
                <a:gd name="connsiteX8" fmla="*/ 74281 w 227388"/>
                <a:gd name="connsiteY8" fmla="*/ 248512 h 265555"/>
                <a:gd name="connsiteX9" fmla="*/ 91440 w 227388"/>
                <a:gd name="connsiteY9" fmla="*/ 265670 h 265555"/>
                <a:gd name="connsiteX10" fmla="*/ 147212 w 227388"/>
                <a:gd name="connsiteY10" fmla="*/ 265670 h 265555"/>
                <a:gd name="connsiteX11" fmla="*/ 164375 w 227388"/>
                <a:gd name="connsiteY11" fmla="*/ 248512 h 265555"/>
                <a:gd name="connsiteX12" fmla="*/ 164375 w 227388"/>
                <a:gd name="connsiteY12" fmla="*/ 195514 h 265555"/>
                <a:gd name="connsiteX13" fmla="*/ 227504 w 227388"/>
                <a:gd name="connsiteY13" fmla="*/ 101576 h 265555"/>
                <a:gd name="connsiteX14" fmla="*/ 126016 w 227388"/>
                <a:gd name="connsiteY14" fmla="*/ 114 h 265555"/>
                <a:gd name="connsiteX15" fmla="*/ 162868 w 227388"/>
                <a:gd name="connsiteY15" fmla="*/ 91535 h 265555"/>
                <a:gd name="connsiteX16" fmla="*/ 107541 w 227388"/>
                <a:gd name="connsiteY16" fmla="*/ 149689 h 265555"/>
                <a:gd name="connsiteX17" fmla="*/ 100188 w 227388"/>
                <a:gd name="connsiteY17" fmla="*/ 146110 h 265555"/>
                <a:gd name="connsiteX18" fmla="*/ 106015 w 227388"/>
                <a:gd name="connsiteY18" fmla="*/ 106293 h 265555"/>
                <a:gd name="connsiteX19" fmla="*/ 80719 w 227388"/>
                <a:gd name="connsiteY19" fmla="*/ 106293 h 265555"/>
                <a:gd name="connsiteX20" fmla="*/ 77609 w 227388"/>
                <a:gd name="connsiteY20" fmla="*/ 99049 h 265555"/>
                <a:gd name="connsiteX21" fmla="*/ 132940 w 227388"/>
                <a:gd name="connsiteY21" fmla="*/ 40896 h 265555"/>
                <a:gd name="connsiteX22" fmla="*/ 140294 w 227388"/>
                <a:gd name="connsiteY22" fmla="*/ 44474 h 265555"/>
                <a:gd name="connsiteX23" fmla="*/ 134467 w 227388"/>
                <a:gd name="connsiteY23" fmla="*/ 84291 h 265555"/>
                <a:gd name="connsiteX24" fmla="*/ 159762 w 227388"/>
                <a:gd name="connsiteY24" fmla="*/ 84291 h 265555"/>
                <a:gd name="connsiteX25" fmla="*/ 162868 w 227388"/>
                <a:gd name="connsiteY25" fmla="*/ 91535 h 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7388" h="265555">
                  <a:moveTo>
                    <a:pt x="126016" y="114"/>
                  </a:moveTo>
                  <a:cubicBezTo>
                    <a:pt x="75442" y="114"/>
                    <a:pt x="33523" y="37100"/>
                    <a:pt x="25814" y="85492"/>
                  </a:cubicBezTo>
                  <a:lnTo>
                    <a:pt x="1521" y="128349"/>
                  </a:lnTo>
                  <a:cubicBezTo>
                    <a:pt x="-2516" y="135469"/>
                    <a:pt x="2628" y="144298"/>
                    <a:pt x="10814" y="144298"/>
                  </a:cubicBezTo>
                  <a:lnTo>
                    <a:pt x="27204" y="144298"/>
                  </a:lnTo>
                  <a:lnTo>
                    <a:pt x="27204" y="197565"/>
                  </a:lnTo>
                  <a:cubicBezTo>
                    <a:pt x="27204" y="212608"/>
                    <a:pt x="41270" y="223694"/>
                    <a:pt x="55901" y="220183"/>
                  </a:cubicBezTo>
                  <a:lnTo>
                    <a:pt x="74281" y="217643"/>
                  </a:lnTo>
                  <a:lnTo>
                    <a:pt x="74281" y="248512"/>
                  </a:lnTo>
                  <a:cubicBezTo>
                    <a:pt x="74281" y="257988"/>
                    <a:pt x="81964" y="265670"/>
                    <a:pt x="91440" y="265670"/>
                  </a:cubicBezTo>
                  <a:lnTo>
                    <a:pt x="147212" y="265670"/>
                  </a:lnTo>
                  <a:cubicBezTo>
                    <a:pt x="156691" y="265670"/>
                    <a:pt x="164375" y="257988"/>
                    <a:pt x="164375" y="248512"/>
                  </a:cubicBezTo>
                  <a:lnTo>
                    <a:pt x="164375" y="195514"/>
                  </a:lnTo>
                  <a:cubicBezTo>
                    <a:pt x="201404" y="180387"/>
                    <a:pt x="227504" y="144034"/>
                    <a:pt x="227504" y="101576"/>
                  </a:cubicBezTo>
                  <a:cubicBezTo>
                    <a:pt x="227501" y="45536"/>
                    <a:pt x="182063" y="114"/>
                    <a:pt x="126016" y="114"/>
                  </a:cubicBezTo>
                  <a:moveTo>
                    <a:pt x="162868" y="91535"/>
                  </a:moveTo>
                  <a:lnTo>
                    <a:pt x="107541" y="149689"/>
                  </a:lnTo>
                  <a:cubicBezTo>
                    <a:pt x="104658" y="152721"/>
                    <a:pt x="99584" y="150250"/>
                    <a:pt x="100188" y="146110"/>
                  </a:cubicBezTo>
                  <a:lnTo>
                    <a:pt x="106015" y="106293"/>
                  </a:lnTo>
                  <a:lnTo>
                    <a:pt x="80719" y="106293"/>
                  </a:lnTo>
                  <a:cubicBezTo>
                    <a:pt x="76948" y="106293"/>
                    <a:pt x="75013" y="101782"/>
                    <a:pt x="77609" y="99049"/>
                  </a:cubicBezTo>
                  <a:lnTo>
                    <a:pt x="132940" y="40896"/>
                  </a:lnTo>
                  <a:cubicBezTo>
                    <a:pt x="135823" y="37864"/>
                    <a:pt x="140897" y="40334"/>
                    <a:pt x="140294" y="44474"/>
                  </a:cubicBezTo>
                  <a:lnTo>
                    <a:pt x="134467" y="84291"/>
                  </a:lnTo>
                  <a:lnTo>
                    <a:pt x="159762" y="84291"/>
                  </a:lnTo>
                  <a:cubicBezTo>
                    <a:pt x="163529" y="84291"/>
                    <a:pt x="165468" y="88802"/>
                    <a:pt x="162868" y="91535"/>
                  </a:cubicBezTo>
                </a:path>
              </a:pathLst>
            </a:custGeom>
            <a:solidFill>
              <a:schemeClr val="lt1">
                <a:lumMod val="100000"/>
              </a:schemeClr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</p:grpSp>
      <p:graphicFrame>
        <p:nvGraphicFramePr>
          <p:cNvPr id="5" name="表格 4"/>
          <p:cNvGraphicFramePr/>
          <p:nvPr>
            <p:custDataLst>
              <p:tags r:id="rId24"/>
            </p:custDataLst>
          </p:nvPr>
        </p:nvGraphicFramePr>
        <p:xfrm>
          <a:off x="1421130" y="3749040"/>
          <a:ext cx="9343390" cy="24390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80820"/>
                <a:gridCol w="2254250"/>
                <a:gridCol w="1116965"/>
                <a:gridCol w="1049655"/>
                <a:gridCol w="3441700"/>
              </a:tblGrid>
              <a:tr h="2540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研究主题一览表</a:t>
                      </a:r>
                      <a:endParaRPr lang="en-US" altLang="en-US" sz="28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800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  <a:cs typeface="方正楷体简体" panose="02000000000000000000" charset="-122"/>
                        </a:rPr>
                        <a:t>  学科大组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  <a:cs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大单元教学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  <a:cs typeface="方正楷体简体" panose="02000000000000000000" charset="-122"/>
                        </a:rPr>
                        <a:t>  教研组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  <a:cs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音乐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大单元教学、跨学科主题教学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50863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美术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大单元教学、跨学科主题教学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508000">
                <a:tc vMerge="1">
                  <a:tcPr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跨学科教学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体育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大单元教学、跨学科主题教学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5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科学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少年硅谷课程，课例研究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5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信息</a:t>
                      </a:r>
                      <a:endParaRPr lang="en-US" altLang="en-US" sz="2000"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1624965" y="895350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1.依托项目研究，助力课程发展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5323" y="454231"/>
            <a:ext cx="8047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（一）深化课程建设，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助力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新课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标理念实施与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落地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624965" y="986790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2.紧抓课堂教学，提升综合学科教学质量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417185" y="2336800"/>
          <a:ext cx="6599555" cy="402336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71270"/>
                <a:gridCol w="2684145"/>
                <a:gridCol w="1173480"/>
                <a:gridCol w="1470660"/>
              </a:tblGrid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日期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活动内容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主持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宣传报道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2月20日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教研组计划交流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张玲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宣传项目组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3月20日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少年硅谷课堂教学展示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美术组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4月24日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大单元教学主题沙龙、课堂展示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朱文彬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信息组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937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5月15日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大单元教学主题沙龙、课堂展示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王雨晴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音乐组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6月12日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1.教研组总结2.期末工作研讨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巢杨希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宣传项目组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933450" y="2181860"/>
          <a:ext cx="3528060" cy="398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30"/>
                <a:gridCol w="1764030"/>
              </a:tblGrid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学科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内容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音乐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音乐要素、名家名曲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体育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体育健康知识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美术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名画、名家、色彩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科学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科学知识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楷体" panose="02010609060101010101" charset="-122"/>
                          <a:ea typeface="楷体" panose="02010609060101010101" charset="-122"/>
                        </a:rPr>
                        <a:t>信息</a:t>
                      </a:r>
                      <a:endParaRPr lang="zh-CN" altLang="en-US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solidFill>
                            <a:srgbClr val="333333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信息</a:t>
                      </a:r>
                      <a:r>
                        <a:rPr lang="en-US" sz="1800" b="0">
                          <a:solidFill>
                            <a:srgbClr val="333333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知识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624965" y="1676400"/>
            <a:ext cx="2145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分钟积累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5323" y="454231"/>
            <a:ext cx="8047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（一）深化课程建设，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助力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新课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标理念实施与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落地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624965" y="895350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2.紧抓课堂教学，提升综合学科教学质量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19200" y="1579245"/>
          <a:ext cx="9755505" cy="5169535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1768475"/>
                <a:gridCol w="3822700"/>
                <a:gridCol w="3147695"/>
                <a:gridCol w="1016635"/>
              </a:tblGrid>
              <a:tr h="4864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名称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主要任务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成员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负责人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548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宣传项目组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综合大组活动、会议的新闻安排、拍照、公众号审核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全体成员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巢杨希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70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活动策划项目组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综合组活动的会议安排、主持、会场准备、活动PPT制作。弘雅论坛的资料搜集、策划。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杨明武、朱慧慧、王金宇、王雨晴、赵康伟、蒋春凤、赵珍珍、刘赟磊、查松山、王丽、姚海燕、吴洁、毛一凯、韩吉凤、陈珂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、周信妤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张玲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972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台账检查项目组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各学科组备课本、听课本、教研组活动记录本、社团活动记录、学生作业本检查。（每月第三个星期）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教研组长、刘紫娟、杨洁、徐霞、张又文、钱科、陈静娴、武亚敏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张玲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459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骨干教师项目组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各学科推门听课、随堂听课、教师月调研及专项调研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王丽、张又文、刘超、朱文彬、朱慧慧、刘赟磊、巢杨希、姚海燕、刘紫娟、武亚敏、陈静娴、杨明武、张玲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张玲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5323" y="454231"/>
            <a:ext cx="8047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（一）深化课程建设，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助力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新课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标理念实施与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落地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624965" y="895350"/>
            <a:ext cx="5694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3</a:t>
            </a:r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.精细课堂调研，教学管理再细化 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38760" y="1817370"/>
          <a:ext cx="6341745" cy="3899535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677545"/>
                <a:gridCol w="753745"/>
                <a:gridCol w="2369185"/>
                <a:gridCol w="1473835"/>
                <a:gridCol w="1067435"/>
              </a:tblGrid>
              <a:tr h="24384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日常巡课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巡课对象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负责人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反馈方式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429895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每天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全体/专项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每日行政值日年级蹲点行政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实时大群反馈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1526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4630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月调研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调研对象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重点观察内容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反馈方式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15265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2.28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期初调研：全体教师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课堂：新课标、弘雅课堂规程落实情况学生：倾听、表达、合作探究、学科素养教师：行为规范、课型研究、作业设计、台账资料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“大中小”闭环反馈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451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3.28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专题调研：关键年级全面调研随机调研：跟踪2月调研情况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>
                  <a:tcPr/>
                </a:tc>
              </a:tr>
              <a:tr h="6451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4.25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专题调研：关键年级全面调研随机调研：跟踪3月调研情况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>
                  <a:tcPr/>
                </a:tc>
              </a:tr>
              <a:tr h="6451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5.23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专题调研：关键年级全面调研随机调研：跟踪4月调研情况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>
                  <a:tcPr/>
                </a:tc>
              </a:tr>
              <a:tr h="6451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</a:rPr>
                        <a:t>6.6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专题调研：关键年级全面调研随机调研：跟踪5月调研情况</a:t>
                      </a:r>
                      <a:endParaRPr lang="en-US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6711950" y="1604010"/>
          <a:ext cx="5487035" cy="5062220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1088390"/>
                <a:gridCol w="950595"/>
                <a:gridCol w="2145030"/>
                <a:gridCol w="1303020"/>
              </a:tblGrid>
              <a:tr h="508000">
                <a:tc>
                  <a:txBody>
                    <a:bodyPr/>
                    <a:p>
                      <a:pPr marL="0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调研类别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调研内容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负责（部门）人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</a:tr>
              <a:tr h="1030605">
                <a:tc rowSpan="4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专项调研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每月质量调研</a:t>
                      </a:r>
                      <a:endParaRPr lang="zh-CN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gridSpan="2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第三周：专项调研（一）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第五周：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月学情调研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hMerge="1">
                  <a:tcPr/>
                </a:tc>
                <a:tc rowSpan="6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课程教学中心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教研组长</a:t>
                      </a:r>
                      <a:endParaRPr lang="zh-CN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</a:tr>
              <a:tr h="687070">
                <a:tc vMerge="1">
                  <a:tcPr marL="68580" marR="68580" marT="0" marB="0" anchor="ctr" anchorCtr="0"/>
                </a:tc>
                <a:tc gridSpan="2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第八周：专项调研（二）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第十周：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月学情调研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hMerge="1">
                  <a:tcPr/>
                </a:tc>
                <a:tc vMerge="1">
                  <a:tcPr marL="68580" marR="68580" marT="0" marB="0" anchor="ctr" anchorCtr="0"/>
                </a:tc>
              </a:tr>
              <a:tr h="401955">
                <a:tc vMerge="1">
                  <a:tcPr marL="68580" marR="68580" marT="0" marB="0" anchor="ctr" anchorCtr="0"/>
                </a:tc>
                <a:tc gridSpan="2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第十四周：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月学情调研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hMerge="1">
                  <a:tcPr/>
                </a:tc>
                <a:tc vMerge="1">
                  <a:tcPr marL="68580" marR="68580" marT="0" marB="0" anchor="ctr" anchorCtr="0"/>
                </a:tc>
              </a:tr>
              <a:tr h="402590">
                <a:tc vMerge="1">
                  <a:tcPr marL="68580" marR="68580" marT="0" marB="0" anchor="ctr" anchorCtr="0"/>
                </a:tc>
                <a:tc gridSpan="2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第十七周：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月学情调研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hMerge="1">
                  <a:tcPr/>
                </a:tc>
                <a:tc vMerge="1">
                  <a:tcPr marL="68580" marR="68580" marT="0" marB="0" anchor="ctr" anchorCtr="0"/>
                </a:tc>
              </a:tr>
              <a:tr h="417830">
                <a:tc rowSpan="2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期末质量调研</a:t>
                      </a:r>
                      <a:endParaRPr lang="zh-CN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rowSpan="2"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第二十周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 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一二年级无纸化游园考核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vMerge="1">
                  <a:tcPr marL="68580" marR="68580" marT="0" marB="0" anchor="ctr" anchorCtr="0"/>
                </a:tc>
              </a:tr>
              <a:tr h="401955">
                <a:tc vMerge="1">
                  <a:tcPr marL="68580" marR="68580" marT="0" marB="0" anchor="ctr" anchorCtr="0"/>
                </a:tc>
                <a:tc vMerge="1"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三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~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六年级期末质量调研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 vMerge="1">
                  <a:tcPr marL="68580" marR="68580" marT="0" marB="0" anchor="ctr" anchorCtr="0"/>
                </a:tc>
              </a:tr>
              <a:tr h="687070">
                <a:tc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六年级区测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月</a:t>
                      </a: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日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 </a:t>
                      </a:r>
                      <a:r>
                        <a:rPr lang="zh-CN" altLang="en-US" sz="16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文综、理综</a:t>
                      </a:r>
                      <a:endParaRPr lang="zh-CN" altLang="en-US" sz="16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课程教学中心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六年级任课教师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 anchorCtr="0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24965" y="89535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1.依托课题，助力教科研能力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7332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（二）优化学科活动构建，助力提升教师发展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437640" y="1845310"/>
          <a:ext cx="9986010" cy="3896995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1165225"/>
                <a:gridCol w="1581150"/>
                <a:gridCol w="2637155"/>
                <a:gridCol w="1068705"/>
                <a:gridCol w="3533775"/>
              </a:tblGrid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学科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等级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题目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情况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人员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音乐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校级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在研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音乐组成员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914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体育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校级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在研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刘超，朱文彬，刘赟磊，徐霞，朱慧慧，毛一凯，查松山，王金宇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2147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科信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市级备案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基于“少年硅谷”培养小学创新人才的实践研究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备案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杨明武、武亚敏、赵珍珍、张宇威、巢杨希、姚海燕、陈珂、朱文彬、林燕群、刘超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914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美术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校级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新课标背景下小学美术大单元作业设计的实践研究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在研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美术组成员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24965" y="895350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2.借工作室东风，助力桃李教师加速培养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7332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（二）优化学科活动构建，助力提升教师发展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70330" y="1600200"/>
          <a:ext cx="9987915" cy="4921885"/>
        </p:xfrm>
        <a:graphic>
          <a:graphicData uri="http://schemas.openxmlformats.org/drawingml/2006/table">
            <a:tbl>
              <a:tblPr firstRow="1" bandRow="1">
                <a:tableStyleId>{40FF6958-0FA6-4729-9D4D-AD4AC3A9E9FB}</a:tableStyleId>
              </a:tblPr>
              <a:tblGrid>
                <a:gridCol w="1585595"/>
                <a:gridCol w="6065520"/>
                <a:gridCol w="2336800"/>
              </a:tblGrid>
              <a:tr h="4343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级别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工作室名称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成员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6804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区级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小学体育孙建顺优秀教师培育室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刘赟磊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680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小学信息科技韦国优秀教师培育室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0261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校级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张玲</a:t>
                      </a: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少年硅谷工作室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全体综合组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270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巢杨希跨界艺动工作室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</a:tr>
              <a:tr h="14217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青年教师发展工作室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赵康伟、吴洁、查松山、毛一凯、韩吉凤、张宇威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3.</a:t>
            </a:r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强化教学基本功训练，赋能教师精进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7332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（二）优化学科活动构建，助力提升教师发展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42" name="表格 41"/>
          <p:cNvGraphicFramePr/>
          <p:nvPr>
            <p:custDataLst>
              <p:tags r:id="rId2"/>
            </p:custDataLst>
          </p:nvPr>
        </p:nvGraphicFramePr>
        <p:xfrm>
          <a:off x="3303905" y="2416810"/>
          <a:ext cx="6228080" cy="240919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2051050"/>
                <a:gridCol w="4177030"/>
              </a:tblGrid>
              <a:tr h="80327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综合学科弘雅教师精进月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（五月）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</a:tr>
              <a:tr h="401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项目1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2022版新课标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032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项目2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教学设计、课件制作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401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项目3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无生上课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3.</a:t>
            </a:r>
            <a:r>
              <a:rPr lang="zh-CN" altLang="en-US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强化教学基本功训练，赋能教师精进</a:t>
            </a:r>
            <a:endParaRPr lang="zh-CN" altLang="en-US"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7332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（二）优化学科活动构建，助力提升教师发展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pic>
        <p:nvPicPr>
          <p:cNvPr id="2" name="图片 1" descr="微信图片_20250209214633"/>
          <p:cNvPicPr>
            <a:picLocks noChangeAspect="1"/>
          </p:cNvPicPr>
          <p:nvPr/>
        </p:nvPicPr>
        <p:blipFill>
          <a:blip r:embed="rId2"/>
          <a:srcRect l="12077" t="31597" r="30175" b="22297"/>
          <a:stretch>
            <a:fillRect/>
          </a:stretch>
        </p:blipFill>
        <p:spPr>
          <a:xfrm>
            <a:off x="7026275" y="1602105"/>
            <a:ext cx="4053840" cy="2429510"/>
          </a:xfrm>
          <a:prstGeom prst="rect">
            <a:avLst/>
          </a:prstGeom>
        </p:spPr>
      </p:pic>
      <p:pic>
        <p:nvPicPr>
          <p:cNvPr id="3" name="图片 2" descr="微信图片_20250209214641"/>
          <p:cNvPicPr>
            <a:picLocks noChangeAspect="1"/>
          </p:cNvPicPr>
          <p:nvPr/>
        </p:nvPicPr>
        <p:blipFill>
          <a:blip r:embed="rId3"/>
          <a:srcRect l="12809" t="26034" r="14692" b="19456"/>
          <a:stretch>
            <a:fillRect/>
          </a:stretch>
        </p:blipFill>
        <p:spPr>
          <a:xfrm>
            <a:off x="0" y="2169795"/>
            <a:ext cx="6835140" cy="3853180"/>
          </a:xfrm>
          <a:prstGeom prst="rect">
            <a:avLst/>
          </a:prstGeom>
        </p:spPr>
      </p:pic>
      <p:pic>
        <p:nvPicPr>
          <p:cNvPr id="4" name="图片 3" descr="微信图片_20250209214646"/>
          <p:cNvPicPr>
            <a:picLocks noChangeAspect="1"/>
          </p:cNvPicPr>
          <p:nvPr/>
        </p:nvPicPr>
        <p:blipFill>
          <a:blip r:embed="rId4"/>
          <a:srcRect l="20565" t="49047" r="21279" b="18898"/>
          <a:stretch>
            <a:fillRect/>
          </a:stretch>
        </p:blipFill>
        <p:spPr>
          <a:xfrm>
            <a:off x="6835140" y="4124325"/>
            <a:ext cx="6360160" cy="2628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0190" y="6106160"/>
            <a:ext cx="4970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以上期刊均为假刊、套刊！</a:t>
            </a:r>
            <a:endParaRPr lang="zh-CN" altLang="en-US" sz="280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7531292" y="1388908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现状分析</a:t>
            </a:r>
            <a:endParaRPr lang="zh-CN" altLang="en-US" sz="3600" dirty="0">
              <a:solidFill>
                <a:srgbClr val="786449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559867" y="238657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发展目标</a:t>
            </a:r>
            <a:endParaRPr lang="zh-CN" altLang="en-US" sz="3600" dirty="0">
              <a:solidFill>
                <a:srgbClr val="786449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636067" y="3619192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重点</a:t>
            </a:r>
            <a:r>
              <a:rPr lang="zh-CN" altLang="en-US" sz="3600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工作</a:t>
            </a:r>
            <a:endParaRPr lang="zh-CN" altLang="en-US" sz="3600" dirty="0">
              <a:solidFill>
                <a:srgbClr val="786449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651115" y="4791075"/>
            <a:ext cx="2665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实施</a:t>
            </a:r>
            <a:r>
              <a:rPr lang="zh-CN" altLang="en-US" sz="3600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策略</a:t>
            </a:r>
            <a:endParaRPr lang="zh-CN" altLang="en-US" sz="3600" dirty="0">
              <a:solidFill>
                <a:srgbClr val="786449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309727" y="1304263"/>
            <a:ext cx="802273" cy="4273703"/>
            <a:chOff x="6309727" y="1304263"/>
            <a:chExt cx="802273" cy="4273703"/>
          </a:xfrm>
        </p:grpSpPr>
        <p:sp>
          <p:nvSpPr>
            <p:cNvPr id="69" name="椭圆 68"/>
            <p:cNvSpPr/>
            <p:nvPr/>
          </p:nvSpPr>
          <p:spPr>
            <a:xfrm>
              <a:off x="6309727" y="1304263"/>
              <a:ext cx="802273" cy="802273"/>
            </a:xfrm>
            <a:prstGeom prst="ellipse">
              <a:avLst/>
            </a:prstGeom>
            <a:solidFill>
              <a:srgbClr val="8AA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6309727" y="2461406"/>
              <a:ext cx="802273" cy="802273"/>
            </a:xfrm>
            <a:prstGeom prst="ellipse">
              <a:avLst/>
            </a:prstGeom>
            <a:solidFill>
              <a:srgbClr val="EF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6309727" y="3618549"/>
              <a:ext cx="802273" cy="802273"/>
            </a:xfrm>
            <a:prstGeom prst="ellipse">
              <a:avLst/>
            </a:prstGeom>
            <a:solidFill>
              <a:srgbClr val="DDC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6309727" y="4775693"/>
              <a:ext cx="802273" cy="802273"/>
            </a:xfrm>
            <a:prstGeom prst="ellipse">
              <a:avLst/>
            </a:prstGeom>
            <a:solidFill>
              <a:srgbClr val="EDC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6430979" y="1388639"/>
              <a:ext cx="5597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430979" y="2530393"/>
              <a:ext cx="5597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430979" y="3738524"/>
              <a:ext cx="559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6430979" y="4870080"/>
              <a:ext cx="559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1958249" y="2137978"/>
            <a:ext cx="324319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Con</a:t>
            </a:r>
            <a:endParaRPr lang="zh-CN" altLang="en-US" sz="9600" dirty="0">
              <a:solidFill>
                <a:srgbClr val="EEEAE7">
                  <a:alpha val="80000"/>
                </a:srgbClr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641129" y="2551576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7B664B"/>
                </a:solidFill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rgbClr val="7B664B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332538" y="3645058"/>
            <a:ext cx="249461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rgbClr val="7B664B"/>
                </a:solidFill>
                <a:cs typeface="+mn-ea"/>
                <a:sym typeface="+mn-lt"/>
              </a:rPr>
              <a:t>工作</a:t>
            </a:r>
            <a:r>
              <a:rPr lang="zh-CN" altLang="en-US" sz="2400" dirty="0">
                <a:solidFill>
                  <a:srgbClr val="7B664B"/>
                </a:solidFill>
                <a:cs typeface="+mn-ea"/>
                <a:sym typeface="+mn-lt"/>
              </a:rPr>
              <a:t>计划汇报</a:t>
            </a:r>
            <a:endParaRPr lang="zh-CN" altLang="en-US" sz="2400" dirty="0">
              <a:solidFill>
                <a:srgbClr val="7B664B"/>
              </a:solidFill>
              <a:cs typeface="+mn-ea"/>
              <a:sym typeface="+mn-lt"/>
            </a:endParaRPr>
          </a:p>
        </p:txBody>
      </p:sp>
      <p:sp>
        <p:nvSpPr>
          <p:cNvPr id="85" name="矩形: 圆角 84"/>
          <p:cNvSpPr/>
          <p:nvPr/>
        </p:nvSpPr>
        <p:spPr>
          <a:xfrm>
            <a:off x="3222625" y="4327742"/>
            <a:ext cx="720725" cy="81319"/>
          </a:xfrm>
          <a:prstGeom prst="roundRect">
            <a:avLst>
              <a:gd name="adj" fmla="val 50000"/>
            </a:avLst>
          </a:prstGeom>
          <a:solidFill>
            <a:srgbClr val="EF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1.聚焦学科素养，整体构建学生培养目标</a:t>
            </a:r>
            <a:endParaRPr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8763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（三）加强培养学生素养为导向，立体多维促育人价值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93495" y="1244600"/>
          <a:ext cx="10433050" cy="5222240"/>
        </p:xfrm>
        <a:graphic>
          <a:graphicData uri="http://schemas.openxmlformats.org/drawingml/2006/table">
            <a:tbl>
              <a:tblPr firstRow="1" bandRow="1">
                <a:tableStyleId>{9A10F020-752E-4B08-AB93-CA642F5A23D6}</a:tableStyleId>
              </a:tblPr>
              <a:tblGrid>
                <a:gridCol w="816610"/>
                <a:gridCol w="1988820"/>
                <a:gridCol w="2574290"/>
                <a:gridCol w="878840"/>
                <a:gridCol w="1749425"/>
                <a:gridCol w="2425065"/>
              </a:tblGrid>
              <a:tr h="427355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校级社团安排表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7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序号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社团名称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指导教师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序号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社团名称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指导教师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32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田径（竞赛）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刘赟磊、查松山、毛一凯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10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3D建模精英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2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手球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王金宇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11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编程精英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张玲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505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3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健美操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朱慧慧、韩吉凤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12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纸模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赵珍珍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6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4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足球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朱文彬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13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益智拼搭</a:t>
                      </a:r>
                      <a:endParaRPr 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武亚敏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6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5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创意色彩</a:t>
                      </a:r>
                      <a:endParaRPr 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巢杨希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14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木模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张宇威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（蒋春凤）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500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6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创意儿童画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陈珂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15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合唱1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王丽、赵康伟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422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7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初级动漫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姚海燕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16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合唱2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张又文、吴洁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5772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8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趣味刻纸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杨洁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17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舞蹈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钱科、王雨晴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6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9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青花线描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刘紫娟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18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科学提优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陈静娴、武亚敏、赵珍珍、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蒋春凤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1.聚焦学科素养，整体构建学生培养目标</a:t>
            </a:r>
            <a:endParaRPr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8763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（三）加强培养学生素养为导向，立体多维促育人价值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650490" y="1637665"/>
          <a:ext cx="7736840" cy="4711700"/>
        </p:xfrm>
        <a:graphic>
          <a:graphicData uri="http://schemas.openxmlformats.org/drawingml/2006/table">
            <a:tbl>
              <a:tblPr firstRow="1" bandRow="1">
                <a:tableStyleId>{9A10F020-752E-4B08-AB93-CA642F5A23D6}</a:tableStyleId>
              </a:tblPr>
              <a:tblGrid>
                <a:gridCol w="982980"/>
                <a:gridCol w="5334000"/>
                <a:gridCol w="1419860"/>
              </a:tblGrid>
              <a:tr h="30607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2025年春综合学科学生竞赛一览表</a:t>
                      </a:r>
                      <a:endParaRPr lang="en-US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</a:tr>
              <a:tr h="612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学科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比赛项目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负责教师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12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体育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1、区春季运动会2、区足球比赛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朱文彬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12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音乐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2024年常州市和新北区中小学生合唱比赛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王雨晴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12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科学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常州市益智科技模型比赛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12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美术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常州市绘本大赛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巢杨希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224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信息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常州市创意编程与智能设计大赛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常州市程序设计小能手比赛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乐创人工智能竞赛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常州市机器人大赛 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7472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2. 学科活动特色化，构建丰富多元的学生生活</a:t>
            </a:r>
            <a:endParaRPr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8763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（三）加强培养学生素养为导向，立体多维促育人价值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43330" y="1492250"/>
          <a:ext cx="10367010" cy="4649470"/>
        </p:xfrm>
        <a:graphic>
          <a:graphicData uri="http://schemas.openxmlformats.org/drawingml/2006/table">
            <a:tbl>
              <a:tblPr firstRow="1" bandRow="1">
                <a:tableStyleId>{50EDB17E-F45D-4E79-B832-454E407DA756}</a:tableStyleId>
              </a:tblPr>
              <a:tblGrid>
                <a:gridCol w="1391285"/>
                <a:gridCol w="1370965"/>
                <a:gridCol w="1211580"/>
                <a:gridCol w="1527810"/>
                <a:gridCol w="4865370"/>
              </a:tblGrid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活动时间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具体活动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推进过程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</a:tr>
              <a:tr h="304800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3-4月</a:t>
                      </a:r>
                      <a:endParaRPr 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艺术节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4月发布方案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</a:tr>
              <a:tr h="304800">
                <a:tc vMerge="1">
                  <a:tcPr/>
                </a:tc>
                <a:tc vMerge="1">
                  <a:tcPr/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5月合唱比赛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</a:tr>
              <a:tr h="1203325">
                <a:tc vMerge="1"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科技节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3月21至4月22日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各类科技活动： 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组织科技小制作比赛、科普知识讲座、科普影片展、评选优秀科普读物读后感、实践报告、小论文等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01345">
                <a:tc vMerge="1">
                  <a:tcPr marL="68580" marR="68580" marT="0" marB="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春季运动会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落实方案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形成体育节方案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0134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发布方案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班主任、学生熟知方案并练习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90233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4月27-28日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正式举行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运动会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7472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2. 学科活动特色化，构建丰富多元的学生生活</a:t>
            </a:r>
            <a:endParaRPr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8763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（三）加强培养学生素养为导向，立体多维促育人价值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1345" y="1243965"/>
            <a:ext cx="9124950" cy="547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520190" y="721995"/>
            <a:ext cx="6050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3、聚焦学科质量</a:t>
            </a:r>
            <a:r>
              <a:rPr lang="zh-CN"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</a:t>
            </a:r>
            <a:r>
              <a:rPr sz="2800" dirty="0">
                <a:solidFill>
                  <a:srgbClr val="78644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助力学生素养培养</a:t>
            </a:r>
            <a:endParaRPr sz="2800" dirty="0">
              <a:solidFill>
                <a:srgbClr val="78644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1363" y="190706"/>
            <a:ext cx="8763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（三）加强培养学生素养为导向，立体多维促育人价值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97610" y="1339215"/>
          <a:ext cx="9369425" cy="5481320"/>
        </p:xfrm>
        <a:graphic>
          <a:graphicData uri="http://schemas.openxmlformats.org/drawingml/2006/table">
            <a:tbl>
              <a:tblPr firstRow="1" bandRow="1">
                <a:tableStyleId>{1EE38899-2BF2-42D1-B7C5-5126DE102E31}</a:tableStyleId>
              </a:tblPr>
              <a:tblGrid>
                <a:gridCol w="1122045"/>
                <a:gridCol w="3234055"/>
                <a:gridCol w="2208530"/>
                <a:gridCol w="1304925"/>
                <a:gridCol w="1499870"/>
              </a:tblGrid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学科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技能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知识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调研时间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调研人员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音乐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歌唱、拍节奏、唱谱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音乐要素、名家名曲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每月第三周学情调研</a:t>
                      </a:r>
                      <a:endParaRPr 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期末质量调研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月度：各学科教师</a:t>
                      </a:r>
                      <a:endParaRPr 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期末：行政人员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823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体育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肺活量，坐位体前屈，一分钟仰卧起坐，一分钟跳绳，50米跑，50米往返跑，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体育健康知识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 vMerge="1">
                  <a:tcPr/>
                </a:tc>
                <a:tc vMerge="1">
                  <a:tcPr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美术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图、形、色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名画、名家、色彩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 vMerge="1">
                  <a:tcPr/>
                </a:tc>
                <a:tc vMerge="1">
                  <a:tcPr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科学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实验操作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科学知识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 vMerge="1">
                  <a:tcPr/>
                </a:tc>
                <a:tc vMerge="1">
                  <a:tcPr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信息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上机操作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操作知识</a:t>
                      </a:r>
                      <a:endParaRPr lang="en-US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 anchorCtr="0"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52780" y="385445"/>
            <a:ext cx="6102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ea typeface="宋体" panose="02010600030101010101" pitchFamily="2" charset="-122"/>
              </a:rPr>
              <a:t>附录：综合组下学期行事历工作表（后期补充工作内容）</a:t>
            </a:r>
            <a:endParaRPr lang="zh-CN" altLang="en-US" b="1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615565" y="864870"/>
          <a:ext cx="7314565" cy="5768340"/>
        </p:xfrm>
        <a:graphic>
          <a:graphicData uri="http://schemas.openxmlformats.org/drawingml/2006/table">
            <a:tbl>
              <a:tblPr firstRow="1" bandRow="1">
                <a:tableStyleId>{1EE38899-2BF2-42D1-B7C5-5126DE102E31}</a:tableStyleId>
              </a:tblPr>
              <a:tblGrid>
                <a:gridCol w="872490"/>
                <a:gridCol w="2768600"/>
                <a:gridCol w="2850515"/>
                <a:gridCol w="822960"/>
              </a:tblGrid>
              <a:tr h="316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活动名称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负责人（部门）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备注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2月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期初备课检查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教研组长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3月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学生能级调研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各教研组长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6162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弘雅文化节开幕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各教研组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762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生命之水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巢杨希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603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创意编程与智能设计大赛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750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4月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学生能级调研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各教研组长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市区益智科技模型</a:t>
                      </a: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比赛</a:t>
                      </a:r>
                      <a:endParaRPr lang="en-US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春季运动会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课程教学中心、体育组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5月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学生能级调研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各教研组长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市区</a:t>
                      </a:r>
                      <a:r>
                        <a:rPr lang="zh-CN" alt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合唱</a:t>
                      </a: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比赛</a:t>
                      </a:r>
                      <a:endParaRPr lang="en-US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王雨晴</a:t>
                      </a:r>
                      <a:endParaRPr lang="en-US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75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程序设计小能手比赛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区春季运动会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朱文彬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75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六年级毕业工作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万婧、六年级组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7432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6月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乐创比赛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杨明武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区小学美术质量调研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巢杨希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六年级区测</a:t>
                      </a:r>
                      <a:endParaRPr lang="zh-CN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六年级老师</a:t>
                      </a:r>
                      <a:endParaRPr lang="zh-CN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市</a:t>
                      </a: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区足球比赛</a:t>
                      </a:r>
                      <a:endParaRPr lang="en-US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  <a:latin typeface="楷体" panose="02010609060101010101" charset="-122"/>
                          <a:ea typeface="楷体" panose="02010609060101010101" charset="-122"/>
                        </a:rPr>
                        <a:t>朱文彬、刘超</a:t>
                      </a:r>
                      <a:endParaRPr lang="en-US" altLang="en-US" sz="1800">
                        <a:highlight>
                          <a:srgbClr val="FFFF00"/>
                        </a:highligh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168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综合学科期末质量调研</a:t>
                      </a: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综合学科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老师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>
            <p:custDataLst>
              <p:tags r:id="rId1"/>
            </p:custDataLst>
          </p:nvPr>
        </p:nvSpPr>
        <p:spPr>
          <a:xfrm>
            <a:off x="391160" y="37084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近期工作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08405" y="1602740"/>
          <a:ext cx="10513060" cy="4560570"/>
        </p:xfrm>
        <a:graphic>
          <a:graphicData uri="http://schemas.openxmlformats.org/drawingml/2006/table">
            <a:tbl>
              <a:tblPr firstRow="1">
                <a:tableStyleId>{4C61FD5C-896A-4095-8AEA-4C8E8BA129BD}</a:tableStyleId>
              </a:tblPr>
              <a:tblGrid>
                <a:gridCol w="705485"/>
                <a:gridCol w="7593330"/>
                <a:gridCol w="2214245"/>
              </a:tblGrid>
              <a:tr h="416560">
                <a:tc>
                  <a:txBody>
                    <a:bodyPr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序号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工作内容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节点日期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p>
                      <a:pPr algn="ctr"/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1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参加各科教材分析（音、体、美、科、信）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见各学科群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</a:tr>
              <a:tr h="558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</a:rPr>
                        <a:t>2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+mn-ea"/>
                        </a:rPr>
                        <a:t>完成专用教室清洁及布置工作、做好正常教学准备工作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+mn-ea"/>
                        </a:rPr>
                        <a:t>2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+mn-ea"/>
                        </a:rPr>
                        <a:t>.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+mn-ea"/>
                        </a:rPr>
                        <a:t>11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5645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</a:rPr>
                        <a:t>3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检查两周提前备课情况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2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.</a:t>
                      </a:r>
                      <a:r>
                        <a:rPr 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12</a:t>
                      </a:r>
                      <a:endParaRPr 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</a:tr>
              <a:tr h="651510">
                <a:tc>
                  <a:txBody>
                    <a:bodyPr/>
                    <a:p>
                      <a:pPr algn="ctr"/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</a:rPr>
                        <a:t>4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学生报到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2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.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12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</a:tr>
              <a:tr h="651510">
                <a:tc>
                  <a:txBody>
                    <a:bodyPr/>
                    <a:p>
                      <a:pPr algn="ctr"/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</a:rPr>
                        <a:t>5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上报课题名称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2.15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</a:tr>
              <a:tr h="577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</a:rPr>
                        <a:t>6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教研组计划交流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2.20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</a:tr>
              <a:tr h="577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</a:rPr>
                        <a:t>7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“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双减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”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案例提交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charset="-122"/>
                          <a:sym typeface="华文新魏" panose="02010800040101010101" charset="-122"/>
                        </a:rPr>
                        <a:t>2.20</a:t>
                      </a:r>
                      <a:endParaRPr lang="en-US" altLang="zh-CN" sz="2400" dirty="0">
                        <a:latin typeface="楷体" panose="02010609060101010101" charset="-122"/>
                        <a:ea typeface="楷体" panose="02010609060101010101" charset="-122"/>
                        <a:cs typeface="华文新魏" panose="02010800040101010101" charset="-122"/>
                        <a:sym typeface="华文新魏" panose="0201080004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>
            <p:custDataLst>
              <p:tags r:id="rId1"/>
            </p:custDataLst>
          </p:nvPr>
        </p:nvSpPr>
        <p:spPr>
          <a:xfrm>
            <a:off x="391160" y="37084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期初备课格式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3225" y="1731645"/>
            <a:ext cx="92081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统一备课格式，包括：字体、字号、行距等。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二次备课用批注方式进行修改。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期初备课中应包含：教材分析、教学进度、单元分析（如有）、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周的备课量。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2615" y="50171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提醒：完善好群内表格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7b0a2020202022776f7264617274223a20227b5c2269645c223a32353030333237372c5c227469645c223a5c225c227d220a7d0a"/>
          <p:cNvSpPr txBox="1"/>
          <p:nvPr/>
        </p:nvSpPr>
        <p:spPr>
          <a:xfrm>
            <a:off x="2176780" y="726440"/>
            <a:ext cx="7621905" cy="61855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50000"/>
              </a:lnSpc>
            </a:pPr>
            <a:r>
              <a:rPr lang="zh-CN" altLang="en-US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202</a:t>
            </a:r>
            <a:r>
              <a:rPr lang="en-US" altLang="zh-CN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5</a:t>
            </a:r>
            <a:r>
              <a:rPr lang="zh-CN" altLang="en-US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，</a:t>
            </a:r>
            <a:endParaRPr lang="zh-CN" altLang="en-US" sz="4400" b="1" dirty="0">
              <a:ln w="5258" cmpd="sng">
                <a:solidFill>
                  <a:srgbClr val="F3EDDA"/>
                </a:solidFill>
                <a:prstDash val="solid"/>
              </a:ln>
              <a:solidFill>
                <a:srgbClr val="23426C"/>
              </a:solidFill>
              <a:effectLst>
                <a:outerShdw dist="50800" dir="2700000" algn="tl" rotWithShape="0">
                  <a:srgbClr val="AE4846">
                    <a:alpha val="10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步履所向，春山可望。</a:t>
            </a:r>
            <a:endParaRPr lang="zh-CN" altLang="en-US" sz="4400" b="1" dirty="0">
              <a:ln w="5258" cmpd="sng">
                <a:solidFill>
                  <a:srgbClr val="F3EDDA"/>
                </a:solidFill>
                <a:prstDash val="solid"/>
              </a:ln>
              <a:solidFill>
                <a:srgbClr val="23426C"/>
              </a:solidFill>
              <a:effectLst>
                <a:outerShdw dist="50800" dir="2700000" algn="tl" rotWithShape="0">
                  <a:srgbClr val="AE4846">
                    <a:alpha val="10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我们又将继续蓄能、再度启航，</a:t>
            </a:r>
            <a:endParaRPr lang="zh-CN" altLang="en-US" sz="4400" b="1" dirty="0">
              <a:ln w="5258" cmpd="sng">
                <a:solidFill>
                  <a:srgbClr val="F3EDDA"/>
                </a:solidFill>
                <a:prstDash val="solid"/>
              </a:ln>
              <a:solidFill>
                <a:srgbClr val="23426C"/>
              </a:solidFill>
              <a:effectLst>
                <a:outerShdw dist="50800" dir="2700000" algn="tl" rotWithShape="0">
                  <a:srgbClr val="AE4846">
                    <a:alpha val="10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愿携手共进，</a:t>
            </a:r>
            <a:endParaRPr lang="zh-CN" altLang="en-US" sz="4400" b="1" dirty="0">
              <a:ln w="5258" cmpd="sng">
                <a:solidFill>
                  <a:srgbClr val="F3EDDA"/>
                </a:solidFill>
                <a:prstDash val="solid"/>
              </a:ln>
              <a:solidFill>
                <a:srgbClr val="23426C"/>
              </a:solidFill>
              <a:effectLst>
                <a:outerShdw dist="50800" dir="2700000" algn="tl" rotWithShape="0">
                  <a:srgbClr val="AE4846">
                    <a:alpha val="10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ln w="5258" cmpd="sng">
                  <a:solidFill>
                    <a:srgbClr val="F3EDDA"/>
                  </a:solidFill>
                  <a:prstDash val="solid"/>
                </a:ln>
                <a:solidFill>
                  <a:srgbClr val="23426C"/>
                </a:solidFill>
                <a:effectLst>
                  <a:outerShdw dist="50800" dir="2700000" algn="tl" rotWithShape="0">
                    <a:srgbClr val="AE4846">
                      <a:alpha val="10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  <a:sym typeface="+mn-lt"/>
              </a:rPr>
              <a:t>擘画美好蓝图！</a:t>
            </a:r>
            <a:endParaRPr lang="zh-CN" altLang="en-US" sz="4400" b="1" dirty="0">
              <a:ln w="5258" cmpd="sng">
                <a:solidFill>
                  <a:srgbClr val="F3EDDA"/>
                </a:solidFill>
                <a:prstDash val="solid"/>
              </a:ln>
              <a:solidFill>
                <a:srgbClr val="23426C"/>
              </a:solidFill>
              <a:effectLst>
                <a:outerShdw dist="50800" dir="2700000" algn="tl" rotWithShape="0">
                  <a:srgbClr val="AE4846">
                    <a:alpha val="10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4400" b="1" dirty="0">
              <a:ln w="5258" cmpd="sng">
                <a:solidFill>
                  <a:srgbClr val="F3EDDA"/>
                </a:solidFill>
                <a:prstDash val="solid"/>
              </a:ln>
              <a:solidFill>
                <a:srgbClr val="23426C"/>
              </a:solidFill>
              <a:effectLst>
                <a:outerShdw dist="50800" dir="2700000" algn="tl" rotWithShape="0">
                  <a:srgbClr val="AE4846">
                    <a:alpha val="10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73139" y="2955894"/>
            <a:ext cx="5445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Chapter</a:t>
            </a:r>
            <a:endParaRPr lang="zh-CN" altLang="en-US" sz="8800" dirty="0">
              <a:solidFill>
                <a:srgbClr val="EEEAE7">
                  <a:alpha val="80000"/>
                </a:srgbClr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1060" y="2011239"/>
            <a:ext cx="1409880" cy="1409880"/>
            <a:chOff x="5527949" y="1826778"/>
            <a:chExt cx="1136102" cy="1136102"/>
          </a:xfrm>
        </p:grpSpPr>
        <p:sp>
          <p:nvSpPr>
            <p:cNvPr id="2" name="椭圆 1"/>
            <p:cNvSpPr/>
            <p:nvPr/>
          </p:nvSpPr>
          <p:spPr>
            <a:xfrm>
              <a:off x="5527949" y="1826778"/>
              <a:ext cx="1136102" cy="1136102"/>
            </a:xfrm>
            <a:prstGeom prst="ellipse">
              <a:avLst/>
            </a:prstGeom>
            <a:solidFill>
              <a:srgbClr val="8AA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10435" y="2140989"/>
              <a:ext cx="812752" cy="620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99821" y="3576188"/>
            <a:ext cx="30670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现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状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分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析</a:t>
            </a:r>
            <a:endParaRPr lang="zh-CN" altLang="en-US" sz="4800" dirty="0">
              <a:solidFill>
                <a:srgbClr val="786449"/>
              </a:solidFill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59911" y="248197"/>
            <a:ext cx="2428240" cy="877418"/>
            <a:chOff x="-1555117" y="641873"/>
            <a:chExt cx="2428240" cy="877418"/>
          </a:xfrm>
        </p:grpSpPr>
        <p:sp>
          <p:nvSpPr>
            <p:cNvPr id="38" name="文本框 37"/>
            <p:cNvSpPr txBox="1"/>
            <p:nvPr/>
          </p:nvSpPr>
          <p:spPr>
            <a:xfrm>
              <a:off x="-1555117" y="641873"/>
              <a:ext cx="242824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solidFill>
                    <a:srgbClr val="786449"/>
                  </a:solidFill>
                  <a:latin typeface="方正楷体简体" panose="02000000000000000000" charset="-122"/>
                  <a:ea typeface="方正楷体简体" panose="02000000000000000000" charset="-122"/>
                  <a:cs typeface="+mn-ea"/>
                  <a:sym typeface="+mn-lt"/>
                </a:rPr>
                <a:t>背景分析</a:t>
              </a:r>
              <a:endParaRPr lang="zh-CN" altLang="en-US" sz="4400" b="1" dirty="0">
                <a:solidFill>
                  <a:srgbClr val="786449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-1378755" y="1410226"/>
              <a:ext cx="595641" cy="109065"/>
            </a:xfrm>
            <a:prstGeom prst="roundRect">
              <a:avLst>
                <a:gd name="adj" fmla="val 50000"/>
              </a:avLst>
            </a:prstGeom>
            <a:solidFill>
              <a:srgbClr val="EF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6" name="矩形 85"/>
          <p:cNvSpPr/>
          <p:nvPr>
            <p:custDataLst>
              <p:tags r:id="rId1"/>
            </p:custDataLst>
          </p:nvPr>
        </p:nvSpPr>
        <p:spPr>
          <a:xfrm>
            <a:off x="7354570" y="1630045"/>
            <a:ext cx="2926080" cy="6991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《关于深化教育教学改革全面提高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义务教育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质量的意见》</a:t>
            </a:r>
            <a:endParaRPr lang="zh-CN" altLang="en-US" sz="2000" b="1" dirty="0">
              <a:solidFill>
                <a:schemeClr val="accent1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ea"/>
            </a:endParaRPr>
          </a:p>
        </p:txBody>
      </p:sp>
      <p:sp>
        <p:nvSpPr>
          <p:cNvPr id="88" name="矩形 87"/>
          <p:cNvSpPr/>
          <p:nvPr>
            <p:custDataLst>
              <p:tags r:id="rId2"/>
            </p:custDataLst>
          </p:nvPr>
        </p:nvSpPr>
        <p:spPr>
          <a:xfrm>
            <a:off x="4483100" y="1370965"/>
            <a:ext cx="2609850" cy="6991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</a:rPr>
              <a:t>《新课程标准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</a:rPr>
              <a:t>2022版》</a:t>
            </a:r>
            <a:endParaRPr lang="zh-CN" altLang="en-US" sz="2000" b="1" dirty="0">
              <a:solidFill>
                <a:schemeClr val="accent1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</a:endParaRPr>
          </a:p>
        </p:txBody>
      </p:sp>
      <p:sp>
        <p:nvSpPr>
          <p:cNvPr id="93" name="矩形 92"/>
          <p:cNvSpPr/>
          <p:nvPr>
            <p:custDataLst>
              <p:tags r:id="rId3"/>
            </p:custDataLst>
          </p:nvPr>
        </p:nvSpPr>
        <p:spPr>
          <a:xfrm>
            <a:off x="5906770" y="5033010"/>
            <a:ext cx="1735455" cy="5695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五育并举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”</a:t>
            </a:r>
            <a:endParaRPr lang="zh-CN" altLang="en-US" sz="2000" b="1" dirty="0">
              <a:solidFill>
                <a:schemeClr val="accent1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ea"/>
            </a:endParaRPr>
          </a:p>
        </p:txBody>
      </p:sp>
      <p:sp>
        <p:nvSpPr>
          <p:cNvPr id="94" name="矩形 93"/>
          <p:cNvSpPr/>
          <p:nvPr>
            <p:custDataLst>
              <p:tags r:id="rId4"/>
            </p:custDataLst>
          </p:nvPr>
        </p:nvSpPr>
        <p:spPr>
          <a:xfrm>
            <a:off x="8828405" y="5046980"/>
            <a:ext cx="2326640" cy="5695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2024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区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素质教育综合评估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意见</a:t>
            </a:r>
            <a:endParaRPr lang="zh-CN" altLang="en-US" sz="2000" b="1" dirty="0">
              <a:solidFill>
                <a:schemeClr val="accent1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ea"/>
            </a:endParaRPr>
          </a:p>
        </p:txBody>
      </p:sp>
      <p:sp>
        <p:nvSpPr>
          <p:cNvPr id="95" name="矩形 94"/>
          <p:cNvSpPr/>
          <p:nvPr>
            <p:custDataLst>
              <p:tags r:id="rId5"/>
            </p:custDataLst>
          </p:nvPr>
        </p:nvSpPr>
        <p:spPr>
          <a:xfrm>
            <a:off x="2985135" y="5033010"/>
            <a:ext cx="1735455" cy="5695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双减</a:t>
            </a: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ea"/>
              </a:rPr>
              <a:t>”</a:t>
            </a:r>
            <a:endParaRPr lang="zh-CN" altLang="en-US" sz="2000" b="1" dirty="0">
              <a:solidFill>
                <a:schemeClr val="accent1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ea"/>
            </a:endParaRPr>
          </a:p>
        </p:txBody>
      </p:sp>
      <p:sp>
        <p:nvSpPr>
          <p:cNvPr id="96" name="矩形 95"/>
          <p:cNvSpPr/>
          <p:nvPr>
            <p:custDataLst>
              <p:tags r:id="rId6"/>
            </p:custDataLst>
          </p:nvPr>
        </p:nvSpPr>
        <p:spPr>
          <a:xfrm>
            <a:off x="1518920" y="1635125"/>
            <a:ext cx="2145665" cy="6991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</a:rPr>
              <a:t>《习近平总书记教育重要论述讲义》</a:t>
            </a:r>
            <a:endParaRPr lang="zh-CN" altLang="en-US" sz="2000" b="1" dirty="0">
              <a:solidFill>
                <a:schemeClr val="accent1"/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</a:endParaRPr>
          </a:p>
        </p:txBody>
      </p:sp>
      <p:cxnSp>
        <p:nvCxnSpPr>
          <p:cNvPr id="97" name="直接连接符 96"/>
          <p:cNvCxnSpPr/>
          <p:nvPr>
            <p:custDataLst>
              <p:tags r:id="rId7"/>
            </p:custDataLst>
          </p:nvPr>
        </p:nvCxnSpPr>
        <p:spPr>
          <a:xfrm flipV="1">
            <a:off x="1295400" y="2070100"/>
            <a:ext cx="0" cy="11525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>
            <p:custDataLst>
              <p:tags r:id="rId8"/>
            </p:custDataLst>
          </p:nvPr>
        </p:nvCxnSpPr>
        <p:spPr>
          <a:xfrm flipV="1">
            <a:off x="4221480" y="2039620"/>
            <a:ext cx="0" cy="11525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>
            <p:custDataLst>
              <p:tags r:id="rId9"/>
            </p:custDataLst>
          </p:nvPr>
        </p:nvCxnSpPr>
        <p:spPr>
          <a:xfrm flipV="1">
            <a:off x="7148195" y="2039620"/>
            <a:ext cx="0" cy="11525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>
            <p:custDataLst>
              <p:tags r:id="rId10"/>
            </p:custDataLst>
          </p:nvPr>
        </p:nvCxnSpPr>
        <p:spPr>
          <a:xfrm rot="10800000" flipV="1">
            <a:off x="8611235" y="4450080"/>
            <a:ext cx="0" cy="11525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>
            <p:custDataLst>
              <p:tags r:id="rId11"/>
            </p:custDataLst>
          </p:nvPr>
        </p:nvCxnSpPr>
        <p:spPr>
          <a:xfrm rot="10800000" flipV="1">
            <a:off x="5687695" y="4450080"/>
            <a:ext cx="0" cy="11525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>
            <p:custDataLst>
              <p:tags r:id="rId12"/>
            </p:custDataLst>
          </p:nvPr>
        </p:nvCxnSpPr>
        <p:spPr>
          <a:xfrm rot="10800000" flipV="1">
            <a:off x="2750820" y="4450080"/>
            <a:ext cx="0" cy="11525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任意多边形 102"/>
          <p:cNvSpPr/>
          <p:nvPr>
            <p:custDataLst>
              <p:tags r:id="rId13"/>
            </p:custDataLst>
          </p:nvPr>
        </p:nvSpPr>
        <p:spPr>
          <a:xfrm>
            <a:off x="1291590" y="3162935"/>
            <a:ext cx="970915" cy="1269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9" h="1999">
                <a:moveTo>
                  <a:pt x="0" y="0"/>
                </a:moveTo>
                <a:lnTo>
                  <a:pt x="1529" y="0"/>
                </a:lnTo>
                <a:lnTo>
                  <a:pt x="1529" y="1999"/>
                </a:lnTo>
                <a:lnTo>
                  <a:pt x="764" y="1514"/>
                </a:lnTo>
                <a:lnTo>
                  <a:pt x="0" y="199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70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07950" tIns="107950" rIns="107950" bIns="10795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p>
            <a:pPr lvl="0" algn="ctr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ea"/>
              </a:rPr>
              <a:t>1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alpha val="50000"/>
                  </a:schemeClr>
                </a:outerShdw>
              </a:effectLst>
              <a:latin typeface="方正公文黑体" panose="02000500000000000000" charset="-122"/>
              <a:ea typeface="方正公文黑体" panose="02000500000000000000" charset="-122"/>
              <a:cs typeface="+mn-ea"/>
              <a:sym typeface="+mn-ea"/>
            </a:endParaRPr>
          </a:p>
        </p:txBody>
      </p:sp>
      <p:sp>
        <p:nvSpPr>
          <p:cNvPr id="104" name="矩形 103"/>
          <p:cNvSpPr/>
          <p:nvPr>
            <p:custDataLst>
              <p:tags r:id="rId14"/>
            </p:custDataLst>
          </p:nvPr>
        </p:nvSpPr>
        <p:spPr>
          <a:xfrm>
            <a:off x="2750820" y="3162935"/>
            <a:ext cx="970915" cy="128905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70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07950" tIns="107950" rIns="107950" bIns="10795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 b="1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0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ea"/>
              </a:rPr>
              <a:t>2</a:t>
            </a:r>
            <a:r>
              <a:rPr lang="en-US" altLang="zh-CN" sz="2800" b="1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2</a:t>
            </a:r>
            <a:endParaRPr lang="en-US" altLang="zh-CN" sz="2800" b="1">
              <a:gradFill flip="none" rotWithShape="1">
                <a:gsLst>
                  <a:gs pos="0">
                    <a:schemeClr val="lt1">
                      <a:lumMod val="100000"/>
                    </a:schemeClr>
                  </a:gs>
                  <a:gs pos="100000">
                    <a:srgbClr val="FFFFFF">
                      <a:alpha val="74902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5400000" algn="t" rotWithShape="0">
                  <a:schemeClr val="accent1">
                    <a:alpha val="50000"/>
                  </a:schemeClr>
                </a:outerShdw>
              </a:effectLst>
              <a:latin typeface="+mn-ea"/>
              <a:cs typeface="+mn-ea"/>
              <a:sym typeface="+mn-ea"/>
            </a:endParaRPr>
          </a:p>
        </p:txBody>
      </p:sp>
      <p:sp>
        <p:nvSpPr>
          <p:cNvPr id="105" name="矩形 104"/>
          <p:cNvSpPr/>
          <p:nvPr>
            <p:custDataLst>
              <p:tags r:id="rId15"/>
            </p:custDataLst>
          </p:nvPr>
        </p:nvSpPr>
        <p:spPr>
          <a:xfrm>
            <a:off x="4217670" y="3162935"/>
            <a:ext cx="970915" cy="128905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70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07950" tIns="107950" rIns="107950" bIns="10795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 b="1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0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ea"/>
              </a:rPr>
              <a:t>3</a:t>
            </a:r>
            <a:r>
              <a:rPr lang="en-US" altLang="zh-CN" sz="2800" b="1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3</a:t>
            </a:r>
            <a:endParaRPr lang="en-US" altLang="zh-CN" sz="2800" b="1">
              <a:gradFill flip="none" rotWithShape="1">
                <a:gsLst>
                  <a:gs pos="0">
                    <a:schemeClr val="lt1">
                      <a:lumMod val="100000"/>
                    </a:schemeClr>
                  </a:gs>
                  <a:gs pos="100000">
                    <a:srgbClr val="FFFFFF">
                      <a:alpha val="74902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5400000" algn="t" rotWithShape="0">
                  <a:schemeClr val="accent1">
                    <a:alpha val="50000"/>
                  </a:schemeClr>
                </a:outerShdw>
              </a:effectLst>
              <a:latin typeface="+mn-ea"/>
              <a:cs typeface="+mn-ea"/>
              <a:sym typeface="+mn-ea"/>
            </a:endParaRPr>
          </a:p>
        </p:txBody>
      </p:sp>
      <p:sp>
        <p:nvSpPr>
          <p:cNvPr id="106" name="矩形 105"/>
          <p:cNvSpPr/>
          <p:nvPr>
            <p:custDataLst>
              <p:tags r:id="rId16"/>
            </p:custDataLst>
          </p:nvPr>
        </p:nvSpPr>
        <p:spPr>
          <a:xfrm>
            <a:off x="5684520" y="3162935"/>
            <a:ext cx="970915" cy="128905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70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07950" tIns="107950" rIns="107950" bIns="10795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 b="1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0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ea"/>
              </a:rPr>
              <a:t>4</a:t>
            </a:r>
            <a:r>
              <a:rPr lang="en-US" altLang="zh-CN" sz="2800" b="1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4</a:t>
            </a:r>
            <a:endParaRPr lang="en-US" altLang="zh-CN" sz="2800" b="1">
              <a:gradFill flip="none" rotWithShape="1">
                <a:gsLst>
                  <a:gs pos="0">
                    <a:schemeClr val="lt1">
                      <a:lumMod val="100000"/>
                    </a:schemeClr>
                  </a:gs>
                  <a:gs pos="100000">
                    <a:srgbClr val="FFFFFF">
                      <a:alpha val="74902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5400000" algn="t" rotWithShape="0">
                  <a:schemeClr val="accent1">
                    <a:alpha val="50000"/>
                  </a:schemeClr>
                </a:outerShdw>
              </a:effectLst>
              <a:latin typeface="+mn-ea"/>
              <a:cs typeface="+mn-ea"/>
              <a:sym typeface="+mn-ea"/>
            </a:endParaRPr>
          </a:p>
        </p:txBody>
      </p:sp>
      <p:sp>
        <p:nvSpPr>
          <p:cNvPr id="107" name="矩形 106"/>
          <p:cNvSpPr/>
          <p:nvPr>
            <p:custDataLst>
              <p:tags r:id="rId17"/>
            </p:custDataLst>
          </p:nvPr>
        </p:nvSpPr>
        <p:spPr>
          <a:xfrm>
            <a:off x="7143750" y="3162935"/>
            <a:ext cx="970915" cy="128905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70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07950" tIns="107950" rIns="107950" bIns="10795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 b="1" dirty="0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05</a:t>
            </a:r>
            <a:endParaRPr lang="en-US" altLang="zh-CN" sz="2800" b="1" dirty="0">
              <a:gradFill flip="none" rotWithShape="1">
                <a:gsLst>
                  <a:gs pos="0">
                    <a:schemeClr val="lt1">
                      <a:lumMod val="100000"/>
                    </a:schemeClr>
                  </a:gs>
                  <a:gs pos="100000">
                    <a:srgbClr val="FFFFFF">
                      <a:alpha val="74902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5400000" algn="t" rotWithShape="0">
                  <a:schemeClr val="accent1">
                    <a:alpha val="50000"/>
                  </a:schemeClr>
                </a:outerShdw>
              </a:effectLst>
              <a:latin typeface="+mn-ea"/>
              <a:cs typeface="+mn-ea"/>
              <a:sym typeface="+mn-ea"/>
            </a:endParaRPr>
          </a:p>
        </p:txBody>
      </p:sp>
      <p:sp>
        <p:nvSpPr>
          <p:cNvPr id="108" name="矩形 107"/>
          <p:cNvSpPr/>
          <p:nvPr>
            <p:custDataLst>
              <p:tags r:id="rId18"/>
            </p:custDataLst>
          </p:nvPr>
        </p:nvSpPr>
        <p:spPr>
          <a:xfrm>
            <a:off x="8610600" y="3162935"/>
            <a:ext cx="970915" cy="128905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70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07950" tIns="107950" rIns="107950" bIns="10795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 b="1" dirty="0">
                <a:gradFill flip="none" rotWithShape="1">
                  <a:gsLst>
                    <a:gs pos="0">
                      <a:schemeClr val="lt1">
                        <a:lumMod val="100000"/>
                      </a:schemeClr>
                    </a:gs>
                    <a:gs pos="100000">
                      <a:srgbClr val="FFFFFF">
                        <a:alpha val="74902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schemeClr val="accent1">
                      <a:alpha val="50000"/>
                    </a:schemeClr>
                  </a:outerShdw>
                </a:effectLst>
                <a:latin typeface="+mn-ea"/>
                <a:cs typeface="+mn-ea"/>
                <a:sym typeface="+mn-ea"/>
              </a:rPr>
              <a:t>06</a:t>
            </a:r>
            <a:endParaRPr lang="en-US" altLang="zh-CN" sz="2800" b="1" dirty="0">
              <a:gradFill flip="none" rotWithShape="1">
                <a:gsLst>
                  <a:gs pos="0">
                    <a:schemeClr val="lt1">
                      <a:lumMod val="100000"/>
                    </a:schemeClr>
                  </a:gs>
                  <a:gs pos="100000">
                    <a:srgbClr val="FFFFFF">
                      <a:alpha val="74902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5400000" algn="t" rotWithShape="0">
                  <a:schemeClr val="accent1">
                    <a:alpha val="50000"/>
                  </a:schemeClr>
                </a:outerShdw>
              </a:effectLst>
              <a:latin typeface="+mn-ea"/>
              <a:cs typeface="+mn-ea"/>
              <a:sym typeface="+mn-ea"/>
            </a:endParaRPr>
          </a:p>
        </p:txBody>
      </p:sp>
      <p:sp>
        <p:nvSpPr>
          <p:cNvPr id="109" name="平行四边形 108"/>
          <p:cNvSpPr/>
          <p:nvPr>
            <p:custDataLst>
              <p:tags r:id="rId19"/>
            </p:custDataLst>
          </p:nvPr>
        </p:nvSpPr>
        <p:spPr>
          <a:xfrm rot="5400000">
            <a:off x="1858010" y="3559175"/>
            <a:ext cx="1289685" cy="496570"/>
          </a:xfrm>
          <a:prstGeom prst="parallelogram">
            <a:avLst>
              <a:gd name="adj" fmla="val 66048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0" name="平行四边形 109"/>
          <p:cNvSpPr/>
          <p:nvPr>
            <p:custDataLst>
              <p:tags r:id="rId20"/>
            </p:custDataLst>
          </p:nvPr>
        </p:nvSpPr>
        <p:spPr>
          <a:xfrm rot="5400000">
            <a:off x="3324860" y="3559175"/>
            <a:ext cx="1289685" cy="496570"/>
          </a:xfrm>
          <a:prstGeom prst="parallelogram">
            <a:avLst>
              <a:gd name="adj" fmla="val 66048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1" name="平行四边形 110"/>
          <p:cNvSpPr/>
          <p:nvPr>
            <p:custDataLst>
              <p:tags r:id="rId21"/>
            </p:custDataLst>
          </p:nvPr>
        </p:nvSpPr>
        <p:spPr>
          <a:xfrm rot="5400000">
            <a:off x="4791710" y="3559175"/>
            <a:ext cx="1289685" cy="496570"/>
          </a:xfrm>
          <a:prstGeom prst="parallelogram">
            <a:avLst>
              <a:gd name="adj" fmla="val 66048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2" name="平行四边形 111"/>
          <p:cNvSpPr/>
          <p:nvPr>
            <p:custDataLst>
              <p:tags r:id="rId22"/>
            </p:custDataLst>
          </p:nvPr>
        </p:nvSpPr>
        <p:spPr>
          <a:xfrm rot="5400000">
            <a:off x="6257925" y="3559175"/>
            <a:ext cx="1289685" cy="496570"/>
          </a:xfrm>
          <a:prstGeom prst="parallelogram">
            <a:avLst>
              <a:gd name="adj" fmla="val 66048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3" name="平行四边形 112"/>
          <p:cNvSpPr/>
          <p:nvPr>
            <p:custDataLst>
              <p:tags r:id="rId23"/>
            </p:custDataLst>
          </p:nvPr>
        </p:nvSpPr>
        <p:spPr>
          <a:xfrm rot="5400000">
            <a:off x="7717790" y="3559175"/>
            <a:ext cx="1289685" cy="496570"/>
          </a:xfrm>
          <a:prstGeom prst="parallelogram">
            <a:avLst>
              <a:gd name="adj" fmla="val 66048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4" name="平行四边形 113"/>
          <p:cNvSpPr/>
          <p:nvPr>
            <p:custDataLst>
              <p:tags r:id="rId24"/>
            </p:custDataLst>
          </p:nvPr>
        </p:nvSpPr>
        <p:spPr>
          <a:xfrm rot="5400000">
            <a:off x="9275445" y="3467735"/>
            <a:ext cx="1020445" cy="410845"/>
          </a:xfrm>
          <a:prstGeom prst="parallelogram">
            <a:avLst>
              <a:gd name="adj" fmla="val 8037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5" name="右箭头 114"/>
          <p:cNvSpPr/>
          <p:nvPr>
            <p:custDataLst>
              <p:tags r:id="rId25"/>
            </p:custDataLst>
          </p:nvPr>
        </p:nvSpPr>
        <p:spPr>
          <a:xfrm>
            <a:off x="9991090" y="3355975"/>
            <a:ext cx="867410" cy="964565"/>
          </a:xfrm>
          <a:prstGeom prst="rightArrow">
            <a:avLst>
              <a:gd name="adj1" fmla="val 71222"/>
              <a:gd name="adj2" fmla="val 72076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8834" y="242160"/>
            <a:ext cx="2418080" cy="949173"/>
            <a:chOff x="-1555117" y="641873"/>
            <a:chExt cx="2418080" cy="949173"/>
          </a:xfrm>
        </p:grpSpPr>
        <p:sp>
          <p:nvSpPr>
            <p:cNvPr id="33" name="文本框 32"/>
            <p:cNvSpPr txBox="1"/>
            <p:nvPr/>
          </p:nvSpPr>
          <p:spPr>
            <a:xfrm>
              <a:off x="-1555117" y="641873"/>
              <a:ext cx="2418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786449"/>
                  </a:solidFill>
                  <a:latin typeface="字由点字腾凌体" panose="02010601030101010101" charset="-122"/>
                  <a:ea typeface="字由点字腾凌体" panose="02010601030101010101" charset="-122"/>
                  <a:cs typeface="+mn-ea"/>
                  <a:sym typeface="+mn-lt"/>
                </a:rPr>
                <a:t>优势分析</a:t>
              </a:r>
              <a:endParaRPr lang="zh-CN" altLang="en-US" sz="4400" dirty="0">
                <a:solidFill>
                  <a:srgbClr val="786449"/>
                </a:solidFill>
                <a:latin typeface="字由点字腾凌体" panose="02010601030101010101" charset="-122"/>
                <a:ea typeface="字由点字腾凌体" panose="02010601030101010101" charset="-122"/>
                <a:cs typeface="+mn-ea"/>
                <a:sym typeface="+mn-lt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-1378755" y="1481981"/>
              <a:ext cx="595641" cy="109065"/>
            </a:xfrm>
            <a:prstGeom prst="roundRect">
              <a:avLst>
                <a:gd name="adj" fmla="val 50000"/>
              </a:avLst>
            </a:prstGeom>
            <a:solidFill>
              <a:srgbClr val="EF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1013751" y="2116573"/>
            <a:ext cx="3005138" cy="3310865"/>
          </a:xfrm>
          <a:prstGeom prst="roundRect">
            <a:avLst>
              <a:gd name="adj" fmla="val 3165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871001" y="1537241"/>
            <a:ext cx="1195388" cy="1086100"/>
            <a:chOff x="2100262" y="1824803"/>
            <a:chExt cx="1195388" cy="1086100"/>
          </a:xfrm>
        </p:grpSpPr>
        <p:sp>
          <p:nvSpPr>
            <p:cNvPr id="14" name="任意多边形: 形状 3"/>
            <p:cNvSpPr/>
            <p:nvPr>
              <p:custDataLst>
                <p:tags r:id="rId3"/>
              </p:custDataLst>
            </p:nvPr>
          </p:nvSpPr>
          <p:spPr>
            <a:xfrm>
              <a:off x="2195512" y="1824803"/>
              <a:ext cx="1100138" cy="1013533"/>
            </a:xfrm>
            <a:custGeom>
              <a:avLst/>
              <a:gdLst>
                <a:gd name="connsiteX0" fmla="*/ 0 w 981075"/>
                <a:gd name="connsiteY0" fmla="*/ 0 h 903843"/>
                <a:gd name="connsiteX1" fmla="*/ 981075 w 981075"/>
                <a:gd name="connsiteY1" fmla="*/ 262878 h 903843"/>
                <a:gd name="connsiteX2" fmla="*/ 981075 w 981075"/>
                <a:gd name="connsiteY2" fmla="*/ 903843 h 903843"/>
                <a:gd name="connsiteX3" fmla="*/ 0 w 981075"/>
                <a:gd name="connsiteY3" fmla="*/ 640965 h 90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903843">
                  <a:moveTo>
                    <a:pt x="0" y="0"/>
                  </a:moveTo>
                  <a:lnTo>
                    <a:pt x="981075" y="262878"/>
                  </a:lnTo>
                  <a:lnTo>
                    <a:pt x="981075" y="903843"/>
                  </a:lnTo>
                  <a:lnTo>
                    <a:pt x="0" y="640965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5" name="任意多边形: 形状 4"/>
            <p:cNvSpPr/>
            <p:nvPr>
              <p:custDataLst>
                <p:tags r:id="rId4"/>
              </p:custDataLst>
            </p:nvPr>
          </p:nvSpPr>
          <p:spPr>
            <a:xfrm>
              <a:off x="2100262" y="1897370"/>
              <a:ext cx="1100138" cy="1013533"/>
            </a:xfrm>
            <a:custGeom>
              <a:avLst/>
              <a:gdLst>
                <a:gd name="connsiteX0" fmla="*/ 0 w 981075"/>
                <a:gd name="connsiteY0" fmla="*/ 0 h 903843"/>
                <a:gd name="connsiteX1" fmla="*/ 981075 w 981075"/>
                <a:gd name="connsiteY1" fmla="*/ 262878 h 903843"/>
                <a:gd name="connsiteX2" fmla="*/ 981075 w 981075"/>
                <a:gd name="connsiteY2" fmla="*/ 903843 h 903843"/>
                <a:gd name="connsiteX3" fmla="*/ 0 w 981075"/>
                <a:gd name="connsiteY3" fmla="*/ 640965 h 90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903843">
                  <a:moveTo>
                    <a:pt x="0" y="0"/>
                  </a:moveTo>
                  <a:lnTo>
                    <a:pt x="981075" y="262878"/>
                  </a:lnTo>
                  <a:lnTo>
                    <a:pt x="981075" y="903843"/>
                  </a:lnTo>
                  <a:lnTo>
                    <a:pt x="0" y="6409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2268271" y="2265636"/>
              <a:ext cx="7641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isometricOffAxis1Left">
                  <a:rot lat="712929" lon="2590656" rev="21521296"/>
                </a:camera>
                <a:lightRig rig="threePt" dir="t"/>
              </a:scene3d>
            </a:bodyPr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Part 1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矩形: 圆角 6"/>
          <p:cNvSpPr/>
          <p:nvPr>
            <p:custDataLst>
              <p:tags r:id="rId6"/>
            </p:custDataLst>
          </p:nvPr>
        </p:nvSpPr>
        <p:spPr>
          <a:xfrm>
            <a:off x="4593431" y="2116573"/>
            <a:ext cx="3005138" cy="3310865"/>
          </a:xfrm>
          <a:prstGeom prst="roundRect">
            <a:avLst>
              <a:gd name="adj" fmla="val 3165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5450681" y="1537241"/>
            <a:ext cx="1195388" cy="1086100"/>
            <a:chOff x="2100262" y="1824803"/>
            <a:chExt cx="1195388" cy="1086100"/>
          </a:xfrm>
        </p:grpSpPr>
        <p:sp>
          <p:nvSpPr>
            <p:cNvPr id="22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2195512" y="1824803"/>
              <a:ext cx="1100138" cy="1013533"/>
            </a:xfrm>
            <a:custGeom>
              <a:avLst/>
              <a:gdLst>
                <a:gd name="connsiteX0" fmla="*/ 0 w 981075"/>
                <a:gd name="connsiteY0" fmla="*/ 0 h 903843"/>
                <a:gd name="connsiteX1" fmla="*/ 981075 w 981075"/>
                <a:gd name="connsiteY1" fmla="*/ 262878 h 903843"/>
                <a:gd name="connsiteX2" fmla="*/ 981075 w 981075"/>
                <a:gd name="connsiteY2" fmla="*/ 903843 h 903843"/>
                <a:gd name="connsiteX3" fmla="*/ 0 w 981075"/>
                <a:gd name="connsiteY3" fmla="*/ 640965 h 90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903843">
                  <a:moveTo>
                    <a:pt x="0" y="0"/>
                  </a:moveTo>
                  <a:lnTo>
                    <a:pt x="981075" y="262878"/>
                  </a:lnTo>
                  <a:lnTo>
                    <a:pt x="981075" y="903843"/>
                  </a:lnTo>
                  <a:lnTo>
                    <a:pt x="0" y="640965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/>
            </a:p>
          </p:txBody>
        </p:sp>
        <p:sp>
          <p:nvSpPr>
            <p:cNvPr id="24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2100262" y="1897370"/>
              <a:ext cx="1100138" cy="1013533"/>
            </a:xfrm>
            <a:custGeom>
              <a:avLst/>
              <a:gdLst>
                <a:gd name="connsiteX0" fmla="*/ 0 w 981075"/>
                <a:gd name="connsiteY0" fmla="*/ 0 h 903843"/>
                <a:gd name="connsiteX1" fmla="*/ 981075 w 981075"/>
                <a:gd name="connsiteY1" fmla="*/ 262878 h 903843"/>
                <a:gd name="connsiteX2" fmla="*/ 981075 w 981075"/>
                <a:gd name="connsiteY2" fmla="*/ 903843 h 903843"/>
                <a:gd name="connsiteX3" fmla="*/ 0 w 981075"/>
                <a:gd name="connsiteY3" fmla="*/ 640965 h 90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903843">
                  <a:moveTo>
                    <a:pt x="0" y="0"/>
                  </a:moveTo>
                  <a:lnTo>
                    <a:pt x="981075" y="262878"/>
                  </a:lnTo>
                  <a:lnTo>
                    <a:pt x="981075" y="903843"/>
                  </a:lnTo>
                  <a:lnTo>
                    <a:pt x="0" y="6409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2268271" y="2265636"/>
              <a:ext cx="7641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isometricOffAxis1Left">
                  <a:rot lat="712929" lon="2590656" rev="21521296"/>
                </a:camera>
                <a:lightRig rig="threePt" dir="t"/>
              </a:scene3d>
            </a:bodyPr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Part 2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6" name="矩形: 圆角 11"/>
          <p:cNvSpPr/>
          <p:nvPr>
            <p:custDataLst>
              <p:tags r:id="rId11"/>
            </p:custDataLst>
          </p:nvPr>
        </p:nvSpPr>
        <p:spPr>
          <a:xfrm>
            <a:off x="8173111" y="2116573"/>
            <a:ext cx="3005138" cy="3310865"/>
          </a:xfrm>
          <a:prstGeom prst="roundRect">
            <a:avLst>
              <a:gd name="adj" fmla="val 3165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27" name="组合 26"/>
          <p:cNvGrpSpPr/>
          <p:nvPr>
            <p:custDataLst>
              <p:tags r:id="rId12"/>
            </p:custDataLst>
          </p:nvPr>
        </p:nvGrpSpPr>
        <p:grpSpPr>
          <a:xfrm>
            <a:off x="9030361" y="1537241"/>
            <a:ext cx="1195388" cy="1086100"/>
            <a:chOff x="2100262" y="1824803"/>
            <a:chExt cx="1195388" cy="1086100"/>
          </a:xfrm>
        </p:grpSpPr>
        <p:sp>
          <p:nvSpPr>
            <p:cNvPr id="28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2195512" y="1824803"/>
              <a:ext cx="1100138" cy="1013533"/>
            </a:xfrm>
            <a:custGeom>
              <a:avLst/>
              <a:gdLst>
                <a:gd name="connsiteX0" fmla="*/ 0 w 981075"/>
                <a:gd name="connsiteY0" fmla="*/ 0 h 903843"/>
                <a:gd name="connsiteX1" fmla="*/ 981075 w 981075"/>
                <a:gd name="connsiteY1" fmla="*/ 262878 h 903843"/>
                <a:gd name="connsiteX2" fmla="*/ 981075 w 981075"/>
                <a:gd name="connsiteY2" fmla="*/ 903843 h 903843"/>
                <a:gd name="connsiteX3" fmla="*/ 0 w 981075"/>
                <a:gd name="connsiteY3" fmla="*/ 640965 h 90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903843">
                  <a:moveTo>
                    <a:pt x="0" y="0"/>
                  </a:moveTo>
                  <a:lnTo>
                    <a:pt x="981075" y="262878"/>
                  </a:lnTo>
                  <a:lnTo>
                    <a:pt x="981075" y="903843"/>
                  </a:lnTo>
                  <a:lnTo>
                    <a:pt x="0" y="640965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9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2100262" y="1897370"/>
              <a:ext cx="1100138" cy="1013533"/>
            </a:xfrm>
            <a:custGeom>
              <a:avLst/>
              <a:gdLst>
                <a:gd name="connsiteX0" fmla="*/ 0 w 981075"/>
                <a:gd name="connsiteY0" fmla="*/ 0 h 903843"/>
                <a:gd name="connsiteX1" fmla="*/ 981075 w 981075"/>
                <a:gd name="connsiteY1" fmla="*/ 262878 h 903843"/>
                <a:gd name="connsiteX2" fmla="*/ 981075 w 981075"/>
                <a:gd name="connsiteY2" fmla="*/ 903843 h 903843"/>
                <a:gd name="connsiteX3" fmla="*/ 0 w 981075"/>
                <a:gd name="connsiteY3" fmla="*/ 640965 h 90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903843">
                  <a:moveTo>
                    <a:pt x="0" y="0"/>
                  </a:moveTo>
                  <a:lnTo>
                    <a:pt x="981075" y="262878"/>
                  </a:lnTo>
                  <a:lnTo>
                    <a:pt x="981075" y="903843"/>
                  </a:lnTo>
                  <a:lnTo>
                    <a:pt x="0" y="6409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>
              <p:custDataLst>
                <p:tags r:id="rId15"/>
              </p:custDataLst>
            </p:nvPr>
          </p:nvSpPr>
          <p:spPr>
            <a:xfrm>
              <a:off x="2268271" y="2265636"/>
              <a:ext cx="7641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isometricOffAxis1Left">
                  <a:rot lat="712929" lon="2590656" rev="21521296"/>
                </a:camera>
                <a:lightRig rig="threePt" dir="t"/>
              </a:scene3d>
            </a:bodyPr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Part 3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1095375" y="3282315"/>
            <a:ext cx="2924175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  <a:latin typeface="+mn-ea"/>
              </a:rPr>
              <a:t>  </a:t>
            </a: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少年硅谷正有序建设中，课程成果丰硕，物型空间逐步完善。并获得市区项目落地加持；艺体组也在市区教研室的引领下，进行跨学科主题教学的实践，并形成了初步的课程案例。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>
          <a:xfrm>
            <a:off x="1210310" y="2794635"/>
            <a:ext cx="2630170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课程建设逐步优化</a:t>
            </a:r>
            <a:endParaRPr lang="zh-CN" altLang="en-US" sz="24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8"/>
            </p:custDataLst>
          </p:nvPr>
        </p:nvSpPr>
        <p:spPr>
          <a:xfrm>
            <a:off x="4657090" y="3750945"/>
            <a:ext cx="287782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综合学科在教师比赛方面不断攀升五级梯队层级逐年提升，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课题、论文每年均有新突破，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9"/>
            </p:custDataLst>
          </p:nvPr>
        </p:nvSpPr>
        <p:spPr>
          <a:xfrm>
            <a:off x="4784090" y="3033078"/>
            <a:ext cx="2623820" cy="3073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0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教师队伍发展梯度向上</a:t>
            </a:r>
            <a:endParaRPr lang="zh-CN" altLang="en-US" sz="20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0"/>
            </p:custDataLst>
          </p:nvPr>
        </p:nvSpPr>
        <p:spPr>
          <a:xfrm>
            <a:off x="8610599" y="3572866"/>
            <a:ext cx="2267346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对课程方案的再解读、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对课程纲要进一步的梳理，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挖掘学科育人的价值。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提升学生学科素养。</a:t>
            </a:r>
            <a:endParaRPr sz="16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1"/>
            </p:custDataLst>
          </p:nvPr>
        </p:nvSpPr>
        <p:spPr>
          <a:xfrm>
            <a:off x="8543924" y="3002099"/>
            <a:ext cx="2267346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学生培养有序列</a:t>
            </a:r>
            <a:endParaRPr lang="zh-CN" altLang="en-US" sz="2400"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00550" y="2200274"/>
            <a:ext cx="3352800" cy="3352802"/>
            <a:chOff x="4419600" y="1752599"/>
            <a:chExt cx="3352800" cy="3352802"/>
          </a:xfrm>
        </p:grpSpPr>
        <p:grpSp>
          <p:nvGrpSpPr>
            <p:cNvPr id="6" name="组合 5"/>
            <p:cNvGrpSpPr/>
            <p:nvPr/>
          </p:nvGrpSpPr>
          <p:grpSpPr>
            <a:xfrm>
              <a:off x="4419600" y="1752599"/>
              <a:ext cx="3352800" cy="3352802"/>
              <a:chOff x="4819650" y="2181225"/>
              <a:chExt cx="3352800" cy="3352802"/>
            </a:xfrm>
          </p:grpSpPr>
          <p:sp>
            <p:nvSpPr>
              <p:cNvPr id="5" name="矩形: 圆角 4"/>
              <p:cNvSpPr/>
              <p:nvPr/>
            </p:nvSpPr>
            <p:spPr>
              <a:xfrm rot="14400000">
                <a:off x="5448302" y="3448052"/>
                <a:ext cx="3352800" cy="819150"/>
              </a:xfrm>
              <a:prstGeom prst="roundRect">
                <a:avLst>
                  <a:gd name="adj" fmla="val 50000"/>
                </a:avLst>
              </a:prstGeom>
              <a:solidFill>
                <a:srgbClr val="EBB88D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>
                <a:off x="4819650" y="4555934"/>
                <a:ext cx="3352800" cy="819150"/>
              </a:xfrm>
              <a:prstGeom prst="roundRect">
                <a:avLst>
                  <a:gd name="adj" fmla="val 50000"/>
                </a:avLst>
              </a:prstGeom>
              <a:solidFill>
                <a:srgbClr val="DDC5B0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8000000">
                <a:off x="4190999" y="3448050"/>
                <a:ext cx="3352800" cy="819150"/>
              </a:xfrm>
              <a:prstGeom prst="roundRect">
                <a:avLst>
                  <a:gd name="adj" fmla="val 50000"/>
                </a:avLst>
              </a:prstGeom>
              <a:solidFill>
                <a:srgbClr val="EDCAAD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太阳形 44"/>
            <p:cNvSpPr>
              <a:spLocks noChangeArrowheads="1"/>
            </p:cNvSpPr>
            <p:nvPr/>
          </p:nvSpPr>
          <p:spPr bwMode="auto">
            <a:xfrm>
              <a:off x="4635474" y="4350694"/>
              <a:ext cx="464600" cy="336089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太阳形 44"/>
            <p:cNvSpPr>
              <a:spLocks noChangeArrowheads="1"/>
            </p:cNvSpPr>
            <p:nvPr/>
          </p:nvSpPr>
          <p:spPr bwMode="auto">
            <a:xfrm>
              <a:off x="7091927" y="4251024"/>
              <a:ext cx="464600" cy="437581"/>
            </a:xfrm>
            <a:custGeom>
              <a:avLst/>
              <a:gdLst>
                <a:gd name="T0" fmla="*/ 12933 w 12933"/>
                <a:gd name="T1" fmla="*/ 5028 h 12198"/>
                <a:gd name="T2" fmla="*/ 7549 w 12933"/>
                <a:gd name="T3" fmla="*/ 1531 h 12198"/>
                <a:gd name="T4" fmla="*/ 6467 w 12933"/>
                <a:gd name="T5" fmla="*/ 0 h 12198"/>
                <a:gd name="T6" fmla="*/ 5384 w 12933"/>
                <a:gd name="T7" fmla="*/ 1531 h 12198"/>
                <a:gd name="T8" fmla="*/ 0 w 12933"/>
                <a:gd name="T9" fmla="*/ 5028 h 12198"/>
                <a:gd name="T10" fmla="*/ 452 w 12933"/>
                <a:gd name="T11" fmla="*/ 7610 h 12198"/>
                <a:gd name="T12" fmla="*/ 10910 w 12933"/>
                <a:gd name="T13" fmla="*/ 12198 h 12198"/>
                <a:gd name="T14" fmla="*/ 12933 w 12933"/>
                <a:gd name="T15" fmla="*/ 7610 h 12198"/>
                <a:gd name="T16" fmla="*/ 6920 w 12933"/>
                <a:gd name="T17" fmla="*/ 8984 h 12198"/>
                <a:gd name="T18" fmla="*/ 8704 w 12933"/>
                <a:gd name="T19" fmla="*/ 7623 h 12198"/>
                <a:gd name="T20" fmla="*/ 6013 w 12933"/>
                <a:gd name="T21" fmla="*/ 11291 h 12198"/>
                <a:gd name="T22" fmla="*/ 4453 w 12933"/>
                <a:gd name="T23" fmla="*/ 9890 h 12198"/>
                <a:gd name="T24" fmla="*/ 6013 w 12933"/>
                <a:gd name="T25" fmla="*/ 11291 h 12198"/>
                <a:gd name="T26" fmla="*/ 4229 w 12933"/>
                <a:gd name="T27" fmla="*/ 7623 h 12198"/>
                <a:gd name="T28" fmla="*/ 6013 w 12933"/>
                <a:gd name="T29" fmla="*/ 8984 h 12198"/>
                <a:gd name="T30" fmla="*/ 4363 w 12933"/>
                <a:gd name="T31" fmla="*/ 8984 h 12198"/>
                <a:gd name="T32" fmla="*/ 6630 w 12933"/>
                <a:gd name="T33" fmla="*/ 1325 h 12198"/>
                <a:gd name="T34" fmla="*/ 6303 w 12933"/>
                <a:gd name="T35" fmla="*/ 1325 h 12198"/>
                <a:gd name="T36" fmla="*/ 6303 w 12933"/>
                <a:gd name="T37" fmla="*/ 971 h 12198"/>
                <a:gd name="T38" fmla="*/ 6630 w 12933"/>
                <a:gd name="T39" fmla="*/ 971 h 12198"/>
                <a:gd name="T40" fmla="*/ 6000 w 12933"/>
                <a:gd name="T41" fmla="*/ 2196 h 12198"/>
                <a:gd name="T42" fmla="*/ 6934 w 12933"/>
                <a:gd name="T43" fmla="*/ 2196 h 12198"/>
                <a:gd name="T44" fmla="*/ 2935 w 12933"/>
                <a:gd name="T45" fmla="*/ 5028 h 12198"/>
                <a:gd name="T46" fmla="*/ 907 w 12933"/>
                <a:gd name="T47" fmla="*/ 5935 h 12198"/>
                <a:gd name="T48" fmla="*/ 12027 w 12933"/>
                <a:gd name="T49" fmla="*/ 6704 h 12198"/>
                <a:gd name="T50" fmla="*/ 907 w 12933"/>
                <a:gd name="T51" fmla="*/ 5935 h 12198"/>
                <a:gd name="T52" fmla="*/ 3452 w 12933"/>
                <a:gd name="T53" fmla="*/ 8984 h 12198"/>
                <a:gd name="T54" fmla="*/ 1415 w 12933"/>
                <a:gd name="T55" fmla="*/ 7623 h 12198"/>
                <a:gd name="T56" fmla="*/ 2671 w 12933"/>
                <a:gd name="T57" fmla="*/ 11291 h 12198"/>
                <a:gd name="T58" fmla="*/ 3542 w 12933"/>
                <a:gd name="T59" fmla="*/ 9890 h 12198"/>
                <a:gd name="T60" fmla="*/ 2671 w 12933"/>
                <a:gd name="T61" fmla="*/ 11291 h 12198"/>
                <a:gd name="T62" fmla="*/ 8480 w 12933"/>
                <a:gd name="T63" fmla="*/ 9890 h 12198"/>
                <a:gd name="T64" fmla="*/ 6920 w 12933"/>
                <a:gd name="T65" fmla="*/ 11291 h 12198"/>
                <a:gd name="T66" fmla="*/ 10263 w 12933"/>
                <a:gd name="T67" fmla="*/ 11291 h 12198"/>
                <a:gd name="T68" fmla="*/ 9391 w 12933"/>
                <a:gd name="T69" fmla="*/ 9890 h 12198"/>
                <a:gd name="T70" fmla="*/ 10263 w 12933"/>
                <a:gd name="T71" fmla="*/ 11291 h 12198"/>
                <a:gd name="T72" fmla="*/ 9481 w 12933"/>
                <a:gd name="T73" fmla="*/ 8984 h 12198"/>
                <a:gd name="T74" fmla="*/ 11519 w 12933"/>
                <a:gd name="T75" fmla="*/ 7623 h 1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33" h="12198">
                  <a:moveTo>
                    <a:pt x="12933" y="7610"/>
                  </a:moveTo>
                  <a:lnTo>
                    <a:pt x="12933" y="5028"/>
                  </a:lnTo>
                  <a:lnTo>
                    <a:pt x="11334" y="5028"/>
                  </a:lnTo>
                  <a:lnTo>
                    <a:pt x="7549" y="1531"/>
                  </a:lnTo>
                  <a:cubicBezTo>
                    <a:pt x="7592" y="1411"/>
                    <a:pt x="7615" y="1282"/>
                    <a:pt x="7615" y="1148"/>
                  </a:cubicBezTo>
                  <a:cubicBezTo>
                    <a:pt x="7615" y="515"/>
                    <a:pt x="7100" y="0"/>
                    <a:pt x="6467" y="0"/>
                  </a:cubicBezTo>
                  <a:cubicBezTo>
                    <a:pt x="5834" y="0"/>
                    <a:pt x="5318" y="515"/>
                    <a:pt x="5318" y="1148"/>
                  </a:cubicBezTo>
                  <a:cubicBezTo>
                    <a:pt x="5318" y="1282"/>
                    <a:pt x="5342" y="1411"/>
                    <a:pt x="5384" y="1531"/>
                  </a:cubicBezTo>
                  <a:lnTo>
                    <a:pt x="1599" y="5028"/>
                  </a:lnTo>
                  <a:lnTo>
                    <a:pt x="0" y="5028"/>
                  </a:lnTo>
                  <a:lnTo>
                    <a:pt x="0" y="7610"/>
                  </a:lnTo>
                  <a:lnTo>
                    <a:pt x="452" y="7610"/>
                  </a:lnTo>
                  <a:lnTo>
                    <a:pt x="2023" y="12198"/>
                  </a:lnTo>
                  <a:lnTo>
                    <a:pt x="10910" y="12198"/>
                  </a:lnTo>
                  <a:lnTo>
                    <a:pt x="12481" y="7610"/>
                  </a:lnTo>
                  <a:lnTo>
                    <a:pt x="12933" y="7610"/>
                  </a:lnTo>
                  <a:close/>
                  <a:moveTo>
                    <a:pt x="8570" y="8984"/>
                  </a:moveTo>
                  <a:lnTo>
                    <a:pt x="6920" y="8984"/>
                  </a:lnTo>
                  <a:lnTo>
                    <a:pt x="6920" y="7623"/>
                  </a:lnTo>
                  <a:lnTo>
                    <a:pt x="8704" y="7623"/>
                  </a:lnTo>
                  <a:lnTo>
                    <a:pt x="8570" y="8984"/>
                  </a:lnTo>
                  <a:close/>
                  <a:moveTo>
                    <a:pt x="6013" y="11291"/>
                  </a:moveTo>
                  <a:lnTo>
                    <a:pt x="4591" y="11291"/>
                  </a:lnTo>
                  <a:lnTo>
                    <a:pt x="4453" y="9890"/>
                  </a:lnTo>
                  <a:lnTo>
                    <a:pt x="6013" y="9890"/>
                  </a:lnTo>
                  <a:lnTo>
                    <a:pt x="6013" y="11291"/>
                  </a:lnTo>
                  <a:close/>
                  <a:moveTo>
                    <a:pt x="4363" y="8984"/>
                  </a:moveTo>
                  <a:lnTo>
                    <a:pt x="4229" y="7623"/>
                  </a:lnTo>
                  <a:lnTo>
                    <a:pt x="6013" y="7623"/>
                  </a:lnTo>
                  <a:lnTo>
                    <a:pt x="6013" y="8984"/>
                  </a:lnTo>
                  <a:lnTo>
                    <a:pt x="4363" y="8984"/>
                  </a:lnTo>
                  <a:lnTo>
                    <a:pt x="4363" y="8984"/>
                  </a:lnTo>
                  <a:close/>
                  <a:moveTo>
                    <a:pt x="6708" y="1148"/>
                  </a:moveTo>
                  <a:cubicBezTo>
                    <a:pt x="6708" y="1218"/>
                    <a:pt x="6678" y="1281"/>
                    <a:pt x="6630" y="1325"/>
                  </a:cubicBezTo>
                  <a:cubicBezTo>
                    <a:pt x="6587" y="1365"/>
                    <a:pt x="6530" y="1389"/>
                    <a:pt x="6467" y="1389"/>
                  </a:cubicBezTo>
                  <a:cubicBezTo>
                    <a:pt x="6403" y="1389"/>
                    <a:pt x="6346" y="1365"/>
                    <a:pt x="6303" y="1325"/>
                  </a:cubicBezTo>
                  <a:cubicBezTo>
                    <a:pt x="6255" y="1281"/>
                    <a:pt x="6225" y="1218"/>
                    <a:pt x="6225" y="1148"/>
                  </a:cubicBezTo>
                  <a:cubicBezTo>
                    <a:pt x="6225" y="1078"/>
                    <a:pt x="6255" y="1015"/>
                    <a:pt x="6303" y="971"/>
                  </a:cubicBezTo>
                  <a:cubicBezTo>
                    <a:pt x="6346" y="931"/>
                    <a:pt x="6403" y="906"/>
                    <a:pt x="6467" y="906"/>
                  </a:cubicBezTo>
                  <a:cubicBezTo>
                    <a:pt x="6530" y="906"/>
                    <a:pt x="6587" y="931"/>
                    <a:pt x="6630" y="971"/>
                  </a:cubicBezTo>
                  <a:cubicBezTo>
                    <a:pt x="6678" y="1015"/>
                    <a:pt x="6708" y="1078"/>
                    <a:pt x="6708" y="1148"/>
                  </a:cubicBezTo>
                  <a:close/>
                  <a:moveTo>
                    <a:pt x="6000" y="2196"/>
                  </a:moveTo>
                  <a:cubicBezTo>
                    <a:pt x="6143" y="2260"/>
                    <a:pt x="6300" y="2296"/>
                    <a:pt x="6467" y="2296"/>
                  </a:cubicBezTo>
                  <a:cubicBezTo>
                    <a:pt x="6633" y="2296"/>
                    <a:pt x="6791" y="2260"/>
                    <a:pt x="6934" y="2196"/>
                  </a:cubicBezTo>
                  <a:lnTo>
                    <a:pt x="9998" y="5028"/>
                  </a:lnTo>
                  <a:lnTo>
                    <a:pt x="2935" y="5028"/>
                  </a:lnTo>
                  <a:lnTo>
                    <a:pt x="6000" y="2196"/>
                  </a:lnTo>
                  <a:close/>
                  <a:moveTo>
                    <a:pt x="907" y="5935"/>
                  </a:moveTo>
                  <a:lnTo>
                    <a:pt x="12027" y="5935"/>
                  </a:lnTo>
                  <a:lnTo>
                    <a:pt x="12027" y="6704"/>
                  </a:lnTo>
                  <a:lnTo>
                    <a:pt x="907" y="6704"/>
                  </a:lnTo>
                  <a:lnTo>
                    <a:pt x="907" y="5935"/>
                  </a:lnTo>
                  <a:close/>
                  <a:moveTo>
                    <a:pt x="3318" y="7623"/>
                  </a:moveTo>
                  <a:lnTo>
                    <a:pt x="3452" y="8984"/>
                  </a:lnTo>
                  <a:lnTo>
                    <a:pt x="1881" y="8984"/>
                  </a:lnTo>
                  <a:lnTo>
                    <a:pt x="1415" y="7623"/>
                  </a:lnTo>
                  <a:lnTo>
                    <a:pt x="3318" y="7623"/>
                  </a:lnTo>
                  <a:close/>
                  <a:moveTo>
                    <a:pt x="2671" y="11291"/>
                  </a:moveTo>
                  <a:lnTo>
                    <a:pt x="2191" y="9890"/>
                  </a:lnTo>
                  <a:lnTo>
                    <a:pt x="3542" y="9890"/>
                  </a:lnTo>
                  <a:lnTo>
                    <a:pt x="3680" y="11291"/>
                  </a:lnTo>
                  <a:lnTo>
                    <a:pt x="2671" y="11291"/>
                  </a:lnTo>
                  <a:close/>
                  <a:moveTo>
                    <a:pt x="6920" y="9890"/>
                  </a:moveTo>
                  <a:lnTo>
                    <a:pt x="8480" y="9890"/>
                  </a:lnTo>
                  <a:lnTo>
                    <a:pt x="8342" y="11291"/>
                  </a:lnTo>
                  <a:lnTo>
                    <a:pt x="6920" y="11291"/>
                  </a:lnTo>
                  <a:lnTo>
                    <a:pt x="6920" y="9890"/>
                  </a:lnTo>
                  <a:close/>
                  <a:moveTo>
                    <a:pt x="10263" y="11291"/>
                  </a:moveTo>
                  <a:lnTo>
                    <a:pt x="9253" y="11291"/>
                  </a:lnTo>
                  <a:lnTo>
                    <a:pt x="9391" y="9890"/>
                  </a:lnTo>
                  <a:lnTo>
                    <a:pt x="10742" y="9890"/>
                  </a:lnTo>
                  <a:lnTo>
                    <a:pt x="10263" y="11291"/>
                  </a:lnTo>
                  <a:close/>
                  <a:moveTo>
                    <a:pt x="11053" y="8984"/>
                  </a:moveTo>
                  <a:lnTo>
                    <a:pt x="9481" y="8984"/>
                  </a:lnTo>
                  <a:lnTo>
                    <a:pt x="9615" y="7623"/>
                  </a:lnTo>
                  <a:lnTo>
                    <a:pt x="11519" y="7623"/>
                  </a:lnTo>
                  <a:lnTo>
                    <a:pt x="11053" y="8984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太阳形 44"/>
            <p:cNvSpPr>
              <a:spLocks noChangeArrowheads="1"/>
            </p:cNvSpPr>
            <p:nvPr/>
          </p:nvSpPr>
          <p:spPr bwMode="auto">
            <a:xfrm>
              <a:off x="5863700" y="2157773"/>
              <a:ext cx="464600" cy="406465"/>
            </a:xfrm>
            <a:custGeom>
              <a:avLst/>
              <a:gdLst>
                <a:gd name="connsiteX0" fmla="*/ 352138 w 608485"/>
                <a:gd name="connsiteY0" fmla="*/ 457876 h 532346"/>
                <a:gd name="connsiteX1" fmla="*/ 352138 w 608485"/>
                <a:gd name="connsiteY1" fmla="*/ 471679 h 532346"/>
                <a:gd name="connsiteX2" fmla="*/ 383994 w 608485"/>
                <a:gd name="connsiteY2" fmla="*/ 483262 h 532346"/>
                <a:gd name="connsiteX3" fmla="*/ 459356 w 608485"/>
                <a:gd name="connsiteY3" fmla="*/ 490502 h 532346"/>
                <a:gd name="connsiteX4" fmla="*/ 534767 w 608485"/>
                <a:gd name="connsiteY4" fmla="*/ 483262 h 532346"/>
                <a:gd name="connsiteX5" fmla="*/ 566574 w 608485"/>
                <a:gd name="connsiteY5" fmla="*/ 471679 h 532346"/>
                <a:gd name="connsiteX6" fmla="*/ 566574 w 608485"/>
                <a:gd name="connsiteY6" fmla="*/ 457876 h 532346"/>
                <a:gd name="connsiteX7" fmla="*/ 555746 w 608485"/>
                <a:gd name="connsiteY7" fmla="*/ 461351 h 532346"/>
                <a:gd name="connsiteX8" fmla="*/ 459356 w 608485"/>
                <a:gd name="connsiteY8" fmla="*/ 472886 h 532346"/>
                <a:gd name="connsiteX9" fmla="*/ 362967 w 608485"/>
                <a:gd name="connsiteY9" fmla="*/ 461351 h 532346"/>
                <a:gd name="connsiteX10" fmla="*/ 352138 w 608485"/>
                <a:gd name="connsiteY10" fmla="*/ 457876 h 532346"/>
                <a:gd name="connsiteX11" fmla="*/ 41901 w 608485"/>
                <a:gd name="connsiteY11" fmla="*/ 455228 h 532346"/>
                <a:gd name="connsiteX12" fmla="*/ 41901 w 608485"/>
                <a:gd name="connsiteY12" fmla="*/ 471396 h 532346"/>
                <a:gd name="connsiteX13" fmla="*/ 73701 w 608485"/>
                <a:gd name="connsiteY13" fmla="*/ 482979 h 532346"/>
                <a:gd name="connsiteX14" fmla="*/ 149094 w 608485"/>
                <a:gd name="connsiteY14" fmla="*/ 490267 h 532346"/>
                <a:gd name="connsiteX15" fmla="*/ 224438 w 608485"/>
                <a:gd name="connsiteY15" fmla="*/ 482979 h 532346"/>
                <a:gd name="connsiteX16" fmla="*/ 256238 w 608485"/>
                <a:gd name="connsiteY16" fmla="*/ 471396 h 532346"/>
                <a:gd name="connsiteX17" fmla="*/ 256238 w 608485"/>
                <a:gd name="connsiteY17" fmla="*/ 455228 h 532346"/>
                <a:gd name="connsiteX18" fmla="*/ 245461 w 608485"/>
                <a:gd name="connsiteY18" fmla="*/ 458703 h 532346"/>
                <a:gd name="connsiteX19" fmla="*/ 149094 w 608485"/>
                <a:gd name="connsiteY19" fmla="*/ 470286 h 532346"/>
                <a:gd name="connsiteX20" fmla="*/ 52678 w 608485"/>
                <a:gd name="connsiteY20" fmla="*/ 458703 h 532346"/>
                <a:gd name="connsiteX21" fmla="*/ 41901 w 608485"/>
                <a:gd name="connsiteY21" fmla="*/ 455228 h 532346"/>
                <a:gd name="connsiteX22" fmla="*/ 352138 w 608485"/>
                <a:gd name="connsiteY22" fmla="*/ 398705 h 532346"/>
                <a:gd name="connsiteX23" fmla="*/ 352138 w 608485"/>
                <a:gd name="connsiteY23" fmla="*/ 411688 h 532346"/>
                <a:gd name="connsiteX24" fmla="*/ 358471 w 608485"/>
                <a:gd name="connsiteY24" fmla="*/ 415307 h 532346"/>
                <a:gd name="connsiteX25" fmla="*/ 383946 w 608485"/>
                <a:gd name="connsiteY25" fmla="*/ 423560 h 532346"/>
                <a:gd name="connsiteX26" fmla="*/ 459356 w 608485"/>
                <a:gd name="connsiteY26" fmla="*/ 431090 h 532346"/>
                <a:gd name="connsiteX27" fmla="*/ 534767 w 608485"/>
                <a:gd name="connsiteY27" fmla="*/ 423560 h 532346"/>
                <a:gd name="connsiteX28" fmla="*/ 560290 w 608485"/>
                <a:gd name="connsiteY28" fmla="*/ 415307 h 532346"/>
                <a:gd name="connsiteX29" fmla="*/ 566574 w 608485"/>
                <a:gd name="connsiteY29" fmla="*/ 411688 h 532346"/>
                <a:gd name="connsiteX30" fmla="*/ 566574 w 608485"/>
                <a:gd name="connsiteY30" fmla="*/ 398705 h 532346"/>
                <a:gd name="connsiteX31" fmla="*/ 555746 w 608485"/>
                <a:gd name="connsiteY31" fmla="*/ 402180 h 532346"/>
                <a:gd name="connsiteX32" fmla="*/ 459356 w 608485"/>
                <a:gd name="connsiteY32" fmla="*/ 413715 h 532346"/>
                <a:gd name="connsiteX33" fmla="*/ 362967 w 608485"/>
                <a:gd name="connsiteY33" fmla="*/ 402180 h 532346"/>
                <a:gd name="connsiteX34" fmla="*/ 352138 w 608485"/>
                <a:gd name="connsiteY34" fmla="*/ 398705 h 532346"/>
                <a:gd name="connsiteX35" fmla="*/ 41901 w 608485"/>
                <a:gd name="connsiteY35" fmla="*/ 394801 h 532346"/>
                <a:gd name="connsiteX36" fmla="*/ 41901 w 608485"/>
                <a:gd name="connsiteY36" fmla="*/ 409039 h 532346"/>
                <a:gd name="connsiteX37" fmla="*/ 48184 w 608485"/>
                <a:gd name="connsiteY37" fmla="*/ 412659 h 532346"/>
                <a:gd name="connsiteX38" fmla="*/ 73701 w 608485"/>
                <a:gd name="connsiteY38" fmla="*/ 420912 h 532346"/>
                <a:gd name="connsiteX39" fmla="*/ 149094 w 608485"/>
                <a:gd name="connsiteY39" fmla="*/ 428441 h 532346"/>
                <a:gd name="connsiteX40" fmla="*/ 224486 w 608485"/>
                <a:gd name="connsiteY40" fmla="*/ 420912 h 532346"/>
                <a:gd name="connsiteX41" fmla="*/ 249955 w 608485"/>
                <a:gd name="connsiteY41" fmla="*/ 412659 h 532346"/>
                <a:gd name="connsiteX42" fmla="*/ 256238 w 608485"/>
                <a:gd name="connsiteY42" fmla="*/ 409039 h 532346"/>
                <a:gd name="connsiteX43" fmla="*/ 256238 w 608485"/>
                <a:gd name="connsiteY43" fmla="*/ 394801 h 532346"/>
                <a:gd name="connsiteX44" fmla="*/ 245461 w 608485"/>
                <a:gd name="connsiteY44" fmla="*/ 398276 h 532346"/>
                <a:gd name="connsiteX45" fmla="*/ 149094 w 608485"/>
                <a:gd name="connsiteY45" fmla="*/ 409811 h 532346"/>
                <a:gd name="connsiteX46" fmla="*/ 52678 w 608485"/>
                <a:gd name="connsiteY46" fmla="*/ 398276 h 532346"/>
                <a:gd name="connsiteX47" fmla="*/ 41901 w 608485"/>
                <a:gd name="connsiteY47" fmla="*/ 394801 h 532346"/>
                <a:gd name="connsiteX48" fmla="*/ 352138 w 608485"/>
                <a:gd name="connsiteY48" fmla="*/ 339534 h 532346"/>
                <a:gd name="connsiteX49" fmla="*/ 352138 w 608485"/>
                <a:gd name="connsiteY49" fmla="*/ 352517 h 532346"/>
                <a:gd name="connsiteX50" fmla="*/ 358471 w 608485"/>
                <a:gd name="connsiteY50" fmla="*/ 356136 h 532346"/>
                <a:gd name="connsiteX51" fmla="*/ 383946 w 608485"/>
                <a:gd name="connsiteY51" fmla="*/ 364390 h 532346"/>
                <a:gd name="connsiteX52" fmla="*/ 459356 w 608485"/>
                <a:gd name="connsiteY52" fmla="*/ 371919 h 532346"/>
                <a:gd name="connsiteX53" fmla="*/ 534767 w 608485"/>
                <a:gd name="connsiteY53" fmla="*/ 364390 h 532346"/>
                <a:gd name="connsiteX54" fmla="*/ 560290 w 608485"/>
                <a:gd name="connsiteY54" fmla="*/ 356136 h 532346"/>
                <a:gd name="connsiteX55" fmla="*/ 566574 w 608485"/>
                <a:gd name="connsiteY55" fmla="*/ 352468 h 532346"/>
                <a:gd name="connsiteX56" fmla="*/ 566574 w 608485"/>
                <a:gd name="connsiteY56" fmla="*/ 339534 h 532346"/>
                <a:gd name="connsiteX57" fmla="*/ 555746 w 608485"/>
                <a:gd name="connsiteY57" fmla="*/ 343009 h 532346"/>
                <a:gd name="connsiteX58" fmla="*/ 459356 w 608485"/>
                <a:gd name="connsiteY58" fmla="*/ 354544 h 532346"/>
                <a:gd name="connsiteX59" fmla="*/ 362967 w 608485"/>
                <a:gd name="connsiteY59" fmla="*/ 343009 h 532346"/>
                <a:gd name="connsiteX60" fmla="*/ 352138 w 608485"/>
                <a:gd name="connsiteY60" fmla="*/ 339534 h 532346"/>
                <a:gd name="connsiteX61" fmla="*/ 41901 w 608485"/>
                <a:gd name="connsiteY61" fmla="*/ 336256 h 532346"/>
                <a:gd name="connsiteX62" fmla="*/ 41901 w 608485"/>
                <a:gd name="connsiteY62" fmla="*/ 348612 h 532346"/>
                <a:gd name="connsiteX63" fmla="*/ 48184 w 608485"/>
                <a:gd name="connsiteY63" fmla="*/ 352232 h 532346"/>
                <a:gd name="connsiteX64" fmla="*/ 73701 w 608485"/>
                <a:gd name="connsiteY64" fmla="*/ 360485 h 532346"/>
                <a:gd name="connsiteX65" fmla="*/ 149094 w 608485"/>
                <a:gd name="connsiteY65" fmla="*/ 368014 h 532346"/>
                <a:gd name="connsiteX66" fmla="*/ 224486 w 608485"/>
                <a:gd name="connsiteY66" fmla="*/ 360485 h 532346"/>
                <a:gd name="connsiteX67" fmla="*/ 249955 w 608485"/>
                <a:gd name="connsiteY67" fmla="*/ 352232 h 532346"/>
                <a:gd name="connsiteX68" fmla="*/ 256238 w 608485"/>
                <a:gd name="connsiteY68" fmla="*/ 348612 h 532346"/>
                <a:gd name="connsiteX69" fmla="*/ 256238 w 608485"/>
                <a:gd name="connsiteY69" fmla="*/ 336256 h 532346"/>
                <a:gd name="connsiteX70" fmla="*/ 245461 w 608485"/>
                <a:gd name="connsiteY70" fmla="*/ 339731 h 532346"/>
                <a:gd name="connsiteX71" fmla="*/ 149094 w 608485"/>
                <a:gd name="connsiteY71" fmla="*/ 351315 h 532346"/>
                <a:gd name="connsiteX72" fmla="*/ 52678 w 608485"/>
                <a:gd name="connsiteY72" fmla="*/ 339731 h 532346"/>
                <a:gd name="connsiteX73" fmla="*/ 41901 w 608485"/>
                <a:gd name="connsiteY73" fmla="*/ 336256 h 532346"/>
                <a:gd name="connsiteX74" fmla="*/ 352138 w 608485"/>
                <a:gd name="connsiteY74" fmla="*/ 280315 h 532346"/>
                <a:gd name="connsiteX75" fmla="*/ 352138 w 608485"/>
                <a:gd name="connsiteY75" fmla="*/ 293298 h 532346"/>
                <a:gd name="connsiteX76" fmla="*/ 358471 w 608485"/>
                <a:gd name="connsiteY76" fmla="*/ 296917 h 532346"/>
                <a:gd name="connsiteX77" fmla="*/ 383946 w 608485"/>
                <a:gd name="connsiteY77" fmla="*/ 305219 h 532346"/>
                <a:gd name="connsiteX78" fmla="*/ 459356 w 608485"/>
                <a:gd name="connsiteY78" fmla="*/ 312699 h 532346"/>
                <a:gd name="connsiteX79" fmla="*/ 534767 w 608485"/>
                <a:gd name="connsiteY79" fmla="*/ 305219 h 532346"/>
                <a:gd name="connsiteX80" fmla="*/ 560290 w 608485"/>
                <a:gd name="connsiteY80" fmla="*/ 296917 h 532346"/>
                <a:gd name="connsiteX81" fmla="*/ 566574 w 608485"/>
                <a:gd name="connsiteY81" fmla="*/ 293298 h 532346"/>
                <a:gd name="connsiteX82" fmla="*/ 566574 w 608485"/>
                <a:gd name="connsiteY82" fmla="*/ 280315 h 532346"/>
                <a:gd name="connsiteX83" fmla="*/ 555746 w 608485"/>
                <a:gd name="connsiteY83" fmla="*/ 283790 h 532346"/>
                <a:gd name="connsiteX84" fmla="*/ 459356 w 608485"/>
                <a:gd name="connsiteY84" fmla="*/ 295373 h 532346"/>
                <a:gd name="connsiteX85" fmla="*/ 362967 w 608485"/>
                <a:gd name="connsiteY85" fmla="*/ 283790 h 532346"/>
                <a:gd name="connsiteX86" fmla="*/ 352138 w 608485"/>
                <a:gd name="connsiteY86" fmla="*/ 280315 h 532346"/>
                <a:gd name="connsiteX87" fmla="*/ 41901 w 608485"/>
                <a:gd name="connsiteY87" fmla="*/ 277712 h 532346"/>
                <a:gd name="connsiteX88" fmla="*/ 41901 w 608485"/>
                <a:gd name="connsiteY88" fmla="*/ 290068 h 532346"/>
                <a:gd name="connsiteX89" fmla="*/ 48184 w 608485"/>
                <a:gd name="connsiteY89" fmla="*/ 293687 h 532346"/>
                <a:gd name="connsiteX90" fmla="*/ 73701 w 608485"/>
                <a:gd name="connsiteY90" fmla="*/ 301941 h 532346"/>
                <a:gd name="connsiteX91" fmla="*/ 149094 w 608485"/>
                <a:gd name="connsiteY91" fmla="*/ 309470 h 532346"/>
                <a:gd name="connsiteX92" fmla="*/ 224486 w 608485"/>
                <a:gd name="connsiteY92" fmla="*/ 301941 h 532346"/>
                <a:gd name="connsiteX93" fmla="*/ 249955 w 608485"/>
                <a:gd name="connsiteY93" fmla="*/ 293687 h 532346"/>
                <a:gd name="connsiteX94" fmla="*/ 256238 w 608485"/>
                <a:gd name="connsiteY94" fmla="*/ 290068 h 532346"/>
                <a:gd name="connsiteX95" fmla="*/ 256286 w 608485"/>
                <a:gd name="connsiteY95" fmla="*/ 290068 h 532346"/>
                <a:gd name="connsiteX96" fmla="*/ 256286 w 608485"/>
                <a:gd name="connsiteY96" fmla="*/ 277712 h 532346"/>
                <a:gd name="connsiteX97" fmla="*/ 245461 w 608485"/>
                <a:gd name="connsiteY97" fmla="*/ 281187 h 532346"/>
                <a:gd name="connsiteX98" fmla="*/ 149094 w 608485"/>
                <a:gd name="connsiteY98" fmla="*/ 292770 h 532346"/>
                <a:gd name="connsiteX99" fmla="*/ 52678 w 608485"/>
                <a:gd name="connsiteY99" fmla="*/ 281187 h 532346"/>
                <a:gd name="connsiteX100" fmla="*/ 41901 w 608485"/>
                <a:gd name="connsiteY100" fmla="*/ 277712 h 532346"/>
                <a:gd name="connsiteX101" fmla="*/ 352138 w 608485"/>
                <a:gd name="connsiteY101" fmla="*/ 221144 h 532346"/>
                <a:gd name="connsiteX102" fmla="*/ 352138 w 608485"/>
                <a:gd name="connsiteY102" fmla="*/ 234127 h 532346"/>
                <a:gd name="connsiteX103" fmla="*/ 358471 w 608485"/>
                <a:gd name="connsiteY103" fmla="*/ 237746 h 532346"/>
                <a:gd name="connsiteX104" fmla="*/ 383946 w 608485"/>
                <a:gd name="connsiteY104" fmla="*/ 245999 h 532346"/>
                <a:gd name="connsiteX105" fmla="*/ 459356 w 608485"/>
                <a:gd name="connsiteY105" fmla="*/ 253529 h 532346"/>
                <a:gd name="connsiteX106" fmla="*/ 534767 w 608485"/>
                <a:gd name="connsiteY106" fmla="*/ 245999 h 532346"/>
                <a:gd name="connsiteX107" fmla="*/ 560290 w 608485"/>
                <a:gd name="connsiteY107" fmla="*/ 237746 h 532346"/>
                <a:gd name="connsiteX108" fmla="*/ 566574 w 608485"/>
                <a:gd name="connsiteY108" fmla="*/ 234127 h 532346"/>
                <a:gd name="connsiteX109" fmla="*/ 566574 w 608485"/>
                <a:gd name="connsiteY109" fmla="*/ 221144 h 532346"/>
                <a:gd name="connsiteX110" fmla="*/ 555746 w 608485"/>
                <a:gd name="connsiteY110" fmla="*/ 224619 h 532346"/>
                <a:gd name="connsiteX111" fmla="*/ 459356 w 608485"/>
                <a:gd name="connsiteY111" fmla="*/ 236202 h 532346"/>
                <a:gd name="connsiteX112" fmla="*/ 362967 w 608485"/>
                <a:gd name="connsiteY112" fmla="*/ 224619 h 532346"/>
                <a:gd name="connsiteX113" fmla="*/ 352138 w 608485"/>
                <a:gd name="connsiteY113" fmla="*/ 221144 h 532346"/>
                <a:gd name="connsiteX114" fmla="*/ 41901 w 608485"/>
                <a:gd name="connsiteY114" fmla="*/ 218540 h 532346"/>
                <a:gd name="connsiteX115" fmla="*/ 41901 w 608485"/>
                <a:gd name="connsiteY115" fmla="*/ 231523 h 532346"/>
                <a:gd name="connsiteX116" fmla="*/ 48184 w 608485"/>
                <a:gd name="connsiteY116" fmla="*/ 235143 h 532346"/>
                <a:gd name="connsiteX117" fmla="*/ 73701 w 608485"/>
                <a:gd name="connsiteY117" fmla="*/ 243396 h 532346"/>
                <a:gd name="connsiteX118" fmla="*/ 149094 w 608485"/>
                <a:gd name="connsiteY118" fmla="*/ 250925 h 532346"/>
                <a:gd name="connsiteX119" fmla="*/ 224486 w 608485"/>
                <a:gd name="connsiteY119" fmla="*/ 243396 h 532346"/>
                <a:gd name="connsiteX120" fmla="*/ 249955 w 608485"/>
                <a:gd name="connsiteY120" fmla="*/ 235143 h 532346"/>
                <a:gd name="connsiteX121" fmla="*/ 256238 w 608485"/>
                <a:gd name="connsiteY121" fmla="*/ 231523 h 532346"/>
                <a:gd name="connsiteX122" fmla="*/ 256238 w 608485"/>
                <a:gd name="connsiteY122" fmla="*/ 218540 h 532346"/>
                <a:gd name="connsiteX123" fmla="*/ 245461 w 608485"/>
                <a:gd name="connsiteY123" fmla="*/ 222015 h 532346"/>
                <a:gd name="connsiteX124" fmla="*/ 149094 w 608485"/>
                <a:gd name="connsiteY124" fmla="*/ 233599 h 532346"/>
                <a:gd name="connsiteX125" fmla="*/ 52678 w 608485"/>
                <a:gd name="connsiteY125" fmla="*/ 222015 h 532346"/>
                <a:gd name="connsiteX126" fmla="*/ 41901 w 608485"/>
                <a:gd name="connsiteY126" fmla="*/ 218540 h 532346"/>
                <a:gd name="connsiteX127" fmla="*/ 459356 w 608485"/>
                <a:gd name="connsiteY127" fmla="*/ 162793 h 532346"/>
                <a:gd name="connsiteX128" fmla="*/ 383946 w 608485"/>
                <a:gd name="connsiteY128" fmla="*/ 170322 h 532346"/>
                <a:gd name="connsiteX129" fmla="*/ 360840 w 608485"/>
                <a:gd name="connsiteY129" fmla="*/ 177514 h 532346"/>
                <a:gd name="connsiteX130" fmla="*/ 358471 w 608485"/>
                <a:gd name="connsiteY130" fmla="*/ 178576 h 532346"/>
                <a:gd name="connsiteX131" fmla="*/ 383946 w 608485"/>
                <a:gd name="connsiteY131" fmla="*/ 186829 h 532346"/>
                <a:gd name="connsiteX132" fmla="*/ 459356 w 608485"/>
                <a:gd name="connsiteY132" fmla="*/ 194358 h 532346"/>
                <a:gd name="connsiteX133" fmla="*/ 534767 w 608485"/>
                <a:gd name="connsiteY133" fmla="*/ 186829 h 532346"/>
                <a:gd name="connsiteX134" fmla="*/ 560290 w 608485"/>
                <a:gd name="connsiteY134" fmla="*/ 178576 h 532346"/>
                <a:gd name="connsiteX135" fmla="*/ 557873 w 608485"/>
                <a:gd name="connsiteY135" fmla="*/ 177514 h 532346"/>
                <a:gd name="connsiteX136" fmla="*/ 534767 w 608485"/>
                <a:gd name="connsiteY136" fmla="*/ 170322 h 532346"/>
                <a:gd name="connsiteX137" fmla="*/ 459356 w 608485"/>
                <a:gd name="connsiteY137" fmla="*/ 162793 h 532346"/>
                <a:gd name="connsiteX138" fmla="*/ 41901 w 608485"/>
                <a:gd name="connsiteY138" fmla="*/ 159368 h 532346"/>
                <a:gd name="connsiteX139" fmla="*/ 41901 w 608485"/>
                <a:gd name="connsiteY139" fmla="*/ 172351 h 532346"/>
                <a:gd name="connsiteX140" fmla="*/ 48184 w 608485"/>
                <a:gd name="connsiteY140" fmla="*/ 175971 h 532346"/>
                <a:gd name="connsiteX141" fmla="*/ 73701 w 608485"/>
                <a:gd name="connsiteY141" fmla="*/ 184224 h 532346"/>
                <a:gd name="connsiteX142" fmla="*/ 149094 w 608485"/>
                <a:gd name="connsiteY142" fmla="*/ 191754 h 532346"/>
                <a:gd name="connsiteX143" fmla="*/ 224486 w 608485"/>
                <a:gd name="connsiteY143" fmla="*/ 184224 h 532346"/>
                <a:gd name="connsiteX144" fmla="*/ 249955 w 608485"/>
                <a:gd name="connsiteY144" fmla="*/ 175971 h 532346"/>
                <a:gd name="connsiteX145" fmla="*/ 256238 w 608485"/>
                <a:gd name="connsiteY145" fmla="*/ 172351 h 532346"/>
                <a:gd name="connsiteX146" fmla="*/ 256286 w 608485"/>
                <a:gd name="connsiteY146" fmla="*/ 172351 h 532346"/>
                <a:gd name="connsiteX147" fmla="*/ 256286 w 608485"/>
                <a:gd name="connsiteY147" fmla="*/ 159368 h 532346"/>
                <a:gd name="connsiteX148" fmla="*/ 245461 w 608485"/>
                <a:gd name="connsiteY148" fmla="*/ 162843 h 532346"/>
                <a:gd name="connsiteX149" fmla="*/ 149094 w 608485"/>
                <a:gd name="connsiteY149" fmla="*/ 174378 h 532346"/>
                <a:gd name="connsiteX150" fmla="*/ 52678 w 608485"/>
                <a:gd name="connsiteY150" fmla="*/ 162843 h 532346"/>
                <a:gd name="connsiteX151" fmla="*/ 41901 w 608485"/>
                <a:gd name="connsiteY151" fmla="*/ 159368 h 532346"/>
                <a:gd name="connsiteX152" fmla="*/ 459356 w 608485"/>
                <a:gd name="connsiteY152" fmla="*/ 120949 h 532346"/>
                <a:gd name="connsiteX153" fmla="*/ 555746 w 608485"/>
                <a:gd name="connsiteY153" fmla="*/ 132532 h 532346"/>
                <a:gd name="connsiteX154" fmla="*/ 589197 w 608485"/>
                <a:gd name="connsiteY154" fmla="*/ 146963 h 532346"/>
                <a:gd name="connsiteX155" fmla="*/ 608437 w 608485"/>
                <a:gd name="connsiteY155" fmla="*/ 177514 h 532346"/>
                <a:gd name="connsiteX156" fmla="*/ 608485 w 608485"/>
                <a:gd name="connsiteY156" fmla="*/ 177514 h 532346"/>
                <a:gd name="connsiteX157" fmla="*/ 608485 w 608485"/>
                <a:gd name="connsiteY157" fmla="*/ 475395 h 532346"/>
                <a:gd name="connsiteX158" fmla="*/ 589101 w 608485"/>
                <a:gd name="connsiteY158" fmla="*/ 506960 h 532346"/>
                <a:gd name="connsiteX159" fmla="*/ 555649 w 608485"/>
                <a:gd name="connsiteY159" fmla="*/ 521149 h 532346"/>
                <a:gd name="connsiteX160" fmla="*/ 459356 w 608485"/>
                <a:gd name="connsiteY160" fmla="*/ 532346 h 532346"/>
                <a:gd name="connsiteX161" fmla="*/ 363112 w 608485"/>
                <a:gd name="connsiteY161" fmla="*/ 521149 h 532346"/>
                <a:gd name="connsiteX162" fmla="*/ 329660 w 608485"/>
                <a:gd name="connsiteY162" fmla="*/ 506960 h 532346"/>
                <a:gd name="connsiteX163" fmla="*/ 310276 w 608485"/>
                <a:gd name="connsiteY163" fmla="*/ 475395 h 532346"/>
                <a:gd name="connsiteX164" fmla="*/ 310276 w 608485"/>
                <a:gd name="connsiteY164" fmla="*/ 415307 h 532346"/>
                <a:gd name="connsiteX165" fmla="*/ 310276 w 608485"/>
                <a:gd name="connsiteY165" fmla="*/ 356136 h 532346"/>
                <a:gd name="connsiteX166" fmla="*/ 310276 w 608485"/>
                <a:gd name="connsiteY166" fmla="*/ 296917 h 532346"/>
                <a:gd name="connsiteX167" fmla="*/ 310276 w 608485"/>
                <a:gd name="connsiteY167" fmla="*/ 237746 h 532346"/>
                <a:gd name="connsiteX168" fmla="*/ 310276 w 608485"/>
                <a:gd name="connsiteY168" fmla="*/ 178576 h 532346"/>
                <a:gd name="connsiteX169" fmla="*/ 310276 w 608485"/>
                <a:gd name="connsiteY169" fmla="*/ 177514 h 532346"/>
                <a:gd name="connsiteX170" fmla="*/ 329515 w 608485"/>
                <a:gd name="connsiteY170" fmla="*/ 146963 h 532346"/>
                <a:gd name="connsiteX171" fmla="*/ 362967 w 608485"/>
                <a:gd name="connsiteY171" fmla="*/ 132532 h 532346"/>
                <a:gd name="connsiteX172" fmla="*/ 459356 w 608485"/>
                <a:gd name="connsiteY172" fmla="*/ 120949 h 532346"/>
                <a:gd name="connsiteX173" fmla="*/ 41901 w 608485"/>
                <a:gd name="connsiteY173" fmla="*/ 100196 h 532346"/>
                <a:gd name="connsiteX174" fmla="*/ 41901 w 608485"/>
                <a:gd name="connsiteY174" fmla="*/ 113180 h 532346"/>
                <a:gd name="connsiteX175" fmla="*/ 48184 w 608485"/>
                <a:gd name="connsiteY175" fmla="*/ 116799 h 532346"/>
                <a:gd name="connsiteX176" fmla="*/ 73701 w 608485"/>
                <a:gd name="connsiteY176" fmla="*/ 125052 h 532346"/>
                <a:gd name="connsiteX177" fmla="*/ 149094 w 608485"/>
                <a:gd name="connsiteY177" fmla="*/ 132582 h 532346"/>
                <a:gd name="connsiteX178" fmla="*/ 224486 w 608485"/>
                <a:gd name="connsiteY178" fmla="*/ 125052 h 532346"/>
                <a:gd name="connsiteX179" fmla="*/ 249955 w 608485"/>
                <a:gd name="connsiteY179" fmla="*/ 116799 h 532346"/>
                <a:gd name="connsiteX180" fmla="*/ 256238 w 608485"/>
                <a:gd name="connsiteY180" fmla="*/ 113180 h 532346"/>
                <a:gd name="connsiteX181" fmla="*/ 256238 w 608485"/>
                <a:gd name="connsiteY181" fmla="*/ 100196 h 532346"/>
                <a:gd name="connsiteX182" fmla="*/ 245461 w 608485"/>
                <a:gd name="connsiteY182" fmla="*/ 103671 h 532346"/>
                <a:gd name="connsiteX183" fmla="*/ 149094 w 608485"/>
                <a:gd name="connsiteY183" fmla="*/ 115207 h 532346"/>
                <a:gd name="connsiteX184" fmla="*/ 52678 w 608485"/>
                <a:gd name="connsiteY184" fmla="*/ 103671 h 532346"/>
                <a:gd name="connsiteX185" fmla="*/ 41901 w 608485"/>
                <a:gd name="connsiteY185" fmla="*/ 100196 h 532346"/>
                <a:gd name="connsiteX186" fmla="*/ 149094 w 608485"/>
                <a:gd name="connsiteY186" fmla="*/ 41845 h 532346"/>
                <a:gd name="connsiteX187" fmla="*/ 73701 w 608485"/>
                <a:gd name="connsiteY187" fmla="*/ 49326 h 532346"/>
                <a:gd name="connsiteX188" fmla="*/ 50552 w 608485"/>
                <a:gd name="connsiteY188" fmla="*/ 56517 h 532346"/>
                <a:gd name="connsiteX189" fmla="*/ 48184 w 608485"/>
                <a:gd name="connsiteY189" fmla="*/ 57627 h 532346"/>
                <a:gd name="connsiteX190" fmla="*/ 73701 w 608485"/>
                <a:gd name="connsiteY190" fmla="*/ 65881 h 532346"/>
                <a:gd name="connsiteX191" fmla="*/ 149094 w 608485"/>
                <a:gd name="connsiteY191" fmla="*/ 73410 h 532346"/>
                <a:gd name="connsiteX192" fmla="*/ 224486 w 608485"/>
                <a:gd name="connsiteY192" fmla="*/ 65881 h 532346"/>
                <a:gd name="connsiteX193" fmla="*/ 249955 w 608485"/>
                <a:gd name="connsiteY193" fmla="*/ 57627 h 532346"/>
                <a:gd name="connsiteX194" fmla="*/ 247587 w 608485"/>
                <a:gd name="connsiteY194" fmla="*/ 56517 h 532346"/>
                <a:gd name="connsiteX195" fmla="*/ 224486 w 608485"/>
                <a:gd name="connsiteY195" fmla="*/ 49326 h 532346"/>
                <a:gd name="connsiteX196" fmla="*/ 149094 w 608485"/>
                <a:gd name="connsiteY196" fmla="*/ 41845 h 532346"/>
                <a:gd name="connsiteX197" fmla="*/ 149094 w 608485"/>
                <a:gd name="connsiteY197" fmla="*/ 0 h 532346"/>
                <a:gd name="connsiteX198" fmla="*/ 245461 w 608485"/>
                <a:gd name="connsiteY198" fmla="*/ 11535 h 532346"/>
                <a:gd name="connsiteX199" fmla="*/ 278904 w 608485"/>
                <a:gd name="connsiteY199" fmla="*/ 26014 h 532346"/>
                <a:gd name="connsiteX200" fmla="*/ 298139 w 608485"/>
                <a:gd name="connsiteY200" fmla="*/ 56517 h 532346"/>
                <a:gd name="connsiteX201" fmla="*/ 298139 w 608485"/>
                <a:gd name="connsiteY201" fmla="*/ 57627 h 532346"/>
                <a:gd name="connsiteX202" fmla="*/ 298139 w 608485"/>
                <a:gd name="connsiteY202" fmla="*/ 116799 h 532346"/>
                <a:gd name="connsiteX203" fmla="*/ 298139 w 608485"/>
                <a:gd name="connsiteY203" fmla="*/ 175971 h 532346"/>
                <a:gd name="connsiteX204" fmla="*/ 298139 w 608485"/>
                <a:gd name="connsiteY204" fmla="*/ 235143 h 532346"/>
                <a:gd name="connsiteX205" fmla="*/ 298139 w 608485"/>
                <a:gd name="connsiteY205" fmla="*/ 293687 h 532346"/>
                <a:gd name="connsiteX206" fmla="*/ 298139 w 608485"/>
                <a:gd name="connsiteY206" fmla="*/ 352232 h 532346"/>
                <a:gd name="connsiteX207" fmla="*/ 298139 w 608485"/>
                <a:gd name="connsiteY207" fmla="*/ 412659 h 532346"/>
                <a:gd name="connsiteX208" fmla="*/ 298139 w 608485"/>
                <a:gd name="connsiteY208" fmla="*/ 475112 h 532346"/>
                <a:gd name="connsiteX209" fmla="*/ 278759 w 608485"/>
                <a:gd name="connsiteY209" fmla="*/ 506677 h 532346"/>
                <a:gd name="connsiteX210" fmla="*/ 245316 w 608485"/>
                <a:gd name="connsiteY210" fmla="*/ 520915 h 532346"/>
                <a:gd name="connsiteX211" fmla="*/ 149094 w 608485"/>
                <a:gd name="connsiteY211" fmla="*/ 532064 h 532346"/>
                <a:gd name="connsiteX212" fmla="*/ 52823 w 608485"/>
                <a:gd name="connsiteY212" fmla="*/ 520915 h 532346"/>
                <a:gd name="connsiteX213" fmla="*/ 19380 w 608485"/>
                <a:gd name="connsiteY213" fmla="*/ 506677 h 532346"/>
                <a:gd name="connsiteX214" fmla="*/ 0 w 608485"/>
                <a:gd name="connsiteY214" fmla="*/ 475112 h 532346"/>
                <a:gd name="connsiteX215" fmla="*/ 0 w 608485"/>
                <a:gd name="connsiteY215" fmla="*/ 412659 h 532346"/>
                <a:gd name="connsiteX216" fmla="*/ 0 w 608485"/>
                <a:gd name="connsiteY216" fmla="*/ 352232 h 532346"/>
                <a:gd name="connsiteX217" fmla="*/ 0 w 608485"/>
                <a:gd name="connsiteY217" fmla="*/ 293687 h 532346"/>
                <a:gd name="connsiteX218" fmla="*/ 0 w 608485"/>
                <a:gd name="connsiteY218" fmla="*/ 235143 h 532346"/>
                <a:gd name="connsiteX219" fmla="*/ 0 w 608485"/>
                <a:gd name="connsiteY219" fmla="*/ 175971 h 532346"/>
                <a:gd name="connsiteX220" fmla="*/ 0 w 608485"/>
                <a:gd name="connsiteY220" fmla="*/ 116799 h 532346"/>
                <a:gd name="connsiteX221" fmla="*/ 0 w 608485"/>
                <a:gd name="connsiteY221" fmla="*/ 57627 h 532346"/>
                <a:gd name="connsiteX222" fmla="*/ 0 w 608485"/>
                <a:gd name="connsiteY222" fmla="*/ 56517 h 532346"/>
                <a:gd name="connsiteX223" fmla="*/ 19235 w 608485"/>
                <a:gd name="connsiteY223" fmla="*/ 26014 h 532346"/>
                <a:gd name="connsiteX224" fmla="*/ 52678 w 608485"/>
                <a:gd name="connsiteY224" fmla="*/ 11535 h 532346"/>
                <a:gd name="connsiteX225" fmla="*/ 149094 w 608485"/>
                <a:gd name="connsiteY225" fmla="*/ 0 h 53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608485" h="532346">
                  <a:moveTo>
                    <a:pt x="352138" y="457876"/>
                  </a:moveTo>
                  <a:lnTo>
                    <a:pt x="352138" y="471679"/>
                  </a:lnTo>
                  <a:cubicBezTo>
                    <a:pt x="355667" y="474237"/>
                    <a:pt x="365045" y="479063"/>
                    <a:pt x="383994" y="483262"/>
                  </a:cubicBezTo>
                  <a:cubicBezTo>
                    <a:pt x="404974" y="487944"/>
                    <a:pt x="431754" y="490502"/>
                    <a:pt x="459356" y="490502"/>
                  </a:cubicBezTo>
                  <a:cubicBezTo>
                    <a:pt x="486958" y="490502"/>
                    <a:pt x="513739" y="487944"/>
                    <a:pt x="534767" y="483262"/>
                  </a:cubicBezTo>
                  <a:cubicBezTo>
                    <a:pt x="553668" y="479063"/>
                    <a:pt x="563094" y="474237"/>
                    <a:pt x="566574" y="471679"/>
                  </a:cubicBezTo>
                  <a:lnTo>
                    <a:pt x="566574" y="457876"/>
                  </a:lnTo>
                  <a:cubicBezTo>
                    <a:pt x="563190" y="459082"/>
                    <a:pt x="559565" y="460241"/>
                    <a:pt x="555746" y="461351"/>
                  </a:cubicBezTo>
                  <a:cubicBezTo>
                    <a:pt x="529739" y="468783"/>
                    <a:pt x="495515" y="472886"/>
                    <a:pt x="459356" y="472886"/>
                  </a:cubicBezTo>
                  <a:cubicBezTo>
                    <a:pt x="423246" y="472886"/>
                    <a:pt x="389022" y="468783"/>
                    <a:pt x="362967" y="461351"/>
                  </a:cubicBezTo>
                  <a:cubicBezTo>
                    <a:pt x="359148" y="460241"/>
                    <a:pt x="355571" y="459082"/>
                    <a:pt x="352138" y="457876"/>
                  </a:cubicBezTo>
                  <a:close/>
                  <a:moveTo>
                    <a:pt x="41901" y="455228"/>
                  </a:moveTo>
                  <a:lnTo>
                    <a:pt x="41901" y="471396"/>
                  </a:lnTo>
                  <a:cubicBezTo>
                    <a:pt x="45381" y="473954"/>
                    <a:pt x="54756" y="478780"/>
                    <a:pt x="73701" y="482979"/>
                  </a:cubicBezTo>
                  <a:cubicBezTo>
                    <a:pt x="94724" y="487661"/>
                    <a:pt x="121498" y="490267"/>
                    <a:pt x="149094" y="490267"/>
                  </a:cubicBezTo>
                  <a:cubicBezTo>
                    <a:pt x="176641" y="490267"/>
                    <a:pt x="203415" y="487661"/>
                    <a:pt x="224438" y="482979"/>
                  </a:cubicBezTo>
                  <a:cubicBezTo>
                    <a:pt x="243383" y="478780"/>
                    <a:pt x="252758" y="473954"/>
                    <a:pt x="256238" y="471396"/>
                  </a:cubicBezTo>
                  <a:lnTo>
                    <a:pt x="256238" y="455228"/>
                  </a:lnTo>
                  <a:cubicBezTo>
                    <a:pt x="252855" y="456482"/>
                    <a:pt x="249279" y="457641"/>
                    <a:pt x="245461" y="458703"/>
                  </a:cubicBezTo>
                  <a:cubicBezTo>
                    <a:pt x="219412" y="466184"/>
                    <a:pt x="185195" y="470286"/>
                    <a:pt x="149094" y="470286"/>
                  </a:cubicBezTo>
                  <a:cubicBezTo>
                    <a:pt x="112944" y="470286"/>
                    <a:pt x="78727" y="466184"/>
                    <a:pt x="52678" y="458703"/>
                  </a:cubicBezTo>
                  <a:cubicBezTo>
                    <a:pt x="48909" y="457641"/>
                    <a:pt x="45284" y="456482"/>
                    <a:pt x="41901" y="455228"/>
                  </a:cubicBezTo>
                  <a:close/>
                  <a:moveTo>
                    <a:pt x="352138" y="398705"/>
                  </a:moveTo>
                  <a:lnTo>
                    <a:pt x="352138" y="411688"/>
                  </a:lnTo>
                  <a:cubicBezTo>
                    <a:pt x="353395" y="412605"/>
                    <a:pt x="355425" y="413859"/>
                    <a:pt x="358471" y="415307"/>
                  </a:cubicBezTo>
                  <a:cubicBezTo>
                    <a:pt x="363692" y="417769"/>
                    <a:pt x="371861" y="420809"/>
                    <a:pt x="383946" y="423560"/>
                  </a:cubicBezTo>
                  <a:cubicBezTo>
                    <a:pt x="405071" y="428387"/>
                    <a:pt x="431851" y="431090"/>
                    <a:pt x="459356" y="431090"/>
                  </a:cubicBezTo>
                  <a:cubicBezTo>
                    <a:pt x="486862" y="431090"/>
                    <a:pt x="513642" y="428387"/>
                    <a:pt x="534767" y="423560"/>
                  </a:cubicBezTo>
                  <a:cubicBezTo>
                    <a:pt x="546852" y="420809"/>
                    <a:pt x="555021" y="417769"/>
                    <a:pt x="560290" y="415307"/>
                  </a:cubicBezTo>
                  <a:cubicBezTo>
                    <a:pt x="563287" y="413859"/>
                    <a:pt x="565317" y="412605"/>
                    <a:pt x="566574" y="411688"/>
                  </a:cubicBezTo>
                  <a:lnTo>
                    <a:pt x="566574" y="398705"/>
                  </a:lnTo>
                  <a:cubicBezTo>
                    <a:pt x="563190" y="399911"/>
                    <a:pt x="559565" y="401070"/>
                    <a:pt x="555746" y="402180"/>
                  </a:cubicBezTo>
                  <a:cubicBezTo>
                    <a:pt x="529739" y="409612"/>
                    <a:pt x="495515" y="413715"/>
                    <a:pt x="459356" y="413715"/>
                  </a:cubicBezTo>
                  <a:cubicBezTo>
                    <a:pt x="423246" y="413715"/>
                    <a:pt x="389022" y="409612"/>
                    <a:pt x="362967" y="402180"/>
                  </a:cubicBezTo>
                  <a:cubicBezTo>
                    <a:pt x="359148" y="401070"/>
                    <a:pt x="355571" y="399911"/>
                    <a:pt x="352138" y="398705"/>
                  </a:cubicBezTo>
                  <a:close/>
                  <a:moveTo>
                    <a:pt x="41901" y="394801"/>
                  </a:moveTo>
                  <a:lnTo>
                    <a:pt x="41901" y="409039"/>
                  </a:lnTo>
                  <a:cubicBezTo>
                    <a:pt x="43157" y="410004"/>
                    <a:pt x="45187" y="411259"/>
                    <a:pt x="48184" y="412659"/>
                  </a:cubicBezTo>
                  <a:cubicBezTo>
                    <a:pt x="53403" y="415168"/>
                    <a:pt x="61619" y="418161"/>
                    <a:pt x="73701" y="420912"/>
                  </a:cubicBezTo>
                  <a:cubicBezTo>
                    <a:pt x="94772" y="425786"/>
                    <a:pt x="121546" y="428441"/>
                    <a:pt x="149094" y="428441"/>
                  </a:cubicBezTo>
                  <a:cubicBezTo>
                    <a:pt x="176593" y="428441"/>
                    <a:pt x="203367" y="425786"/>
                    <a:pt x="224486" y="420912"/>
                  </a:cubicBezTo>
                  <a:cubicBezTo>
                    <a:pt x="236520" y="418161"/>
                    <a:pt x="244736" y="415168"/>
                    <a:pt x="249955" y="412659"/>
                  </a:cubicBezTo>
                  <a:cubicBezTo>
                    <a:pt x="252952" y="411259"/>
                    <a:pt x="255030" y="410004"/>
                    <a:pt x="256238" y="409039"/>
                  </a:cubicBezTo>
                  <a:lnTo>
                    <a:pt x="256238" y="394801"/>
                  </a:lnTo>
                  <a:cubicBezTo>
                    <a:pt x="252855" y="396007"/>
                    <a:pt x="249279" y="397166"/>
                    <a:pt x="245461" y="398276"/>
                  </a:cubicBezTo>
                  <a:cubicBezTo>
                    <a:pt x="219412" y="405709"/>
                    <a:pt x="185195" y="409811"/>
                    <a:pt x="149094" y="409811"/>
                  </a:cubicBezTo>
                  <a:cubicBezTo>
                    <a:pt x="112944" y="409811"/>
                    <a:pt x="78727" y="405709"/>
                    <a:pt x="52678" y="398276"/>
                  </a:cubicBezTo>
                  <a:cubicBezTo>
                    <a:pt x="48909" y="397166"/>
                    <a:pt x="45284" y="396007"/>
                    <a:pt x="41901" y="394801"/>
                  </a:cubicBezTo>
                  <a:close/>
                  <a:moveTo>
                    <a:pt x="352138" y="339534"/>
                  </a:moveTo>
                  <a:lnTo>
                    <a:pt x="352138" y="352517"/>
                  </a:lnTo>
                  <a:cubicBezTo>
                    <a:pt x="353395" y="353434"/>
                    <a:pt x="355425" y="354689"/>
                    <a:pt x="358471" y="356136"/>
                  </a:cubicBezTo>
                  <a:cubicBezTo>
                    <a:pt x="363692" y="358598"/>
                    <a:pt x="371861" y="361590"/>
                    <a:pt x="383946" y="364390"/>
                  </a:cubicBezTo>
                  <a:cubicBezTo>
                    <a:pt x="405071" y="369216"/>
                    <a:pt x="431851" y="371919"/>
                    <a:pt x="459356" y="371919"/>
                  </a:cubicBezTo>
                  <a:cubicBezTo>
                    <a:pt x="486862" y="371919"/>
                    <a:pt x="513642" y="369216"/>
                    <a:pt x="534767" y="364390"/>
                  </a:cubicBezTo>
                  <a:cubicBezTo>
                    <a:pt x="546852" y="361590"/>
                    <a:pt x="555021" y="358598"/>
                    <a:pt x="560290" y="356136"/>
                  </a:cubicBezTo>
                  <a:cubicBezTo>
                    <a:pt x="563287" y="354689"/>
                    <a:pt x="565317" y="353434"/>
                    <a:pt x="566574" y="352468"/>
                  </a:cubicBezTo>
                  <a:lnTo>
                    <a:pt x="566574" y="339534"/>
                  </a:lnTo>
                  <a:cubicBezTo>
                    <a:pt x="563190" y="340740"/>
                    <a:pt x="559565" y="341899"/>
                    <a:pt x="555746" y="343009"/>
                  </a:cubicBezTo>
                  <a:cubicBezTo>
                    <a:pt x="529739" y="350441"/>
                    <a:pt x="495515" y="354544"/>
                    <a:pt x="459356" y="354544"/>
                  </a:cubicBezTo>
                  <a:cubicBezTo>
                    <a:pt x="423246" y="354544"/>
                    <a:pt x="389022" y="350441"/>
                    <a:pt x="362967" y="343009"/>
                  </a:cubicBezTo>
                  <a:cubicBezTo>
                    <a:pt x="359148" y="341899"/>
                    <a:pt x="355571" y="340740"/>
                    <a:pt x="352138" y="339534"/>
                  </a:cubicBezTo>
                  <a:close/>
                  <a:moveTo>
                    <a:pt x="41901" y="336256"/>
                  </a:moveTo>
                  <a:lnTo>
                    <a:pt x="41901" y="348612"/>
                  </a:lnTo>
                  <a:cubicBezTo>
                    <a:pt x="43157" y="349529"/>
                    <a:pt x="45187" y="350784"/>
                    <a:pt x="48184" y="352232"/>
                  </a:cubicBezTo>
                  <a:cubicBezTo>
                    <a:pt x="53403" y="354693"/>
                    <a:pt x="61619" y="357686"/>
                    <a:pt x="73701" y="360485"/>
                  </a:cubicBezTo>
                  <a:cubicBezTo>
                    <a:pt x="94772" y="365311"/>
                    <a:pt x="121546" y="368014"/>
                    <a:pt x="149094" y="368014"/>
                  </a:cubicBezTo>
                  <a:cubicBezTo>
                    <a:pt x="176593" y="368014"/>
                    <a:pt x="203367" y="365311"/>
                    <a:pt x="224486" y="360485"/>
                  </a:cubicBezTo>
                  <a:cubicBezTo>
                    <a:pt x="236520" y="357686"/>
                    <a:pt x="244736" y="354693"/>
                    <a:pt x="249955" y="352232"/>
                  </a:cubicBezTo>
                  <a:cubicBezTo>
                    <a:pt x="252952" y="350784"/>
                    <a:pt x="255030" y="349529"/>
                    <a:pt x="256238" y="348612"/>
                  </a:cubicBezTo>
                  <a:lnTo>
                    <a:pt x="256238" y="336256"/>
                  </a:lnTo>
                  <a:cubicBezTo>
                    <a:pt x="252855" y="337511"/>
                    <a:pt x="249279" y="338670"/>
                    <a:pt x="245461" y="339731"/>
                  </a:cubicBezTo>
                  <a:cubicBezTo>
                    <a:pt x="219412" y="347212"/>
                    <a:pt x="185195" y="351315"/>
                    <a:pt x="149094" y="351315"/>
                  </a:cubicBezTo>
                  <a:cubicBezTo>
                    <a:pt x="112944" y="351315"/>
                    <a:pt x="78727" y="347212"/>
                    <a:pt x="52678" y="339731"/>
                  </a:cubicBezTo>
                  <a:cubicBezTo>
                    <a:pt x="48909" y="338670"/>
                    <a:pt x="45284" y="337511"/>
                    <a:pt x="41901" y="336256"/>
                  </a:cubicBezTo>
                  <a:close/>
                  <a:moveTo>
                    <a:pt x="352138" y="280315"/>
                  </a:moveTo>
                  <a:lnTo>
                    <a:pt x="352138" y="293298"/>
                  </a:lnTo>
                  <a:cubicBezTo>
                    <a:pt x="353395" y="294263"/>
                    <a:pt x="355425" y="295518"/>
                    <a:pt x="358471" y="296917"/>
                  </a:cubicBezTo>
                  <a:cubicBezTo>
                    <a:pt x="363692" y="299427"/>
                    <a:pt x="371861" y="302419"/>
                    <a:pt x="383946" y="305219"/>
                  </a:cubicBezTo>
                  <a:cubicBezTo>
                    <a:pt x="405071" y="310045"/>
                    <a:pt x="431851" y="312699"/>
                    <a:pt x="459356" y="312699"/>
                  </a:cubicBezTo>
                  <a:cubicBezTo>
                    <a:pt x="486862" y="312699"/>
                    <a:pt x="513642" y="310045"/>
                    <a:pt x="534767" y="305219"/>
                  </a:cubicBezTo>
                  <a:cubicBezTo>
                    <a:pt x="546852" y="302419"/>
                    <a:pt x="555021" y="299427"/>
                    <a:pt x="560290" y="296917"/>
                  </a:cubicBezTo>
                  <a:cubicBezTo>
                    <a:pt x="563287" y="295518"/>
                    <a:pt x="565317" y="294263"/>
                    <a:pt x="566574" y="293298"/>
                  </a:cubicBezTo>
                  <a:lnTo>
                    <a:pt x="566574" y="280315"/>
                  </a:lnTo>
                  <a:cubicBezTo>
                    <a:pt x="563190" y="281570"/>
                    <a:pt x="559565" y="282728"/>
                    <a:pt x="555746" y="283790"/>
                  </a:cubicBezTo>
                  <a:cubicBezTo>
                    <a:pt x="529739" y="291271"/>
                    <a:pt x="495515" y="295373"/>
                    <a:pt x="459356" y="295373"/>
                  </a:cubicBezTo>
                  <a:cubicBezTo>
                    <a:pt x="423246" y="295373"/>
                    <a:pt x="389022" y="291271"/>
                    <a:pt x="362967" y="283790"/>
                  </a:cubicBezTo>
                  <a:cubicBezTo>
                    <a:pt x="359148" y="282728"/>
                    <a:pt x="355571" y="281570"/>
                    <a:pt x="352138" y="280315"/>
                  </a:cubicBezTo>
                  <a:close/>
                  <a:moveTo>
                    <a:pt x="41901" y="277712"/>
                  </a:moveTo>
                  <a:lnTo>
                    <a:pt x="41901" y="290068"/>
                  </a:lnTo>
                  <a:cubicBezTo>
                    <a:pt x="43157" y="291033"/>
                    <a:pt x="45187" y="292288"/>
                    <a:pt x="48184" y="293687"/>
                  </a:cubicBezTo>
                  <a:cubicBezTo>
                    <a:pt x="53451" y="296197"/>
                    <a:pt x="61619" y="299190"/>
                    <a:pt x="73701" y="301941"/>
                  </a:cubicBezTo>
                  <a:cubicBezTo>
                    <a:pt x="94821" y="306815"/>
                    <a:pt x="121595" y="309470"/>
                    <a:pt x="149094" y="309470"/>
                  </a:cubicBezTo>
                  <a:cubicBezTo>
                    <a:pt x="176593" y="309470"/>
                    <a:pt x="203367" y="306815"/>
                    <a:pt x="224486" y="301941"/>
                  </a:cubicBezTo>
                  <a:cubicBezTo>
                    <a:pt x="236520" y="299190"/>
                    <a:pt x="244736" y="296197"/>
                    <a:pt x="249955" y="293687"/>
                  </a:cubicBezTo>
                  <a:cubicBezTo>
                    <a:pt x="252952" y="292288"/>
                    <a:pt x="255030" y="291033"/>
                    <a:pt x="256238" y="290068"/>
                  </a:cubicBezTo>
                  <a:lnTo>
                    <a:pt x="256286" y="290068"/>
                  </a:lnTo>
                  <a:lnTo>
                    <a:pt x="256286" y="277712"/>
                  </a:lnTo>
                  <a:cubicBezTo>
                    <a:pt x="252855" y="278967"/>
                    <a:pt x="249279" y="280125"/>
                    <a:pt x="245461" y="281187"/>
                  </a:cubicBezTo>
                  <a:cubicBezTo>
                    <a:pt x="219412" y="288668"/>
                    <a:pt x="185195" y="292770"/>
                    <a:pt x="149094" y="292770"/>
                  </a:cubicBezTo>
                  <a:cubicBezTo>
                    <a:pt x="112944" y="292770"/>
                    <a:pt x="78727" y="288668"/>
                    <a:pt x="52678" y="281187"/>
                  </a:cubicBezTo>
                  <a:cubicBezTo>
                    <a:pt x="48909" y="280125"/>
                    <a:pt x="45284" y="278967"/>
                    <a:pt x="41901" y="277712"/>
                  </a:cubicBezTo>
                  <a:close/>
                  <a:moveTo>
                    <a:pt x="352138" y="221144"/>
                  </a:moveTo>
                  <a:lnTo>
                    <a:pt x="352138" y="234127"/>
                  </a:lnTo>
                  <a:cubicBezTo>
                    <a:pt x="353395" y="235092"/>
                    <a:pt x="355425" y="236347"/>
                    <a:pt x="358471" y="237746"/>
                  </a:cubicBezTo>
                  <a:cubicBezTo>
                    <a:pt x="363692" y="240256"/>
                    <a:pt x="371861" y="243248"/>
                    <a:pt x="383946" y="245999"/>
                  </a:cubicBezTo>
                  <a:cubicBezTo>
                    <a:pt x="405071" y="250874"/>
                    <a:pt x="431851" y="253529"/>
                    <a:pt x="459356" y="253529"/>
                  </a:cubicBezTo>
                  <a:cubicBezTo>
                    <a:pt x="486862" y="253529"/>
                    <a:pt x="513642" y="250874"/>
                    <a:pt x="534767" y="245999"/>
                  </a:cubicBezTo>
                  <a:cubicBezTo>
                    <a:pt x="546852" y="243248"/>
                    <a:pt x="555021" y="240256"/>
                    <a:pt x="560290" y="237746"/>
                  </a:cubicBezTo>
                  <a:cubicBezTo>
                    <a:pt x="563287" y="236347"/>
                    <a:pt x="565317" y="235092"/>
                    <a:pt x="566574" y="234127"/>
                  </a:cubicBezTo>
                  <a:lnTo>
                    <a:pt x="566574" y="221144"/>
                  </a:lnTo>
                  <a:cubicBezTo>
                    <a:pt x="563190" y="222399"/>
                    <a:pt x="559565" y="223557"/>
                    <a:pt x="555746" y="224619"/>
                  </a:cubicBezTo>
                  <a:cubicBezTo>
                    <a:pt x="529739" y="232100"/>
                    <a:pt x="495515" y="236202"/>
                    <a:pt x="459356" y="236202"/>
                  </a:cubicBezTo>
                  <a:cubicBezTo>
                    <a:pt x="423246" y="236202"/>
                    <a:pt x="389022" y="232100"/>
                    <a:pt x="362967" y="224619"/>
                  </a:cubicBezTo>
                  <a:cubicBezTo>
                    <a:pt x="359148" y="223557"/>
                    <a:pt x="355571" y="222399"/>
                    <a:pt x="352138" y="221144"/>
                  </a:cubicBezTo>
                  <a:close/>
                  <a:moveTo>
                    <a:pt x="41901" y="218540"/>
                  </a:moveTo>
                  <a:lnTo>
                    <a:pt x="41901" y="231523"/>
                  </a:lnTo>
                  <a:cubicBezTo>
                    <a:pt x="43157" y="232488"/>
                    <a:pt x="45187" y="233743"/>
                    <a:pt x="48184" y="235143"/>
                  </a:cubicBezTo>
                  <a:cubicBezTo>
                    <a:pt x="53403" y="237653"/>
                    <a:pt x="61619" y="240645"/>
                    <a:pt x="73701" y="243396"/>
                  </a:cubicBezTo>
                  <a:cubicBezTo>
                    <a:pt x="94772" y="248271"/>
                    <a:pt x="121546" y="250925"/>
                    <a:pt x="149094" y="250925"/>
                  </a:cubicBezTo>
                  <a:cubicBezTo>
                    <a:pt x="176593" y="250925"/>
                    <a:pt x="203367" y="248271"/>
                    <a:pt x="224486" y="243396"/>
                  </a:cubicBezTo>
                  <a:cubicBezTo>
                    <a:pt x="236520" y="240645"/>
                    <a:pt x="244736" y="237653"/>
                    <a:pt x="249955" y="235143"/>
                  </a:cubicBezTo>
                  <a:cubicBezTo>
                    <a:pt x="252952" y="233743"/>
                    <a:pt x="255030" y="232488"/>
                    <a:pt x="256238" y="231523"/>
                  </a:cubicBezTo>
                  <a:lnTo>
                    <a:pt x="256238" y="218540"/>
                  </a:lnTo>
                  <a:cubicBezTo>
                    <a:pt x="252855" y="219795"/>
                    <a:pt x="249279" y="220953"/>
                    <a:pt x="245461" y="222015"/>
                  </a:cubicBezTo>
                  <a:cubicBezTo>
                    <a:pt x="219412" y="229496"/>
                    <a:pt x="185195" y="233599"/>
                    <a:pt x="149094" y="233599"/>
                  </a:cubicBezTo>
                  <a:cubicBezTo>
                    <a:pt x="112944" y="233599"/>
                    <a:pt x="78727" y="229496"/>
                    <a:pt x="52678" y="222015"/>
                  </a:cubicBezTo>
                  <a:cubicBezTo>
                    <a:pt x="48909" y="220953"/>
                    <a:pt x="45284" y="219795"/>
                    <a:pt x="41901" y="218540"/>
                  </a:cubicBezTo>
                  <a:close/>
                  <a:moveTo>
                    <a:pt x="459356" y="162793"/>
                  </a:moveTo>
                  <a:cubicBezTo>
                    <a:pt x="431851" y="162793"/>
                    <a:pt x="405071" y="165448"/>
                    <a:pt x="383946" y="170322"/>
                  </a:cubicBezTo>
                  <a:cubicBezTo>
                    <a:pt x="373553" y="172687"/>
                    <a:pt x="366060" y="175245"/>
                    <a:pt x="360840" y="177514"/>
                  </a:cubicBezTo>
                  <a:cubicBezTo>
                    <a:pt x="359969" y="177852"/>
                    <a:pt x="359196" y="178238"/>
                    <a:pt x="358471" y="178576"/>
                  </a:cubicBezTo>
                  <a:cubicBezTo>
                    <a:pt x="363692" y="181085"/>
                    <a:pt x="371861" y="184078"/>
                    <a:pt x="383946" y="186829"/>
                  </a:cubicBezTo>
                  <a:cubicBezTo>
                    <a:pt x="405071" y="191703"/>
                    <a:pt x="431851" y="194358"/>
                    <a:pt x="459356" y="194358"/>
                  </a:cubicBezTo>
                  <a:cubicBezTo>
                    <a:pt x="486862" y="194358"/>
                    <a:pt x="513642" y="191703"/>
                    <a:pt x="534767" y="186829"/>
                  </a:cubicBezTo>
                  <a:cubicBezTo>
                    <a:pt x="546852" y="184078"/>
                    <a:pt x="555021" y="181085"/>
                    <a:pt x="560290" y="178576"/>
                  </a:cubicBezTo>
                  <a:cubicBezTo>
                    <a:pt x="559565" y="178238"/>
                    <a:pt x="558743" y="177852"/>
                    <a:pt x="557873" y="177514"/>
                  </a:cubicBezTo>
                  <a:cubicBezTo>
                    <a:pt x="552652" y="175245"/>
                    <a:pt x="545160" y="172687"/>
                    <a:pt x="534767" y="170322"/>
                  </a:cubicBezTo>
                  <a:cubicBezTo>
                    <a:pt x="513642" y="165448"/>
                    <a:pt x="486862" y="162793"/>
                    <a:pt x="459356" y="162793"/>
                  </a:cubicBezTo>
                  <a:close/>
                  <a:moveTo>
                    <a:pt x="41901" y="159368"/>
                  </a:moveTo>
                  <a:lnTo>
                    <a:pt x="41901" y="172351"/>
                  </a:lnTo>
                  <a:cubicBezTo>
                    <a:pt x="43157" y="173268"/>
                    <a:pt x="45187" y="174523"/>
                    <a:pt x="48184" y="175971"/>
                  </a:cubicBezTo>
                  <a:cubicBezTo>
                    <a:pt x="53451" y="178481"/>
                    <a:pt x="61619" y="181473"/>
                    <a:pt x="73701" y="184224"/>
                  </a:cubicBezTo>
                  <a:cubicBezTo>
                    <a:pt x="94821" y="189099"/>
                    <a:pt x="121595" y="191754"/>
                    <a:pt x="149094" y="191754"/>
                  </a:cubicBezTo>
                  <a:cubicBezTo>
                    <a:pt x="176593" y="191754"/>
                    <a:pt x="203367" y="189099"/>
                    <a:pt x="224486" y="184224"/>
                  </a:cubicBezTo>
                  <a:cubicBezTo>
                    <a:pt x="236520" y="181473"/>
                    <a:pt x="244736" y="178481"/>
                    <a:pt x="249955" y="175971"/>
                  </a:cubicBezTo>
                  <a:cubicBezTo>
                    <a:pt x="252952" y="174523"/>
                    <a:pt x="255030" y="173268"/>
                    <a:pt x="256238" y="172351"/>
                  </a:cubicBezTo>
                  <a:lnTo>
                    <a:pt x="256286" y="172351"/>
                  </a:lnTo>
                  <a:lnTo>
                    <a:pt x="256286" y="159368"/>
                  </a:lnTo>
                  <a:cubicBezTo>
                    <a:pt x="252855" y="160575"/>
                    <a:pt x="249279" y="161733"/>
                    <a:pt x="245461" y="162843"/>
                  </a:cubicBezTo>
                  <a:cubicBezTo>
                    <a:pt x="219412" y="170276"/>
                    <a:pt x="185195" y="174378"/>
                    <a:pt x="149094" y="174378"/>
                  </a:cubicBezTo>
                  <a:cubicBezTo>
                    <a:pt x="112944" y="174378"/>
                    <a:pt x="78727" y="170276"/>
                    <a:pt x="52678" y="162843"/>
                  </a:cubicBezTo>
                  <a:cubicBezTo>
                    <a:pt x="48909" y="161733"/>
                    <a:pt x="45284" y="160575"/>
                    <a:pt x="41901" y="159368"/>
                  </a:cubicBezTo>
                  <a:close/>
                  <a:moveTo>
                    <a:pt x="459356" y="120949"/>
                  </a:moveTo>
                  <a:cubicBezTo>
                    <a:pt x="495515" y="120949"/>
                    <a:pt x="529739" y="125051"/>
                    <a:pt x="555746" y="132532"/>
                  </a:cubicBezTo>
                  <a:cubicBezTo>
                    <a:pt x="569668" y="136490"/>
                    <a:pt x="580931" y="141364"/>
                    <a:pt x="589197" y="146963"/>
                  </a:cubicBezTo>
                  <a:cubicBezTo>
                    <a:pt x="604473" y="157291"/>
                    <a:pt x="608195" y="169068"/>
                    <a:pt x="608437" y="177514"/>
                  </a:cubicBezTo>
                  <a:lnTo>
                    <a:pt x="608485" y="177514"/>
                  </a:lnTo>
                  <a:lnTo>
                    <a:pt x="608485" y="475395"/>
                  </a:lnTo>
                  <a:cubicBezTo>
                    <a:pt x="608485" y="483890"/>
                    <a:pt x="605101" y="496245"/>
                    <a:pt x="589101" y="506960"/>
                  </a:cubicBezTo>
                  <a:cubicBezTo>
                    <a:pt x="580786" y="512510"/>
                    <a:pt x="569571" y="517240"/>
                    <a:pt x="555649" y="521149"/>
                  </a:cubicBezTo>
                  <a:cubicBezTo>
                    <a:pt x="529788" y="528340"/>
                    <a:pt x="495611" y="532346"/>
                    <a:pt x="459356" y="532346"/>
                  </a:cubicBezTo>
                  <a:cubicBezTo>
                    <a:pt x="423150" y="532346"/>
                    <a:pt x="388925" y="528340"/>
                    <a:pt x="363112" y="521149"/>
                  </a:cubicBezTo>
                  <a:cubicBezTo>
                    <a:pt x="349190" y="517240"/>
                    <a:pt x="337926" y="512462"/>
                    <a:pt x="329660" y="506960"/>
                  </a:cubicBezTo>
                  <a:cubicBezTo>
                    <a:pt x="313611" y="496245"/>
                    <a:pt x="310276" y="483890"/>
                    <a:pt x="310276" y="475395"/>
                  </a:cubicBezTo>
                  <a:lnTo>
                    <a:pt x="310276" y="415307"/>
                  </a:lnTo>
                  <a:lnTo>
                    <a:pt x="310276" y="356136"/>
                  </a:lnTo>
                  <a:lnTo>
                    <a:pt x="310276" y="296917"/>
                  </a:lnTo>
                  <a:lnTo>
                    <a:pt x="310276" y="237746"/>
                  </a:lnTo>
                  <a:lnTo>
                    <a:pt x="310276" y="178576"/>
                  </a:lnTo>
                  <a:lnTo>
                    <a:pt x="310276" y="177514"/>
                  </a:lnTo>
                  <a:cubicBezTo>
                    <a:pt x="310566" y="169068"/>
                    <a:pt x="314240" y="157291"/>
                    <a:pt x="329515" y="146963"/>
                  </a:cubicBezTo>
                  <a:cubicBezTo>
                    <a:pt x="337830" y="141364"/>
                    <a:pt x="349045" y="136490"/>
                    <a:pt x="362967" y="132532"/>
                  </a:cubicBezTo>
                  <a:cubicBezTo>
                    <a:pt x="389022" y="125051"/>
                    <a:pt x="423246" y="120949"/>
                    <a:pt x="459356" y="120949"/>
                  </a:cubicBezTo>
                  <a:close/>
                  <a:moveTo>
                    <a:pt x="41901" y="100196"/>
                  </a:moveTo>
                  <a:lnTo>
                    <a:pt x="41901" y="113180"/>
                  </a:lnTo>
                  <a:cubicBezTo>
                    <a:pt x="43157" y="114097"/>
                    <a:pt x="45187" y="115351"/>
                    <a:pt x="48184" y="116799"/>
                  </a:cubicBezTo>
                  <a:cubicBezTo>
                    <a:pt x="53403" y="119261"/>
                    <a:pt x="61619" y="122301"/>
                    <a:pt x="73701" y="125052"/>
                  </a:cubicBezTo>
                  <a:cubicBezTo>
                    <a:pt x="94772" y="129927"/>
                    <a:pt x="121546" y="132582"/>
                    <a:pt x="149094" y="132582"/>
                  </a:cubicBezTo>
                  <a:cubicBezTo>
                    <a:pt x="176593" y="132582"/>
                    <a:pt x="203367" y="129879"/>
                    <a:pt x="224486" y="125052"/>
                  </a:cubicBezTo>
                  <a:cubicBezTo>
                    <a:pt x="236520" y="122301"/>
                    <a:pt x="244736" y="119261"/>
                    <a:pt x="249955" y="116799"/>
                  </a:cubicBezTo>
                  <a:cubicBezTo>
                    <a:pt x="252952" y="115351"/>
                    <a:pt x="255030" y="114097"/>
                    <a:pt x="256238" y="113180"/>
                  </a:cubicBezTo>
                  <a:lnTo>
                    <a:pt x="256238" y="100196"/>
                  </a:lnTo>
                  <a:cubicBezTo>
                    <a:pt x="252855" y="101403"/>
                    <a:pt x="249279" y="102561"/>
                    <a:pt x="245461" y="103671"/>
                  </a:cubicBezTo>
                  <a:cubicBezTo>
                    <a:pt x="219412" y="111104"/>
                    <a:pt x="185195" y="115207"/>
                    <a:pt x="149094" y="115207"/>
                  </a:cubicBezTo>
                  <a:cubicBezTo>
                    <a:pt x="112944" y="115207"/>
                    <a:pt x="78727" y="111104"/>
                    <a:pt x="52678" y="103671"/>
                  </a:cubicBezTo>
                  <a:cubicBezTo>
                    <a:pt x="48909" y="102561"/>
                    <a:pt x="45284" y="101403"/>
                    <a:pt x="41901" y="100196"/>
                  </a:cubicBezTo>
                  <a:close/>
                  <a:moveTo>
                    <a:pt x="149094" y="41845"/>
                  </a:moveTo>
                  <a:cubicBezTo>
                    <a:pt x="121595" y="41845"/>
                    <a:pt x="94772" y="44500"/>
                    <a:pt x="73701" y="49326"/>
                  </a:cubicBezTo>
                  <a:cubicBezTo>
                    <a:pt x="63310" y="51739"/>
                    <a:pt x="55820" y="54297"/>
                    <a:pt x="50552" y="56517"/>
                  </a:cubicBezTo>
                  <a:cubicBezTo>
                    <a:pt x="49730" y="56903"/>
                    <a:pt x="48909" y="57241"/>
                    <a:pt x="48184" y="57627"/>
                  </a:cubicBezTo>
                  <a:cubicBezTo>
                    <a:pt x="53403" y="60089"/>
                    <a:pt x="61619" y="63081"/>
                    <a:pt x="73701" y="65881"/>
                  </a:cubicBezTo>
                  <a:cubicBezTo>
                    <a:pt x="94772" y="70707"/>
                    <a:pt x="121546" y="73410"/>
                    <a:pt x="149094" y="73410"/>
                  </a:cubicBezTo>
                  <a:cubicBezTo>
                    <a:pt x="176593" y="73410"/>
                    <a:pt x="203367" y="70707"/>
                    <a:pt x="224486" y="65881"/>
                  </a:cubicBezTo>
                  <a:cubicBezTo>
                    <a:pt x="236520" y="63081"/>
                    <a:pt x="244736" y="60089"/>
                    <a:pt x="249955" y="57627"/>
                  </a:cubicBezTo>
                  <a:cubicBezTo>
                    <a:pt x="249230" y="57241"/>
                    <a:pt x="248409" y="56903"/>
                    <a:pt x="247587" y="56517"/>
                  </a:cubicBezTo>
                  <a:cubicBezTo>
                    <a:pt x="242368" y="54297"/>
                    <a:pt x="234829" y="51739"/>
                    <a:pt x="224486" y="49326"/>
                  </a:cubicBezTo>
                  <a:cubicBezTo>
                    <a:pt x="203367" y="44500"/>
                    <a:pt x="176593" y="41845"/>
                    <a:pt x="149094" y="41845"/>
                  </a:cubicBezTo>
                  <a:close/>
                  <a:moveTo>
                    <a:pt x="149094" y="0"/>
                  </a:moveTo>
                  <a:cubicBezTo>
                    <a:pt x="185195" y="0"/>
                    <a:pt x="219412" y="4103"/>
                    <a:pt x="245461" y="11535"/>
                  </a:cubicBezTo>
                  <a:cubicBezTo>
                    <a:pt x="259331" y="15541"/>
                    <a:pt x="270592" y="20416"/>
                    <a:pt x="278904" y="26014"/>
                  </a:cubicBezTo>
                  <a:cubicBezTo>
                    <a:pt x="294128" y="36343"/>
                    <a:pt x="297849" y="48119"/>
                    <a:pt x="298139" y="56517"/>
                  </a:cubicBezTo>
                  <a:lnTo>
                    <a:pt x="298139" y="57627"/>
                  </a:lnTo>
                  <a:lnTo>
                    <a:pt x="298139" y="116799"/>
                  </a:lnTo>
                  <a:lnTo>
                    <a:pt x="298139" y="175971"/>
                  </a:lnTo>
                  <a:lnTo>
                    <a:pt x="298139" y="235143"/>
                  </a:lnTo>
                  <a:lnTo>
                    <a:pt x="298139" y="293687"/>
                  </a:lnTo>
                  <a:lnTo>
                    <a:pt x="298139" y="352232"/>
                  </a:lnTo>
                  <a:lnTo>
                    <a:pt x="298139" y="412659"/>
                  </a:lnTo>
                  <a:lnTo>
                    <a:pt x="298139" y="475112"/>
                  </a:lnTo>
                  <a:cubicBezTo>
                    <a:pt x="298139" y="483655"/>
                    <a:pt x="294804" y="496011"/>
                    <a:pt x="278759" y="506677"/>
                  </a:cubicBezTo>
                  <a:cubicBezTo>
                    <a:pt x="270495" y="512228"/>
                    <a:pt x="259235" y="517006"/>
                    <a:pt x="245316" y="520915"/>
                  </a:cubicBezTo>
                  <a:cubicBezTo>
                    <a:pt x="219460" y="528106"/>
                    <a:pt x="185292" y="532064"/>
                    <a:pt x="149094" y="532064"/>
                  </a:cubicBezTo>
                  <a:cubicBezTo>
                    <a:pt x="112847" y="532064"/>
                    <a:pt x="78679" y="528106"/>
                    <a:pt x="52823" y="520915"/>
                  </a:cubicBezTo>
                  <a:cubicBezTo>
                    <a:pt x="38905" y="517006"/>
                    <a:pt x="27644" y="512228"/>
                    <a:pt x="19380" y="506677"/>
                  </a:cubicBezTo>
                  <a:cubicBezTo>
                    <a:pt x="3383" y="496011"/>
                    <a:pt x="0" y="483655"/>
                    <a:pt x="0" y="475112"/>
                  </a:cubicBezTo>
                  <a:lnTo>
                    <a:pt x="0" y="412659"/>
                  </a:lnTo>
                  <a:lnTo>
                    <a:pt x="0" y="352232"/>
                  </a:lnTo>
                  <a:lnTo>
                    <a:pt x="0" y="293687"/>
                  </a:lnTo>
                  <a:lnTo>
                    <a:pt x="0" y="235143"/>
                  </a:lnTo>
                  <a:lnTo>
                    <a:pt x="0" y="175971"/>
                  </a:lnTo>
                  <a:lnTo>
                    <a:pt x="0" y="116799"/>
                  </a:lnTo>
                  <a:lnTo>
                    <a:pt x="0" y="57627"/>
                  </a:lnTo>
                  <a:lnTo>
                    <a:pt x="0" y="56517"/>
                  </a:lnTo>
                  <a:cubicBezTo>
                    <a:pt x="290" y="48119"/>
                    <a:pt x="4011" y="36343"/>
                    <a:pt x="19235" y="26014"/>
                  </a:cubicBezTo>
                  <a:cubicBezTo>
                    <a:pt x="27547" y="20416"/>
                    <a:pt x="38808" y="15541"/>
                    <a:pt x="52678" y="11535"/>
                  </a:cubicBezTo>
                  <a:cubicBezTo>
                    <a:pt x="78727" y="4103"/>
                    <a:pt x="112944" y="0"/>
                    <a:pt x="149094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44200" y="3313281"/>
            <a:ext cx="2189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lt"/>
              </a:rPr>
              <a:t>（3）学生培养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9855" y="3712845"/>
            <a:ext cx="4431665" cy="2243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   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学生培养要从知识、技能、专项技能三方面进行序列化的培养，加大对各学科质量的关注，促进学生综合能力与素养的提升。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3839" y="3464259"/>
            <a:ext cx="2189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lt"/>
              </a:rPr>
              <a:t>（2）教师发展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090" y="3924935"/>
            <a:ext cx="4315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   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lt"/>
              </a:rPr>
              <a:t>每位教师要清晰发展时区，激发发展内驱力。教研组教师要形成抱团发展、共同进步的教研组文化。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57085" y="204665"/>
            <a:ext cx="21374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lt"/>
              </a:rPr>
              <a:t>（1）课程建设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46170" y="595630"/>
            <a:ext cx="56908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+mn-ea"/>
                <a:sym typeface="+mn-lt"/>
              </a:rPr>
              <a:t>基于学科关键能力，要进一步梳理少年硅谷课程和跨学科主题学习的年段目标、实施内容等，加大科研驱动力，形成相关课例。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5034" y="455520"/>
            <a:ext cx="2418080" cy="1253973"/>
            <a:chOff x="-1555117" y="641873"/>
            <a:chExt cx="2418080" cy="1253973"/>
          </a:xfrm>
        </p:grpSpPr>
        <p:sp>
          <p:nvSpPr>
            <p:cNvPr id="33" name="文本框 32"/>
            <p:cNvSpPr txBox="1"/>
            <p:nvPr/>
          </p:nvSpPr>
          <p:spPr>
            <a:xfrm>
              <a:off x="-1555117" y="641873"/>
              <a:ext cx="2418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>
                  <a:solidFill>
                    <a:srgbClr val="786449"/>
                  </a:solidFill>
                  <a:latin typeface="字由点字腾凌体" panose="02010601030101010101" charset="-122"/>
                  <a:ea typeface="字由点字腾凌体" panose="02010601030101010101" charset="-122"/>
                  <a:cs typeface="+mn-ea"/>
                  <a:sym typeface="+mn-lt"/>
                </a:rPr>
                <a:t>潜势分析</a:t>
              </a:r>
              <a:endParaRPr lang="zh-CN" altLang="en-US" sz="4400" dirty="0">
                <a:solidFill>
                  <a:srgbClr val="786449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1528629" y="1347745"/>
              <a:ext cx="2295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A6AEB6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Solution &amp; Method</a:t>
              </a:r>
              <a:endParaRPr lang="zh-CN" altLang="en-US" sz="1600" dirty="0">
                <a:solidFill>
                  <a:srgbClr val="A6AEB6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-1378755" y="1786781"/>
              <a:ext cx="595641" cy="109065"/>
            </a:xfrm>
            <a:prstGeom prst="roundRect">
              <a:avLst>
                <a:gd name="adj" fmla="val 50000"/>
              </a:avLst>
            </a:prstGeom>
            <a:solidFill>
              <a:srgbClr val="EF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23" grpId="0"/>
      <p:bldP spid="16" grpId="0"/>
      <p:bldP spid="17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73139" y="2970408"/>
            <a:ext cx="5445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Chapter</a:t>
            </a:r>
            <a:endParaRPr lang="zh-CN" altLang="en-US" sz="8800" dirty="0">
              <a:solidFill>
                <a:srgbClr val="EEEAE7">
                  <a:alpha val="80000"/>
                </a:srgbClr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1060" y="2025753"/>
            <a:ext cx="1409880" cy="1409880"/>
            <a:chOff x="5527949" y="1826778"/>
            <a:chExt cx="1136102" cy="1136102"/>
          </a:xfrm>
        </p:grpSpPr>
        <p:sp>
          <p:nvSpPr>
            <p:cNvPr id="2" name="椭圆 1"/>
            <p:cNvSpPr/>
            <p:nvPr/>
          </p:nvSpPr>
          <p:spPr>
            <a:xfrm>
              <a:off x="5527949" y="1826778"/>
              <a:ext cx="1136102" cy="1136102"/>
            </a:xfrm>
            <a:prstGeom prst="ellipse">
              <a:avLst/>
            </a:prstGeom>
            <a:solidFill>
              <a:srgbClr val="EF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10435" y="2140989"/>
              <a:ext cx="812752" cy="620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88391" y="3710082"/>
            <a:ext cx="30670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发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展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目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标</a:t>
            </a:r>
            <a:endParaRPr lang="zh-CN" altLang="en-US" sz="4800" dirty="0">
              <a:solidFill>
                <a:srgbClr val="786449"/>
              </a:solidFill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1075" y="2260200"/>
            <a:ext cx="9357525" cy="2800952"/>
            <a:chOff x="1311075" y="2260200"/>
            <a:chExt cx="9357525" cy="2800952"/>
          </a:xfrm>
        </p:grpSpPr>
        <p:sp>
          <p:nvSpPr>
            <p:cNvPr id="3" name="任意多边形: 形状 2"/>
            <p:cNvSpPr/>
            <p:nvPr>
              <p:custDataLst>
                <p:tags r:id="rId1"/>
              </p:custDataLst>
            </p:nvPr>
          </p:nvSpPr>
          <p:spPr>
            <a:xfrm>
              <a:off x="4286250" y="3876674"/>
              <a:ext cx="432000" cy="1184476"/>
            </a:xfrm>
            <a:custGeom>
              <a:avLst/>
              <a:gdLst>
                <a:gd name="connsiteX0" fmla="*/ 0 w 432000"/>
                <a:gd name="connsiteY0" fmla="*/ 0 h 1184476"/>
                <a:gd name="connsiteX1" fmla="*/ 432000 w 432000"/>
                <a:gd name="connsiteY1" fmla="*/ 0 h 1184476"/>
                <a:gd name="connsiteX2" fmla="*/ 432000 w 432000"/>
                <a:gd name="connsiteY2" fmla="*/ 752476 h 1184476"/>
                <a:gd name="connsiteX3" fmla="*/ 432000 w 432000"/>
                <a:gd name="connsiteY3" fmla="*/ 756325 h 1184476"/>
                <a:gd name="connsiteX4" fmla="*/ 428151 w 432000"/>
                <a:gd name="connsiteY4" fmla="*/ 756325 h 1184476"/>
                <a:gd name="connsiteX5" fmla="*/ 0 w 432000"/>
                <a:gd name="connsiteY5" fmla="*/ 1184476 h 1184476"/>
                <a:gd name="connsiteX6" fmla="*/ 0 w 432000"/>
                <a:gd name="connsiteY6" fmla="*/ 756325 h 1184476"/>
                <a:gd name="connsiteX7" fmla="*/ 0 w 432000"/>
                <a:gd name="connsiteY7" fmla="*/ 752476 h 118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00" h="1184476">
                  <a:moveTo>
                    <a:pt x="0" y="0"/>
                  </a:moveTo>
                  <a:lnTo>
                    <a:pt x="432000" y="0"/>
                  </a:lnTo>
                  <a:lnTo>
                    <a:pt x="432000" y="752476"/>
                  </a:lnTo>
                  <a:lnTo>
                    <a:pt x="432000" y="756325"/>
                  </a:lnTo>
                  <a:lnTo>
                    <a:pt x="428151" y="756325"/>
                  </a:lnTo>
                  <a:lnTo>
                    <a:pt x="0" y="1184476"/>
                  </a:lnTo>
                  <a:lnTo>
                    <a:pt x="0" y="756325"/>
                  </a:lnTo>
                  <a:lnTo>
                    <a:pt x="0" y="752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: 形状 3"/>
            <p:cNvSpPr/>
            <p:nvPr>
              <p:custDataLst>
                <p:tags r:id="rId2"/>
              </p:custDataLst>
            </p:nvPr>
          </p:nvSpPr>
          <p:spPr>
            <a:xfrm>
              <a:off x="4286250" y="3444675"/>
              <a:ext cx="2975175" cy="432000"/>
            </a:xfrm>
            <a:custGeom>
              <a:avLst/>
              <a:gdLst>
                <a:gd name="connsiteX0" fmla="*/ 432000 w 2975175"/>
                <a:gd name="connsiteY0" fmla="*/ 0 h 432000"/>
                <a:gd name="connsiteX1" fmla="*/ 2975175 w 2975175"/>
                <a:gd name="connsiteY1" fmla="*/ 0 h 432000"/>
                <a:gd name="connsiteX2" fmla="*/ 2975175 w 2975175"/>
                <a:gd name="connsiteY2" fmla="*/ 432000 h 432000"/>
                <a:gd name="connsiteX3" fmla="*/ 432000 w 2975175"/>
                <a:gd name="connsiteY3" fmla="*/ 432000 h 432000"/>
                <a:gd name="connsiteX4" fmla="*/ 0 w 2975175"/>
                <a:gd name="connsiteY4" fmla="*/ 43200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175" h="432000">
                  <a:moveTo>
                    <a:pt x="432000" y="0"/>
                  </a:moveTo>
                  <a:lnTo>
                    <a:pt x="2975175" y="0"/>
                  </a:lnTo>
                  <a:lnTo>
                    <a:pt x="2975175" y="432000"/>
                  </a:lnTo>
                  <a:lnTo>
                    <a:pt x="432000" y="432000"/>
                  </a:lnTo>
                  <a:lnTo>
                    <a:pt x="0" y="432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7" name="任意多边形: 形状 4"/>
            <p:cNvSpPr/>
            <p:nvPr>
              <p:custDataLst>
                <p:tags r:id="rId3"/>
              </p:custDataLst>
            </p:nvPr>
          </p:nvSpPr>
          <p:spPr>
            <a:xfrm>
              <a:off x="7261425" y="2688349"/>
              <a:ext cx="432000" cy="1184476"/>
            </a:xfrm>
            <a:custGeom>
              <a:avLst/>
              <a:gdLst>
                <a:gd name="connsiteX0" fmla="*/ 0 w 432000"/>
                <a:gd name="connsiteY0" fmla="*/ 0 h 1184476"/>
                <a:gd name="connsiteX1" fmla="*/ 432000 w 432000"/>
                <a:gd name="connsiteY1" fmla="*/ 0 h 1184476"/>
                <a:gd name="connsiteX2" fmla="*/ 432000 w 432000"/>
                <a:gd name="connsiteY2" fmla="*/ 752476 h 1184476"/>
                <a:gd name="connsiteX3" fmla="*/ 432000 w 432000"/>
                <a:gd name="connsiteY3" fmla="*/ 756325 h 1184476"/>
                <a:gd name="connsiteX4" fmla="*/ 428151 w 432000"/>
                <a:gd name="connsiteY4" fmla="*/ 756325 h 1184476"/>
                <a:gd name="connsiteX5" fmla="*/ 0 w 432000"/>
                <a:gd name="connsiteY5" fmla="*/ 1184476 h 1184476"/>
                <a:gd name="connsiteX6" fmla="*/ 0 w 432000"/>
                <a:gd name="connsiteY6" fmla="*/ 756325 h 1184476"/>
                <a:gd name="connsiteX7" fmla="*/ 0 w 432000"/>
                <a:gd name="connsiteY7" fmla="*/ 752476 h 118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00" h="1184476">
                  <a:moveTo>
                    <a:pt x="0" y="0"/>
                  </a:moveTo>
                  <a:lnTo>
                    <a:pt x="432000" y="0"/>
                  </a:lnTo>
                  <a:lnTo>
                    <a:pt x="432000" y="752476"/>
                  </a:lnTo>
                  <a:lnTo>
                    <a:pt x="432000" y="756325"/>
                  </a:lnTo>
                  <a:lnTo>
                    <a:pt x="428151" y="756325"/>
                  </a:lnTo>
                  <a:lnTo>
                    <a:pt x="0" y="1184476"/>
                  </a:lnTo>
                  <a:lnTo>
                    <a:pt x="0" y="756325"/>
                  </a:lnTo>
                  <a:lnTo>
                    <a:pt x="0" y="752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: 形状 5"/>
            <p:cNvSpPr/>
            <p:nvPr>
              <p:custDataLst>
                <p:tags r:id="rId4"/>
              </p:custDataLst>
            </p:nvPr>
          </p:nvSpPr>
          <p:spPr>
            <a:xfrm rot="16200000">
              <a:off x="2582662" y="3357564"/>
              <a:ext cx="432000" cy="2975175"/>
            </a:xfrm>
            <a:custGeom>
              <a:avLst/>
              <a:gdLst>
                <a:gd name="connsiteX0" fmla="*/ 432000 w 432000"/>
                <a:gd name="connsiteY0" fmla="*/ 432000 h 2975175"/>
                <a:gd name="connsiteX1" fmla="*/ 432000 w 432000"/>
                <a:gd name="connsiteY1" fmla="*/ 2975175 h 2975175"/>
                <a:gd name="connsiteX2" fmla="*/ 0 w 432000"/>
                <a:gd name="connsiteY2" fmla="*/ 2975175 h 2975175"/>
                <a:gd name="connsiteX3" fmla="*/ 0 w 432000"/>
                <a:gd name="connsiteY3" fmla="*/ 432000 h 2975175"/>
                <a:gd name="connsiteX4" fmla="*/ 0 w 432000"/>
                <a:gd name="connsiteY4" fmla="*/ 0 h 297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" h="2975175">
                  <a:moveTo>
                    <a:pt x="432000" y="432000"/>
                  </a:moveTo>
                  <a:lnTo>
                    <a:pt x="432000" y="2975175"/>
                  </a:lnTo>
                  <a:lnTo>
                    <a:pt x="0" y="2975175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: 形状 6"/>
            <p:cNvSpPr/>
            <p:nvPr>
              <p:custDataLst>
                <p:tags r:id="rId5"/>
              </p:custDataLst>
            </p:nvPr>
          </p:nvSpPr>
          <p:spPr>
            <a:xfrm rot="5400000">
              <a:off x="8747088" y="774537"/>
              <a:ext cx="435849" cy="3407175"/>
            </a:xfrm>
            <a:custGeom>
              <a:avLst/>
              <a:gdLst>
                <a:gd name="connsiteX0" fmla="*/ 0 w 435849"/>
                <a:gd name="connsiteY0" fmla="*/ 432000 h 3407175"/>
                <a:gd name="connsiteX1" fmla="*/ 0 w 435849"/>
                <a:gd name="connsiteY1" fmla="*/ 0 h 3407175"/>
                <a:gd name="connsiteX2" fmla="*/ 432000 w 435849"/>
                <a:gd name="connsiteY2" fmla="*/ 432000 h 3407175"/>
                <a:gd name="connsiteX3" fmla="*/ 435849 w 435849"/>
                <a:gd name="connsiteY3" fmla="*/ 432000 h 3407175"/>
                <a:gd name="connsiteX4" fmla="*/ 435849 w 435849"/>
                <a:gd name="connsiteY4" fmla="*/ 2975175 h 3407175"/>
                <a:gd name="connsiteX5" fmla="*/ 435849 w 435849"/>
                <a:gd name="connsiteY5" fmla="*/ 3407175 h 3407175"/>
                <a:gd name="connsiteX6" fmla="*/ 3849 w 435849"/>
                <a:gd name="connsiteY6" fmla="*/ 2975175 h 3407175"/>
                <a:gd name="connsiteX7" fmla="*/ 3849 w 435849"/>
                <a:gd name="connsiteY7" fmla="*/ 432000 h 3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849" h="3407175">
                  <a:moveTo>
                    <a:pt x="0" y="432000"/>
                  </a:moveTo>
                  <a:lnTo>
                    <a:pt x="0" y="0"/>
                  </a:lnTo>
                  <a:lnTo>
                    <a:pt x="432000" y="432000"/>
                  </a:lnTo>
                  <a:lnTo>
                    <a:pt x="435849" y="432000"/>
                  </a:lnTo>
                  <a:lnTo>
                    <a:pt x="435849" y="2975175"/>
                  </a:lnTo>
                  <a:lnTo>
                    <a:pt x="435849" y="3407175"/>
                  </a:lnTo>
                  <a:lnTo>
                    <a:pt x="3849" y="2975175"/>
                  </a:lnTo>
                  <a:lnTo>
                    <a:pt x="3849" y="432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2486023" y="4737429"/>
              <a:ext cx="914400" cy="276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楷体简体" panose="02000000000000000000" charset="-122"/>
                  <a:ea typeface="方正楷体简体" panose="02000000000000000000" charset="-122"/>
                </a:rPr>
                <a:t>课程建设</a:t>
              </a:r>
              <a:endParaRPr lang="en-US" altLang="zh-CN" dirty="0">
                <a:solidFill>
                  <a:schemeClr val="bg1"/>
                </a:solidFill>
                <a:latin typeface="方正楷体简体" panose="02000000000000000000" charset="-122"/>
                <a:ea typeface="方正楷体简体" panose="020000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5514975" y="3552825"/>
              <a:ext cx="914400" cy="276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1800" dirty="0">
                  <a:solidFill>
                    <a:schemeClr val="bg1"/>
                  </a:solidFill>
                  <a:latin typeface="方正楷体简体" panose="02000000000000000000" charset="-122"/>
                  <a:ea typeface="方正楷体简体" panose="02000000000000000000" charset="-122"/>
                </a:rPr>
                <a:t>教师发展</a:t>
              </a:r>
              <a:endParaRPr lang="en-US" altLang="zh-CN" sz="1800" dirty="0">
                <a:solidFill>
                  <a:schemeClr val="bg1"/>
                </a:solidFill>
                <a:latin typeface="方正楷体简体" panose="02000000000000000000" charset="-122"/>
                <a:ea typeface="方正楷体简体" panose="020000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8507812" y="2370402"/>
              <a:ext cx="914400" cy="276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1800" dirty="0">
                  <a:solidFill>
                    <a:schemeClr val="bg1"/>
                  </a:solidFill>
                  <a:latin typeface="方正楷体简体" panose="02000000000000000000" charset="-122"/>
                  <a:ea typeface="方正楷体简体" panose="02000000000000000000" charset="-122"/>
                </a:rPr>
                <a:t>学生发展</a:t>
              </a:r>
              <a:endParaRPr lang="en-US" altLang="zh-CN" sz="1800" dirty="0">
                <a:solidFill>
                  <a:schemeClr val="bg1"/>
                </a:solidFill>
                <a:latin typeface="方正楷体简体" panose="02000000000000000000" charset="-122"/>
                <a:ea typeface="方正楷体简体" panose="02000000000000000000" charset="-122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1552575" y="2954020"/>
            <a:ext cx="2733675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indent="457200" algn="just">
              <a:lnSpc>
                <a:spcPct val="150000"/>
              </a:lnSpc>
            </a:pPr>
            <a:r>
              <a:rPr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rPr>
              <a:t>以新课程标准为指导，加强少年硅谷和艺体跨学科主题学习课程建设，扎实推进特色课程建设。</a:t>
            </a:r>
            <a:endParaRPr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4565015" y="1764665"/>
            <a:ext cx="2630170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以教师发展为目标，以教科研为抓手，优化教研活动方式与内容，激活教师发展内驱力。</a:t>
            </a:r>
            <a:endParaRPr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627620" y="661035"/>
            <a:ext cx="3086735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以培养学生学科素养为目标，扎从日常与节点双向发力，同时借助竞赛、活动等平台，促进学生发展。</a:t>
            </a:r>
            <a:endParaRPr b="1" dirty="0">
              <a:solidFill>
                <a:schemeClr val="tx2"/>
              </a:solidFill>
              <a:latin typeface="方正楷体简体" panose="02000000000000000000" charset="-122"/>
              <a:ea typeface="方正楷体简体" panose="02000000000000000000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25210" y="5030354"/>
            <a:ext cx="4543425" cy="1114331"/>
            <a:chOff x="5972175" y="4509654"/>
            <a:chExt cx="4543425" cy="1114331"/>
          </a:xfrm>
        </p:grpSpPr>
        <p:cxnSp>
          <p:nvCxnSpPr>
            <p:cNvPr id="20" name="直接连接符 19"/>
            <p:cNvCxnSpPr/>
            <p:nvPr>
              <p:custDataLst>
                <p:tags r:id="rId12"/>
              </p:custDataLst>
            </p:nvPr>
          </p:nvCxnSpPr>
          <p:spPr>
            <a:xfrm>
              <a:off x="10515600" y="4709586"/>
              <a:ext cx="0" cy="9143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5972175" y="5083574"/>
              <a:ext cx="4303619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r">
                <a:lnSpc>
                  <a:spcPct val="150000"/>
                </a:lnSpc>
              </a:pPr>
              <a:endParaRPr sz="1200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4"/>
              </p:custDataLst>
            </p:nvPr>
          </p:nvSpPr>
          <p:spPr>
            <a:xfrm>
              <a:off x="7616584" y="4509654"/>
              <a:ext cx="2659210" cy="6153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p>
              <a:pPr algn="r">
                <a:buClrTx/>
                <a:buSzTx/>
                <a:buFontTx/>
              </a:pPr>
              <a:r>
                <a:rPr lang="zh-CN" altLang="en-US" sz="4000" b="1" dirty="0">
                  <a:solidFill>
                    <a:schemeClr val="tx2"/>
                  </a:solidFill>
                  <a:latin typeface="方正楷体简体" panose="02000000000000000000" charset="-122"/>
                  <a:ea typeface="方正楷体简体" panose="02000000000000000000" charset="-122"/>
                </a:rPr>
                <a:t>发展目标</a:t>
              </a:r>
              <a:endParaRPr lang="zh-CN" altLang="en-US" sz="4000" b="1" dirty="0">
                <a:solidFill>
                  <a:schemeClr val="tx2"/>
                </a:solidFill>
                <a:latin typeface="方正楷体简体" panose="02000000000000000000" charset="-122"/>
                <a:ea typeface="方正楷体简体" panose="020000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73139" y="2970408"/>
            <a:ext cx="5445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EEEAE7">
                    <a:alpha val="80000"/>
                  </a:srgbClr>
                </a:solidFill>
                <a:latin typeface="Segoe Script" panose="030B0504020000000003" pitchFamily="66" charset="0"/>
                <a:cs typeface="+mn-ea"/>
                <a:sym typeface="+mn-lt"/>
              </a:rPr>
              <a:t>Chapter</a:t>
            </a:r>
            <a:endParaRPr lang="zh-CN" altLang="en-US" sz="8800" dirty="0">
              <a:solidFill>
                <a:srgbClr val="EEEAE7">
                  <a:alpha val="80000"/>
                </a:srgbClr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1060" y="2025753"/>
            <a:ext cx="1409880" cy="1409880"/>
            <a:chOff x="5527949" y="1826778"/>
            <a:chExt cx="1136102" cy="1136102"/>
          </a:xfrm>
        </p:grpSpPr>
        <p:sp>
          <p:nvSpPr>
            <p:cNvPr id="2" name="椭圆 1"/>
            <p:cNvSpPr/>
            <p:nvPr/>
          </p:nvSpPr>
          <p:spPr>
            <a:xfrm>
              <a:off x="5527949" y="1826778"/>
              <a:ext cx="1136102" cy="1136102"/>
            </a:xfrm>
            <a:prstGeom prst="ellipse">
              <a:avLst/>
            </a:prstGeom>
            <a:solidFill>
              <a:srgbClr val="DDC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10435" y="2140989"/>
              <a:ext cx="812752" cy="620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03</a:t>
              </a:r>
              <a:endParaRPr lang="zh-CN" altLang="en-US" sz="4400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28066" y="3590067"/>
            <a:ext cx="30670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重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点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工</a:t>
            </a:r>
            <a:r>
              <a:rPr lang="en-US" altLang="zh-CN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 </a:t>
            </a:r>
            <a:r>
              <a:rPr lang="zh-CN" altLang="en-US" sz="4800" dirty="0">
                <a:solidFill>
                  <a:srgbClr val="786449"/>
                </a:solidFill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作</a:t>
            </a:r>
            <a:endParaRPr lang="zh-CN" altLang="en-US" sz="4800" dirty="0">
              <a:solidFill>
                <a:srgbClr val="786449"/>
              </a:solidFill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28103" y="4575337"/>
            <a:ext cx="313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A6AEB6"/>
                </a:solidFill>
                <a:latin typeface="Segoe Script" panose="030B0504020000000003" pitchFamily="66" charset="0"/>
                <a:cs typeface="+mn-ea"/>
                <a:sym typeface="+mn-lt"/>
              </a:rPr>
              <a:t>Facing solutions &amp; Method</a:t>
            </a:r>
            <a:endParaRPr lang="zh-CN" altLang="en-US" sz="1600" dirty="0">
              <a:solidFill>
                <a:srgbClr val="A6AEB6"/>
              </a:solidFill>
              <a:latin typeface="Segoe Script" panose="030B0504020000000003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1_2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1_2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00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TABLE_ENDDRAG_ORIGIN_RECT" val="719*460"/>
  <p:tag name="TABLE_ENDDRAG_RECT" val="240*217*719*460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TABLE_ENDDRAG_ORIGIN_RECT" val="786*387"/>
  <p:tag name="TABLE_ENDDRAG_RECT" val="136*140*786*387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TABLE_ENDDRAG_ORIGIN_RECT" val="490*189"/>
  <p:tag name="TABLE_ENDDRAG_RECT" val="346*239*490*189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TABLE_ENDDRAG_ORIGIN_RECT" val="821*411"/>
  <p:tag name="TABLE_ENDDRAG_RECT" val="101*98*821*411"/>
</p:tagLst>
</file>

<file path=ppt/tags/tag1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3_2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3_2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TABLE_ENDDRAG_ORIGIN_RECT" val="609*361"/>
  <p:tag name="TABLE_ENDDRAG_RECT" val="294*178*609*36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TABLE_ENDDRAG_ORIGIN_RECT" val="816*375"/>
  <p:tag name="TABLE_ENDDRAG_RECT" val="68*152*816*375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TABLE_ENDDRAG_ORIGIN_RECT" val="737*431"/>
  <p:tag name="TABLE_ENDDRAG_RECT" val="94*105*737*431"/>
</p:tagLst>
</file>

<file path=ppt/tags/tag118.xml><?xml version="1.0" encoding="utf-8"?>
<p:tagLst xmlns:p="http://schemas.openxmlformats.org/presentationml/2006/main">
  <p:tag name="TABLE_ENDDRAG_ORIGIN_RECT" val="575*424"/>
  <p:tag name="TABLE_ENDDRAG_RECT" val="242*106*575*424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5_2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5_2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20.xml><?xml version="1.0" encoding="utf-8"?>
<p:tagLst xmlns:p="http://schemas.openxmlformats.org/presentationml/2006/main">
  <p:tag name="TABLE_ENDDRAG_ORIGIN_RECT" val="827*303"/>
  <p:tag name="TABLE_ENDDRAG_RECT" val="95*126*827*303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commondata" val="eyJjb3VudCI6NDUsImhkaWQiOiI4MTc3MDllZjBlY2YxOGVhYmFiODE1OWIxMDFjMDQyMSIsInVzZXJDb3VudCI6NDV9"/>
  <p:tag name="resource_record_key" val="{&quot;13&quot;:[4563123],&quot;29&quot;:[20405932],&quot;70&quot;:[3314370,3314302,3318593,3314356,3312530,3314378,3314145,3312588,3318453]}"/>
  <p:tag name="COMMONDATA" val="eyJjb3VudCI6ODYsImhkaWQiOiI3YzI0YjI2ZjYwZmZmM2NlNWFiNzhkN2ZmOTgxYTdmYSIsInVzZXJDb3VudCI6NDF9"/>
</p:tagLst>
</file>

<file path=ppt/tags/tag1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6_5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6_5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4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4_2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4_2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2_2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2_2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1_1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.10000000149011612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2,&quot;pos&quot;:0,&quot;transparency&quot;:0},{&quot;brightness&quot;:0,&quot;colorType&quot;:2,&quot;pos&quot;:1,&quot;rgb&quot;:&quot;#ffffff&quot;,&quot;transparency&quot;:0.2509799897670746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1"/>
  <p:tag name="KSO_WM_UNIT_FILL_TYPE" val="3"/>
  <p:tag name="KSO_WM_UNIT_TEXT_FILL_TYPE" val="3"/>
  <p:tag name="KSO_WM_UNIT_TEXT_SHADOW_SCHEMECOLOR_INDEX" val="5"/>
  <p:tag name="KSO_WM_UNIT_USESOURCEFORMAT_APPLY" val="1"/>
</p:tagLst>
</file>

<file path=ppt/tags/tag1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2_1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2_1"/>
  <p:tag name="KSO_WM_UNIT_SUBTYPE" val="d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.10000000149011612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2,&quot;pos&quot;:0,&quot;transparency&quot;:0},{&quot;brightness&quot;:0,&quot;colorType&quot;:2,&quot;pos&quot;:1,&quot;rgb&quot;:&quot;#ffffff&quot;,&quot;transparency&quot;:0.2509799897670746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2"/>
  <p:tag name="KSO_WM_UNIT_FILL_TYPE" val="3"/>
  <p:tag name="KSO_WM_UNIT_TEXT_FILL_TYPE" val="3"/>
  <p:tag name="KSO_WM_UNIT_TEXT_SHADOW_SCHEMECOLOR_INDEX" val="5"/>
  <p:tag name="KSO_WM_UNIT_USESOURCEFORMAT_APPLY" val="1"/>
</p:tagLst>
</file>

<file path=ppt/tags/tag1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3_1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.10000000149011612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2,&quot;pos&quot;:0,&quot;transparency&quot;:0},{&quot;brightness&quot;:0,&quot;colorType&quot;:2,&quot;pos&quot;:1,&quot;rgb&quot;:&quot;#ffffff&quot;,&quot;transparency&quot;:0.2509799897670746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3"/>
  <p:tag name="KSO_WM_UNIT_FILL_TYPE" val="3"/>
  <p:tag name="KSO_WM_UNIT_TEXT_FILL_TYPE" val="3"/>
  <p:tag name="KSO_WM_UNIT_TEXT_SHADOW_SCHEMECOLOR_INDEX" val="5"/>
  <p:tag name="KSO_WM_UNIT_USESOURCEFORMAT_APPLY" val="1"/>
</p:tagLst>
</file>

<file path=ppt/tags/tag1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4_1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4_1"/>
  <p:tag name="KSO_WM_UNIT_SUBTYPE" val="d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.10000000149011612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2,&quot;pos&quot;:0,&quot;transparency&quot;:0},{&quot;brightness&quot;:0,&quot;colorType&quot;:2,&quot;pos&quot;:1,&quot;rgb&quot;:&quot;#ffffff&quot;,&quot;transparency&quot;:0.2509799897670746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4"/>
  <p:tag name="KSO_WM_UNIT_FILL_TYPE" val="3"/>
  <p:tag name="KSO_WM_UNIT_TEXT_FILL_TYPE" val="3"/>
  <p:tag name="KSO_WM_UNIT_TEXT_SHADOW_SCHEMECOLOR_INDEX" val="5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5_1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5_1"/>
  <p:tag name="KSO_WM_UNIT_SUBTYPE" val="d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.10000000149011612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2,&quot;pos&quot;:0,&quot;transparency&quot;:0},{&quot;brightness&quot;:0,&quot;colorType&quot;:2,&quot;pos&quot;:1,&quot;rgb&quot;:&quot;#ffffff&quot;,&quot;transparency&quot;:0.2509799897670746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5"/>
  <p:tag name="KSO_WM_UNIT_FILL_TYPE" val="3"/>
  <p:tag name="KSO_WM_UNIT_TEXT_FILL_TYPE" val="3"/>
  <p:tag name="KSO_WM_UNIT_TEXT_SHADOW_SCHEMECOLOR_INDEX" val="5"/>
  <p:tag name="KSO_WM_UNIT_USESOURCEFORMAT_APPLY" val="1"/>
</p:tagLst>
</file>

<file path=ppt/tags/tag2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6_4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6_4"/>
  <p:tag name="KSO_WM_UNIT_SUBTYPE" val="d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.10000000149011612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2,&quot;pos&quot;:0,&quot;transparency&quot;:0},{&quot;brightness&quot;:0,&quot;colorType&quot;:2,&quot;pos&quot;:1,&quot;rgb&quot;:&quot;#ffffff&quot;,&quot;transparency&quot;:0.2509799897670746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6"/>
  <p:tag name="KSO_WM_UNIT_FILL_TYPE" val="3"/>
  <p:tag name="KSO_WM_UNIT_TEXT_FILL_TYPE" val="3"/>
  <p:tag name="KSO_WM_UNIT_TEXT_SHADOW_SCHEMECOLOR_INDEX" val="5"/>
  <p:tag name="KSO_WM_UNIT_USESOURCEFORMAT_APPLY" val="1"/>
</p:tagLst>
</file>

<file path=ppt/tags/tag22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2_3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2_3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1,&quot;transparency&quot;:0},{&quot;brightness&quot;:-0.10000000149011612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3_3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3_3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1,&quot;transparency&quot;:0},{&quot;brightness&quot;:-0.10000000149011612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4_3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4_3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1,&quot;transparency&quot;:0},{&quot;brightness&quot;:-0.10000000149011612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5_3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5_3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1,&quot;transparency&quot;:0},{&quot;brightness&quot;:-0.10000000149011612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6_3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6_3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1,&quot;transparency&quot;:0},{&quot;brightness&quot;:-0.10000000149011612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6_1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6_1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1,&quot;transparency&quot;:0},{&quot;brightness&quot;:-0.10000000149011612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64_5*m_h_i*1_6_2"/>
  <p:tag name="KSO_WM_TEMPLATE_CATEGORY" val="diagram"/>
  <p:tag name="KSO_WM_TEMPLATE_INDEX" val="20231064"/>
  <p:tag name="KSO_WM_UNIT_LAYERLEVEL" val="1_1_1"/>
  <p:tag name="KSO_WM_TAG_VERSION" val="3.0"/>
  <p:tag name="KSO_WM_DIAGRAM_GROUP_CODE" val="m1-1"/>
  <p:tag name="KSO_WM_UNIT_TYPE" val="m_h_i"/>
  <p:tag name="KSO_WM_UNIT_INDEX" val="1_6_2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gradient&quot;:[{&quot;brightness&quot;:0,&quot;colorType&quot;:1,&quot;foreColorIndex&quot;:5,&quot;pos&quot;:0,&quot;transparency&quot;:0},{&quot;brightness&quot;:-0.10000000149011612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</p:tagLst>
</file>

<file path=ppt/tags/tag31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2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3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4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5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</p:tagLst>
</file>

<file path=ppt/tags/tag36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7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8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39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064_5*m_h_a*1_5_1"/>
  <p:tag name="KSO_WM_TEMPLATE_CATEGORY" val="diagram"/>
  <p:tag name="KSO_WM_TEMPLATE_INDEX" val="20231064"/>
  <p:tag name="KSO_WM_UNIT_LAYERLEVEL" val="1_1_1"/>
  <p:tag name="KSO_WM_TAG_VERSION" val="3.0"/>
  <p:tag name="KSO_WM_BEAUTIFY_FLAG" val=""/>
  <p:tag name="KSO_WM_DIAGRAM_GROUP_CODE" val="m1-1"/>
  <p:tag name="KSO_WM_UNIT_VALUE" val="14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</p:tagLst>
</file>

<file path=ppt/tags/tag41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2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3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4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6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7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8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49.xml><?xml version="1.0" encoding="utf-8"?>
<p:tagLst xmlns:p="http://schemas.openxmlformats.org/presentationml/2006/main">
  <p:tag name="KSO_WM_DIAGRAM_VIRTUALLY_FRAME" val="{&quot;height&quot;:348.8354330708661,&quot;left&quot;:79.82291338582677,&quot;top&quot;:95.84259842519685,&quot;width&quot;:800.3541732283466}"/>
  <p:tag name="KSO_WM_BEAUTIFY_FLAG" val="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064_5*m_h_a*1_3_1"/>
  <p:tag name="KSO_WM_TEMPLATE_CATEGORY" val="diagram"/>
  <p:tag name="KSO_WM_TEMPLATE_INDEX" val="20231064"/>
  <p:tag name="KSO_WM_UNIT_LAYERLEVEL" val="1_1_1"/>
  <p:tag name="KSO_WM_TAG_VERSION" val="3.0"/>
  <p:tag name="KSO_WM_BEAUTIFY_FLAG" val=""/>
  <p:tag name="KSO_WM_DIAGRAM_GROUP_CODE" val="m1-1"/>
  <p:tag name="KSO_WM_UNIT_VALUE" val="14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064_5*m_h_a*1_4_1"/>
  <p:tag name="KSO_WM_TEMPLATE_CATEGORY" val="diagram"/>
  <p:tag name="KSO_WM_TEMPLATE_INDEX" val="20231064"/>
  <p:tag name="KSO_WM_UNIT_LAYERLEVEL" val="1_1_1"/>
  <p:tag name="KSO_WM_TAG_VERSION" val="3.0"/>
  <p:tag name="KSO_WM_BEAUTIFY_FLAG" val=""/>
  <p:tag name="KSO_WM_DIAGRAM_GROUP_CODE" val="m1-1"/>
  <p:tag name="KSO_WM_UNIT_VALUE" val="14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TABLE_ENDDRAG_ORIGIN_RECT" val="662*285"/>
  <p:tag name="TABLE_ENDDRAG_RECT" val="165*158*662*285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1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4000000059604645,&quot;colorType&quot;:1,&quot;foreColorIndex&quot;:5,&quot;pos&quot;:0.03999999910593033,&quot;transparency&quot;:0},{&quot;brightness&quot;:-0.019999999552965164,&quot;colorType&quot;:1,&quot;foreColorIndex&quot;:14,&quot;pos&quot;:0.44999998807907104,&quot;transparency&quot;:0.25},{&quot;brightness&quot;:0.4000000059604645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7300000190734863,&quot;transparency&quot;:0.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7_2*n_h_i*1_1_7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7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75,&quot;colorType&quot;:1,&quot;foreColorIndex&quot;:5,&quot;pos&quot;:0.2800000011920929,&quot;transparency&quot;:0},{&quot;brightness&quot;:0.75,&quot;colorType&quot;:1,&quot;foreColorIndex&quot;:5,&quot;pos&quot;:0.20000000298023224,&quot;transparency&quot;:0},{&quot;brightness&quot;:0.699999988079071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11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solid&quot;:{&quot;brightness&quot;:0.800000011920929,&quot;colorType&quot;:1,&quot;foreColorIndex&quot;:5,&quot;transparency&quot;:0.5600000023841858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12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20000000298023224,&quot;colorType&quot;:1,&quot;foreColorIndex&quot;:5,&quot;pos&quot;:0,&quot;transparency&quot;:0.4000000059604645},{&quot;brightness&quot;:0.699999988079071,&quot;colorType&quot;:1,&quot;foreColorIndex&quot;:5,&quot;pos&quot;:0.7699999809265137,&quot;transparency&quot;:0.5},{&quot;brightness&quot;:0.3799999952316284,&quot;colorType&quot;:1,&quot;foreColorIndex&quot;:5,&quot;pos&quot;:1,&quot;transparency&quot;:0.5}],&quot;type&quot;:3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7300000190734863,&quot;transparency&quot;:0.7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2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5,&quot;pos&quot;:0.6399999856948853,&quot;transparency&quot;:0.75},{&quot;brightness&quot;:0,&quot;colorType&quot;:1,&quot;foreColorIndex&quot;:5,&quot;pos&quot;:1,&quot;transparency&quot;:1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0.94999998807907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1064_5*m_h_a*1_6_1"/>
  <p:tag name="KSO_WM_TEMPLATE_CATEGORY" val="diagram"/>
  <p:tag name="KSO_WM_TEMPLATE_INDEX" val="20231064"/>
  <p:tag name="KSO_WM_UNIT_LAYERLEVEL" val="1_1_1"/>
  <p:tag name="KSO_WM_TAG_VERSION" val="3.0"/>
  <p:tag name="KSO_WM_BEAUTIFY_FLAG" val=""/>
  <p:tag name="KSO_WM_DIAGRAM_GROUP_CODE" val="m1-1"/>
  <p:tag name="KSO_WM_UNIT_VALUE" val="14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3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14,&quot;pos&quot;:0.3700000047683716,&quot;transparency&quot;:0},{&quot;brightness&quot;:0,&quot;colorType&quot;:1,&quot;foreColorIndex&quot;:14,&quot;pos&quot;:0.8100000023841858,&quot;transparency&quot;:1},{&quot;brightness&quot;:0.4000000059604645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5,&quot;pos&quot;:0,&quot;transparency&quot;:0.800000011920929},{&quot;brightness&quot;:0,&quot;colorType&quot;:1,&quot;foreColorIndex&quot;:5,&quot;pos&quot;:0.7300000190734863,&quot;transparency&quot;:0.7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0.94999998807907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7_2*n_h_i*1_1_4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4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,&quot;colorType&quot;:1,&quot;foreColorIndex&quot;:5,&quot;pos&quot;:0,&quot;transparency&quot;:0.4699999988079071},{&quot;brightness&quot;:0,&quot;colorType&quot;:1,&quot;foreColorIndex&quot;:14,&quot;pos&quot;:0.6600000262260437,&quot;transparency&quot;:0},{&quot;brightness&quot;:0,&quot;colorType&quot;:1,&quot;foreColorIndex&quot;:5,&quot;pos&quot;:0.25,&quot;transparency&quot;:0.6899999976158142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7_2*n_h_a*1_1_1"/>
  <p:tag name="KSO_WM_TEMPLATE_CATEGORY" val="diagram"/>
  <p:tag name="KSO_WM_TEMPLATE_INDEX" val="20231087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24"/>
  <p:tag name="KSO_WM_DIAGRAM_GROUP_CODE" val="n1-1"/>
  <p:tag name="KSO_WM_UNIT_TYPE" val="n_h_a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&#10;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8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8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550000011920929,&quot;colorType&quot;:1,&quot;foreColorIndex&quot;:5,&quot;pos&quot;:0.2800000011920929,&quot;transparency&quot;:0},{&quot;brightness&quot;:0.550000011920929,&quot;colorType&quot;:1,&quot;foreColorIndex&quot;:5,&quot;pos&quot;:0.20000000298023224,&quot;transparency&quot;:0},{&quot;brightness&quot;:0.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5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5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6000000238418579,&quot;colorType&quot;:1,&quot;foreColorIndex&quot;:5,&quot;pos&quot;:0.009999999776482582,&quot;transparency&quot;:0},{&quot;brightness&quot;:0.8999999761581421,&quot;colorType&quot;:1,&quot;foreColorIndex&quot;:5,&quot;pos&quot;:0.8600000143051147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9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9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10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1_6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6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6000000238418579,&quot;colorType&quot;:1,&quot;foreColorIndex&quot;:5,&quot;pos&quot;:0.009999999776482582,&quot;transparency&quot;:0},{&quot;brightness&quot;:0.8999999761581421,&quot;colorType&quot;:1,&quot;foreColorIndex&quot;:5,&quot;pos&quot;:0.8600000143051147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2*n_h_i*1_2_1"/>
  <p:tag name="KSO_WM_TEMPLATE_CATEGORY" val="diagram"/>
  <p:tag name="KSO_WM_TEMPLATE_INDEX" val="20231087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7300000190734863,&quot;transparency&quot;:0.7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0.94999998807907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7_2*n_h_h_f*1_2_1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4_5*m_h_a*1_2_1"/>
  <p:tag name="KSO_WM_TEMPLATE_CATEGORY" val="diagram"/>
  <p:tag name="KSO_WM_TEMPLATE_INDEX" val="20231064"/>
  <p:tag name="KSO_WM_UNIT_LAYERLEVEL" val="1_1_1"/>
  <p:tag name="KSO_WM_TAG_VERSION" val="3.0"/>
  <p:tag name="KSO_WM_BEAUTIFY_FLAG" val=""/>
  <p:tag name="KSO_WM_DIAGRAM_GROUP_CODE" val="m1-1"/>
  <p:tag name="KSO_WM_UNIT_VALUE" val="14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87_2*n_h_h_f*1_2_2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7_2*n_h_h_i*1_2_1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7_2*n_h_h_i*1_2_2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87_2*n_h_h_f*1_2_3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087_2*n_h_h_i*1_2_3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2*n_h_h_x*1_2_3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4*64"/>
  <p:tag name="KSO_WM_UNIT_TYPE" val="n_h_h_x"/>
  <p:tag name="KSO_WM_UNIT_INDEX" val="1_2_3_1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2*n_h_h_x*1_2_2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5*58"/>
  <p:tag name="KSO_WM_UNIT_TYPE" val="n_h_h_x"/>
  <p:tag name="KSO_WM_UNIT_INDEX" val="1_2_2_1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2*n_h_h_x*1_2_1_1"/>
  <p:tag name="KSO_WM_TEMPLATE_CATEGORY" val="diagram"/>
  <p:tag name="KSO_WM_TEMPLATE_INDEX" val="2023108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4*63"/>
  <p:tag name="KSO_WM_UNIT_TYPE" val="n_h_h_x"/>
  <p:tag name="KSO_WM_UNIT_INDEX" val="1_2_1_1"/>
  <p:tag name="KSO_WM_DIAGRAM_MAX_ITEMCNT" val="5"/>
  <p:tag name="KSO_WM_DIAGRAM_MIN_ITEMCNT" val="2"/>
  <p:tag name="KSO_WM_DIAGRAM_VIRTUALLY_FRAME" val="{&quot;height&quot;:388.62567138671875,&quot;width&quot;:850.40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TABLE_ENDDRAG_ORIGIN_RECT" val="735*216"/>
  <p:tag name="TABLE_ENDDRAG_RECT" val="152*306*735*216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064_5*m_h_a*1_1_1"/>
  <p:tag name="KSO_WM_TEMPLATE_CATEGORY" val="diagram"/>
  <p:tag name="KSO_WM_TEMPLATE_INDEX" val="20231064"/>
  <p:tag name="KSO_WM_UNIT_LAYERLEVEL" val="1_1_1"/>
  <p:tag name="KSO_WM_TAG_VERSION" val="3.0"/>
  <p:tag name="KSO_WM_BEAUTIFY_FLAG" val=""/>
  <p:tag name="KSO_WM_DIAGRAM_GROUP_CODE" val="m1-1"/>
  <p:tag name="KSO_WM_UNIT_VALUE" val="14"/>
  <p:tag name="KSO_WM_DIAGRAM_MAX_ITEMCNT" val="6"/>
  <p:tag name="KSO_WM_DIAGRAM_MIN_ITEMCNT" val="2"/>
  <p:tag name="KSO_WM_DIAGRAM_VIRTUALLY_FRAME" val="{&quot;height&quot;:337.70001220703125,&quot;left&quot;:101.7,&quot;top&quot;:127.44999389648437,&quot;width&quot;:776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TABLE_ENDDRAG_ORIGIN_RECT" val="277*261"/>
  <p:tag name="TABLE_ENDDRAG_RECT" val="76*198*277*261"/>
</p:tagLst>
</file>

<file path=ppt/tags/tag93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ABLE_ENDDRAG_ORIGIN_RECT" val="768*406"/>
  <p:tag name="TABLE_ENDDRAG_RECT" val="96*124*768*406"/>
</p:tagLst>
</file>

<file path=ppt/tags/tag96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TABLE_ENDDRAG_ORIGIN_RECT" val="419*372"/>
  <p:tag name="TABLE_ENDDRAG_RECT" val="526*126*419*372"/>
</p:tagLst>
</file>

<file path=ppt/tags/tag99.xml><?xml version="1.0" encoding="utf-8"?>
<p:tagLst xmlns:p="http://schemas.openxmlformats.org/presentationml/2006/main">
  <p:tag name="TABLE_ENDDRAG_ORIGIN_RECT" val="452*348"/>
  <p:tag name="TABLE_ENDDRAG_RECT" val="486*141*452*348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rbj13ew">
      <a:majorFont>
        <a:latin typeface="Segoe UI"/>
        <a:ea typeface="全字库正楷体"/>
        <a:cs typeface=""/>
      </a:majorFont>
      <a:minorFont>
        <a:latin typeface="Segoe UI"/>
        <a:ea typeface="全字库正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4814</Words>
  <Application>WPS 演示</Application>
  <PresentationFormat>宽屏</PresentationFormat>
  <Paragraphs>1212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Segoe Script</vt:lpstr>
      <vt:lpstr>方正公文小标宋</vt:lpstr>
      <vt:lpstr>方正楷体简体</vt:lpstr>
      <vt:lpstr>华文琥珀</vt:lpstr>
      <vt:lpstr>方正公文黑体</vt:lpstr>
      <vt:lpstr>字由点字腾凌体</vt:lpstr>
      <vt:lpstr>华文新魏</vt:lpstr>
      <vt:lpstr>Segoe UI</vt:lpstr>
      <vt:lpstr>微软雅黑</vt:lpstr>
      <vt:lpstr>Arial Unicode MS</vt:lpstr>
      <vt:lpstr>等线</vt:lpstr>
      <vt:lpstr>楷体</vt:lpstr>
      <vt:lpstr>汉仪雪君体简</vt:lpstr>
      <vt:lpstr>全字库正楷体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58263148@qq.com</dc:creator>
  <cp:lastModifiedBy>juliee7</cp:lastModifiedBy>
  <cp:revision>250</cp:revision>
  <dcterms:created xsi:type="dcterms:W3CDTF">2020-10-26T01:57:00Z</dcterms:created>
  <dcterms:modified xsi:type="dcterms:W3CDTF">2025-02-10T06:12:59Z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KSOTemplateUUID">
    <vt:lpwstr>v1.0_mb_rU37SSIRfQkRxIXKavk5cg==</vt:lpwstr>
  </property>
  <property fmtid="{D5CDD505-2E9C-101B-9397-08002B2CF9AE}" pid="4" name="ICV">
    <vt:lpwstr>E9127F7988DB42C496F763D253B83321_13</vt:lpwstr>
  </property>
</Properties>
</file>