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88" r:id="rId4"/>
    <p:sldId id="289" r:id="rId5"/>
    <p:sldId id="260" r:id="rId6"/>
    <p:sldId id="273" r:id="rId7"/>
    <p:sldId id="261" r:id="rId8"/>
    <p:sldId id="262" r:id="rId9"/>
    <p:sldId id="290" r:id="rId10"/>
    <p:sldId id="291" r:id="rId11"/>
    <p:sldId id="292" r:id="rId12"/>
    <p:sldId id="293" r:id="rId13"/>
    <p:sldId id="294" r:id="rId14"/>
    <p:sldId id="267" r:id="rId15"/>
    <p:sldId id="269" r:id="rId16"/>
    <p:sldId id="295" r:id="rId17"/>
    <p:sldId id="296" r:id="rId18"/>
    <p:sldId id="297" r:id="rId19"/>
    <p:sldId id="274" r:id="rId20"/>
    <p:sldId id="275" r:id="rId21"/>
    <p:sldId id="276" r:id="rId22"/>
    <p:sldId id="277" r:id="rId23"/>
    <p:sldId id="279" r:id="rId24"/>
    <p:sldId id="298" r:id="rId25"/>
    <p:sldId id="282" r:id="rId26"/>
    <p:sldId id="283" r:id="rId27"/>
    <p:sldId id="284" r:id="rId28"/>
    <p:sldId id="285" r:id="rId29"/>
    <p:sldId id="300" r:id="rId30"/>
  </p:sldIdLst>
  <p:sldSz cx="12192000" cy="6858000"/>
  <p:notesSz cx="6858000" cy="9144000"/>
  <p:embeddedFontLst>
    <p:embeddedFont>
      <p:font typeface="Aa乌日莫 (非商业使用)" panose="02010600010101010101" pitchFamily="2" charset="-122"/>
      <p:regular r:id="rId34"/>
    </p:embeddedFont>
    <p:embeddedFont>
      <p:font typeface="汉仪琥珀体简" panose="02010600000101010101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E15"/>
    <a:srgbClr val="DE0000"/>
    <a:srgbClr val="DA0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6" d="100"/>
          <a:sy n="36" d="100"/>
        </p:scale>
        <p:origin x="1805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grpSp>
        <p:nvGrpSpPr>
          <p:cNvPr id="29" name="组合 28"/>
          <p:cNvGrpSpPr/>
          <p:nvPr userDrawn="1"/>
        </p:nvGrpSpPr>
        <p:grpSpPr>
          <a:xfrm>
            <a:off x="12104" y="192396"/>
            <a:ext cx="12179896" cy="6645002"/>
            <a:chOff x="12104" y="192396"/>
            <a:chExt cx="12179896" cy="6645002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" t="51146" r="3684"/>
            <a:stretch>
              <a:fillRect/>
            </a:stretch>
          </p:blipFill>
          <p:spPr>
            <a:xfrm>
              <a:off x="12104" y="192396"/>
              <a:ext cx="12179896" cy="6645002"/>
            </a:xfrm>
            <a:prstGeom prst="rect">
              <a:avLst/>
            </a:prstGeom>
          </p:spPr>
        </p:pic>
        <p:sp>
          <p:nvSpPr>
            <p:cNvPr id="28" name="矩形: 圆角 27"/>
            <p:cNvSpPr/>
            <p:nvPr userDrawn="1"/>
          </p:nvSpPr>
          <p:spPr>
            <a:xfrm>
              <a:off x="838200" y="989376"/>
              <a:ext cx="10394092" cy="5026812"/>
            </a:xfrm>
            <a:prstGeom prst="roundRect">
              <a:avLst>
                <a:gd name="adj" fmla="val 49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889B8619-1000-4A33-A581-1C3DDAFC2A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defRPr>
            </a:lvl1pPr>
          </a:lstStyle>
          <a:p>
            <a:fld id="{57CC6B02-14E1-4A94-B3C5-776ED3541C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4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microsoft.com/office/2007/relationships/hdphoto" Target="../media/image14.wdp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4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microsoft.com/office/2007/relationships/hdphoto" Target="../media/image14.wdp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4.png"/><Relationship Id="rId5" Type="http://schemas.microsoft.com/office/2007/relationships/hdphoto" Target="../media/image6.wdp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4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microsoft.com/office/2007/relationships/hdphoto" Target="../media/image14.wdp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4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microsoft.com/office/2007/relationships/hdphoto" Target="../media/image14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hdphoto" Target="../media/image6.wdp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4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microsoft.com/office/2007/relationships/hdphoto" Target="../media/image14.wdp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20613" y="4521969"/>
            <a:ext cx="273177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rPr>
              <a:t>刘海粟小学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a乌日莫 (非商业使用)" panose="02010600010101010101" pitchFamily="2" charset="-122"/>
              <a:ea typeface="Aa乌日莫 (非商业使用)" panose="0201060001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51238" y="3836837"/>
            <a:ext cx="3515766" cy="660606"/>
            <a:chOff x="1838284" y="4367986"/>
            <a:chExt cx="3515766" cy="66060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4" t="70923" r="62880" b="21856"/>
            <a:stretch>
              <a:fillRect/>
            </a:stretch>
          </p:blipFill>
          <p:spPr>
            <a:xfrm>
              <a:off x="1838284" y="4367986"/>
              <a:ext cx="3515766" cy="660606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990934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36909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国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99165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传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35423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统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95552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节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730247" y="448324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日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2" y="1027734"/>
            <a:ext cx="5523279" cy="552327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03655" y="1027113"/>
            <a:ext cx="8128000" cy="255333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8000" b="1" spc="400">
                <a:solidFill>
                  <a:srgbClr val="E53E15"/>
                </a:solidFill>
                <a:latin typeface="汉仪琥珀体简" panose="02010600000101010101" charset="-122"/>
                <a:ea typeface="汉仪琥珀体简" panose="02010600000101010101" charset="-122"/>
              </a:rPr>
              <a:t>浓情腊八</a:t>
            </a:r>
            <a:endParaRPr lang="zh-CN" altLang="en-US" sz="8000" b="1" spc="400">
              <a:solidFill>
                <a:srgbClr val="E53E15"/>
              </a:solidFill>
              <a:latin typeface="汉仪琥珀体简" panose="02010600000101010101" charset="-122"/>
              <a:ea typeface="汉仪琥珀体简" panose="02010600000101010101" charset="-122"/>
            </a:endParaRPr>
          </a:p>
          <a:p>
            <a:pPr algn="l"/>
            <a:r>
              <a:rPr lang="zh-CN" altLang="en-US" sz="8000" b="1" spc="400">
                <a:solidFill>
                  <a:srgbClr val="E53E15"/>
                </a:solidFill>
                <a:latin typeface="汉仪琥珀体简" panose="02010600000101010101" charset="-122"/>
                <a:ea typeface="汉仪琥珀体简" panose="02010600000101010101" charset="-122"/>
              </a:rPr>
              <a:t>喜迎新年</a:t>
            </a:r>
            <a:endParaRPr lang="zh-CN" altLang="en-US" sz="8000" b="1" spc="400">
              <a:solidFill>
                <a:srgbClr val="E53E15"/>
              </a:solidFill>
              <a:latin typeface="汉仪琥珀体简" panose="02010600000101010101" charset="-122"/>
              <a:ea typeface="汉仪琥珀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40520" y="1449184"/>
            <a:ext cx="4306389" cy="1207539"/>
            <a:chOff x="3422377" y="1449611"/>
            <a:chExt cx="4306389" cy="134740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2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、警醒后人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65970" y="2515328"/>
            <a:ext cx="4108261" cy="253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相传老两口过日子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持家节俭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可是自家小两口却不争气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到了腊月初八这一天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幸好有村人接济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煮了一锅大米、面块、豆子、蔬菜等混在一起的“杂合粥”。这顿粥让小两口改掉了恶习，靠勤恳的劳动持家，日子一天天也好起来。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6152"/>
            <a:ext cx="4754880" cy="475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40520" y="1449184"/>
            <a:ext cx="4306389" cy="1207539"/>
            <a:chOff x="3422377" y="1449611"/>
            <a:chExt cx="4306389" cy="134740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3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、祛除鬼怪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38648" y="2552218"/>
            <a:ext cx="4108261" cy="274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古代人们普遍相信迷信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害怕鬼神，认为大人小孩中风得病、身体不好都是由于疫鬼作祟。所以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在腊月初八这一天以红小豆、赤小豆熬粥，以祛疫迎祥。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31" y="1275805"/>
            <a:ext cx="4306389" cy="4306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6" t="51146" r="3684"/>
          <a:stretch>
            <a:fillRect/>
          </a:stretch>
        </p:blipFill>
        <p:spPr>
          <a:xfrm>
            <a:off x="1729425" y="1393614"/>
            <a:ext cx="8420942" cy="4423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338117" y="686063"/>
            <a:ext cx="3515766" cy="660606"/>
            <a:chOff x="1838284" y="4367986"/>
            <a:chExt cx="3515766" cy="66060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4" t="70923" r="62880" b="21856"/>
            <a:stretch>
              <a:fillRect/>
            </a:stretch>
          </p:blipFill>
          <p:spPr>
            <a:xfrm>
              <a:off x="1838284" y="4367986"/>
              <a:ext cx="3515766" cy="660606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990934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36909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国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99165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传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35423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统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95552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节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730247" y="448324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日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3013282" y="3532560"/>
            <a:ext cx="5781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古人怎么过腊八节</a:t>
            </a:r>
            <a:endParaRPr lang="zh-CN" altLang="en-US" sz="54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76909" y="2443520"/>
            <a:ext cx="3198472" cy="757645"/>
            <a:chOff x="3866606" y="2442754"/>
            <a:chExt cx="3198472" cy="757645"/>
          </a:xfrm>
        </p:grpSpPr>
        <p:sp>
          <p:nvSpPr>
            <p:cNvPr id="2" name="菱形 1"/>
            <p:cNvSpPr/>
            <p:nvPr/>
          </p:nvSpPr>
          <p:spPr>
            <a:xfrm>
              <a:off x="3866606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第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28" name="菱形 27"/>
            <p:cNvSpPr/>
            <p:nvPr/>
          </p:nvSpPr>
          <p:spPr>
            <a:xfrm>
              <a:off x="4680215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3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0" name="菱形 29"/>
            <p:cNvSpPr/>
            <p:nvPr/>
          </p:nvSpPr>
          <p:spPr>
            <a:xfrm>
              <a:off x="5493824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部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6307433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分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11881" r="47743" b="16973"/>
          <a:stretch>
            <a:fillRect/>
          </a:stretch>
        </p:blipFill>
        <p:spPr>
          <a:xfrm>
            <a:off x="-68647" y="3497913"/>
            <a:ext cx="3116412" cy="3335015"/>
          </a:xfrm>
          <a:custGeom>
            <a:avLst/>
            <a:gdLst>
              <a:gd name="connsiteX0" fmla="*/ 2279707 w 4559414"/>
              <a:gd name="connsiteY0" fmla="*/ 0 h 4879238"/>
              <a:gd name="connsiteX1" fmla="*/ 4559414 w 4559414"/>
              <a:gd name="connsiteY1" fmla="*/ 2439619 h 4879238"/>
              <a:gd name="connsiteX2" fmla="*/ 2279707 w 4559414"/>
              <a:gd name="connsiteY2" fmla="*/ 4879238 h 4879238"/>
              <a:gd name="connsiteX3" fmla="*/ 0 w 4559414"/>
              <a:gd name="connsiteY3" fmla="*/ 2439619 h 4879238"/>
              <a:gd name="connsiteX4" fmla="*/ 2279707 w 4559414"/>
              <a:gd name="connsiteY4" fmla="*/ 0 h 48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414" h="4879238">
                <a:moveTo>
                  <a:pt x="2279707" y="0"/>
                </a:moveTo>
                <a:cubicBezTo>
                  <a:pt x="3538754" y="0"/>
                  <a:pt x="4559414" y="1092255"/>
                  <a:pt x="4559414" y="2439619"/>
                </a:cubicBezTo>
                <a:cubicBezTo>
                  <a:pt x="4559414" y="3786983"/>
                  <a:pt x="3538754" y="4879238"/>
                  <a:pt x="2279707" y="4879238"/>
                </a:cubicBezTo>
                <a:cubicBezTo>
                  <a:pt x="1020660" y="4879238"/>
                  <a:pt x="0" y="3786983"/>
                  <a:pt x="0" y="2439619"/>
                </a:cubicBezTo>
                <a:cubicBezTo>
                  <a:pt x="0" y="1092255"/>
                  <a:pt x="1020660" y="0"/>
                  <a:pt x="2279707" y="0"/>
                </a:cubicBez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8" t="7951" r="5428" b="13738"/>
          <a:stretch>
            <a:fillRect/>
          </a:stretch>
        </p:blipFill>
        <p:spPr>
          <a:xfrm>
            <a:off x="8762529" y="3201120"/>
            <a:ext cx="3036326" cy="3686626"/>
          </a:xfrm>
          <a:custGeom>
            <a:avLst/>
            <a:gdLst>
              <a:gd name="connsiteX0" fmla="*/ 1980595 w 4423271"/>
              <a:gd name="connsiteY0" fmla="*/ 0 h 5370618"/>
              <a:gd name="connsiteX1" fmla="*/ 4423271 w 4423271"/>
              <a:gd name="connsiteY1" fmla="*/ 2685309 h 5370618"/>
              <a:gd name="connsiteX2" fmla="*/ 1980595 w 4423271"/>
              <a:gd name="connsiteY2" fmla="*/ 5370618 h 5370618"/>
              <a:gd name="connsiteX3" fmla="*/ 95707 w 4423271"/>
              <a:gd name="connsiteY3" fmla="*/ 4393415 h 5370618"/>
              <a:gd name="connsiteX4" fmla="*/ 18002 w 4423271"/>
              <a:gd name="connsiteY4" fmla="*/ 4279179 h 5370618"/>
              <a:gd name="connsiteX5" fmla="*/ 33472 w 4423271"/>
              <a:gd name="connsiteY5" fmla="*/ 4260963 h 5370618"/>
              <a:gd name="connsiteX6" fmla="*/ 554046 w 4423271"/>
              <a:gd name="connsiteY6" fmla="*/ 2709139 h 5370618"/>
              <a:gd name="connsiteX7" fmla="*/ 33472 w 4423271"/>
              <a:gd name="connsiteY7" fmla="*/ 1157315 h 5370618"/>
              <a:gd name="connsiteX8" fmla="*/ 0 w 4423271"/>
              <a:gd name="connsiteY8" fmla="*/ 1117904 h 5370618"/>
              <a:gd name="connsiteX9" fmla="*/ 95707 w 4423271"/>
              <a:gd name="connsiteY9" fmla="*/ 977203 h 5370618"/>
              <a:gd name="connsiteX10" fmla="*/ 1980595 w 4423271"/>
              <a:gd name="connsiteY10" fmla="*/ 0 h 537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3271" h="5370618">
                <a:moveTo>
                  <a:pt x="1980595" y="0"/>
                </a:moveTo>
                <a:cubicBezTo>
                  <a:pt x="3329648" y="0"/>
                  <a:pt x="4423271" y="1202254"/>
                  <a:pt x="4423271" y="2685309"/>
                </a:cubicBezTo>
                <a:cubicBezTo>
                  <a:pt x="4423271" y="4168364"/>
                  <a:pt x="3329648" y="5370618"/>
                  <a:pt x="1980595" y="5370618"/>
                </a:cubicBezTo>
                <a:cubicBezTo>
                  <a:pt x="1221753" y="5370618"/>
                  <a:pt x="543730" y="4990218"/>
                  <a:pt x="95707" y="4393415"/>
                </a:cubicBezTo>
                <a:lnTo>
                  <a:pt x="18002" y="4279179"/>
                </a:lnTo>
                <a:lnTo>
                  <a:pt x="33472" y="4260963"/>
                </a:lnTo>
                <a:cubicBezTo>
                  <a:pt x="358686" y="3839253"/>
                  <a:pt x="554046" y="3298611"/>
                  <a:pt x="554046" y="2709139"/>
                </a:cubicBezTo>
                <a:cubicBezTo>
                  <a:pt x="554046" y="2119667"/>
                  <a:pt x="358686" y="1579025"/>
                  <a:pt x="33472" y="1157315"/>
                </a:cubicBezTo>
                <a:lnTo>
                  <a:pt x="0" y="1117904"/>
                </a:lnTo>
                <a:lnTo>
                  <a:pt x="95707" y="977203"/>
                </a:lnTo>
                <a:cubicBezTo>
                  <a:pt x="543730" y="380401"/>
                  <a:pt x="1221753" y="0"/>
                  <a:pt x="1980595" y="0"/>
                </a:cubicBez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0" y="4849272"/>
            <a:ext cx="2767052" cy="207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2003" y="3216299"/>
            <a:ext cx="4110446" cy="167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对于腊八粥这一中华民族血脉、文脉和根脉的载体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我们对其追根溯源有助于让传统文化更加鲜活立体的展现在眼前。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80862" y="1697379"/>
            <a:ext cx="5958866" cy="1207539"/>
            <a:chOff x="3422377" y="1449611"/>
            <a:chExt cx="4306389" cy="134740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030114" y="1797058"/>
              <a:ext cx="2905664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、古人怎么过腊八节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18" y="1697379"/>
            <a:ext cx="4264465" cy="426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19427" y="3429000"/>
            <a:ext cx="4453515" cy="170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先秦时期的腊祭活动十分丰富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形式多样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丝毫不亚于现在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是一个综合性节日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而且前后延续很多天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主要的活动概括起来集中在祭祀祖先、祭祀农神、欢庆丰收。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07694" y="2800765"/>
            <a:ext cx="2815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先秦</a:t>
            </a:r>
            <a:r>
              <a:rPr lang="en-US" altLang="zh-CN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:</a:t>
            </a:r>
            <a:r>
              <a:rPr lang="zh-CN" altLang="en-US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腊八的维形</a:t>
            </a:r>
            <a:endParaRPr lang="zh-CN" altLang="en-US" sz="2800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66752" y="1462122"/>
            <a:ext cx="5958866" cy="1207539"/>
            <a:chOff x="3422377" y="1449611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030114" y="1797058"/>
              <a:ext cx="2905664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、古人怎么过腊八节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35" y="1901365"/>
            <a:ext cx="3494513" cy="3494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27988" y="3534015"/>
            <a:ext cx="4865144" cy="170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在朝堂之上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皇帝举行朝贺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百官相互庆贺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;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在民间，百姓会在家里设宴会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给长者敬酒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;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此外，不但朝廷官员放假回家团聚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就连囚徒也有被假释回家过节的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以显示政事的清明与宽大。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16254" y="2905780"/>
            <a:ext cx="3533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汉代</a:t>
            </a:r>
            <a:r>
              <a:rPr lang="en-US" altLang="zh-CN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:</a:t>
            </a:r>
            <a:r>
              <a:rPr lang="zh-CN" altLang="en-US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腊日的民风习俗</a:t>
            </a:r>
            <a:endParaRPr lang="zh-CN" altLang="en-US" sz="28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66752" y="1462122"/>
            <a:ext cx="5958866" cy="1207539"/>
            <a:chOff x="3422377" y="1449611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030114" y="1797058"/>
              <a:ext cx="2905664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、古人怎么过腊八节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81" y="2175129"/>
            <a:ext cx="3533340" cy="353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27987" y="3442575"/>
            <a:ext cx="4969647" cy="170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腊日在唐代受到高度的重视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从留下来的大量腊日诗文作品中就可以看出。不但有武则天的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《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腊日宣诏幸上苑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》,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杜甫、刘禹锡、岑参、卢纶等都留下过以腊日为题的作品。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16254" y="2814340"/>
            <a:ext cx="3533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唐代</a:t>
            </a:r>
            <a:r>
              <a:rPr lang="en-US" altLang="zh-CN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:</a:t>
            </a:r>
            <a:r>
              <a:rPr lang="zh-CN" altLang="en-US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腊日的热闹非凡</a:t>
            </a:r>
            <a:endParaRPr lang="zh-CN" altLang="en-US" sz="28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66752" y="1462122"/>
            <a:ext cx="5958866" cy="1207539"/>
            <a:chOff x="3422377" y="1449611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030114" y="1797058"/>
              <a:ext cx="2905664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、古人怎么过腊八节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t="3428" r="27535" b="3620"/>
          <a:stretch>
            <a:fillRect/>
          </a:stretch>
        </p:blipFill>
        <p:spPr>
          <a:xfrm>
            <a:off x="7691810" y="1773503"/>
            <a:ext cx="2183936" cy="3940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6" t="51146" r="3684"/>
          <a:stretch>
            <a:fillRect/>
          </a:stretch>
        </p:blipFill>
        <p:spPr>
          <a:xfrm>
            <a:off x="1729425" y="1393614"/>
            <a:ext cx="8420942" cy="4423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338117" y="686063"/>
            <a:ext cx="3515766" cy="660606"/>
            <a:chOff x="1838284" y="4367986"/>
            <a:chExt cx="3515766" cy="66060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4" t="70923" r="62880" b="21856"/>
            <a:stretch>
              <a:fillRect/>
            </a:stretch>
          </p:blipFill>
          <p:spPr>
            <a:xfrm>
              <a:off x="1838284" y="4367986"/>
              <a:ext cx="3515766" cy="660606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990934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36909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国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99165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传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35423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统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95552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节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730247" y="448324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日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3737190" y="3554459"/>
            <a:ext cx="4462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腊八节美食</a:t>
            </a:r>
            <a:endParaRPr lang="zh-CN" altLang="en-US" sz="54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76909" y="2443520"/>
            <a:ext cx="3198472" cy="757645"/>
            <a:chOff x="3866606" y="2442754"/>
            <a:chExt cx="3198472" cy="757645"/>
          </a:xfrm>
        </p:grpSpPr>
        <p:sp>
          <p:nvSpPr>
            <p:cNvPr id="2" name="菱形 1"/>
            <p:cNvSpPr/>
            <p:nvPr/>
          </p:nvSpPr>
          <p:spPr>
            <a:xfrm>
              <a:off x="3866606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第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28" name="菱形 27"/>
            <p:cNvSpPr/>
            <p:nvPr/>
          </p:nvSpPr>
          <p:spPr>
            <a:xfrm>
              <a:off x="4680215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4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0" name="菱形 29"/>
            <p:cNvSpPr/>
            <p:nvPr/>
          </p:nvSpPr>
          <p:spPr>
            <a:xfrm>
              <a:off x="5493824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部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6307433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分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11881" r="47743" b="16973"/>
          <a:stretch>
            <a:fillRect/>
          </a:stretch>
        </p:blipFill>
        <p:spPr>
          <a:xfrm>
            <a:off x="-68647" y="3497913"/>
            <a:ext cx="3116412" cy="3335015"/>
          </a:xfrm>
          <a:custGeom>
            <a:avLst/>
            <a:gdLst>
              <a:gd name="connsiteX0" fmla="*/ 2279707 w 4559414"/>
              <a:gd name="connsiteY0" fmla="*/ 0 h 4879238"/>
              <a:gd name="connsiteX1" fmla="*/ 4559414 w 4559414"/>
              <a:gd name="connsiteY1" fmla="*/ 2439619 h 4879238"/>
              <a:gd name="connsiteX2" fmla="*/ 2279707 w 4559414"/>
              <a:gd name="connsiteY2" fmla="*/ 4879238 h 4879238"/>
              <a:gd name="connsiteX3" fmla="*/ 0 w 4559414"/>
              <a:gd name="connsiteY3" fmla="*/ 2439619 h 4879238"/>
              <a:gd name="connsiteX4" fmla="*/ 2279707 w 4559414"/>
              <a:gd name="connsiteY4" fmla="*/ 0 h 48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414" h="4879238">
                <a:moveTo>
                  <a:pt x="2279707" y="0"/>
                </a:moveTo>
                <a:cubicBezTo>
                  <a:pt x="3538754" y="0"/>
                  <a:pt x="4559414" y="1092255"/>
                  <a:pt x="4559414" y="2439619"/>
                </a:cubicBezTo>
                <a:cubicBezTo>
                  <a:pt x="4559414" y="3786983"/>
                  <a:pt x="3538754" y="4879238"/>
                  <a:pt x="2279707" y="4879238"/>
                </a:cubicBezTo>
                <a:cubicBezTo>
                  <a:pt x="1020660" y="4879238"/>
                  <a:pt x="0" y="3786983"/>
                  <a:pt x="0" y="2439619"/>
                </a:cubicBezTo>
                <a:cubicBezTo>
                  <a:pt x="0" y="1092255"/>
                  <a:pt x="1020660" y="0"/>
                  <a:pt x="2279707" y="0"/>
                </a:cubicBez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8" t="7951" r="5428" b="13738"/>
          <a:stretch>
            <a:fillRect/>
          </a:stretch>
        </p:blipFill>
        <p:spPr>
          <a:xfrm>
            <a:off x="8762529" y="3201120"/>
            <a:ext cx="3036326" cy="3686626"/>
          </a:xfrm>
          <a:custGeom>
            <a:avLst/>
            <a:gdLst>
              <a:gd name="connsiteX0" fmla="*/ 1980595 w 4423271"/>
              <a:gd name="connsiteY0" fmla="*/ 0 h 5370618"/>
              <a:gd name="connsiteX1" fmla="*/ 4423271 w 4423271"/>
              <a:gd name="connsiteY1" fmla="*/ 2685309 h 5370618"/>
              <a:gd name="connsiteX2" fmla="*/ 1980595 w 4423271"/>
              <a:gd name="connsiteY2" fmla="*/ 5370618 h 5370618"/>
              <a:gd name="connsiteX3" fmla="*/ 95707 w 4423271"/>
              <a:gd name="connsiteY3" fmla="*/ 4393415 h 5370618"/>
              <a:gd name="connsiteX4" fmla="*/ 18002 w 4423271"/>
              <a:gd name="connsiteY4" fmla="*/ 4279179 h 5370618"/>
              <a:gd name="connsiteX5" fmla="*/ 33472 w 4423271"/>
              <a:gd name="connsiteY5" fmla="*/ 4260963 h 5370618"/>
              <a:gd name="connsiteX6" fmla="*/ 554046 w 4423271"/>
              <a:gd name="connsiteY6" fmla="*/ 2709139 h 5370618"/>
              <a:gd name="connsiteX7" fmla="*/ 33472 w 4423271"/>
              <a:gd name="connsiteY7" fmla="*/ 1157315 h 5370618"/>
              <a:gd name="connsiteX8" fmla="*/ 0 w 4423271"/>
              <a:gd name="connsiteY8" fmla="*/ 1117904 h 5370618"/>
              <a:gd name="connsiteX9" fmla="*/ 95707 w 4423271"/>
              <a:gd name="connsiteY9" fmla="*/ 977203 h 5370618"/>
              <a:gd name="connsiteX10" fmla="*/ 1980595 w 4423271"/>
              <a:gd name="connsiteY10" fmla="*/ 0 h 537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3271" h="5370618">
                <a:moveTo>
                  <a:pt x="1980595" y="0"/>
                </a:moveTo>
                <a:cubicBezTo>
                  <a:pt x="3329648" y="0"/>
                  <a:pt x="4423271" y="1202254"/>
                  <a:pt x="4423271" y="2685309"/>
                </a:cubicBezTo>
                <a:cubicBezTo>
                  <a:pt x="4423271" y="4168364"/>
                  <a:pt x="3329648" y="5370618"/>
                  <a:pt x="1980595" y="5370618"/>
                </a:cubicBezTo>
                <a:cubicBezTo>
                  <a:pt x="1221753" y="5370618"/>
                  <a:pt x="543730" y="4990218"/>
                  <a:pt x="95707" y="4393415"/>
                </a:cubicBezTo>
                <a:lnTo>
                  <a:pt x="18002" y="4279179"/>
                </a:lnTo>
                <a:lnTo>
                  <a:pt x="33472" y="4260963"/>
                </a:lnTo>
                <a:cubicBezTo>
                  <a:pt x="358686" y="3839253"/>
                  <a:pt x="554046" y="3298611"/>
                  <a:pt x="554046" y="2709139"/>
                </a:cubicBezTo>
                <a:cubicBezTo>
                  <a:pt x="554046" y="2119667"/>
                  <a:pt x="358686" y="1579025"/>
                  <a:pt x="33472" y="1157315"/>
                </a:cubicBezTo>
                <a:lnTo>
                  <a:pt x="0" y="1117904"/>
                </a:lnTo>
                <a:lnTo>
                  <a:pt x="95707" y="977203"/>
                </a:lnTo>
                <a:cubicBezTo>
                  <a:pt x="543730" y="380401"/>
                  <a:pt x="1221753" y="0"/>
                  <a:pt x="1980595" y="0"/>
                </a:cubicBez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0" y="4849272"/>
            <a:ext cx="2767052" cy="207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89611" y="2489739"/>
            <a:ext cx="4306389" cy="2952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是腊八节用多种食材熬制的粥，也叫七宝五味粥。古时每逢农历十二月初八，中国民间流传着吃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腊八粥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"(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有的地方是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腊八饭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")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来庆祝丰收的来临。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将红枣、核桃、黑米、香米、玉米、葡萄干、红豆和小米这七种材料混合放入锅内，加足量水，烧开小火熬成香喷喷的腊八粥。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58983" y="1282200"/>
            <a:ext cx="4306389" cy="1207539"/>
            <a:chOff x="3453015" y="1449609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53015" y="1449609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 八 粥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52" y="1285384"/>
            <a:ext cx="4512660" cy="451266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725039" y="1666951"/>
            <a:ext cx="1469570" cy="477497"/>
            <a:chOff x="8747017" y="1593583"/>
            <a:chExt cx="1469570" cy="477497"/>
          </a:xfrm>
        </p:grpSpPr>
        <p:sp>
          <p:nvSpPr>
            <p:cNvPr id="10" name="任意多边形: 形状 9"/>
            <p:cNvSpPr/>
            <p:nvPr/>
          </p:nvSpPr>
          <p:spPr>
            <a:xfrm>
              <a:off x="8747017" y="1701748"/>
              <a:ext cx="768854" cy="369332"/>
            </a:xfrm>
            <a:custGeom>
              <a:avLst/>
              <a:gdLst>
                <a:gd name="connsiteX0" fmla="*/ 0 w 770709"/>
                <a:gd name="connsiteY0" fmla="*/ 319671 h 353150"/>
                <a:gd name="connsiteX1" fmla="*/ 391886 w 770709"/>
                <a:gd name="connsiteY1" fmla="*/ 189042 h 353150"/>
                <a:gd name="connsiteX2" fmla="*/ 535577 w 770709"/>
                <a:gd name="connsiteY2" fmla="*/ 332734 h 353150"/>
                <a:gd name="connsiteX3" fmla="*/ 326572 w 770709"/>
                <a:gd name="connsiteY3" fmla="*/ 319671 h 353150"/>
                <a:gd name="connsiteX4" fmla="*/ 613954 w 770709"/>
                <a:gd name="connsiteY4" fmla="*/ 32288 h 353150"/>
                <a:gd name="connsiteX5" fmla="*/ 770709 w 770709"/>
                <a:gd name="connsiteY5" fmla="*/ 19225 h 353150"/>
                <a:gd name="connsiteX0-1" fmla="*/ 0 w 770709"/>
                <a:gd name="connsiteY0-2" fmla="*/ 336744 h 370223"/>
                <a:gd name="connsiteX1-3" fmla="*/ 391886 w 770709"/>
                <a:gd name="connsiteY1-4" fmla="*/ 206115 h 370223"/>
                <a:gd name="connsiteX2-5" fmla="*/ 535577 w 770709"/>
                <a:gd name="connsiteY2-6" fmla="*/ 349807 h 370223"/>
                <a:gd name="connsiteX3-7" fmla="*/ 326572 w 770709"/>
                <a:gd name="connsiteY3-8" fmla="*/ 336744 h 370223"/>
                <a:gd name="connsiteX4-9" fmla="*/ 613954 w 770709"/>
                <a:gd name="connsiteY4-10" fmla="*/ 49361 h 370223"/>
                <a:gd name="connsiteX5-11" fmla="*/ 770709 w 770709"/>
                <a:gd name="connsiteY5-12" fmla="*/ 10172 h 3702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0709" h="370223">
                  <a:moveTo>
                    <a:pt x="0" y="336744"/>
                  </a:moveTo>
                  <a:cubicBezTo>
                    <a:pt x="151311" y="270341"/>
                    <a:pt x="302623" y="203938"/>
                    <a:pt x="391886" y="206115"/>
                  </a:cubicBezTo>
                  <a:cubicBezTo>
                    <a:pt x="481149" y="208292"/>
                    <a:pt x="546463" y="328035"/>
                    <a:pt x="535577" y="349807"/>
                  </a:cubicBezTo>
                  <a:cubicBezTo>
                    <a:pt x="524691" y="371579"/>
                    <a:pt x="313509" y="386818"/>
                    <a:pt x="326572" y="336744"/>
                  </a:cubicBezTo>
                  <a:cubicBezTo>
                    <a:pt x="339635" y="286670"/>
                    <a:pt x="539931" y="103790"/>
                    <a:pt x="613954" y="49361"/>
                  </a:cubicBezTo>
                  <a:cubicBezTo>
                    <a:pt x="687977" y="-5068"/>
                    <a:pt x="729343" y="-8334"/>
                    <a:pt x="770709" y="10172"/>
                  </a:cubicBezTo>
                </a:path>
              </a:pathLst>
            </a:custGeom>
            <a:noFill/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9570256" y="1593583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红枣</a:t>
              </a:r>
              <a:endParaRPr lang="zh-CN" altLang="en-US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30997" y="1717078"/>
            <a:ext cx="1224624" cy="768854"/>
            <a:chOff x="7997107" y="1752100"/>
            <a:chExt cx="1224624" cy="768854"/>
          </a:xfrm>
        </p:grpSpPr>
        <p:sp>
          <p:nvSpPr>
            <p:cNvPr id="14" name="任意多边形: 形状 13"/>
            <p:cNvSpPr/>
            <p:nvPr/>
          </p:nvSpPr>
          <p:spPr>
            <a:xfrm rot="2897673">
              <a:off x="8652638" y="1951861"/>
              <a:ext cx="768854" cy="369332"/>
            </a:xfrm>
            <a:custGeom>
              <a:avLst/>
              <a:gdLst>
                <a:gd name="connsiteX0" fmla="*/ 0 w 770709"/>
                <a:gd name="connsiteY0" fmla="*/ 319671 h 353150"/>
                <a:gd name="connsiteX1" fmla="*/ 391886 w 770709"/>
                <a:gd name="connsiteY1" fmla="*/ 189042 h 353150"/>
                <a:gd name="connsiteX2" fmla="*/ 535577 w 770709"/>
                <a:gd name="connsiteY2" fmla="*/ 332734 h 353150"/>
                <a:gd name="connsiteX3" fmla="*/ 326572 w 770709"/>
                <a:gd name="connsiteY3" fmla="*/ 319671 h 353150"/>
                <a:gd name="connsiteX4" fmla="*/ 613954 w 770709"/>
                <a:gd name="connsiteY4" fmla="*/ 32288 h 353150"/>
                <a:gd name="connsiteX5" fmla="*/ 770709 w 770709"/>
                <a:gd name="connsiteY5" fmla="*/ 19225 h 353150"/>
                <a:gd name="connsiteX0-1" fmla="*/ 0 w 770709"/>
                <a:gd name="connsiteY0-2" fmla="*/ 336744 h 370223"/>
                <a:gd name="connsiteX1-3" fmla="*/ 391886 w 770709"/>
                <a:gd name="connsiteY1-4" fmla="*/ 206115 h 370223"/>
                <a:gd name="connsiteX2-5" fmla="*/ 535577 w 770709"/>
                <a:gd name="connsiteY2-6" fmla="*/ 349807 h 370223"/>
                <a:gd name="connsiteX3-7" fmla="*/ 326572 w 770709"/>
                <a:gd name="connsiteY3-8" fmla="*/ 336744 h 370223"/>
                <a:gd name="connsiteX4-9" fmla="*/ 613954 w 770709"/>
                <a:gd name="connsiteY4-10" fmla="*/ 49361 h 370223"/>
                <a:gd name="connsiteX5-11" fmla="*/ 770709 w 770709"/>
                <a:gd name="connsiteY5-12" fmla="*/ 10172 h 3702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0709" h="370223">
                  <a:moveTo>
                    <a:pt x="0" y="336744"/>
                  </a:moveTo>
                  <a:cubicBezTo>
                    <a:pt x="151311" y="270341"/>
                    <a:pt x="302623" y="203938"/>
                    <a:pt x="391886" y="206115"/>
                  </a:cubicBezTo>
                  <a:cubicBezTo>
                    <a:pt x="481149" y="208292"/>
                    <a:pt x="546463" y="328035"/>
                    <a:pt x="535577" y="349807"/>
                  </a:cubicBezTo>
                  <a:cubicBezTo>
                    <a:pt x="524691" y="371579"/>
                    <a:pt x="313509" y="386818"/>
                    <a:pt x="326572" y="336744"/>
                  </a:cubicBezTo>
                  <a:cubicBezTo>
                    <a:pt x="339635" y="286670"/>
                    <a:pt x="539931" y="103790"/>
                    <a:pt x="613954" y="49361"/>
                  </a:cubicBezTo>
                  <a:cubicBezTo>
                    <a:pt x="687977" y="-5068"/>
                    <a:pt x="729343" y="-8334"/>
                    <a:pt x="770709" y="10172"/>
                  </a:cubicBezTo>
                </a:path>
              </a:pathLst>
            </a:custGeom>
            <a:noFill/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7997107" y="1951861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核桃</a:t>
              </a:r>
              <a:endParaRPr lang="zh-CN" altLang="en-US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00434" y="3556260"/>
            <a:ext cx="1186470" cy="916533"/>
            <a:chOff x="8431886" y="1886835"/>
            <a:chExt cx="1186470" cy="916533"/>
          </a:xfrm>
        </p:grpSpPr>
        <p:sp>
          <p:nvSpPr>
            <p:cNvPr id="17" name="任意多边形: 形状 16"/>
            <p:cNvSpPr/>
            <p:nvPr/>
          </p:nvSpPr>
          <p:spPr>
            <a:xfrm rot="8846391">
              <a:off x="8849502" y="1886835"/>
              <a:ext cx="768854" cy="369332"/>
            </a:xfrm>
            <a:custGeom>
              <a:avLst/>
              <a:gdLst>
                <a:gd name="connsiteX0" fmla="*/ 0 w 770709"/>
                <a:gd name="connsiteY0" fmla="*/ 319671 h 353150"/>
                <a:gd name="connsiteX1" fmla="*/ 391886 w 770709"/>
                <a:gd name="connsiteY1" fmla="*/ 189042 h 353150"/>
                <a:gd name="connsiteX2" fmla="*/ 535577 w 770709"/>
                <a:gd name="connsiteY2" fmla="*/ 332734 h 353150"/>
                <a:gd name="connsiteX3" fmla="*/ 326572 w 770709"/>
                <a:gd name="connsiteY3" fmla="*/ 319671 h 353150"/>
                <a:gd name="connsiteX4" fmla="*/ 613954 w 770709"/>
                <a:gd name="connsiteY4" fmla="*/ 32288 h 353150"/>
                <a:gd name="connsiteX5" fmla="*/ 770709 w 770709"/>
                <a:gd name="connsiteY5" fmla="*/ 19225 h 353150"/>
                <a:gd name="connsiteX0-1" fmla="*/ 0 w 770709"/>
                <a:gd name="connsiteY0-2" fmla="*/ 336744 h 370223"/>
                <a:gd name="connsiteX1-3" fmla="*/ 391886 w 770709"/>
                <a:gd name="connsiteY1-4" fmla="*/ 206115 h 370223"/>
                <a:gd name="connsiteX2-5" fmla="*/ 535577 w 770709"/>
                <a:gd name="connsiteY2-6" fmla="*/ 349807 h 370223"/>
                <a:gd name="connsiteX3-7" fmla="*/ 326572 w 770709"/>
                <a:gd name="connsiteY3-8" fmla="*/ 336744 h 370223"/>
                <a:gd name="connsiteX4-9" fmla="*/ 613954 w 770709"/>
                <a:gd name="connsiteY4-10" fmla="*/ 49361 h 370223"/>
                <a:gd name="connsiteX5-11" fmla="*/ 770709 w 770709"/>
                <a:gd name="connsiteY5-12" fmla="*/ 10172 h 3702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0709" h="370223">
                  <a:moveTo>
                    <a:pt x="0" y="336744"/>
                  </a:moveTo>
                  <a:cubicBezTo>
                    <a:pt x="151311" y="270341"/>
                    <a:pt x="302623" y="203938"/>
                    <a:pt x="391886" y="206115"/>
                  </a:cubicBezTo>
                  <a:cubicBezTo>
                    <a:pt x="481149" y="208292"/>
                    <a:pt x="546463" y="328035"/>
                    <a:pt x="535577" y="349807"/>
                  </a:cubicBezTo>
                  <a:cubicBezTo>
                    <a:pt x="524691" y="371579"/>
                    <a:pt x="313509" y="386818"/>
                    <a:pt x="326572" y="336744"/>
                  </a:cubicBezTo>
                  <a:cubicBezTo>
                    <a:pt x="339635" y="286670"/>
                    <a:pt x="539931" y="103790"/>
                    <a:pt x="613954" y="49361"/>
                  </a:cubicBezTo>
                  <a:cubicBezTo>
                    <a:pt x="687977" y="-5068"/>
                    <a:pt x="729343" y="-8334"/>
                    <a:pt x="770709" y="10172"/>
                  </a:cubicBezTo>
                </a:path>
              </a:pathLst>
            </a:custGeom>
            <a:noFill/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431886" y="2434036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黑米</a:t>
              </a:r>
              <a:endParaRPr lang="zh-CN" altLang="en-US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18681" y="4398132"/>
            <a:ext cx="1220221" cy="738664"/>
            <a:chOff x="8277574" y="1473924"/>
            <a:chExt cx="1220221" cy="738664"/>
          </a:xfrm>
        </p:grpSpPr>
        <p:sp>
          <p:nvSpPr>
            <p:cNvPr id="20" name="任意多边形: 形状 19"/>
            <p:cNvSpPr/>
            <p:nvPr/>
          </p:nvSpPr>
          <p:spPr>
            <a:xfrm>
              <a:off x="8728941" y="1473924"/>
              <a:ext cx="768854" cy="369332"/>
            </a:xfrm>
            <a:custGeom>
              <a:avLst/>
              <a:gdLst>
                <a:gd name="connsiteX0" fmla="*/ 0 w 770709"/>
                <a:gd name="connsiteY0" fmla="*/ 319671 h 353150"/>
                <a:gd name="connsiteX1" fmla="*/ 391886 w 770709"/>
                <a:gd name="connsiteY1" fmla="*/ 189042 h 353150"/>
                <a:gd name="connsiteX2" fmla="*/ 535577 w 770709"/>
                <a:gd name="connsiteY2" fmla="*/ 332734 h 353150"/>
                <a:gd name="connsiteX3" fmla="*/ 326572 w 770709"/>
                <a:gd name="connsiteY3" fmla="*/ 319671 h 353150"/>
                <a:gd name="connsiteX4" fmla="*/ 613954 w 770709"/>
                <a:gd name="connsiteY4" fmla="*/ 32288 h 353150"/>
                <a:gd name="connsiteX5" fmla="*/ 770709 w 770709"/>
                <a:gd name="connsiteY5" fmla="*/ 19225 h 353150"/>
                <a:gd name="connsiteX0-1" fmla="*/ 0 w 770709"/>
                <a:gd name="connsiteY0-2" fmla="*/ 336744 h 370223"/>
                <a:gd name="connsiteX1-3" fmla="*/ 391886 w 770709"/>
                <a:gd name="connsiteY1-4" fmla="*/ 206115 h 370223"/>
                <a:gd name="connsiteX2-5" fmla="*/ 535577 w 770709"/>
                <a:gd name="connsiteY2-6" fmla="*/ 349807 h 370223"/>
                <a:gd name="connsiteX3-7" fmla="*/ 326572 w 770709"/>
                <a:gd name="connsiteY3-8" fmla="*/ 336744 h 370223"/>
                <a:gd name="connsiteX4-9" fmla="*/ 613954 w 770709"/>
                <a:gd name="connsiteY4-10" fmla="*/ 49361 h 370223"/>
                <a:gd name="connsiteX5-11" fmla="*/ 770709 w 770709"/>
                <a:gd name="connsiteY5-12" fmla="*/ 10172 h 3702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0709" h="370223">
                  <a:moveTo>
                    <a:pt x="0" y="336744"/>
                  </a:moveTo>
                  <a:cubicBezTo>
                    <a:pt x="151311" y="270341"/>
                    <a:pt x="302623" y="203938"/>
                    <a:pt x="391886" y="206115"/>
                  </a:cubicBezTo>
                  <a:cubicBezTo>
                    <a:pt x="481149" y="208292"/>
                    <a:pt x="546463" y="328035"/>
                    <a:pt x="535577" y="349807"/>
                  </a:cubicBezTo>
                  <a:cubicBezTo>
                    <a:pt x="524691" y="371579"/>
                    <a:pt x="313509" y="386818"/>
                    <a:pt x="326572" y="336744"/>
                  </a:cubicBezTo>
                  <a:cubicBezTo>
                    <a:pt x="339635" y="286670"/>
                    <a:pt x="539931" y="103790"/>
                    <a:pt x="613954" y="49361"/>
                  </a:cubicBezTo>
                  <a:cubicBezTo>
                    <a:pt x="687977" y="-5068"/>
                    <a:pt x="729343" y="-8334"/>
                    <a:pt x="770709" y="10172"/>
                  </a:cubicBezTo>
                </a:path>
              </a:pathLst>
            </a:custGeom>
            <a:noFill/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8277574" y="1843256"/>
              <a:ext cx="6463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红豆</a:t>
              </a:r>
              <a:endParaRPr lang="zh-CN" altLang="en-US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493893" y="2471256"/>
            <a:ext cx="1469570" cy="477497"/>
            <a:chOff x="8747017" y="1593583"/>
            <a:chExt cx="1469570" cy="477497"/>
          </a:xfrm>
        </p:grpSpPr>
        <p:sp>
          <p:nvSpPr>
            <p:cNvPr id="23" name="任意多边形: 形状 22"/>
            <p:cNvSpPr/>
            <p:nvPr/>
          </p:nvSpPr>
          <p:spPr>
            <a:xfrm>
              <a:off x="8747017" y="1701748"/>
              <a:ext cx="768854" cy="369332"/>
            </a:xfrm>
            <a:custGeom>
              <a:avLst/>
              <a:gdLst>
                <a:gd name="connsiteX0" fmla="*/ 0 w 770709"/>
                <a:gd name="connsiteY0" fmla="*/ 319671 h 353150"/>
                <a:gd name="connsiteX1" fmla="*/ 391886 w 770709"/>
                <a:gd name="connsiteY1" fmla="*/ 189042 h 353150"/>
                <a:gd name="connsiteX2" fmla="*/ 535577 w 770709"/>
                <a:gd name="connsiteY2" fmla="*/ 332734 h 353150"/>
                <a:gd name="connsiteX3" fmla="*/ 326572 w 770709"/>
                <a:gd name="connsiteY3" fmla="*/ 319671 h 353150"/>
                <a:gd name="connsiteX4" fmla="*/ 613954 w 770709"/>
                <a:gd name="connsiteY4" fmla="*/ 32288 h 353150"/>
                <a:gd name="connsiteX5" fmla="*/ 770709 w 770709"/>
                <a:gd name="connsiteY5" fmla="*/ 19225 h 353150"/>
                <a:gd name="connsiteX0-1" fmla="*/ 0 w 770709"/>
                <a:gd name="connsiteY0-2" fmla="*/ 336744 h 370223"/>
                <a:gd name="connsiteX1-3" fmla="*/ 391886 w 770709"/>
                <a:gd name="connsiteY1-4" fmla="*/ 206115 h 370223"/>
                <a:gd name="connsiteX2-5" fmla="*/ 535577 w 770709"/>
                <a:gd name="connsiteY2-6" fmla="*/ 349807 h 370223"/>
                <a:gd name="connsiteX3-7" fmla="*/ 326572 w 770709"/>
                <a:gd name="connsiteY3-8" fmla="*/ 336744 h 370223"/>
                <a:gd name="connsiteX4-9" fmla="*/ 613954 w 770709"/>
                <a:gd name="connsiteY4-10" fmla="*/ 49361 h 370223"/>
                <a:gd name="connsiteX5-11" fmla="*/ 770709 w 770709"/>
                <a:gd name="connsiteY5-12" fmla="*/ 10172 h 3702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0709" h="370223">
                  <a:moveTo>
                    <a:pt x="0" y="336744"/>
                  </a:moveTo>
                  <a:cubicBezTo>
                    <a:pt x="151311" y="270341"/>
                    <a:pt x="302623" y="203938"/>
                    <a:pt x="391886" y="206115"/>
                  </a:cubicBezTo>
                  <a:cubicBezTo>
                    <a:pt x="481149" y="208292"/>
                    <a:pt x="546463" y="328035"/>
                    <a:pt x="535577" y="349807"/>
                  </a:cubicBezTo>
                  <a:cubicBezTo>
                    <a:pt x="524691" y="371579"/>
                    <a:pt x="313509" y="386818"/>
                    <a:pt x="326572" y="336744"/>
                  </a:cubicBezTo>
                  <a:cubicBezTo>
                    <a:pt x="339635" y="286670"/>
                    <a:pt x="539931" y="103790"/>
                    <a:pt x="613954" y="49361"/>
                  </a:cubicBezTo>
                  <a:cubicBezTo>
                    <a:pt x="687977" y="-5068"/>
                    <a:pt x="729343" y="-8334"/>
                    <a:pt x="770709" y="10172"/>
                  </a:cubicBezTo>
                </a:path>
              </a:pathLst>
            </a:custGeom>
            <a:noFill/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9570256" y="1593583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小米</a:t>
              </a:r>
              <a:endParaRPr lang="zh-CN" altLang="en-US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15263" y="2727891"/>
            <a:ext cx="4881154" cy="253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腊八节的传统美食之一，流行于陕西关中地区。在陕西省渭北一带的澄城地区，每年农历腊月初八早上，家家户户都会吃碗腊八面。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传统的腊八面是以韭叶面和用豆、蔬做成臊子为主，面煮好后将葱花油泼入锅中，一碗热气腾腾的腊八面就这样诞生了。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83601" y="6777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89611" y="1429001"/>
            <a:ext cx="4306389" cy="1207539"/>
            <a:chOff x="3453015" y="1449609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53015" y="1449609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284060" y="1797056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2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 八 面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D565"/>
              </a:clrFrom>
              <a:clrTo>
                <a:srgbClr val="FFD5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r="2699" b="8380"/>
          <a:stretch>
            <a:fillRect/>
          </a:stretch>
        </p:blipFill>
        <p:spPr>
          <a:xfrm>
            <a:off x="6796417" y="2019627"/>
            <a:ext cx="3864429" cy="3336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5" y="2076844"/>
            <a:ext cx="5433448" cy="5433448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5326564" y="1332814"/>
            <a:ext cx="5375688" cy="1347403"/>
            <a:chOff x="3422378" y="1449611"/>
            <a:chExt cx="5375688" cy="1347403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8" y="1449611"/>
              <a:ext cx="5375688" cy="1347403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4169580" y="1817437"/>
              <a:ext cx="3365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、腊八节起源</a:t>
              </a:r>
              <a:endParaRPr lang="zh-CN" altLang="en-US" sz="28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326564" y="2192251"/>
            <a:ext cx="5375688" cy="1347403"/>
            <a:chOff x="3422378" y="1449611"/>
            <a:chExt cx="5375688" cy="1347403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8" y="1449611"/>
              <a:ext cx="5375688" cy="1347403"/>
            </a:xfrm>
            <a:prstGeom prst="rect">
              <a:avLst/>
            </a:prstGeom>
          </p:spPr>
        </p:pic>
        <p:sp>
          <p:nvSpPr>
            <p:cNvPr id="74" name="矩形 73"/>
            <p:cNvSpPr/>
            <p:nvPr/>
          </p:nvSpPr>
          <p:spPr>
            <a:xfrm>
              <a:off x="4169580" y="1803993"/>
              <a:ext cx="418836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2</a:t>
              </a:r>
              <a:r>
                <a:rPr lang="zh-CN" altLang="en-US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、腊八节的民间故事</a:t>
              </a:r>
              <a:endParaRPr lang="zh-CN" altLang="en-US" sz="28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326564" y="3051688"/>
            <a:ext cx="5375688" cy="1347403"/>
            <a:chOff x="3422378" y="1449611"/>
            <a:chExt cx="5375688" cy="1347403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8" y="1449611"/>
              <a:ext cx="5375688" cy="1347403"/>
            </a:xfrm>
            <a:prstGeom prst="rect">
              <a:avLst/>
            </a:prstGeom>
          </p:spPr>
        </p:pic>
        <p:sp>
          <p:nvSpPr>
            <p:cNvPr id="77" name="矩形 76"/>
            <p:cNvSpPr/>
            <p:nvPr/>
          </p:nvSpPr>
          <p:spPr>
            <a:xfrm>
              <a:off x="4169580" y="1830569"/>
              <a:ext cx="46100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3</a:t>
              </a:r>
              <a:r>
                <a:rPr lang="zh-CN" altLang="en-US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、古人怎么过腊八节</a:t>
              </a:r>
              <a:endParaRPr lang="zh-CN" altLang="en-US" sz="28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326564" y="3911125"/>
            <a:ext cx="5375688" cy="1347403"/>
            <a:chOff x="3422378" y="1449611"/>
            <a:chExt cx="5375688" cy="1347403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8" y="1449611"/>
              <a:ext cx="5375688" cy="1347403"/>
            </a:xfrm>
            <a:prstGeom prst="rect">
              <a:avLst/>
            </a:prstGeom>
          </p:spPr>
        </p:pic>
        <p:sp>
          <p:nvSpPr>
            <p:cNvPr id="80" name="矩形 79"/>
            <p:cNvSpPr/>
            <p:nvPr/>
          </p:nvSpPr>
          <p:spPr>
            <a:xfrm>
              <a:off x="4169580" y="1846960"/>
              <a:ext cx="39303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4</a:t>
              </a:r>
              <a:r>
                <a:rPr lang="zh-CN" altLang="en-US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、腊八节美食</a:t>
              </a:r>
              <a:endParaRPr lang="zh-CN" altLang="en-US" sz="28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326564" y="4770562"/>
            <a:ext cx="5375688" cy="1347403"/>
            <a:chOff x="3422378" y="1449611"/>
            <a:chExt cx="5375688" cy="1347403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8" y="1449611"/>
              <a:ext cx="5375688" cy="1347403"/>
            </a:xfrm>
            <a:prstGeom prst="rect">
              <a:avLst/>
            </a:prstGeom>
          </p:spPr>
        </p:pic>
        <p:sp>
          <p:nvSpPr>
            <p:cNvPr id="83" name="矩形 82"/>
            <p:cNvSpPr/>
            <p:nvPr/>
          </p:nvSpPr>
          <p:spPr>
            <a:xfrm>
              <a:off x="4169580" y="1841797"/>
              <a:ext cx="36608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5</a:t>
              </a:r>
              <a:r>
                <a:rPr lang="zh-CN" altLang="en-US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、诗词里的腊八节</a:t>
              </a:r>
              <a:endParaRPr lang="zh-CN" altLang="en-US" sz="28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-2267" y="2989762"/>
            <a:ext cx="12192000" cy="38919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2012979" y="1276293"/>
            <a:ext cx="2150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rPr>
              <a:t>目录</a:t>
            </a:r>
            <a:endParaRPr lang="zh-CN" altLang="en-US" sz="6600" b="1" dirty="0">
              <a:solidFill>
                <a:schemeClr val="tx1">
                  <a:lumMod val="95000"/>
                  <a:lumOff val="5000"/>
                </a:schemeClr>
              </a:solidFill>
              <a:latin typeface="Aa乌日莫 (非商业使用)" panose="02010600010101010101" pitchFamily="2" charset="-122"/>
              <a:ea typeface="Aa乌日莫 (非商业使用)" panose="02010600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58791" y="2680021"/>
            <a:ext cx="4696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中国北方的传统腊八小吃，在腊八节这天人民会泡制蒜。北京有句老话：“腊八粥、腊八蒜，放账的送信，欠债的还钱。”旧时代用腊八蒜当催债提示，一年的债务该清算了。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做法简单，将剥皮蒜瓣装入小坛，倒进醋，封上口即可。泡在醋中的蒜慢慢会变绿，最后如翡翠碧玉般晶莹。除夕开坛，是吃饺子的最佳佐料。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89611" y="1357630"/>
            <a:ext cx="4306389" cy="1207539"/>
            <a:chOff x="3453015" y="1449609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53015" y="1449609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3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 八 蒜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78" y="1371705"/>
            <a:ext cx="4330232" cy="4330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58983" y="1282200"/>
            <a:ext cx="4306389" cy="1207539"/>
            <a:chOff x="3453015" y="1449609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53015" y="1449609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4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 八 醋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097577" y="2489739"/>
            <a:ext cx="4603669" cy="2952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传统的腊八节习俗美食之一。在中国北方地区有在阴历腊月初八这天用醋泡大蒜的习俗，里面泡蒜的醋被称之为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腊八醋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。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腊八醋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"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不仅味道醇正，而且久放不坏。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腊八醋，要泡到大年初一。初一吃素饺子蘸腊八醋吃，取一年素素净净之寓意，并且别有一番好滋味。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t="70476" r="52103"/>
          <a:stretch>
            <a:fillRect/>
          </a:stretch>
        </p:blipFill>
        <p:spPr>
          <a:xfrm>
            <a:off x="7139840" y="2813171"/>
            <a:ext cx="3278777" cy="2024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07333" y="1412828"/>
            <a:ext cx="4306389" cy="1207539"/>
            <a:chOff x="3453015" y="1449609"/>
            <a:chExt cx="4306389" cy="13474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53015" y="1449609"/>
              <a:ext cx="4306389" cy="134740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5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、腊 八 豆腐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081349" y="2727889"/>
            <a:ext cx="4306390" cy="253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时节，在安徽省黟县地区，家家户户都要晒制“腊八豆腐”。用小黄豆制成豆腐，中间挖洞放入食盐，在温和的太阳下烤晒，使盐分慢慢吸收。在当地，腊八豆腐也被称为“素火腿”，可以用来炒肉、炖肉或者单独吃，是不错的下饭菜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52" y="1724211"/>
            <a:ext cx="4237633" cy="4237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6" t="51146" r="3684"/>
          <a:stretch>
            <a:fillRect/>
          </a:stretch>
        </p:blipFill>
        <p:spPr>
          <a:xfrm>
            <a:off x="1729425" y="1393614"/>
            <a:ext cx="8420942" cy="4423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338117" y="686063"/>
            <a:ext cx="3515766" cy="660606"/>
            <a:chOff x="1838284" y="4367986"/>
            <a:chExt cx="3515766" cy="66060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4" t="70923" r="62880" b="21856"/>
            <a:stretch>
              <a:fillRect/>
            </a:stretch>
          </p:blipFill>
          <p:spPr>
            <a:xfrm>
              <a:off x="1838284" y="4367986"/>
              <a:ext cx="3515766" cy="660606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990934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36909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国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99165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传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35423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统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95552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节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730247" y="448324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日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3427226" y="3540653"/>
            <a:ext cx="5025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诗词里的腊八节</a:t>
            </a:r>
            <a:endParaRPr lang="zh-CN" altLang="en-US" sz="54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78342" y="2431186"/>
            <a:ext cx="3198472" cy="757645"/>
            <a:chOff x="3866606" y="2442754"/>
            <a:chExt cx="3198472" cy="757645"/>
          </a:xfrm>
        </p:grpSpPr>
        <p:sp>
          <p:nvSpPr>
            <p:cNvPr id="2" name="菱形 1"/>
            <p:cNvSpPr/>
            <p:nvPr/>
          </p:nvSpPr>
          <p:spPr>
            <a:xfrm>
              <a:off x="3866606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第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28" name="菱形 27"/>
            <p:cNvSpPr/>
            <p:nvPr/>
          </p:nvSpPr>
          <p:spPr>
            <a:xfrm>
              <a:off x="4680215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5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0" name="菱形 29"/>
            <p:cNvSpPr/>
            <p:nvPr/>
          </p:nvSpPr>
          <p:spPr>
            <a:xfrm>
              <a:off x="5493824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部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6307433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分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11881" r="47743" b="16973"/>
          <a:stretch>
            <a:fillRect/>
          </a:stretch>
        </p:blipFill>
        <p:spPr>
          <a:xfrm>
            <a:off x="-68647" y="3497913"/>
            <a:ext cx="3116412" cy="3335015"/>
          </a:xfrm>
          <a:custGeom>
            <a:avLst/>
            <a:gdLst>
              <a:gd name="connsiteX0" fmla="*/ 2279707 w 4559414"/>
              <a:gd name="connsiteY0" fmla="*/ 0 h 4879238"/>
              <a:gd name="connsiteX1" fmla="*/ 4559414 w 4559414"/>
              <a:gd name="connsiteY1" fmla="*/ 2439619 h 4879238"/>
              <a:gd name="connsiteX2" fmla="*/ 2279707 w 4559414"/>
              <a:gd name="connsiteY2" fmla="*/ 4879238 h 4879238"/>
              <a:gd name="connsiteX3" fmla="*/ 0 w 4559414"/>
              <a:gd name="connsiteY3" fmla="*/ 2439619 h 4879238"/>
              <a:gd name="connsiteX4" fmla="*/ 2279707 w 4559414"/>
              <a:gd name="connsiteY4" fmla="*/ 0 h 48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414" h="4879238">
                <a:moveTo>
                  <a:pt x="2279707" y="0"/>
                </a:moveTo>
                <a:cubicBezTo>
                  <a:pt x="3538754" y="0"/>
                  <a:pt x="4559414" y="1092255"/>
                  <a:pt x="4559414" y="2439619"/>
                </a:cubicBezTo>
                <a:cubicBezTo>
                  <a:pt x="4559414" y="3786983"/>
                  <a:pt x="3538754" y="4879238"/>
                  <a:pt x="2279707" y="4879238"/>
                </a:cubicBezTo>
                <a:cubicBezTo>
                  <a:pt x="1020660" y="4879238"/>
                  <a:pt x="0" y="3786983"/>
                  <a:pt x="0" y="2439619"/>
                </a:cubicBezTo>
                <a:cubicBezTo>
                  <a:pt x="0" y="1092255"/>
                  <a:pt x="1020660" y="0"/>
                  <a:pt x="2279707" y="0"/>
                </a:cubicBez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8" t="7951" r="5428" b="13738"/>
          <a:stretch>
            <a:fillRect/>
          </a:stretch>
        </p:blipFill>
        <p:spPr>
          <a:xfrm>
            <a:off x="8762529" y="3201120"/>
            <a:ext cx="3036326" cy="3686626"/>
          </a:xfrm>
          <a:custGeom>
            <a:avLst/>
            <a:gdLst>
              <a:gd name="connsiteX0" fmla="*/ 1980595 w 4423271"/>
              <a:gd name="connsiteY0" fmla="*/ 0 h 5370618"/>
              <a:gd name="connsiteX1" fmla="*/ 4423271 w 4423271"/>
              <a:gd name="connsiteY1" fmla="*/ 2685309 h 5370618"/>
              <a:gd name="connsiteX2" fmla="*/ 1980595 w 4423271"/>
              <a:gd name="connsiteY2" fmla="*/ 5370618 h 5370618"/>
              <a:gd name="connsiteX3" fmla="*/ 95707 w 4423271"/>
              <a:gd name="connsiteY3" fmla="*/ 4393415 h 5370618"/>
              <a:gd name="connsiteX4" fmla="*/ 18002 w 4423271"/>
              <a:gd name="connsiteY4" fmla="*/ 4279179 h 5370618"/>
              <a:gd name="connsiteX5" fmla="*/ 33472 w 4423271"/>
              <a:gd name="connsiteY5" fmla="*/ 4260963 h 5370618"/>
              <a:gd name="connsiteX6" fmla="*/ 554046 w 4423271"/>
              <a:gd name="connsiteY6" fmla="*/ 2709139 h 5370618"/>
              <a:gd name="connsiteX7" fmla="*/ 33472 w 4423271"/>
              <a:gd name="connsiteY7" fmla="*/ 1157315 h 5370618"/>
              <a:gd name="connsiteX8" fmla="*/ 0 w 4423271"/>
              <a:gd name="connsiteY8" fmla="*/ 1117904 h 5370618"/>
              <a:gd name="connsiteX9" fmla="*/ 95707 w 4423271"/>
              <a:gd name="connsiteY9" fmla="*/ 977203 h 5370618"/>
              <a:gd name="connsiteX10" fmla="*/ 1980595 w 4423271"/>
              <a:gd name="connsiteY10" fmla="*/ 0 h 537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3271" h="5370618">
                <a:moveTo>
                  <a:pt x="1980595" y="0"/>
                </a:moveTo>
                <a:cubicBezTo>
                  <a:pt x="3329648" y="0"/>
                  <a:pt x="4423271" y="1202254"/>
                  <a:pt x="4423271" y="2685309"/>
                </a:cubicBezTo>
                <a:cubicBezTo>
                  <a:pt x="4423271" y="4168364"/>
                  <a:pt x="3329648" y="5370618"/>
                  <a:pt x="1980595" y="5370618"/>
                </a:cubicBezTo>
                <a:cubicBezTo>
                  <a:pt x="1221753" y="5370618"/>
                  <a:pt x="543730" y="4990218"/>
                  <a:pt x="95707" y="4393415"/>
                </a:cubicBezTo>
                <a:lnTo>
                  <a:pt x="18002" y="4279179"/>
                </a:lnTo>
                <a:lnTo>
                  <a:pt x="33472" y="4260963"/>
                </a:lnTo>
                <a:cubicBezTo>
                  <a:pt x="358686" y="3839253"/>
                  <a:pt x="554046" y="3298611"/>
                  <a:pt x="554046" y="2709139"/>
                </a:cubicBezTo>
                <a:cubicBezTo>
                  <a:pt x="554046" y="2119667"/>
                  <a:pt x="358686" y="1579025"/>
                  <a:pt x="33472" y="1157315"/>
                </a:cubicBezTo>
                <a:lnTo>
                  <a:pt x="0" y="1117904"/>
                </a:lnTo>
                <a:lnTo>
                  <a:pt x="95707" y="977203"/>
                </a:lnTo>
                <a:cubicBezTo>
                  <a:pt x="543730" y="380401"/>
                  <a:pt x="1221753" y="0"/>
                  <a:pt x="1980595" y="0"/>
                </a:cubicBez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0" y="4849272"/>
            <a:ext cx="2767052" cy="207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91596" y="1911349"/>
            <a:ext cx="38186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《</a:t>
            </a:r>
            <a:r>
              <a:rPr lang="zh-CN" altLang="en-US" sz="32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腊日</a:t>
            </a:r>
            <a:r>
              <a:rPr lang="en-US" altLang="zh-CN" sz="32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》</a:t>
            </a:r>
            <a:endParaRPr lang="en-US" altLang="zh-CN" sz="32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陶渊明</a:t>
            </a:r>
            <a:endParaRPr lang="zh-CN" altLang="en-US" sz="24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风雪送馀运，无妨时已和。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梅柳夹门植，一条有佳花。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我唱尔言得，酒中适何多！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未能明多少，章山有奇歌。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97171" y="1793784"/>
            <a:ext cx="38515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《</a:t>
            </a:r>
            <a:r>
              <a:rPr lang="zh-CN" altLang="en-US" sz="32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腊日</a:t>
            </a:r>
            <a:r>
              <a:rPr lang="en-US" altLang="zh-CN" sz="32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》</a:t>
            </a:r>
            <a:endParaRPr lang="en-US" altLang="zh-CN" sz="32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杜甫</a:t>
            </a:r>
            <a:endParaRPr lang="zh-CN" altLang="en-US" sz="24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腊日常年暖尚遥，今年腊日冻全消。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侵凌雪色还萱草，漏泄春光有柳条。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纵酒欲谋良夜醉，还家初散紫宸朝。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口脂面药随恩泽，翠管银罂下九霄。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t="-1" r="22534" b="-2286"/>
          <a:stretch>
            <a:fillRect/>
          </a:stretch>
        </p:blipFill>
        <p:spPr>
          <a:xfrm>
            <a:off x="4232929" y="979713"/>
            <a:ext cx="2829750" cy="386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5111" y="2140637"/>
            <a:ext cx="49414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《</a:t>
            </a:r>
            <a:r>
              <a:rPr lang="zh-CN" altLang="en-US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十二月八日步至西村</a:t>
            </a:r>
            <a:r>
              <a:rPr lang="en-US" altLang="zh-CN" sz="28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》</a:t>
            </a:r>
            <a:endParaRPr lang="en-US" altLang="zh-CN" sz="28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sz="20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陆游</a:t>
            </a:r>
            <a:endParaRPr lang="zh-CN" altLang="en-US" sz="20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腊月风和意已春，时因散策过吾邻。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草烟漠漠柴门里，牛迹重重野水滨。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多病所须惟药物，差科未动是闲人。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今朝佛粥交相馈，更觉江村节物新。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43" y="1295400"/>
            <a:ext cx="4491446" cy="4491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87550" y="1854061"/>
            <a:ext cx="72068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《</a:t>
            </a:r>
            <a:r>
              <a:rPr lang="zh-CN" altLang="en-US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行香子</a:t>
            </a:r>
            <a:r>
              <a:rPr lang="en-US" altLang="zh-CN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·</a:t>
            </a:r>
            <a:r>
              <a:rPr lang="zh-CN" altLang="en-US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腊八日与洪仲简溪行其夜雪作</a:t>
            </a:r>
            <a:r>
              <a:rPr lang="en-US" altLang="zh-CN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》</a:t>
            </a:r>
            <a:endParaRPr lang="en-US" altLang="zh-CN" sz="24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en-US" altLang="zh-CN" sz="20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汪莘</a:t>
            </a:r>
            <a:endParaRPr lang="zh-CN" altLang="en-US" sz="24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野店残冬。绿酒春浓。念如今，此意谁同。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溪光不尽，山翠无穷。有几枝梅，几竿竹，几株松。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篮舆乘兴，薄暮疏钟。望孤村，斜日匆匆。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/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夜窗雪阵，晓枕云峰。便拥渔蓑，顶渔笠，作渔翁。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3166396"/>
            <a:ext cx="2847703" cy="2847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2" t="8844"/>
          <a:stretch>
            <a:fillRect/>
          </a:stretch>
        </p:blipFill>
        <p:spPr>
          <a:xfrm flipH="1">
            <a:off x="774299" y="843901"/>
            <a:ext cx="3209871" cy="4039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87862" y="2068403"/>
            <a:ext cx="4765964" cy="272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《</a:t>
            </a:r>
            <a:r>
              <a:rPr lang="zh-CN" altLang="en-US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腊八粥</a:t>
            </a:r>
            <a:r>
              <a:rPr lang="en-US" altLang="zh-CN" sz="24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》</a:t>
            </a:r>
            <a:endParaRPr lang="en-US" altLang="zh-CN" sz="24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gradFill>
                  <a:gsLst>
                    <a:gs pos="0">
                      <a:srgbClr val="DE0000"/>
                    </a:gs>
                    <a:gs pos="79000">
                      <a:srgbClr val="E11B09"/>
                    </a:gs>
                    <a:gs pos="100000">
                      <a:srgbClr val="E53E15"/>
                    </a:gs>
                  </a:gsLst>
                  <a:lin ang="5400000" scaled="1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王季珠</a:t>
            </a:r>
            <a:endParaRPr lang="zh-CN" altLang="en-US" sz="2000" b="1" dirty="0">
              <a:gradFill>
                <a:gsLst>
                  <a:gs pos="0">
                    <a:srgbClr val="DE0000"/>
                  </a:gs>
                  <a:gs pos="79000">
                    <a:srgbClr val="E11B09"/>
                  </a:gs>
                  <a:gs pos="100000">
                    <a:srgbClr val="E53E15"/>
                  </a:gs>
                </a:gsLst>
                <a:lin ang="5400000" scaled="1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开锅便喜百蔬香，差糁清盐不费糖。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思源黑体" panose="020B0500000000000000" pitchFamily="34" charset="-122"/>
                <a:ea typeface="思源黑体" panose="020B0500000000000000" pitchFamily="34" charset="-122"/>
              </a:rPr>
              <a:t>团坐朝阳同一啜，大家存有热心肠。</a:t>
            </a:r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3040"/>
            <a:ext cx="4454434" cy="4454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5571" r="45000" b="24838"/>
          <a:stretch>
            <a:fillRect/>
          </a:stretch>
        </p:blipFill>
        <p:spPr>
          <a:xfrm>
            <a:off x="1151664" y="392417"/>
            <a:ext cx="5523279" cy="412923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917693" y="451688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rPr>
              <a:t>腊八节主题班会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a乌日莫 (非商业使用)" panose="02010600010101010101" pitchFamily="2" charset="-122"/>
              <a:ea typeface="Aa乌日莫 (非商业使用)" panose="0201060001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51238" y="3836837"/>
            <a:ext cx="3515766" cy="660606"/>
            <a:chOff x="1838284" y="4367986"/>
            <a:chExt cx="3515766" cy="66060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4" t="70923" r="62880" b="21856"/>
            <a:stretch>
              <a:fillRect/>
            </a:stretch>
          </p:blipFill>
          <p:spPr>
            <a:xfrm>
              <a:off x="1838284" y="4367986"/>
              <a:ext cx="3515766" cy="660606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990934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36909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国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99165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传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35423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统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95552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节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730247" y="448324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日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2" y="1027734"/>
            <a:ext cx="5523279" cy="5523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6" t="51146" r="3684"/>
          <a:stretch>
            <a:fillRect/>
          </a:stretch>
        </p:blipFill>
        <p:spPr>
          <a:xfrm>
            <a:off x="1729425" y="1393614"/>
            <a:ext cx="8420942" cy="4423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338117" y="686063"/>
            <a:ext cx="3515766" cy="660606"/>
            <a:chOff x="1838284" y="4367986"/>
            <a:chExt cx="3515766" cy="66060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4" t="70923" r="62880" b="21856"/>
            <a:stretch>
              <a:fillRect/>
            </a:stretch>
          </p:blipFill>
          <p:spPr>
            <a:xfrm>
              <a:off x="1838284" y="4367986"/>
              <a:ext cx="3515766" cy="660606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990934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36909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国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99165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传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35423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统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95552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节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730247" y="448324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日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3401499" y="3596356"/>
            <a:ext cx="49673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腊八节起源</a:t>
            </a:r>
            <a:endParaRPr lang="zh-CN" altLang="en-US" sz="6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76909" y="2443520"/>
            <a:ext cx="3198472" cy="757645"/>
            <a:chOff x="3866606" y="2442754"/>
            <a:chExt cx="3198472" cy="757645"/>
          </a:xfrm>
        </p:grpSpPr>
        <p:sp>
          <p:nvSpPr>
            <p:cNvPr id="2" name="菱形 1"/>
            <p:cNvSpPr/>
            <p:nvPr/>
          </p:nvSpPr>
          <p:spPr>
            <a:xfrm>
              <a:off x="3866606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第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28" name="菱形 27"/>
            <p:cNvSpPr/>
            <p:nvPr/>
          </p:nvSpPr>
          <p:spPr>
            <a:xfrm>
              <a:off x="4680215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0" name="菱形 29"/>
            <p:cNvSpPr/>
            <p:nvPr/>
          </p:nvSpPr>
          <p:spPr>
            <a:xfrm>
              <a:off x="5493824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部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6307433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分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11881" r="47743" b="16973"/>
          <a:stretch>
            <a:fillRect/>
          </a:stretch>
        </p:blipFill>
        <p:spPr>
          <a:xfrm>
            <a:off x="-68647" y="3497913"/>
            <a:ext cx="3116412" cy="3335015"/>
          </a:xfrm>
          <a:custGeom>
            <a:avLst/>
            <a:gdLst>
              <a:gd name="connsiteX0" fmla="*/ 2279707 w 4559414"/>
              <a:gd name="connsiteY0" fmla="*/ 0 h 4879238"/>
              <a:gd name="connsiteX1" fmla="*/ 4559414 w 4559414"/>
              <a:gd name="connsiteY1" fmla="*/ 2439619 h 4879238"/>
              <a:gd name="connsiteX2" fmla="*/ 2279707 w 4559414"/>
              <a:gd name="connsiteY2" fmla="*/ 4879238 h 4879238"/>
              <a:gd name="connsiteX3" fmla="*/ 0 w 4559414"/>
              <a:gd name="connsiteY3" fmla="*/ 2439619 h 4879238"/>
              <a:gd name="connsiteX4" fmla="*/ 2279707 w 4559414"/>
              <a:gd name="connsiteY4" fmla="*/ 0 h 48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414" h="4879238">
                <a:moveTo>
                  <a:pt x="2279707" y="0"/>
                </a:moveTo>
                <a:cubicBezTo>
                  <a:pt x="3538754" y="0"/>
                  <a:pt x="4559414" y="1092255"/>
                  <a:pt x="4559414" y="2439619"/>
                </a:cubicBezTo>
                <a:cubicBezTo>
                  <a:pt x="4559414" y="3786983"/>
                  <a:pt x="3538754" y="4879238"/>
                  <a:pt x="2279707" y="4879238"/>
                </a:cubicBezTo>
                <a:cubicBezTo>
                  <a:pt x="1020660" y="4879238"/>
                  <a:pt x="0" y="3786983"/>
                  <a:pt x="0" y="2439619"/>
                </a:cubicBezTo>
                <a:cubicBezTo>
                  <a:pt x="0" y="1092255"/>
                  <a:pt x="1020660" y="0"/>
                  <a:pt x="2279707" y="0"/>
                </a:cubicBez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8" t="7951" r="5428" b="13738"/>
          <a:stretch>
            <a:fillRect/>
          </a:stretch>
        </p:blipFill>
        <p:spPr>
          <a:xfrm>
            <a:off x="8762529" y="3201120"/>
            <a:ext cx="3036326" cy="3686626"/>
          </a:xfrm>
          <a:custGeom>
            <a:avLst/>
            <a:gdLst>
              <a:gd name="connsiteX0" fmla="*/ 1980595 w 4423271"/>
              <a:gd name="connsiteY0" fmla="*/ 0 h 5370618"/>
              <a:gd name="connsiteX1" fmla="*/ 4423271 w 4423271"/>
              <a:gd name="connsiteY1" fmla="*/ 2685309 h 5370618"/>
              <a:gd name="connsiteX2" fmla="*/ 1980595 w 4423271"/>
              <a:gd name="connsiteY2" fmla="*/ 5370618 h 5370618"/>
              <a:gd name="connsiteX3" fmla="*/ 95707 w 4423271"/>
              <a:gd name="connsiteY3" fmla="*/ 4393415 h 5370618"/>
              <a:gd name="connsiteX4" fmla="*/ 18002 w 4423271"/>
              <a:gd name="connsiteY4" fmla="*/ 4279179 h 5370618"/>
              <a:gd name="connsiteX5" fmla="*/ 33472 w 4423271"/>
              <a:gd name="connsiteY5" fmla="*/ 4260963 h 5370618"/>
              <a:gd name="connsiteX6" fmla="*/ 554046 w 4423271"/>
              <a:gd name="connsiteY6" fmla="*/ 2709139 h 5370618"/>
              <a:gd name="connsiteX7" fmla="*/ 33472 w 4423271"/>
              <a:gd name="connsiteY7" fmla="*/ 1157315 h 5370618"/>
              <a:gd name="connsiteX8" fmla="*/ 0 w 4423271"/>
              <a:gd name="connsiteY8" fmla="*/ 1117904 h 5370618"/>
              <a:gd name="connsiteX9" fmla="*/ 95707 w 4423271"/>
              <a:gd name="connsiteY9" fmla="*/ 977203 h 5370618"/>
              <a:gd name="connsiteX10" fmla="*/ 1980595 w 4423271"/>
              <a:gd name="connsiteY10" fmla="*/ 0 h 537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3271" h="5370618">
                <a:moveTo>
                  <a:pt x="1980595" y="0"/>
                </a:moveTo>
                <a:cubicBezTo>
                  <a:pt x="3329648" y="0"/>
                  <a:pt x="4423271" y="1202254"/>
                  <a:pt x="4423271" y="2685309"/>
                </a:cubicBezTo>
                <a:cubicBezTo>
                  <a:pt x="4423271" y="4168364"/>
                  <a:pt x="3329648" y="5370618"/>
                  <a:pt x="1980595" y="5370618"/>
                </a:cubicBezTo>
                <a:cubicBezTo>
                  <a:pt x="1221753" y="5370618"/>
                  <a:pt x="543730" y="4990218"/>
                  <a:pt x="95707" y="4393415"/>
                </a:cubicBezTo>
                <a:lnTo>
                  <a:pt x="18002" y="4279179"/>
                </a:lnTo>
                <a:lnTo>
                  <a:pt x="33472" y="4260963"/>
                </a:lnTo>
                <a:cubicBezTo>
                  <a:pt x="358686" y="3839253"/>
                  <a:pt x="554046" y="3298611"/>
                  <a:pt x="554046" y="2709139"/>
                </a:cubicBezTo>
                <a:cubicBezTo>
                  <a:pt x="554046" y="2119667"/>
                  <a:pt x="358686" y="1579025"/>
                  <a:pt x="33472" y="1157315"/>
                </a:cubicBezTo>
                <a:lnTo>
                  <a:pt x="0" y="1117904"/>
                </a:lnTo>
                <a:lnTo>
                  <a:pt x="95707" y="977203"/>
                </a:lnTo>
                <a:cubicBezTo>
                  <a:pt x="543730" y="380401"/>
                  <a:pt x="1221753" y="0"/>
                  <a:pt x="1980595" y="0"/>
                </a:cubicBez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0" y="4849272"/>
            <a:ext cx="2767052" cy="207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02512" y="2656723"/>
            <a:ext cx="4306389" cy="253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释迦牟尼成道之前曾修苦行多年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遂发现苦行终究不是解脱之道，决定放弃苦行。此时遇见一牧女呈献乳糜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食后体力恢复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端坐菩提树下沉思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于十二月八日“成道”。“腊八”本为佛教节日，后经历代演变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逐渐成为家喻户晓的民间节日。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49" y="2378224"/>
            <a:ext cx="3136861" cy="299139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940520" y="1449184"/>
            <a:ext cx="4306389" cy="1207539"/>
            <a:chOff x="3422377" y="1449611"/>
            <a:chExt cx="4306389" cy="1347403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215421" y="1764892"/>
              <a:ext cx="27203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、佛教演变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616584" y="1323633"/>
            <a:ext cx="5975572" cy="1272854"/>
            <a:chOff x="3422377" y="1449611"/>
            <a:chExt cx="5975572" cy="134740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5975572" cy="134740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4311375" y="1846380"/>
              <a:ext cx="4537210" cy="553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2</a:t>
              </a:r>
              <a:r>
                <a:rPr lang="zh-CN" altLang="en-US" sz="28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、“腊”字与祭祀有关</a:t>
              </a:r>
              <a:endParaRPr lang="zh-CN" altLang="en-US" sz="28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76856" y="2493520"/>
            <a:ext cx="4855029" cy="277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人们把农历的十二月称作是腊月，其实这种叫法和季候没关系，它和祭祀有关。先秦时期我国一些地方已有与“腊”相关的腊祭的习俗，节期在腊月，具体日期并不固定，该腊祭习俗被后人视作“腊八节”的来源之一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8131486" y="1580484"/>
            <a:ext cx="1883658" cy="1883658"/>
          </a:xfrm>
          <a:prstGeom prst="diamond">
            <a:avLst/>
          </a:prstGeom>
          <a:gradFill>
            <a:gsLst>
              <a:gs pos="0">
                <a:srgbClr val="DE0000"/>
              </a:gs>
              <a:gs pos="36960">
                <a:srgbClr val="E11B09"/>
              </a:gs>
              <a:gs pos="84000">
                <a:srgbClr val="E53E15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b="1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rPr>
              <a:t>腊</a:t>
            </a:r>
            <a:endParaRPr lang="zh-CN" altLang="en-US" sz="8000" b="1" dirty="0">
              <a:solidFill>
                <a:schemeClr val="bg1"/>
              </a:solidFill>
              <a:latin typeface="Aa乌日莫 (非商业使用)" panose="02010600010101010101" pitchFamily="2" charset="-122"/>
              <a:ea typeface="Aa乌日莫 (非商业使用)" panose="0201060001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85" y="2844599"/>
            <a:ext cx="4040777" cy="3030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40520" y="1449184"/>
            <a:ext cx="4306389" cy="1207539"/>
            <a:chOff x="3422377" y="1449611"/>
            <a:chExt cx="4306389" cy="134740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035867" y="176213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3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、明太祖命名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24586" y="2502264"/>
            <a:ext cx="4463143" cy="277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当年朱元璋落难在牢监里受苦时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又冷又饿的朱元璋竟然从监牢的老鼠洞找出一些粮食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熬成了粥。后来朱元璋平定天下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坐北朝南做了皇帝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把这一天定为腊八节，把自己那天吃的杂粮粥正式命名为腊八粥。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24" y="1690081"/>
            <a:ext cx="4125686" cy="4125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40520" y="1449184"/>
            <a:ext cx="4306389" cy="1207539"/>
            <a:chOff x="3422377" y="1449611"/>
            <a:chExt cx="4306389" cy="13474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4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、纪念岳飞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65970" y="2515328"/>
            <a:ext cx="4685211" cy="277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传说腊八节出于人们对忠臣岳飞的怀念。当年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岳飞率部抗金于朱仙镇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正值数九严冬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岳家军饱餐了一顿百姓送的“千家粥”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大胜而归。岳飞死后，人民为了纪念他，每到腊月初八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便以杂粮豆果煮粥，终于成俗。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912640" y="1690081"/>
            <a:ext cx="4184181" cy="4184181"/>
            <a:chOff x="6912640" y="1690081"/>
            <a:chExt cx="4184181" cy="4184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640" y="1690081"/>
              <a:ext cx="4184181" cy="418418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640" y="3782171"/>
              <a:ext cx="1759462" cy="17594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56" r="25857" b="57608"/>
          <a:stretch>
            <a:fillRect/>
          </a:stretch>
        </p:blipFill>
        <p:spPr>
          <a:xfrm>
            <a:off x="5926830" y="1616300"/>
            <a:ext cx="2767052" cy="1732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20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3"/>
          <a:stretch>
            <a:fillRect/>
          </a:stretch>
        </p:blipFill>
        <p:spPr>
          <a:xfrm>
            <a:off x="0" y="-659"/>
            <a:ext cx="12192000" cy="30577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6" t="51146" r="3684"/>
          <a:stretch>
            <a:fillRect/>
          </a:stretch>
        </p:blipFill>
        <p:spPr>
          <a:xfrm>
            <a:off x="1729425" y="1393614"/>
            <a:ext cx="8420942" cy="4423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7"/>
          <a:stretch>
            <a:fillRect/>
          </a:stretch>
        </p:blipFill>
        <p:spPr>
          <a:xfrm>
            <a:off x="0" y="2959095"/>
            <a:ext cx="12192000" cy="38919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b="74852"/>
          <a:stretch>
            <a:fillRect/>
          </a:stretch>
        </p:blipFill>
        <p:spPr>
          <a:xfrm>
            <a:off x="6518368" y="-14106"/>
            <a:ext cx="5673632" cy="1532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77293" r="78804" b="-1051"/>
          <a:stretch>
            <a:fillRect/>
          </a:stretch>
        </p:blipFill>
        <p:spPr>
          <a:xfrm>
            <a:off x="-241785" y="5151283"/>
            <a:ext cx="3414211" cy="179237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338117" y="686063"/>
            <a:ext cx="3515766" cy="660606"/>
            <a:chOff x="1838284" y="4367986"/>
            <a:chExt cx="3515766" cy="66060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4" t="70923" r="62880" b="21856"/>
            <a:stretch>
              <a:fillRect/>
            </a:stretch>
          </p:blipFill>
          <p:spPr>
            <a:xfrm>
              <a:off x="1838284" y="4367986"/>
              <a:ext cx="3515766" cy="660606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990934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536909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国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99165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传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35423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统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95552" y="4496689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节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730247" y="4483242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日</a:t>
              </a:r>
              <a:endParaRPr lang="zh-CN" altLang="en-US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3013282" y="3532560"/>
            <a:ext cx="5781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腊八节的民间故事</a:t>
            </a:r>
            <a:endParaRPr lang="zh-CN" altLang="en-US" sz="54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76909" y="2443520"/>
            <a:ext cx="3198472" cy="757645"/>
            <a:chOff x="3866606" y="2442754"/>
            <a:chExt cx="3198472" cy="757645"/>
          </a:xfrm>
        </p:grpSpPr>
        <p:sp>
          <p:nvSpPr>
            <p:cNvPr id="2" name="菱形 1"/>
            <p:cNvSpPr/>
            <p:nvPr/>
          </p:nvSpPr>
          <p:spPr>
            <a:xfrm>
              <a:off x="3866606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第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28" name="菱形 27"/>
            <p:cNvSpPr/>
            <p:nvPr/>
          </p:nvSpPr>
          <p:spPr>
            <a:xfrm>
              <a:off x="4680215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2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0" name="菱形 29"/>
            <p:cNvSpPr/>
            <p:nvPr/>
          </p:nvSpPr>
          <p:spPr>
            <a:xfrm>
              <a:off x="5493824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部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6307433" y="2442754"/>
              <a:ext cx="757645" cy="757645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 dirty="0">
                  <a:solidFill>
                    <a:srgbClr val="DE0000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分</a:t>
              </a:r>
              <a:endParaRPr lang="zh-CN" altLang="en-US" sz="3600" b="1" dirty="0">
                <a:solidFill>
                  <a:srgbClr val="DE0000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11881" r="47743" b="16973"/>
          <a:stretch>
            <a:fillRect/>
          </a:stretch>
        </p:blipFill>
        <p:spPr>
          <a:xfrm>
            <a:off x="-68647" y="3497913"/>
            <a:ext cx="3116412" cy="3335015"/>
          </a:xfrm>
          <a:custGeom>
            <a:avLst/>
            <a:gdLst>
              <a:gd name="connsiteX0" fmla="*/ 2279707 w 4559414"/>
              <a:gd name="connsiteY0" fmla="*/ 0 h 4879238"/>
              <a:gd name="connsiteX1" fmla="*/ 4559414 w 4559414"/>
              <a:gd name="connsiteY1" fmla="*/ 2439619 h 4879238"/>
              <a:gd name="connsiteX2" fmla="*/ 2279707 w 4559414"/>
              <a:gd name="connsiteY2" fmla="*/ 4879238 h 4879238"/>
              <a:gd name="connsiteX3" fmla="*/ 0 w 4559414"/>
              <a:gd name="connsiteY3" fmla="*/ 2439619 h 4879238"/>
              <a:gd name="connsiteX4" fmla="*/ 2279707 w 4559414"/>
              <a:gd name="connsiteY4" fmla="*/ 0 h 48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414" h="4879238">
                <a:moveTo>
                  <a:pt x="2279707" y="0"/>
                </a:moveTo>
                <a:cubicBezTo>
                  <a:pt x="3538754" y="0"/>
                  <a:pt x="4559414" y="1092255"/>
                  <a:pt x="4559414" y="2439619"/>
                </a:cubicBezTo>
                <a:cubicBezTo>
                  <a:pt x="4559414" y="3786983"/>
                  <a:pt x="3538754" y="4879238"/>
                  <a:pt x="2279707" y="4879238"/>
                </a:cubicBezTo>
                <a:cubicBezTo>
                  <a:pt x="1020660" y="4879238"/>
                  <a:pt x="0" y="3786983"/>
                  <a:pt x="0" y="2439619"/>
                </a:cubicBezTo>
                <a:cubicBezTo>
                  <a:pt x="0" y="1092255"/>
                  <a:pt x="1020660" y="0"/>
                  <a:pt x="2279707" y="0"/>
                </a:cubicBez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8" t="7951" r="5428" b="13738"/>
          <a:stretch>
            <a:fillRect/>
          </a:stretch>
        </p:blipFill>
        <p:spPr>
          <a:xfrm>
            <a:off x="8762529" y="3201120"/>
            <a:ext cx="3036326" cy="3686626"/>
          </a:xfrm>
          <a:custGeom>
            <a:avLst/>
            <a:gdLst>
              <a:gd name="connsiteX0" fmla="*/ 1980595 w 4423271"/>
              <a:gd name="connsiteY0" fmla="*/ 0 h 5370618"/>
              <a:gd name="connsiteX1" fmla="*/ 4423271 w 4423271"/>
              <a:gd name="connsiteY1" fmla="*/ 2685309 h 5370618"/>
              <a:gd name="connsiteX2" fmla="*/ 1980595 w 4423271"/>
              <a:gd name="connsiteY2" fmla="*/ 5370618 h 5370618"/>
              <a:gd name="connsiteX3" fmla="*/ 95707 w 4423271"/>
              <a:gd name="connsiteY3" fmla="*/ 4393415 h 5370618"/>
              <a:gd name="connsiteX4" fmla="*/ 18002 w 4423271"/>
              <a:gd name="connsiteY4" fmla="*/ 4279179 h 5370618"/>
              <a:gd name="connsiteX5" fmla="*/ 33472 w 4423271"/>
              <a:gd name="connsiteY5" fmla="*/ 4260963 h 5370618"/>
              <a:gd name="connsiteX6" fmla="*/ 554046 w 4423271"/>
              <a:gd name="connsiteY6" fmla="*/ 2709139 h 5370618"/>
              <a:gd name="connsiteX7" fmla="*/ 33472 w 4423271"/>
              <a:gd name="connsiteY7" fmla="*/ 1157315 h 5370618"/>
              <a:gd name="connsiteX8" fmla="*/ 0 w 4423271"/>
              <a:gd name="connsiteY8" fmla="*/ 1117904 h 5370618"/>
              <a:gd name="connsiteX9" fmla="*/ 95707 w 4423271"/>
              <a:gd name="connsiteY9" fmla="*/ 977203 h 5370618"/>
              <a:gd name="connsiteX10" fmla="*/ 1980595 w 4423271"/>
              <a:gd name="connsiteY10" fmla="*/ 0 h 537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3271" h="5370618">
                <a:moveTo>
                  <a:pt x="1980595" y="0"/>
                </a:moveTo>
                <a:cubicBezTo>
                  <a:pt x="3329648" y="0"/>
                  <a:pt x="4423271" y="1202254"/>
                  <a:pt x="4423271" y="2685309"/>
                </a:cubicBezTo>
                <a:cubicBezTo>
                  <a:pt x="4423271" y="4168364"/>
                  <a:pt x="3329648" y="5370618"/>
                  <a:pt x="1980595" y="5370618"/>
                </a:cubicBezTo>
                <a:cubicBezTo>
                  <a:pt x="1221753" y="5370618"/>
                  <a:pt x="543730" y="4990218"/>
                  <a:pt x="95707" y="4393415"/>
                </a:cubicBezTo>
                <a:lnTo>
                  <a:pt x="18002" y="4279179"/>
                </a:lnTo>
                <a:lnTo>
                  <a:pt x="33472" y="4260963"/>
                </a:lnTo>
                <a:cubicBezTo>
                  <a:pt x="358686" y="3839253"/>
                  <a:pt x="554046" y="3298611"/>
                  <a:pt x="554046" y="2709139"/>
                </a:cubicBezTo>
                <a:cubicBezTo>
                  <a:pt x="554046" y="2119667"/>
                  <a:pt x="358686" y="1579025"/>
                  <a:pt x="33472" y="1157315"/>
                </a:cubicBezTo>
                <a:lnTo>
                  <a:pt x="0" y="1117904"/>
                </a:lnTo>
                <a:lnTo>
                  <a:pt x="95707" y="977203"/>
                </a:lnTo>
                <a:cubicBezTo>
                  <a:pt x="543730" y="380401"/>
                  <a:pt x="1221753" y="0"/>
                  <a:pt x="1980595" y="0"/>
                </a:cubicBez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0" y="4849272"/>
            <a:ext cx="2767052" cy="207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65970" y="2515328"/>
            <a:ext cx="4184181" cy="277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秦始皇修建长城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天下民工奉命而来。有一年腊月初八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无粮吃的民工们合伙积了几把五谷杂粮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放在锅里熬成稀粥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每人喝了一碗。为了悼念饿死在长城工地的民工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人们每年腊月初八吃“腊八粥”。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481353" y="1051980"/>
            <a:ext cx="4360817" cy="4754039"/>
            <a:chOff x="6559731" y="1150371"/>
            <a:chExt cx="4360817" cy="475403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731" y="1150371"/>
              <a:ext cx="4360817" cy="436081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127" y="3125507"/>
              <a:ext cx="2778903" cy="2778903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940520" y="1449184"/>
            <a:ext cx="4306389" cy="1207539"/>
            <a:chOff x="3422377" y="1449611"/>
            <a:chExt cx="4306389" cy="134740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6" t="32160" r="10895" b="50253"/>
            <a:stretch>
              <a:fillRect/>
            </a:stretch>
          </p:blipFill>
          <p:spPr>
            <a:xfrm>
              <a:off x="3422377" y="1449611"/>
              <a:ext cx="4306389" cy="134740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166495" y="1797058"/>
              <a:ext cx="3105533" cy="652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1</a:t>
              </a:r>
              <a:r>
                <a:rPr lang="zh-CN" altLang="en-US" sz="3200" dirty="0">
                  <a:solidFill>
                    <a:schemeClr val="bg1"/>
                  </a:solidFill>
                  <a:latin typeface="Aa乌日莫 (非商业使用)" panose="02010600010101010101" pitchFamily="2" charset="-122"/>
                  <a:ea typeface="Aa乌日莫 (非商业使用)" panose="02010600010101010101" pitchFamily="2" charset="-122"/>
                </a:rPr>
                <a:t>、悼念民工</a:t>
              </a:r>
              <a:endParaRPr lang="zh-CN" altLang="en-US" sz="3200" dirty="0">
                <a:solidFill>
                  <a:schemeClr val="bg1"/>
                </a:solidFill>
                <a:latin typeface="Aa乌日莫 (非商业使用)" panose="02010600010101010101" pitchFamily="2" charset="-122"/>
                <a:ea typeface="Aa乌日莫 (非商业使用)" panose="02010600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2205</Words>
  <Application>WPS 演示</Application>
  <PresentationFormat>宽屏</PresentationFormat>
  <Paragraphs>292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思源黑体</vt:lpstr>
      <vt:lpstr>黑体</vt:lpstr>
      <vt:lpstr>Aa乌日莫 (非商业使用)</vt:lpstr>
      <vt:lpstr>微软雅黑</vt:lpstr>
      <vt:lpstr>Arial Unicode MS</vt:lpstr>
      <vt:lpstr>Calibri</vt:lpstr>
      <vt:lpstr>汉仪字研卡通简</vt:lpstr>
      <vt:lpstr>汉仪琥珀体简</vt:lpstr>
      <vt:lpstr>汉仪古隶简</vt:lpstr>
      <vt:lpstr>汉仪圆叠体简</vt:lpstr>
      <vt:lpstr>汉仪新秀体简</vt:lpstr>
      <vt:lpstr>汉仪糯米团简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腊八节主题班会</dc:title>
  <dc:creator>Windows User</dc:creator>
  <cp:lastModifiedBy>倦</cp:lastModifiedBy>
  <cp:revision>31</cp:revision>
  <dcterms:created xsi:type="dcterms:W3CDTF">2021-12-14T06:42:00Z</dcterms:created>
  <dcterms:modified xsi:type="dcterms:W3CDTF">2025-01-07T02:49:32Z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C7E6DA2FF7E64590B4A3A7CA4C48941F_12</vt:lpwstr>
  </property>
  <property fmtid="{D5CDD505-2E9C-101B-9397-08002B2CF9AE}" pid="3" name="KSOProductBuildVer">
    <vt:lpwstr>2052-12.1.0.19770</vt:lpwstr>
  </property>
</Properties>
</file>