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8" r:id="rId2"/>
    <p:sldId id="260" r:id="rId3"/>
    <p:sldId id="261" r:id="rId4"/>
    <p:sldId id="279" r:id="rId5"/>
    <p:sldId id="263" r:id="rId6"/>
    <p:sldId id="264" r:id="rId7"/>
    <p:sldId id="265" r:id="rId8"/>
    <p:sldId id="266" r:id="rId9"/>
    <p:sldId id="281" r:id="rId10"/>
    <p:sldId id="268" r:id="rId11"/>
    <p:sldId id="269" r:id="rId12"/>
    <p:sldId id="282" r:id="rId13"/>
    <p:sldId id="271" r:id="rId14"/>
    <p:sldId id="272" r:id="rId15"/>
    <p:sldId id="283" r:id="rId16"/>
    <p:sldId id="274" r:id="rId17"/>
    <p:sldId id="275" r:id="rId18"/>
    <p:sldId id="276" r:id="rId19"/>
  </p:sldIdLst>
  <p:sldSz cx="12192000" cy="6858000"/>
  <p:notesSz cx="6858000" cy="9144000"/>
  <p:embeddedFontLst>
    <p:embeddedFont>
      <p:font typeface="汉真广标" charset="-122"/>
      <p:regular r:id="rId21"/>
    </p:embeddedFont>
    <p:embeddedFont>
      <p:font typeface="微软雅黑" pitchFamily="34" charset="-122"/>
      <p:regular r:id="rId22"/>
      <p:bold r:id="rId23"/>
    </p:embeddedFont>
    <p:embeddedFont>
      <p:font typeface="Verdana" pitchFamily="34" charset="0"/>
      <p:regular r:id="rId24"/>
      <p:bold r:id="rId25"/>
      <p:italic r:id="rId26"/>
      <p:boldItalic r:id="rId27"/>
    </p:embeddedFont>
    <p:embeddedFont>
      <p:font typeface="等线" charset="-122"/>
      <p:regular r:id="rId28"/>
      <p:bold r:id="rId29"/>
    </p:embeddedFont>
    <p:embeddedFont>
      <p:font typeface="Consolas" pitchFamily="49" charset="0"/>
      <p:regular r:id="rId30"/>
      <p:bold r:id="rId31"/>
      <p:italic r:id="rId32"/>
      <p:boldItalic r:id="rId33"/>
    </p:embeddedFont>
    <p:embeddedFont>
      <p:font typeface="华文楷体" pitchFamily="2" charset="-122"/>
      <p:regular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BC7"/>
    <a:srgbClr val="1F51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84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9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gs" Target="tags/tag1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B1657-C6FD-4364-B802-7BC335FF4AA5}" type="datetimeFigureOut">
              <a:rPr lang="zh-CN" altLang="en-US" smtClean="0"/>
              <a:pPr/>
              <a:t>2019-4-11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5669B-4DF6-4591-8627-F24DEC318B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9100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88082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2248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26312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77201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99973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9946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59612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3384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38058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3397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2274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5500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6464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0922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103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16496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9692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669B-4DF6-4591-8627-F24DEC318BA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286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8958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B1FAC05-045A-4027-B7A0-184EE4EE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1308C93-845E-41FA-A4AA-8C2B624E7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1764089-7541-44FD-A374-AC695C827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525D4C0-62B4-4B1D-BDA9-F91BE6FA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245-2AB4-4BDE-9E4D-7CD2727EC188}" type="datetimeFigureOut">
              <a:rPr lang="zh-CN" altLang="en-US" smtClean="0"/>
              <a:pPr/>
              <a:t>2019-4-11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59EF32C-C6A1-4E6C-BDA4-597853F5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79A77EF-1FBF-45A3-B9BE-1DB41881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53ED-4932-47E0-97C7-A41BE0D4B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142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C8A050F-C4BA-4B20-860B-730AF490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3D13588-C8FA-4571-A25A-438595BB2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53D432B-F41E-4FCE-862B-816EC90E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245-2AB4-4BDE-9E4D-7CD2727EC188}" type="datetimeFigureOut">
              <a:rPr lang="zh-CN" altLang="en-US" smtClean="0"/>
              <a:pPr/>
              <a:t>2019-4-11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632C293-FD8C-40F9-AE44-9197F7ACD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29BB0E8-7013-4C1C-ADF9-59BB1E7C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53ED-4932-47E0-97C7-A41BE0D4B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2650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8C7CEE8B-DC36-4962-9095-44BEF81EB289}"/>
              </a:ext>
            </a:extLst>
          </p:cNvPr>
          <p:cNvSpPr txBox="1"/>
          <p:nvPr userDrawn="1"/>
        </p:nvSpPr>
        <p:spPr>
          <a:xfrm>
            <a:off x="1652955" y="1169378"/>
            <a:ext cx="9024281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9C3C24E-CDB8-403C-A109-92A43B935A2E}"/>
              </a:ext>
            </a:extLst>
          </p:cNvPr>
          <p:cNvSpPr txBox="1"/>
          <p:nvPr userDrawn="1"/>
        </p:nvSpPr>
        <p:spPr>
          <a:xfrm>
            <a:off x="1652955" y="4984409"/>
            <a:ext cx="7297081" cy="36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chemeClr val="bg1"/>
                </a:solidFill>
              </a:rPr>
              <a:t>更多精品</a:t>
            </a:r>
            <a:r>
              <a:rPr lang="en-US" altLang="zh-CN" b="1" dirty="0">
                <a:solidFill>
                  <a:schemeClr val="bg1"/>
                </a:solidFill>
              </a:rPr>
              <a:t>PPT</a:t>
            </a:r>
            <a:r>
              <a:rPr lang="zh-CN" altLang="en-US" b="1" dirty="0">
                <a:solidFill>
                  <a:schemeClr val="bg1"/>
                </a:solidFill>
              </a:rPr>
              <a:t>模板：</a:t>
            </a:r>
            <a:r>
              <a:rPr lang="en-US" altLang="zh-CN" b="1" dirty="0">
                <a:solidFill>
                  <a:schemeClr val="bg1"/>
                </a:solidFill>
              </a:rPr>
              <a:t>http://www.51miz.com/ppt/</a:t>
            </a:r>
          </a:p>
        </p:txBody>
      </p:sp>
    </p:spTree>
    <p:extLst>
      <p:ext uri="{BB962C8B-B14F-4D97-AF65-F5344CB8AC3E}">
        <p14:creationId xmlns:p14="http://schemas.microsoft.com/office/powerpoint/2010/main" xmlns="" val="187426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7908253-EA5E-4CE5-81F0-8B430F13C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900"/>
            <a:ext cx="12192000" cy="609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9F4C24E-592C-46CA-953D-7764D16228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8" y="4697834"/>
            <a:ext cx="12192000" cy="21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891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7908253-EA5E-4CE5-81F0-8B430F13C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900"/>
            <a:ext cx="12192000" cy="69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981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66E69A-3CBF-49D5-9F81-2557E7E7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92E767E-57E4-4832-8072-37A1BB7AE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D747620-C8D7-416B-AA4B-43507CA2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245-2AB4-4BDE-9E4D-7CD2727EC188}" type="datetimeFigureOut">
              <a:rPr lang="zh-CN" altLang="en-US" smtClean="0"/>
              <a:pPr/>
              <a:t>2019-4-11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80B4711-6CA7-46DA-B386-5EAC982A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F052FF3-E209-46D3-B21B-CBBD8659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53ED-4932-47E0-97C7-A41BE0D4B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0381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D6BB8F4-CCDF-463D-9EC7-21CE1C7B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32D2342-2FE3-43CB-8916-4BB15B4BB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CCC5C6A-2D06-4091-85FE-7DF382961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DD2DE3F-81D3-410E-8B61-926C4E6B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245-2AB4-4BDE-9E4D-7CD2727EC188}" type="datetimeFigureOut">
              <a:rPr lang="zh-CN" altLang="en-US" smtClean="0"/>
              <a:pPr/>
              <a:t>2019-4-11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9DD8B9B-499C-4294-98B2-ECCCEB0F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B59220F-3BF1-471D-94CA-1E38B692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53ED-4932-47E0-97C7-A41BE0D4B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406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F42DF5-9804-4902-8438-31F79218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DFB034E-C7EA-4014-9B9B-BA9863FA9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D608CA1-982F-4259-92A6-BFBEAC29D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3FDE916C-0699-4F83-A535-EC0B8740A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49EDA72-27C9-43AB-9063-84C82E6B2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84A905E1-D784-4BCB-AC9B-69FE1CF2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245-2AB4-4BDE-9E4D-7CD2727EC188}" type="datetimeFigureOut">
              <a:rPr lang="zh-CN" altLang="en-US" smtClean="0"/>
              <a:pPr/>
              <a:t>2019-4-11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5BCD1EB-04C2-4D47-B6DD-65BF9E02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21B9F62-01AF-46B0-A24B-518EA937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53ED-4932-47E0-97C7-A41BE0D4B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166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B51690-78BF-4887-B4AF-C14D1F13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E9BCDB3-ED34-464E-A066-D335367DE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245-2AB4-4BDE-9E4D-7CD2727EC188}" type="datetimeFigureOut">
              <a:rPr lang="zh-CN" altLang="en-US" smtClean="0"/>
              <a:pPr/>
              <a:t>2019-4-11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025AB21-216C-40DF-A512-5BE85708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5CA1E00-100E-4FC9-89AF-5A1DC884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53ED-4932-47E0-97C7-A41BE0D4B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562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4EC0BBC3-2942-479E-A722-12A9E7DDE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245-2AB4-4BDE-9E4D-7CD2727EC188}" type="datetimeFigureOut">
              <a:rPr lang="zh-CN" altLang="en-US" smtClean="0"/>
              <a:pPr/>
              <a:t>2019-4-11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E57F503-A013-45CD-AA53-6786D07F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77E781E-230F-4DA3-BDA1-3F6FDEB8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53ED-4932-47E0-97C7-A41BE0D4B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1601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CBD693-3145-422C-BC8C-915AE309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1145A84-59CC-4CCF-BD84-B928CA293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178693F-56C2-4F90-804E-231658159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3787F4D-4300-47B7-BF15-08D074A4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245-2AB4-4BDE-9E4D-7CD2727EC188}" type="datetimeFigureOut">
              <a:rPr lang="zh-CN" altLang="en-US" smtClean="0"/>
              <a:pPr/>
              <a:t>2019-4-11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7156B29-2330-4A6D-84DE-A3DD460A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627FB76-5B19-46DA-BE2F-684B9F0C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53ED-4932-47E0-97C7-A41BE0D4B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35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CCECBFA6-C6CB-422B-965D-55973E868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34949E8-A9FE-48D9-898A-EFDD958A5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D3B7330-F329-4E28-BFFC-98FAB077C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25245-2AB4-4BDE-9E4D-7CD2727EC188}" type="datetimeFigureOut">
              <a:rPr lang="zh-CN" altLang="en-US" smtClean="0"/>
              <a:pPr/>
              <a:t>2019-4-11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AED860-AF13-41CF-A04F-FC7B22E36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3436533-F973-4DB2-A4F9-D0DDDDBE9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B53ED-4932-47E0-97C7-A41BE0D4B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336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7.png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0" Type="http://schemas.microsoft.com/office/2007/relationships/media" Target="../media/media1.mp3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4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707478F-CC52-42FC-A741-CB7DD26BA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900"/>
            <a:ext cx="12192000" cy="6096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795346A-03C5-4735-8DC7-4668BD3A4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58" y="2400300"/>
            <a:ext cx="4438676" cy="25449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56978A-1B78-455F-8724-FFE7E99553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16" y="3594100"/>
            <a:ext cx="12192000" cy="3263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A09CB34-9AEE-4F59-9BAB-E2F30ADF01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8" y="3429000"/>
            <a:ext cx="12192000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BC89CBD-8C37-4654-82FA-9D69DF0CFD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23" y="4039456"/>
            <a:ext cx="3774924" cy="166284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1B80F292-E7F1-43AD-9607-ECD5E0D2FE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0972" y="831850"/>
            <a:ext cx="7909635" cy="23622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1B3A2E56-490E-4B36-B8B3-1706E6D72D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192" y="1643230"/>
            <a:ext cx="825501" cy="70643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AFA43CD8-9D77-415C-A901-D268C5605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16" y="789362"/>
            <a:ext cx="1018564" cy="985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6CE0A109-862E-497A-B02A-7FC02EF1DB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058" y="3770468"/>
            <a:ext cx="12192000" cy="272628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821E8A22-CF7F-4A4A-AD9C-DD3DE3DBE5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6080" y="3314359"/>
            <a:ext cx="4382966" cy="22115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EFBB78E6-D725-48E7-93E1-72529641E7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7443" y="963185"/>
            <a:ext cx="895350" cy="8096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A165EBBE-4BA8-4046-AC3C-B0A14C18BB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375" y="215471"/>
            <a:ext cx="1362355" cy="3658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E1275A7-B4B0-43A2-87B3-B1A518762D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1323" y="4749800"/>
            <a:ext cx="3974611" cy="1962150"/>
          </a:xfrm>
          <a:prstGeom prst="rect">
            <a:avLst/>
          </a:prstGeom>
        </p:spPr>
      </p:pic>
      <p:pic>
        <p:nvPicPr>
          <p:cNvPr id="20" name="淘宝网chenying0907出品 20">
            <a:extLst>
              <a:ext uri="{FF2B5EF4-FFF2-40B4-BE49-F238E27FC236}">
                <a16:creationId xmlns:a16="http://schemas.microsoft.com/office/drawing/2014/main" xmlns="" id="{3FDB5EEF-B1C0-4A2D-A7E3-5DDD7508459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5499" y="6285580"/>
            <a:ext cx="487442" cy="452120"/>
          </a:xfrm>
          <a:prstGeom prst="rect">
            <a:avLst/>
          </a:prstGeom>
        </p:spPr>
      </p:pic>
      <p:pic>
        <p:nvPicPr>
          <p:cNvPr id="22" name="淘宝网chenying0907出品 19">
            <a:extLst>
              <a:ext uri="{FF2B5EF4-FFF2-40B4-BE49-F238E27FC236}">
                <a16:creationId xmlns:a16="http://schemas.microsoft.com/office/drawing/2014/main" xmlns="" id="{5E57CBE7-32AA-4828-A226-71A091B1CC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7517" y="5673394"/>
            <a:ext cx="329185" cy="329185"/>
          </a:xfrm>
          <a:prstGeom prst="rect">
            <a:avLst/>
          </a:prstGeom>
        </p:spPr>
      </p:pic>
      <p:pic>
        <p:nvPicPr>
          <p:cNvPr id="23" name="Picture 152" descr="气泡透明">
            <a:extLst>
              <a:ext uri="{FF2B5EF4-FFF2-40B4-BE49-F238E27FC236}">
                <a16:creationId xmlns:a16="http://schemas.microsoft.com/office/drawing/2014/main" xmlns="" id="{24951ED3-8968-4ED6-874A-71E5D763C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04" y="6122178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2" descr="气泡透明">
            <a:extLst>
              <a:ext uri="{FF2B5EF4-FFF2-40B4-BE49-F238E27FC236}">
                <a16:creationId xmlns:a16="http://schemas.microsoft.com/office/drawing/2014/main" xmlns="" id="{3705065E-1896-4271-96E5-FF4D5C97F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5765" y="6209030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淘宝网chenying0907出品 23">
            <a:extLst>
              <a:ext uri="{FF2B5EF4-FFF2-40B4-BE49-F238E27FC236}">
                <a16:creationId xmlns:a16="http://schemas.microsoft.com/office/drawing/2014/main" xmlns="" id="{524380F2-931E-4D99-AF69-C4B82030CBD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4082" y="5113697"/>
            <a:ext cx="220734" cy="204738"/>
          </a:xfrm>
          <a:prstGeom prst="rect">
            <a:avLst/>
          </a:prstGeom>
        </p:spPr>
      </p:pic>
      <p:pic>
        <p:nvPicPr>
          <p:cNvPr id="30" name="淘宝网chenying0907出品 19">
            <a:extLst>
              <a:ext uri="{FF2B5EF4-FFF2-40B4-BE49-F238E27FC236}">
                <a16:creationId xmlns:a16="http://schemas.microsoft.com/office/drawing/2014/main" xmlns="" id="{974F05BC-D136-4FBE-B5FF-E1D88D2FE4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6362" y="5539476"/>
            <a:ext cx="329185" cy="329185"/>
          </a:xfrm>
          <a:prstGeom prst="rect">
            <a:avLst/>
          </a:prstGeom>
        </p:spPr>
      </p:pic>
      <p:pic>
        <p:nvPicPr>
          <p:cNvPr id="32" name="淘宝网chenying0907出品 20">
            <a:extLst>
              <a:ext uri="{FF2B5EF4-FFF2-40B4-BE49-F238E27FC236}">
                <a16:creationId xmlns:a16="http://schemas.microsoft.com/office/drawing/2014/main" xmlns="" id="{907A9F38-ADDF-4A4D-AEE7-FD967CF1753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78532" y="6336525"/>
            <a:ext cx="487442" cy="452120"/>
          </a:xfrm>
          <a:prstGeom prst="rect">
            <a:avLst/>
          </a:prstGeom>
        </p:spPr>
      </p:pic>
      <p:pic>
        <p:nvPicPr>
          <p:cNvPr id="34" name="淘宝网chenying0907出品 19">
            <a:extLst>
              <a:ext uri="{FF2B5EF4-FFF2-40B4-BE49-F238E27FC236}">
                <a16:creationId xmlns:a16="http://schemas.microsoft.com/office/drawing/2014/main" xmlns="" id="{AAD69239-04C8-4A21-9811-73FC94E273C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742" y="6337036"/>
            <a:ext cx="329185" cy="329185"/>
          </a:xfrm>
          <a:prstGeom prst="rect">
            <a:avLst/>
          </a:prstGeom>
        </p:spPr>
      </p:pic>
      <p:pic>
        <p:nvPicPr>
          <p:cNvPr id="36" name="Picture 152" descr="气泡透明">
            <a:extLst>
              <a:ext uri="{FF2B5EF4-FFF2-40B4-BE49-F238E27FC236}">
                <a16:creationId xmlns:a16="http://schemas.microsoft.com/office/drawing/2014/main" xmlns="" id="{0B9C9CC1-9239-4FCD-9F74-8CBFA4917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3930" y="6089717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2" descr="气泡透明">
            <a:extLst>
              <a:ext uri="{FF2B5EF4-FFF2-40B4-BE49-F238E27FC236}">
                <a16:creationId xmlns:a16="http://schemas.microsoft.com/office/drawing/2014/main" xmlns="" id="{8F940341-445A-4761-9282-6916D8010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2760" y="4810422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河狸村的小伙伴们 - 珍爱生命防溺水">
            <a:hlinkClick r:id="" action="ppaction://media"/>
            <a:extLst>
              <a:ext uri="{FF2B5EF4-FFF2-40B4-BE49-F238E27FC236}">
                <a16:creationId xmlns:a16="http://schemas.microsoft.com/office/drawing/2014/main" xmlns="" id="{1780C0D8-C2BB-4D6B-8D42-FC845B96A50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0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4636902" y="-963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46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4000"/>
    </mc:Choice>
    <mc:Fallback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6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6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19792 C 0.00026 -0.21158 0.00533 -0.19468 -0.00118 -0.20625 C -0.00196 -0.20764 -0.00157 -0.20973 -0.00222 -0.21112 C -0.00287 -0.21274 -0.00391 -0.21366 -0.00469 -0.21482 C -0.00573 -0.21968 -0.00821 -0.2294 -0.00821 -0.22917 C -0.00769 -0.24306 -0.01016 -0.28542 0.0013 -0.29584 C 0.00286 -0.30325 0.00494 -0.30926 0.00716 -0.31598 C 0.01093 -0.32639 0.01302 -0.33982 0.01536 -0.35093 C 0.01471 -0.3794 0.0151 -0.38658 0.01067 -0.40741 C 0.01132 -0.42315 0.01132 -0.44468 0.02018 -0.45718 C 0.022 -0.46482 0.02578 -0.47153 0.02851 -0.47848 C 0.02968 -0.4882 0.02955 -0.48426 0.02955 -0.49028 " pathEditMode="relative" rAng="0" ptsTypes="AAAAAAAAAA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463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68 -0.06436 C 0.00586 -0.07338 0.00755 -0.08056 0.00937 -0.0882 C 0.01054 -0.09329 0.01471 -0.09861 0.01471 -0.09838 C 0.01575 -0.10348 0.01692 -0.10672 0.01862 -0.11065 C 0.0194 -0.11875 0.022 -0.12061 0.02304 -0.1294 C 0.02474 -0.14144 0.02409 -0.13588 0.02513 -0.14468 C 0.02474 -0.18033 0.02656 -0.18889 0.02044 -0.21273 C 0.01966 -0.21551 0.02031 -0.22084 0.01901 -0.22292 C 0.01731 -0.22593 0.01588 -0.23056 0.0138 -0.23287 C 0.01263 -0.23449 0.00989 -0.23658 0.00989 -0.23611 C 0.00612 -0.25116 0.01106 -0.23426 0.00677 -0.24329 C 0.00547 -0.24537 0.00507 -0.24908 0.00403 -0.25186 C 0.00377 -0.25324 0.00377 -0.25533 0.00338 -0.25672 C 0.00299 -0.25834 0.00234 -0.2588 0.00208 -0.26042 C 0.0013 -0.26505 0.00065 -0.27199 0.00026 -0.27709 C 0.00065 -0.28681 0.00208 -0.29537 0.00208 -0.3044 " pathEditMode="relative" rAng="0" ptsTypes="AAAAAAAAAAAAAA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-1201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26713 C 0.01445 -0.2787 0.01276 -0.26412 0.01497 -0.27407 C 0.01523 -0.27546 0.01497 -0.27708 0.01523 -0.27824 C 0.01549 -0.27986 0.01575 -0.28032 0.01601 -0.28148 C 0.0164 -0.28541 0.01719 -0.29398 0.01719 -0.29352 C 0.01693 -0.30532 0.01797 -0.34097 0.01406 -0.34977 C 0.01354 -0.35625 0.01302 -0.36134 0.01198 -0.3669 C 0.01081 -0.37569 0.01028 -0.38703 0.00963 -0.39629 C 0.00963 -0.42037 0.00963 -0.42662 0.01107 -0.44421 C 0.01081 -0.4574 0.01081 -0.47569 0.00781 -0.48634 C 0.00742 -0.49282 0.00612 -0.49838 0.00521 -0.50416 C 0.00495 -0.5125 0.00495 -0.50879 0.00495 -0.51389 " pathEditMode="relative" rAng="0" ptsTypes="AAAAAAAAAAAA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233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19791 C 0.00026 -0.21157 0.00534 -0.19467 -0.00117 -0.20625 C -0.00195 -0.20763 -0.00156 -0.20972 -0.00221 -0.21111 C -0.00286 -0.21273 -0.0039 -0.21365 -0.00469 -0.21481 C -0.00573 -0.21967 -0.0082 -0.22939 -0.0082 -0.22916 C -0.00768 -0.24305 -0.01015 -0.28541 0.0013 -0.29583 C 0.00287 -0.30324 0.00495 -0.30925 0.00716 -0.31597 C 0.01094 -0.32638 0.01302 -0.33981 0.01537 -0.35092 C 0.01472 -0.37939 0.01511 -0.38657 0.01068 -0.4074 C 0.01133 -0.42314 0.01133 -0.44467 0.02018 -0.45717 C 0.02201 -0.46481 0.02578 -0.47152 0.02852 -0.47847 C 0.02969 -0.48819 0.02956 -0.48425 0.02956 -0.49027 " pathEditMode="relative" rAng="0" ptsTypes="AAAAAAAAAAAA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463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26713 C 0.01445 -0.27871 0.01276 -0.26412 0.01497 -0.27408 C 0.01524 -0.27547 0.01497 -0.27709 0.01524 -0.27824 C 0.0155 -0.27986 0.01576 -0.28033 0.01602 -0.28148 C 0.01641 -0.28542 0.01719 -0.29398 0.01719 -0.29352 C 0.01693 -0.30533 0.01797 -0.34098 0.01406 -0.34977 C 0.01354 -0.35625 0.01302 -0.36135 0.01198 -0.3669 C 0.01081 -0.3757 0.01029 -0.38704 0.00964 -0.3963 C 0.00964 -0.42037 0.00964 -0.42662 0.01107 -0.44422 C 0.01081 -0.45741 0.01081 -0.4757 0.00781 -0.48635 C 0.00742 -0.49283 0.00612 -0.49838 0.00521 -0.50417 C 0.00495 -0.5125 0.00495 -0.5088 0.00495 -0.51389 " pathEditMode="relative" rAng="0" ptsTypes="AAAAAAAAAAAA">
                                      <p:cBhvr>
                                        <p:cTn id="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233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">
                <p:cTn id="8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084E72A-810F-45D0-BB89-3378B125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49486"/>
            <a:ext cx="12192000" cy="28085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B714084-6248-4F84-97C9-60366B3B5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29" y="3391799"/>
            <a:ext cx="3686755" cy="21138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79B4BC3-D4B4-4D9B-9821-FF4C59FBD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16880"/>
            <a:ext cx="2871585" cy="1264926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038320C7-C863-4074-8775-BF37F5104734}"/>
              </a:ext>
            </a:extLst>
          </p:cNvPr>
          <p:cNvGrpSpPr/>
          <p:nvPr/>
        </p:nvGrpSpPr>
        <p:grpSpPr>
          <a:xfrm>
            <a:off x="-1103085" y="1692948"/>
            <a:ext cx="14398170" cy="2008299"/>
            <a:chOff x="-988103" y="3347820"/>
            <a:chExt cx="13376036" cy="231882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FFD28B70-C3EE-4966-9002-2F7E62017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988103" y="3347820"/>
              <a:ext cx="13376036" cy="2318823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4FD0624-FD93-4918-91B0-92B7B25D461B}"/>
                </a:ext>
              </a:extLst>
            </p:cNvPr>
            <p:cNvSpPr txBox="1"/>
            <p:nvPr/>
          </p:nvSpPr>
          <p:spPr>
            <a:xfrm>
              <a:off x="1013853" y="3527567"/>
              <a:ext cx="9460597" cy="164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2400" dirty="0"/>
                <a:t>“在人们惯性思维里，都觉得在河里或水库里游泳比较危险。其实从最近几年的经验看，游泳池里出意外的案例也特别多，而且有增多的趋势。”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69CD97E4-9A85-417B-AE57-AB6838D10F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918" y="3651788"/>
            <a:ext cx="3485196" cy="302652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36C44923-3338-4575-A095-5D29EEF60D76}"/>
              </a:ext>
            </a:extLst>
          </p:cNvPr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94FEBDA-1FC2-4A85-B495-C47A92023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4179"/>
            <a:stretch/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931A587E-3186-43A4-B4A1-2BDDEDF5E247}"/>
                </a:ext>
              </a:extLst>
            </p:cNvPr>
            <p:cNvSpPr txBox="1"/>
            <p:nvPr/>
          </p:nvSpPr>
          <p:spPr>
            <a:xfrm>
              <a:off x="7555222" y="2154520"/>
              <a:ext cx="2495971" cy="36933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为什么为发生溺水呢？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6640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33424F4-1005-474A-BF26-024FAB41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892" y="2373330"/>
            <a:ext cx="4319798" cy="375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B669D546-107B-4970-BDB6-B5AD7E9F264A}"/>
              </a:ext>
            </a:extLst>
          </p:cNvPr>
          <p:cNvGrpSpPr/>
          <p:nvPr/>
        </p:nvGrpSpPr>
        <p:grpSpPr>
          <a:xfrm>
            <a:off x="5017690" y="1720305"/>
            <a:ext cx="7779434" cy="5642137"/>
            <a:chOff x="5017690" y="1720305"/>
            <a:chExt cx="7779434" cy="564213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CE5E2359-4E57-4B30-AE1F-FEC9F225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7690" y="1720305"/>
              <a:ext cx="7779434" cy="5642137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DCD82648-0D15-40C8-B585-F5E0B67C67C3}"/>
                </a:ext>
              </a:extLst>
            </p:cNvPr>
            <p:cNvSpPr txBox="1"/>
            <p:nvPr/>
          </p:nvSpPr>
          <p:spPr>
            <a:xfrm>
              <a:off x="6434051" y="2623956"/>
              <a:ext cx="5134650" cy="280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2100" dirty="0"/>
                <a:t>游泳前应做全身运动，充分活动关节，放松肌肉，以免下水后发生抽筋、扭伤等事故。如果发生抽筋，要镇静，不要慌乱，边呼喊边自救。常见的是小腿抽筋，这时应做仰泳姿势，用手扳住脚趾，小腿用力前蹬，奋力向浅水区或岸边靠近。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04BFB144-21D1-4F5A-BF12-BCAE7E870EF3}"/>
              </a:ext>
            </a:extLst>
          </p:cNvPr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7095CD20-A67C-4114-9232-A69C548F9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4179"/>
            <a:stretch/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4395CF0B-2624-43E8-BD7B-15D40CFD799D}"/>
                </a:ext>
              </a:extLst>
            </p:cNvPr>
            <p:cNvSpPr txBox="1"/>
            <p:nvPr/>
          </p:nvSpPr>
          <p:spPr>
            <a:xfrm>
              <a:off x="7555222" y="2154520"/>
              <a:ext cx="2495971" cy="36933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防溺水安全知识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1639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>
            <a:extLst>
              <a:ext uri="{FF2B5EF4-FFF2-40B4-BE49-F238E27FC236}">
                <a16:creationId xmlns:a16="http://schemas.microsoft.com/office/drawing/2014/main" xmlns="" id="{9F811DE2-485C-44D4-A95C-F644C6B52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8" y="3429000"/>
            <a:ext cx="12192000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D294C8C-A4F5-4D8B-ACB5-340E50DB7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1528" y="-506990"/>
            <a:ext cx="5562611" cy="5129794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xmlns="" id="{E0C5F924-CE30-46D2-8748-D314ECB3CF84}"/>
              </a:ext>
            </a:extLst>
          </p:cNvPr>
          <p:cNvSpPr txBox="1"/>
          <p:nvPr/>
        </p:nvSpPr>
        <p:spPr>
          <a:xfrm>
            <a:off x="4122217" y="2238287"/>
            <a:ext cx="3681235" cy="193899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sz="4000" spc="500" noProof="1">
                <a:ln w="19050">
                  <a:solidFill>
                    <a:schemeClr val="bg1"/>
                  </a:solidFill>
                </a:ln>
                <a:solidFill>
                  <a:srgbClr val="409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+mn-ea"/>
              </a:rPr>
              <a:t>3.</a:t>
            </a:r>
            <a:r>
              <a:rPr lang="zh-CN" altLang="en-US" sz="4000" spc="500" noProof="1">
                <a:ln w="19050">
                  <a:solidFill>
                    <a:schemeClr val="bg1"/>
                  </a:solidFill>
                </a:ln>
                <a:solidFill>
                  <a:srgbClr val="409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+mn-ea"/>
              </a:rPr>
              <a:t>落水不要错误施救</a:t>
            </a:r>
          </a:p>
          <a:p>
            <a:pPr algn="ctr" defTabSz="685800">
              <a:defRPr/>
            </a:pPr>
            <a:endParaRPr lang="zh-CN" altLang="en-US" sz="4000" spc="500" noProof="1">
              <a:ln w="19050">
                <a:solidFill>
                  <a:schemeClr val="bg1"/>
                </a:solidFill>
              </a:ln>
              <a:solidFill>
                <a:srgbClr val="409B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anose="02010609000101010101" pitchFamily="49" charset="-122"/>
              <a:ea typeface="汉真广标" panose="02010609000101010101" pitchFamily="49" charset="-122"/>
              <a:cs typeface="+mn-ea"/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B62BCB54-AC8B-47F2-A2E8-5E3C08FF2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8" y="3643658"/>
            <a:ext cx="12192000" cy="272628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E6045227-03A4-427E-810C-8A084F8E6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8457" y="4387809"/>
            <a:ext cx="4017450" cy="2026887"/>
          </a:xfrm>
          <a:prstGeom prst="rect">
            <a:avLst/>
          </a:prstGeom>
        </p:spPr>
      </p:pic>
      <p:pic>
        <p:nvPicPr>
          <p:cNvPr id="65" name="图片 14">
            <a:extLst>
              <a:ext uri="{FF2B5EF4-FFF2-40B4-BE49-F238E27FC236}">
                <a16:creationId xmlns:a16="http://schemas.microsoft.com/office/drawing/2014/main" xmlns="" id="{9B97FC3D-69AE-4236-9BEE-8B52CE885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09" b="32359"/>
          <a:stretch>
            <a:fillRect/>
          </a:stretch>
        </p:blipFill>
        <p:spPr bwMode="auto">
          <a:xfrm>
            <a:off x="-1009" y="1297172"/>
            <a:ext cx="3847601" cy="358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51515BDC-EACE-4126-A9EB-F18E8E5B67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6339">
            <a:off x="8936287" y="373974"/>
            <a:ext cx="1362277" cy="167323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xmlns="" id="{064F9CE4-8078-45F3-A15D-E1B16D2935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69638">
            <a:off x="10350568" y="1384545"/>
            <a:ext cx="861785" cy="1060659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xmlns="" id="{84601436-FA4D-4B55-9B7A-D9BF8247D6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237" y="722660"/>
            <a:ext cx="809366" cy="782829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xmlns="" id="{69794341-E36F-4770-A3A7-65F51DEC34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146" y="159626"/>
            <a:ext cx="946507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41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B669D546-107B-4970-BDB6-B5AD7E9F264A}"/>
              </a:ext>
            </a:extLst>
          </p:cNvPr>
          <p:cNvGrpSpPr/>
          <p:nvPr/>
        </p:nvGrpSpPr>
        <p:grpSpPr>
          <a:xfrm>
            <a:off x="5017690" y="1720305"/>
            <a:ext cx="7779434" cy="5642137"/>
            <a:chOff x="5017690" y="1720305"/>
            <a:chExt cx="7779434" cy="564213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CE5E2359-4E57-4B30-AE1F-FEC9F225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7690" y="1720305"/>
              <a:ext cx="7779434" cy="5642137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DCD82648-0D15-40C8-B585-F5E0B67C67C3}"/>
                </a:ext>
              </a:extLst>
            </p:cNvPr>
            <p:cNvSpPr txBox="1"/>
            <p:nvPr/>
          </p:nvSpPr>
          <p:spPr>
            <a:xfrm>
              <a:off x="6413503" y="2880810"/>
              <a:ext cx="501259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200" dirty="0"/>
                <a:t>落水者力大无比，稍不留神就会被溺水者拉下水，造成连环溺水的悲剧。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200" dirty="0"/>
                <a:t>救援的第一要务是保证自身安全，不然就是添乱，甚至可能引发更大的悲剧！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DBD00D2-8E4E-4C23-8AC6-E2F34D66E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68" y="2514001"/>
            <a:ext cx="5012591" cy="302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CA3F98BD-C64C-40CB-8172-72D0584D869E}"/>
              </a:ext>
            </a:extLst>
          </p:cNvPr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F249BFE6-AD31-4F19-8C9F-B6D8EF30BE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4179"/>
            <a:stretch/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7A123B05-CE79-4D54-BF79-E954D8877445}"/>
                </a:ext>
              </a:extLst>
            </p:cNvPr>
            <p:cNvSpPr txBox="1"/>
            <p:nvPr/>
          </p:nvSpPr>
          <p:spPr>
            <a:xfrm>
              <a:off x="7555222" y="2154520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落水不要错误施救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2340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B669D546-107B-4970-BDB6-B5AD7E9F264A}"/>
              </a:ext>
            </a:extLst>
          </p:cNvPr>
          <p:cNvGrpSpPr/>
          <p:nvPr/>
        </p:nvGrpSpPr>
        <p:grpSpPr>
          <a:xfrm>
            <a:off x="4719739" y="1699757"/>
            <a:ext cx="7779434" cy="5642137"/>
            <a:chOff x="4719739" y="1699757"/>
            <a:chExt cx="7779434" cy="564213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CE5E2359-4E57-4B30-AE1F-FEC9F225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19739" y="1699757"/>
              <a:ext cx="7779434" cy="5642137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DCD82648-0D15-40C8-B585-F5E0B67C67C3}"/>
                </a:ext>
              </a:extLst>
            </p:cNvPr>
            <p:cNvSpPr txBox="1"/>
            <p:nvPr/>
          </p:nvSpPr>
          <p:spPr>
            <a:xfrm>
              <a:off x="6103160" y="2921906"/>
              <a:ext cx="501259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200" dirty="0"/>
                <a:t>寻找竹竿、树枝等，俯身趴下来，慢慢将溺水者拉上岸。在周边寻找漂浮物给落水者当周围没有漂浮物或者竹竿时，可以用衣服打绳结抛向溺水者。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5684906-6B58-4E25-AB61-05EA842527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941" b="1571"/>
          <a:stretch/>
        </p:blipFill>
        <p:spPr>
          <a:xfrm>
            <a:off x="914898" y="4056309"/>
            <a:ext cx="3826642" cy="197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889936C-3900-4C77-8477-9BE9F3331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46" y="2028411"/>
            <a:ext cx="3834094" cy="197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1A83FF51-07FF-4D3A-8725-D8C143B75942}"/>
              </a:ext>
            </a:extLst>
          </p:cNvPr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A3A63B9F-ED06-49A3-AB68-8418B479B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4179"/>
            <a:stretch/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693F3E7B-15DB-43A3-A025-D1C24EE9B99E}"/>
                </a:ext>
              </a:extLst>
            </p:cNvPr>
            <p:cNvSpPr txBox="1"/>
            <p:nvPr/>
          </p:nvSpPr>
          <p:spPr>
            <a:xfrm>
              <a:off x="7555222" y="2154520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要保证自身安全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1179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>
            <a:extLst>
              <a:ext uri="{FF2B5EF4-FFF2-40B4-BE49-F238E27FC236}">
                <a16:creationId xmlns:a16="http://schemas.microsoft.com/office/drawing/2014/main" xmlns="" id="{9F811DE2-485C-44D4-A95C-F644C6B52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8" y="3429000"/>
            <a:ext cx="12192000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D294C8C-A4F5-4D8B-ACB5-340E50DB7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1528" y="-506990"/>
            <a:ext cx="5562611" cy="5129794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xmlns="" id="{E0C5F924-CE30-46D2-8748-D314ECB3CF84}"/>
              </a:ext>
            </a:extLst>
          </p:cNvPr>
          <p:cNvSpPr txBox="1"/>
          <p:nvPr/>
        </p:nvSpPr>
        <p:spPr>
          <a:xfrm>
            <a:off x="4122217" y="2238287"/>
            <a:ext cx="3681235" cy="193899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sz="4000" spc="500" noProof="1">
                <a:ln w="19050">
                  <a:solidFill>
                    <a:schemeClr val="bg1"/>
                  </a:solidFill>
                </a:ln>
                <a:solidFill>
                  <a:srgbClr val="409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+mn-ea"/>
              </a:rPr>
              <a:t>4.</a:t>
            </a:r>
            <a:r>
              <a:rPr lang="zh-CN" altLang="en-US" sz="4000" spc="500" noProof="1">
                <a:ln w="19050">
                  <a:solidFill>
                    <a:schemeClr val="bg1"/>
                  </a:solidFill>
                </a:ln>
                <a:solidFill>
                  <a:srgbClr val="409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+mn-ea"/>
              </a:rPr>
              <a:t>落水，如何自救</a:t>
            </a:r>
          </a:p>
          <a:p>
            <a:pPr algn="ctr" defTabSz="685800">
              <a:defRPr/>
            </a:pPr>
            <a:endParaRPr lang="zh-CN" altLang="en-US" sz="4000" spc="500" noProof="1">
              <a:ln w="19050">
                <a:solidFill>
                  <a:schemeClr val="bg1"/>
                </a:solidFill>
              </a:ln>
              <a:solidFill>
                <a:srgbClr val="409B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anose="02010609000101010101" pitchFamily="49" charset="-122"/>
              <a:ea typeface="汉真广标" panose="02010609000101010101" pitchFamily="49" charset="-122"/>
              <a:cs typeface="+mn-ea"/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B62BCB54-AC8B-47F2-A2E8-5E3C08FF2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8" y="3643658"/>
            <a:ext cx="12192000" cy="272628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E6045227-03A4-427E-810C-8A084F8E6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8457" y="4387809"/>
            <a:ext cx="4017450" cy="2026887"/>
          </a:xfrm>
          <a:prstGeom prst="rect">
            <a:avLst/>
          </a:prstGeom>
        </p:spPr>
      </p:pic>
      <p:pic>
        <p:nvPicPr>
          <p:cNvPr id="65" name="图片 14">
            <a:extLst>
              <a:ext uri="{FF2B5EF4-FFF2-40B4-BE49-F238E27FC236}">
                <a16:creationId xmlns:a16="http://schemas.microsoft.com/office/drawing/2014/main" xmlns="" id="{9B97FC3D-69AE-4236-9BEE-8B52CE885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09" b="32359"/>
          <a:stretch>
            <a:fillRect/>
          </a:stretch>
        </p:blipFill>
        <p:spPr bwMode="auto">
          <a:xfrm>
            <a:off x="-1009" y="1297172"/>
            <a:ext cx="3847601" cy="358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51515BDC-EACE-4126-A9EB-F18E8E5B67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6339">
            <a:off x="8936287" y="373974"/>
            <a:ext cx="1362277" cy="167323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xmlns="" id="{064F9CE4-8078-45F3-A15D-E1B16D2935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69638">
            <a:off x="10350568" y="1384545"/>
            <a:ext cx="861785" cy="1060659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xmlns="" id="{84601436-FA4D-4B55-9B7A-D9BF8247D6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237" y="722660"/>
            <a:ext cx="809366" cy="782829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xmlns="" id="{69794341-E36F-4770-A3A7-65F51DEC34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146" y="159626"/>
            <a:ext cx="946507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05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B669D546-107B-4970-BDB6-B5AD7E9F264A}"/>
              </a:ext>
            </a:extLst>
          </p:cNvPr>
          <p:cNvGrpSpPr/>
          <p:nvPr/>
        </p:nvGrpSpPr>
        <p:grpSpPr>
          <a:xfrm>
            <a:off x="4719739" y="1699757"/>
            <a:ext cx="7779434" cy="5642137"/>
            <a:chOff x="4719739" y="1699757"/>
            <a:chExt cx="7779434" cy="564213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CE5E2359-4E57-4B30-AE1F-FEC9F225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19739" y="1699757"/>
              <a:ext cx="7779434" cy="5642137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DCD82648-0D15-40C8-B585-F5E0B67C67C3}"/>
                </a:ext>
              </a:extLst>
            </p:cNvPr>
            <p:cNvSpPr txBox="1"/>
            <p:nvPr/>
          </p:nvSpPr>
          <p:spPr>
            <a:xfrm>
              <a:off x="6096001" y="2476758"/>
              <a:ext cx="489734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2000" dirty="0"/>
                <a:t> 不慎落入水中，千万不要惊慌，要采取正确的措施自救，以便争取获救的机会。如果你不习水性，应迅速把头向后仰，口向上，尽量使口鼻露出水面，不能将手上举或挣扎，以免使身体下沉。及时甩掉鞋子和口袋里的重物，但不要脱掉衣服，因为它会产生一定的浮力，对你有很大帮助。</a:t>
              </a:r>
            </a:p>
          </p:txBody>
        </p:sp>
      </p:grpSp>
      <p:pic>
        <p:nvPicPr>
          <p:cNvPr id="3074" name="Picture 2" descr="https://ss2.bdstatic.com/70cFvnSh_Q1YnxGkpoWK1HF6hhy/it/u=2125951787,3043806589&amp;fm=27&amp;gp=0.jpg">
            <a:extLst>
              <a:ext uri="{FF2B5EF4-FFF2-40B4-BE49-F238E27FC236}">
                <a16:creationId xmlns:a16="http://schemas.microsoft.com/office/drawing/2014/main" xmlns="" id="{EEBEAB3E-D7BE-4964-900F-972E18377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555" y="2400675"/>
            <a:ext cx="4762500" cy="298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85D60099-31FE-4B29-8ECA-E7142B3A6D79}"/>
              </a:ext>
            </a:extLst>
          </p:cNvPr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55486F1B-5A43-4D24-A868-3EA861D53E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4179"/>
            <a:stretch/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C6EA8B76-4635-4CBC-8C23-79AFF23DB577}"/>
                </a:ext>
              </a:extLst>
            </p:cNvPr>
            <p:cNvSpPr txBox="1"/>
            <p:nvPr/>
          </p:nvSpPr>
          <p:spPr>
            <a:xfrm>
              <a:off x="7555222" y="2154520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落水，如何自救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4835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B669D546-107B-4970-BDB6-B5AD7E9F264A}"/>
              </a:ext>
            </a:extLst>
          </p:cNvPr>
          <p:cNvGrpSpPr/>
          <p:nvPr/>
        </p:nvGrpSpPr>
        <p:grpSpPr>
          <a:xfrm>
            <a:off x="4719739" y="1699757"/>
            <a:ext cx="7779434" cy="5642137"/>
            <a:chOff x="4719739" y="1699757"/>
            <a:chExt cx="7779434" cy="564213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CE5E2359-4E57-4B30-AE1F-FEC9F225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19739" y="1699757"/>
              <a:ext cx="7779434" cy="5642137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DCD82648-0D15-40C8-B585-F5E0B67C67C3}"/>
                </a:ext>
              </a:extLst>
            </p:cNvPr>
            <p:cNvSpPr txBox="1"/>
            <p:nvPr/>
          </p:nvSpPr>
          <p:spPr>
            <a:xfrm>
              <a:off x="6160782" y="2812001"/>
              <a:ext cx="4897348" cy="2569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200" dirty="0"/>
                <a:t>假如周围有木板，应抓住，借用木板的浮力使自己的身体尽量往上浮。如果有人跳水相救，千万不可死死抱住救助者不放，而应尽量放松，配合救助者把你带到岸边。</a:t>
              </a:r>
            </a:p>
          </p:txBody>
        </p:sp>
      </p:grpSp>
      <p:pic>
        <p:nvPicPr>
          <p:cNvPr id="10242" name="Picture 2" descr="https://timgsa.baidu.com/timg?image&amp;quality=80&amp;size=b9999_10000&amp;sec=1516636534017&amp;di=8da7700127a035c8272027d7a1b54ea1&amp;imgtype=jpg&amp;src=http%3A%2F%2Fimg2.imgtn.bdimg.com%2Fit%2Fu%3D3893464012%2C2320774524%26fm%3D214%26gp%3D0.jpg">
            <a:extLst>
              <a:ext uri="{FF2B5EF4-FFF2-40B4-BE49-F238E27FC236}">
                <a16:creationId xmlns:a16="http://schemas.microsoft.com/office/drawing/2014/main" xmlns="" id="{BDC43747-1CEF-45C3-9DA4-AC20FFA00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261" y="2312413"/>
            <a:ext cx="4545656" cy="321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4968FD88-10CB-4F4A-81E9-9BEF2E3E6AB6}"/>
              </a:ext>
            </a:extLst>
          </p:cNvPr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22740809-5D75-4D8F-934F-38AC35387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4179"/>
            <a:stretch/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A963704F-EE9B-4CFF-88F8-6E3FEF194E28}"/>
                </a:ext>
              </a:extLst>
            </p:cNvPr>
            <p:cNvSpPr txBox="1"/>
            <p:nvPr/>
          </p:nvSpPr>
          <p:spPr>
            <a:xfrm>
              <a:off x="7555222" y="2154520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落水，如何自救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6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2F471250-E3E1-46FE-8CA3-B4DE9A95E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49486"/>
            <a:ext cx="12192000" cy="280851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3E1D9D3B-38C3-48FF-99B9-7D6B025A96E3}"/>
              </a:ext>
            </a:extLst>
          </p:cNvPr>
          <p:cNvSpPr/>
          <p:nvPr/>
        </p:nvSpPr>
        <p:spPr>
          <a:xfrm>
            <a:off x="986319" y="790307"/>
            <a:ext cx="10223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400" b="1" dirty="0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8000">
                      <a:srgbClr val="0099D4"/>
                    </a:gs>
                    <a:gs pos="14000">
                      <a:srgbClr val="00A2DA">
                        <a:shade val="30000"/>
                        <a:satMod val="115000"/>
                      </a:srgbClr>
                    </a:gs>
                    <a:gs pos="76000">
                      <a:srgbClr val="00A2DA">
                        <a:shade val="67500"/>
                        <a:satMod val="115000"/>
                      </a:srgbClr>
                    </a:gs>
                    <a:gs pos="100000">
                      <a:srgbClr val="00A2DA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+mn-ea"/>
                <a:sym typeface="+mn-lt"/>
              </a:rPr>
              <a:t>生命可贵，请远离危险水域，安全游泳！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C5E27CA5-E49B-42AA-AD95-574D2242DEBF}"/>
              </a:ext>
            </a:extLst>
          </p:cNvPr>
          <p:cNvSpPr txBox="1"/>
          <p:nvPr/>
        </p:nvSpPr>
        <p:spPr>
          <a:xfrm>
            <a:off x="4251900" y="2084900"/>
            <a:ext cx="4616648" cy="733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noProof="1">
                <a:solidFill>
                  <a:schemeClr val="tx1">
                    <a:lumMod val="85000"/>
                    <a:lumOff val="15000"/>
                  </a:schemeClr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不擅自与他人结伴游泳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0FF015E8-64F6-47DB-997D-7F06F322E20C}"/>
              </a:ext>
            </a:extLst>
          </p:cNvPr>
          <p:cNvSpPr txBox="1"/>
          <p:nvPr/>
        </p:nvSpPr>
        <p:spPr>
          <a:xfrm>
            <a:off x="4251900" y="2726323"/>
            <a:ext cx="4616648" cy="733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不擅自与他人结伴游泳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F097492A-E77B-4DD4-B5D8-DDD37285D3AE}"/>
              </a:ext>
            </a:extLst>
          </p:cNvPr>
          <p:cNvSpPr txBox="1"/>
          <p:nvPr/>
        </p:nvSpPr>
        <p:spPr>
          <a:xfrm>
            <a:off x="3015403" y="4693651"/>
            <a:ext cx="7386638" cy="733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noProof="1">
                <a:solidFill>
                  <a:schemeClr val="tx1">
                    <a:lumMod val="85000"/>
                    <a:lumOff val="15000"/>
                  </a:schemeClr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不在无家长或教师带领的情况下游泳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E115943A-5AB1-408E-81C6-A598331AEEB7}"/>
              </a:ext>
            </a:extLst>
          </p:cNvPr>
          <p:cNvSpPr txBox="1"/>
          <p:nvPr/>
        </p:nvSpPr>
        <p:spPr>
          <a:xfrm>
            <a:off x="2913316" y="4003022"/>
            <a:ext cx="8309967" cy="733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noProof="1">
                <a:solidFill>
                  <a:schemeClr val="tx1">
                    <a:lumMod val="85000"/>
                    <a:lumOff val="15000"/>
                  </a:schemeClr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不到无安全设施、无救援人员的水域游泳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14DB0C3B-D4CF-4517-AE83-7BE5F419DF9B}"/>
              </a:ext>
            </a:extLst>
          </p:cNvPr>
          <p:cNvSpPr txBox="1"/>
          <p:nvPr/>
        </p:nvSpPr>
        <p:spPr>
          <a:xfrm>
            <a:off x="4247355" y="1496095"/>
            <a:ext cx="4616648" cy="733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noProof="1">
                <a:solidFill>
                  <a:schemeClr val="tx1">
                    <a:lumMod val="85000"/>
                    <a:lumOff val="15000"/>
                  </a:schemeClr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不到不熟悉的水域游泳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FFDF7883-9CA3-404F-AC2A-124AC0770556}"/>
              </a:ext>
            </a:extLst>
          </p:cNvPr>
          <p:cNvSpPr txBox="1"/>
          <p:nvPr/>
        </p:nvSpPr>
        <p:spPr>
          <a:xfrm>
            <a:off x="4261775" y="3382419"/>
            <a:ext cx="3231654" cy="733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noProof="1">
                <a:solidFill>
                  <a:schemeClr val="tx1">
                    <a:lumMod val="85000"/>
                    <a:lumOff val="15000"/>
                  </a:schemeClr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不擅自下水施救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B8C2859D-41F3-4C0C-834B-4BE8B8FBD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572050" y="5280452"/>
            <a:ext cx="1845882" cy="140697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75E2A50E-3DB4-46BD-92AE-E914DFBD16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946923" y="5230205"/>
            <a:ext cx="1845882" cy="1406977"/>
          </a:xfrm>
          <a:prstGeom prst="rect">
            <a:avLst/>
          </a:prstGeom>
        </p:spPr>
      </p:pic>
      <p:pic>
        <p:nvPicPr>
          <p:cNvPr id="27" name="淘宝网chenying0907出品 20">
            <a:extLst>
              <a:ext uri="{FF2B5EF4-FFF2-40B4-BE49-F238E27FC236}">
                <a16:creationId xmlns:a16="http://schemas.microsoft.com/office/drawing/2014/main" xmlns="" id="{F0CACDDF-777D-4B56-9C7A-2A02F19665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5499" y="6285580"/>
            <a:ext cx="487442" cy="452120"/>
          </a:xfrm>
          <a:prstGeom prst="rect">
            <a:avLst/>
          </a:prstGeom>
        </p:spPr>
      </p:pic>
      <p:pic>
        <p:nvPicPr>
          <p:cNvPr id="28" name="淘宝网chenying0907出品 20">
            <a:extLst>
              <a:ext uri="{FF2B5EF4-FFF2-40B4-BE49-F238E27FC236}">
                <a16:creationId xmlns:a16="http://schemas.microsoft.com/office/drawing/2014/main" xmlns="" id="{0AF7CA9E-C913-468E-85B9-CDA42005BC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4447" y="6436788"/>
            <a:ext cx="487442" cy="452120"/>
          </a:xfrm>
          <a:prstGeom prst="rect">
            <a:avLst/>
          </a:prstGeom>
        </p:spPr>
      </p:pic>
      <p:pic>
        <p:nvPicPr>
          <p:cNvPr id="29" name="淘宝网chenying0907出品 19">
            <a:extLst>
              <a:ext uri="{FF2B5EF4-FFF2-40B4-BE49-F238E27FC236}">
                <a16:creationId xmlns:a16="http://schemas.microsoft.com/office/drawing/2014/main" xmlns="" id="{6EE62119-9B83-4F29-9668-CEA9FC09A6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7517" y="5673394"/>
            <a:ext cx="329185" cy="329185"/>
          </a:xfrm>
          <a:prstGeom prst="rect">
            <a:avLst/>
          </a:prstGeom>
        </p:spPr>
      </p:pic>
      <p:pic>
        <p:nvPicPr>
          <p:cNvPr id="30" name="Picture 152" descr="气泡透明">
            <a:extLst>
              <a:ext uri="{FF2B5EF4-FFF2-40B4-BE49-F238E27FC236}">
                <a16:creationId xmlns:a16="http://schemas.microsoft.com/office/drawing/2014/main" xmlns="" id="{778D8C0C-DF94-4964-8EAE-2AAAFBE33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18885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2" descr="气泡透明">
            <a:extLst>
              <a:ext uri="{FF2B5EF4-FFF2-40B4-BE49-F238E27FC236}">
                <a16:creationId xmlns:a16="http://schemas.microsoft.com/office/drawing/2014/main" xmlns="" id="{E4DF0440-9F7E-45EA-AAE9-CFBAEADC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5765" y="6209030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2" descr="气泡透明">
            <a:extLst>
              <a:ext uri="{FF2B5EF4-FFF2-40B4-BE49-F238E27FC236}">
                <a16:creationId xmlns:a16="http://schemas.microsoft.com/office/drawing/2014/main" xmlns="" id="{212C0F89-7DEF-4A8C-9147-5D0F82339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4105" y="6049645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淘宝网chenying0907出品 23">
            <a:extLst>
              <a:ext uri="{FF2B5EF4-FFF2-40B4-BE49-F238E27FC236}">
                <a16:creationId xmlns:a16="http://schemas.microsoft.com/office/drawing/2014/main" xmlns="" id="{038F0AD9-1CF3-424E-B59E-5153FDD517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4082" y="5113697"/>
            <a:ext cx="220734" cy="204738"/>
          </a:xfrm>
          <a:prstGeom prst="rect">
            <a:avLst/>
          </a:prstGeom>
        </p:spPr>
      </p:pic>
      <p:pic>
        <p:nvPicPr>
          <p:cNvPr id="34" name="淘宝网chenying0907出品 19">
            <a:extLst>
              <a:ext uri="{FF2B5EF4-FFF2-40B4-BE49-F238E27FC236}">
                <a16:creationId xmlns:a16="http://schemas.microsoft.com/office/drawing/2014/main" xmlns="" id="{19ED1FAF-67EB-4093-82E6-BD00A3ED76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6362" y="5539476"/>
            <a:ext cx="329185" cy="329185"/>
          </a:xfrm>
          <a:prstGeom prst="rect">
            <a:avLst/>
          </a:prstGeom>
        </p:spPr>
      </p:pic>
      <p:pic>
        <p:nvPicPr>
          <p:cNvPr id="35" name="淘宝网chenying0907出品 20">
            <a:extLst>
              <a:ext uri="{FF2B5EF4-FFF2-40B4-BE49-F238E27FC236}">
                <a16:creationId xmlns:a16="http://schemas.microsoft.com/office/drawing/2014/main" xmlns="" id="{98B2B004-8183-4978-BC2D-AA99A047E6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78532" y="6336525"/>
            <a:ext cx="487442" cy="452120"/>
          </a:xfrm>
          <a:prstGeom prst="rect">
            <a:avLst/>
          </a:prstGeom>
        </p:spPr>
      </p:pic>
      <p:pic>
        <p:nvPicPr>
          <p:cNvPr id="36" name="淘宝网chenying0907出品 19">
            <a:extLst>
              <a:ext uri="{FF2B5EF4-FFF2-40B4-BE49-F238E27FC236}">
                <a16:creationId xmlns:a16="http://schemas.microsoft.com/office/drawing/2014/main" xmlns="" id="{799AB712-453B-4696-8C23-9C87F45D11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742" y="6337036"/>
            <a:ext cx="329185" cy="329185"/>
          </a:xfrm>
          <a:prstGeom prst="rect">
            <a:avLst/>
          </a:prstGeom>
        </p:spPr>
      </p:pic>
      <p:pic>
        <p:nvPicPr>
          <p:cNvPr id="38" name="Picture 152" descr="气泡透明">
            <a:extLst>
              <a:ext uri="{FF2B5EF4-FFF2-40B4-BE49-F238E27FC236}">
                <a16:creationId xmlns:a16="http://schemas.microsoft.com/office/drawing/2014/main" xmlns="" id="{9F149684-DE6C-4700-A9D2-A2D22331B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3930" y="6089717"/>
            <a:ext cx="649605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图片 14">
            <a:extLst>
              <a:ext uri="{FF2B5EF4-FFF2-40B4-BE49-F238E27FC236}">
                <a16:creationId xmlns:a16="http://schemas.microsoft.com/office/drawing/2014/main" xmlns="" id="{FA40D810-2E57-4F36-B5F7-CCD364E9E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09" b="32359"/>
          <a:stretch>
            <a:fillRect/>
          </a:stretch>
        </p:blipFill>
        <p:spPr bwMode="auto">
          <a:xfrm>
            <a:off x="143933" y="1308895"/>
            <a:ext cx="3847601" cy="358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DDA6A09F-CC09-4984-A109-75DD5A6677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0412" y="4808319"/>
            <a:ext cx="3862521" cy="24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541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2571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0" presetClass="entr" presetSubtype="0" fill="hold" grpId="0" nodeType="withEffect">
                                  <p:stCondLst>
                                    <p:cond delay="3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mph" presetSubtype="0" grpId="1" nodeType="withEffect">
                                  <p:stCondLst>
                                    <p:cond delay="5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1.11111E-6 L -2.91667E-6 -0.07222 " pathEditMode="relative" rAng="0" ptsTypes="AA">
                                      <p:cBhvr>
                                        <p:cTn id="1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grpId="2" nodeType="withEffect">
                                  <p:stCondLst>
                                    <p:cond delay="74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8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mph" presetSubtype="0" grpId="1" nodeType="withEffect">
                                  <p:stCondLst>
                                    <p:cond delay="10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2.59259E-6 L -2.91667E-6 -0.07222 " pathEditMode="relative" rAng="0" ptsTypes="AA">
                                      <p:cBhvr>
                                        <p:cTn id="3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8" fill="hold" grpId="2" nodeType="withEffect">
                                  <p:stCondLst>
                                    <p:cond delay="121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0" presetClass="entr" presetSubtype="0" fill="hold" grpId="0" nodeType="withEffect">
                                  <p:stCondLst>
                                    <p:cond delay="13700"/>
                                  </p:stCondLst>
                                  <p:iterate type="lt">
                                    <p:tmPct val="10222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mph" presetSubtype="0" grpId="1" nodeType="withEffect">
                                  <p:stCondLst>
                                    <p:cond delay="15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-2.96296E-6 L 1.45833E-6 -0.07222 " pathEditMode="relative" rAng="0" ptsTypes="AA">
                                      <p:cBhvr>
                                        <p:cTn id="4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grpId="2" nodeType="withEffect">
                                  <p:stCondLst>
                                    <p:cond delay="17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0" presetClass="entr" presetSubtype="0" fill="hold" grpId="0" nodeType="withEffect">
                                  <p:stCondLst>
                                    <p:cond delay="18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4" presetClass="emph" presetSubtype="0" grpId="1" nodeType="withEffect">
                                  <p:stCondLst>
                                    <p:cond delay="20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4.81481E-6 L -1.66667E-6 -0.07223 " pathEditMode="relative" rAng="0" ptsTypes="AA">
                                      <p:cBhvr>
                                        <p:cTn id="6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" presetClass="exit" presetSubtype="8" fill="hold" grpId="2" nodeType="withEffect">
                                  <p:stCondLst>
                                    <p:cond delay="2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1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0" presetClass="entr" presetSubtype="0" fill="hold" grpId="0" nodeType="withEffect">
                                  <p:stCondLst>
                                    <p:cond delay="24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mph" presetSubtype="0" grpId="1" nodeType="withEffect">
                                  <p:stCondLst>
                                    <p:cond delay="25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3.7037E-7 L 4.375E-6 -0.07222 " pathEditMode="relative" rAng="0" ptsTypes="AA">
                                      <p:cBhvr>
                                        <p:cTn id="7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2" presetClass="exit" presetSubtype="2" fill="hold" grpId="2" nodeType="withEffect">
                                  <p:stCondLst>
                                    <p:cond delay="277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0" presetClass="entr" presetSubtype="0" fill="hold" grpId="0" nodeType="withEffect">
                                  <p:stCondLst>
                                    <p:cond delay="28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4" presetClass="emph" presetSubtype="0" grpId="1" nodeType="withEffect">
                                  <p:stCondLst>
                                    <p:cond delay="30200"/>
                                  </p:stCondLst>
                                  <p:iterate type="lt">
                                    <p:tmPct val="9964"/>
                                  </p:iterate>
                                  <p:childTnLst>
                                    <p:animMotion origin="layout" path="M 3.54167E-6 -4.07407E-6 L 3.54167E-6 -0.07222 " pathEditMode="relative" rAng="0" ptsTypes="AA">
                                      <p:cBhvr>
                                        <p:cTn id="9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2" presetClass="exit" presetSubtype="8" fill="hold" grpId="2" nodeType="withEffect">
                                  <p:stCondLst>
                                    <p:cond delay="317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1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6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6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9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9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9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9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19792 C 0.00026 -0.21158 0.00533 -0.19468 -0.00118 -0.20625 C -0.00196 -0.20764 -0.00157 -0.20973 -0.00222 -0.21112 C -0.00287 -0.21274 -0.00391 -0.21366 -0.00469 -0.21482 C -0.00573 -0.21968 -0.00821 -0.2294 -0.00821 -0.22917 C -0.00769 -0.24306 -0.01016 -0.28542 0.0013 -0.29584 C 0.00286 -0.30325 0.00494 -0.30926 0.00716 -0.31598 C 0.01093 -0.32639 0.01302 -0.33982 0.01536 -0.35093 C 0.01471 -0.3794 0.0151 -0.38658 0.01067 -0.40741 C 0.01132 -0.42315 0.01132 -0.44468 0.02018 -0.45718 C 0.022 -0.46482 0.02578 -0.47153 0.02851 -0.47848 C 0.02968 -0.4882 0.02955 -0.48426 0.02955 -0.49028 " pathEditMode="relative" rAng="0" ptsTypes="AAAAAAAAAA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463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44 -0.003242 C -0.010693 -0.016772 -0.005673 -0.000012 -0.012153 -0.011482 C -0.012983 -0.012952 -0.012574 -0.015012 -0.013194 -0.016482 C -0.013823 -0.017952 -0.014863 -0.018832 -0.015704 -0.020012 C -0.016744 -0.025012 -0.019254 -0.034712 -0.019254 -0.034712 C -0.018624 -0.048242 -0.021134 -0.090602 -0.009644 -0.101182 C -0.008184 -0.108542 -0.006093 -0.114422 -0.003803 -0.121182 C -0.000044 -0.131772 0.002047 -0.145012 0.004347 -0.156182 C 0.003716 -0.184712 0.004137 -0.191772 -0.000253 -0.212662 C 0.000376 -0.228541 0.000376 -0.250012 0.009146 -0.262362 C 0.011027 -0.270012 0.014787 -0.276772 0.017496 -0.283831 C 0.018757 -0.293542 0.018546 -0.289422 0.018546 -0.295602 " pathEditMode="relative" rAng="0" ptsTypes="fffffffffffA"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4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68 -0.06436 C 0.00586 -0.07338 0.00755 -0.08056 0.00937 -0.0882 C 0.01054 -0.09329 0.01471 -0.09861 0.01471 -0.09838 C 0.01575 -0.10348 0.01692 -0.10672 0.01862 -0.11065 C 0.0194 -0.11875 0.022 -0.12061 0.02304 -0.1294 C 0.02474 -0.14144 0.02409 -0.13588 0.02513 -0.14468 C 0.02474 -0.18033 0.02656 -0.18889 0.02044 -0.21273 C 0.01966 -0.21551 0.02031 -0.22084 0.01901 -0.22292 C 0.01731 -0.22593 0.01588 -0.23056 0.0138 -0.23287 C 0.01263 -0.23449 0.00989 -0.23658 0.00989 -0.23611 C 0.00612 -0.25116 0.01106 -0.23426 0.00677 -0.24329 C 0.00547 -0.24537 0.00507 -0.24908 0.00403 -0.25186 C 0.00377 -0.25324 0.00377 -0.25533 0.00338 -0.25672 C 0.00299 -0.25834 0.00234 -0.2588 0.00208 -0.26042 C 0.0013 -0.26505 0.00065 -0.27199 0.00026 -0.27709 C 0.00065 -0.28681 0.00208 -0.29537 0.00208 -0.3044 " pathEditMode="relative" rAng="0" ptsTypes="AAAAAAAAAAAAAAAA"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-12014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26713 C 0.01445 -0.2787 0.01276 -0.26412 0.01497 -0.27407 C 0.01523 -0.27546 0.01497 -0.27708 0.01523 -0.27824 C 0.01549 -0.27986 0.01575 -0.28032 0.01601 -0.28148 C 0.0164 -0.28541 0.01719 -0.29398 0.01719 -0.29352 C 0.01693 -0.30532 0.01797 -0.34097 0.01406 -0.34977 C 0.01354 -0.35625 0.01302 -0.36134 0.01198 -0.3669 C 0.01081 -0.37569 0.01028 -0.38703 0.00963 -0.39629 C 0.00963 -0.42037 0.00963 -0.42662 0.01107 -0.44421 C 0.01081 -0.4574 0.01081 -0.47569 0.00781 -0.48634 C 0.00742 -0.49282 0.00612 -0.49838 0.00521 -0.50416 C 0.00495 -0.5125 0.00495 -0.50879 0.00495 -0.51389 " pathEditMode="relative" rAng="0" ptsTypes="AAAAAAAAAAAA">
                                      <p:cBhvr>
                                        <p:cTn id="1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2338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19791 C 0.00026 -0.21157 0.00534 -0.19467 -0.00117 -0.20625 C -0.00195 -0.20763 -0.00156 -0.20972 -0.00221 -0.21111 C -0.00286 -0.21273 -0.0039 -0.21365 -0.00469 -0.21481 C -0.00573 -0.21967 -0.0082 -0.22939 -0.0082 -0.22916 C -0.00768 -0.24305 -0.01015 -0.28541 0.0013 -0.29583 C 0.00287 -0.30324 0.00495 -0.30925 0.00716 -0.31597 C 0.01094 -0.32638 0.01302 -0.33981 0.01537 -0.35092 C 0.01472 -0.37939 0.01511 -0.38657 0.01068 -0.4074 C 0.01133 -0.42314 0.01133 -0.44467 0.02018 -0.45717 C 0.02201 -0.46481 0.02578 -0.47152 0.02852 -0.47847 C 0.02969 -0.48819 0.02956 -0.48425 0.02956 -0.49027 " pathEditMode="relative" rAng="0" ptsTypes="AAAAAAAAAAAA">
                                      <p:cBhvr>
                                        <p:cTn id="1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463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26713 C 0.01445 -0.27871 0.01276 -0.26412 0.01497 -0.27408 C 0.01524 -0.27547 0.01497 -0.27709 0.01524 -0.27824 C 0.0155 -0.27986 0.01576 -0.28033 0.01602 -0.28148 C 0.01641 -0.28542 0.01719 -0.29398 0.01719 -0.29352 C 0.01693 -0.30533 0.01797 -0.34098 0.01406 -0.34977 C 0.01354 -0.35625 0.01302 -0.36135 0.01198 -0.3669 C 0.01081 -0.3757 0.01029 -0.38704 0.00964 -0.3963 C 0.00964 -0.42037 0.00964 -0.42662 0.01107 -0.44422 C 0.01081 -0.45741 0.01081 -0.4757 0.00781 -0.48635 C 0.00742 -0.49283 0.00612 -0.49838 0.00521 -0.50417 C 0.00495 -0.5125 0.00495 -0.5088 0.00495 -0.51389 " pathEditMode="relative" rAng="0" ptsTypes="AAAAAAAAAA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2338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 bldLvl="0"/>
      <p:bldP spid="18" grpId="1" build="allAtOnce"/>
      <p:bldP spid="18" grpId="2" build="allAtOnce"/>
      <p:bldP spid="19" grpId="0" build="p" bldLvl="0"/>
      <p:bldP spid="19" grpId="1" build="allAtOnce"/>
      <p:bldP spid="19" grpId="2" build="allAtOnce"/>
      <p:bldP spid="20" grpId="0" build="p" bldLvl="0"/>
      <p:bldP spid="20" grpId="1" build="allAtOnce"/>
      <p:bldP spid="20" grpId="2" build="allAtOnce"/>
      <p:bldP spid="21" grpId="0" build="p" bldLvl="0"/>
      <p:bldP spid="21" grpId="1" build="allAtOnce"/>
      <p:bldP spid="21" grpId="2" build="allAtOnce"/>
      <p:bldP spid="22" grpId="0" build="p" bldLvl="0"/>
      <p:bldP spid="22" grpId="1" build="allAtOnce"/>
      <p:bldP spid="22" grpId="2" build="allAtOnce"/>
      <p:bldP spid="23" grpId="0" build="p" bldLvl="0"/>
      <p:bldP spid="23" grpId="1" build="allAtOnce"/>
      <p:bldP spid="23" grpId="2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4A75429-A551-419D-9ECD-73C08A045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135" y="-168319"/>
            <a:ext cx="9160329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D3A6BC4-2851-4E5E-A170-A0200895741F}"/>
              </a:ext>
            </a:extLst>
          </p:cNvPr>
          <p:cNvSpPr/>
          <p:nvPr/>
        </p:nvSpPr>
        <p:spPr>
          <a:xfrm>
            <a:off x="2673494" y="2041458"/>
            <a:ext cx="2954656" cy="825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ln w="19050"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+mn-ea"/>
              </a:rPr>
              <a:t>什么是溺水？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A119E01-6065-47AC-9936-F7D7F7AE4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494" y="3260681"/>
            <a:ext cx="6407006" cy="205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7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溺水是指大量水液被吸入肺内，引起人体缺氧窒息的危急病症。多发生在夏季，游泳场所、海边、江河、湖泊、池塘等处。溺水者面色青紫肿胀，眼球结膜充血，口鼻内充满泡沫、泥沙等杂物。部分溺水者可因大量喝水入胃、出现上腹部膨胀。多数溺水者四肢发凉，意识丧失，重者心跳、呼吸停止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6EA85D1-DB89-41DF-A51D-20C0643CE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2126" y="228070"/>
            <a:ext cx="1954761" cy="233359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0C23BC6-90A1-4A73-8FA4-ABEBFBDFF7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6922" y="304270"/>
            <a:ext cx="990600" cy="8477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A24C419-8EEF-4CC4-9A8E-983953E688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79" y="650067"/>
            <a:ext cx="518942" cy="5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976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AFD8B973-3E6F-4D04-A526-1CAF06D49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48" y="2945481"/>
            <a:ext cx="4438676" cy="254493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9D888DA5-8E6A-416B-9B3B-C96476365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41" y="4948879"/>
            <a:ext cx="3000227" cy="13215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E55FF5D4-1C2F-498C-B56F-E78D4142C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468" y="4877952"/>
            <a:ext cx="3604099" cy="17792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216A6D9A-D922-4966-8EEF-252D7B557AFE}"/>
              </a:ext>
            </a:extLst>
          </p:cNvPr>
          <p:cNvGrpSpPr/>
          <p:nvPr/>
        </p:nvGrpSpPr>
        <p:grpSpPr>
          <a:xfrm>
            <a:off x="4237361" y="863886"/>
            <a:ext cx="4039341" cy="1116163"/>
            <a:chOff x="6613863" y="1720086"/>
            <a:chExt cx="4039341" cy="111616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67935028-F110-4816-A1A1-23D23D1D35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4179"/>
            <a:stretch/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xmlns="" id="{E40299B3-A717-4913-9056-39E11672CD32}"/>
                </a:ext>
              </a:extLst>
            </p:cNvPr>
            <p:cNvSpPr txBox="1"/>
            <p:nvPr/>
          </p:nvSpPr>
          <p:spPr>
            <a:xfrm>
              <a:off x="7555222" y="2154520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溺水的急救方法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E74BE83-E579-47ED-96FF-EE4B96F28EBC}"/>
              </a:ext>
            </a:extLst>
          </p:cNvPr>
          <p:cNvGrpSpPr/>
          <p:nvPr/>
        </p:nvGrpSpPr>
        <p:grpSpPr>
          <a:xfrm>
            <a:off x="5455596" y="1744876"/>
            <a:ext cx="4039342" cy="1116163"/>
            <a:chOff x="6613863" y="2466520"/>
            <a:chExt cx="4039342" cy="1116163"/>
          </a:xfrm>
        </p:grpSpPr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xmlns="" id="{F42E9BFC-5810-4C2A-B98E-FC36228606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4179"/>
            <a:stretch/>
          </p:blipFill>
          <p:spPr>
            <a:xfrm>
              <a:off x="6613863" y="2466520"/>
              <a:ext cx="4039342" cy="1116163"/>
            </a:xfrm>
            <a:prstGeom prst="rect">
              <a:avLst/>
            </a:prstGeom>
          </p:spPr>
        </p:pic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xmlns="" id="{9E40B950-F3D0-4003-B419-CA38A230A474}"/>
                </a:ext>
              </a:extLst>
            </p:cNvPr>
            <p:cNvSpPr txBox="1"/>
            <p:nvPr/>
          </p:nvSpPr>
          <p:spPr>
            <a:xfrm>
              <a:off x="7600069" y="2900682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游泳的注意事项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FD0140A0-28C0-4097-8221-111A41D40FB9}"/>
              </a:ext>
            </a:extLst>
          </p:cNvPr>
          <p:cNvGrpSpPr/>
          <p:nvPr/>
        </p:nvGrpSpPr>
        <p:grpSpPr>
          <a:xfrm>
            <a:off x="6331278" y="2708001"/>
            <a:ext cx="4039343" cy="1116163"/>
            <a:chOff x="6613861" y="3225646"/>
            <a:chExt cx="4039343" cy="1116163"/>
          </a:xfrm>
        </p:grpSpPr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xmlns="" id="{6AEB52CA-5C93-4E23-8522-E66BCCFAB7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4179"/>
            <a:stretch/>
          </p:blipFill>
          <p:spPr>
            <a:xfrm>
              <a:off x="6613861" y="3225646"/>
              <a:ext cx="4039343" cy="1116163"/>
            </a:xfrm>
            <a:prstGeom prst="rect">
              <a:avLst/>
            </a:prstGeom>
          </p:spPr>
        </p:pic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xmlns="" id="{AACE1835-B9EC-4FF0-9956-E409ECF887DA}"/>
                </a:ext>
              </a:extLst>
            </p:cNvPr>
            <p:cNvSpPr txBox="1"/>
            <p:nvPr/>
          </p:nvSpPr>
          <p:spPr>
            <a:xfrm>
              <a:off x="7555222" y="3619429"/>
              <a:ext cx="240347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3.</a:t>
              </a: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落水不要错误施救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E4CF2B8B-9C80-4E7C-974C-5DD7AC2FA406}"/>
              </a:ext>
            </a:extLst>
          </p:cNvPr>
          <p:cNvGrpSpPr/>
          <p:nvPr/>
        </p:nvGrpSpPr>
        <p:grpSpPr>
          <a:xfrm>
            <a:off x="7272639" y="3659865"/>
            <a:ext cx="4039342" cy="1116163"/>
            <a:chOff x="6613861" y="4000399"/>
            <a:chExt cx="4039342" cy="1116163"/>
          </a:xfrm>
        </p:grpSpPr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xmlns="" id="{9747533C-FB15-46E8-807A-D639D5B57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4179"/>
            <a:stretch/>
          </p:blipFill>
          <p:spPr>
            <a:xfrm>
              <a:off x="6613861" y="4000399"/>
              <a:ext cx="4039342" cy="1116163"/>
            </a:xfrm>
            <a:prstGeom prst="rect">
              <a:avLst/>
            </a:prstGeom>
          </p:spPr>
        </p:pic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xmlns="" id="{AA666D8B-3799-4178-BFE7-A8EBDD237F1E}"/>
                </a:ext>
              </a:extLst>
            </p:cNvPr>
            <p:cNvSpPr txBox="1"/>
            <p:nvPr/>
          </p:nvSpPr>
          <p:spPr>
            <a:xfrm>
              <a:off x="7386946" y="4406477"/>
              <a:ext cx="240347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4.</a:t>
              </a: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落水，如何自救</a:t>
              </a:r>
            </a:p>
          </p:txBody>
        </p:sp>
      </p:grpSp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F605B42C-7807-4D16-86F9-6215D3A520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07" y="66708"/>
            <a:ext cx="1954761" cy="233359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A5579A99-2A59-4035-A275-AAB04F2DFFE1}"/>
              </a:ext>
            </a:extLst>
          </p:cNvPr>
          <p:cNvGrpSpPr/>
          <p:nvPr/>
        </p:nvGrpSpPr>
        <p:grpSpPr>
          <a:xfrm>
            <a:off x="9095534" y="-365470"/>
            <a:ext cx="3943497" cy="2405931"/>
            <a:chOff x="9095534" y="-365470"/>
            <a:chExt cx="3943497" cy="2405931"/>
          </a:xfrm>
        </p:grpSpPr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xmlns="" id="{8FC9CC99-21DD-4085-BEE9-C07CB6B74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95534" y="-365470"/>
              <a:ext cx="2608928" cy="2405931"/>
            </a:xfrm>
            <a:prstGeom prst="rect">
              <a:avLst/>
            </a:prstGeom>
          </p:spPr>
        </p:pic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xmlns="" id="{B1D10A5A-F6B3-4943-B1E3-A360D7653A55}"/>
                </a:ext>
              </a:extLst>
            </p:cNvPr>
            <p:cNvSpPr txBox="1"/>
            <p:nvPr/>
          </p:nvSpPr>
          <p:spPr>
            <a:xfrm>
              <a:off x="9738804" y="863886"/>
              <a:ext cx="33002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spc="500" dirty="0">
                  <a:ln w="19050">
                    <a:solidFill>
                      <a:schemeClr val="bg1"/>
                    </a:solidFill>
                  </a:ln>
                  <a:solidFill>
                    <a:srgbClr val="409BC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真广标" panose="02010609000101010101" pitchFamily="49" charset="-122"/>
                  <a:ea typeface="汉真广标" panose="02010609000101010101" pitchFamily="49" charset="-122"/>
                  <a:cs typeface="+mn-ea"/>
                </a:rPr>
                <a:t>目录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7398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 p14:presetBounceEnd="2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>
            <a:extLst>
              <a:ext uri="{FF2B5EF4-FFF2-40B4-BE49-F238E27FC236}">
                <a16:creationId xmlns:a16="http://schemas.microsoft.com/office/drawing/2014/main" xmlns="" id="{9F811DE2-485C-44D4-A95C-F644C6B52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8" y="3429000"/>
            <a:ext cx="12192000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D294C8C-A4F5-4D8B-ACB5-340E50DB7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1528" y="-506990"/>
            <a:ext cx="5562611" cy="5129794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xmlns="" id="{E0C5F924-CE30-46D2-8748-D314ECB3CF84}"/>
              </a:ext>
            </a:extLst>
          </p:cNvPr>
          <p:cNvSpPr txBox="1"/>
          <p:nvPr/>
        </p:nvSpPr>
        <p:spPr>
          <a:xfrm>
            <a:off x="4122217" y="2238287"/>
            <a:ext cx="3681235" cy="132343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spc="500" noProof="1">
                <a:ln w="19050">
                  <a:solidFill>
                    <a:schemeClr val="bg1"/>
                  </a:solidFill>
                </a:ln>
                <a:solidFill>
                  <a:srgbClr val="409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+mn-ea"/>
              </a:rPr>
              <a:t>1.</a:t>
            </a:r>
            <a:r>
              <a:rPr lang="zh-CN" altLang="en-US" sz="4000" spc="500" noProof="1">
                <a:ln w="19050">
                  <a:solidFill>
                    <a:schemeClr val="bg1"/>
                  </a:solidFill>
                </a:ln>
                <a:solidFill>
                  <a:srgbClr val="409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+mn-ea"/>
              </a:rPr>
              <a:t>溺水的急救方 法</a:t>
            </a: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B62BCB54-AC8B-47F2-A2E8-5E3C08FF2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8" y="3643658"/>
            <a:ext cx="12192000" cy="272628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E6045227-03A4-427E-810C-8A084F8E6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8457" y="4387809"/>
            <a:ext cx="4017450" cy="2026887"/>
          </a:xfrm>
          <a:prstGeom prst="rect">
            <a:avLst/>
          </a:prstGeom>
        </p:spPr>
      </p:pic>
      <p:pic>
        <p:nvPicPr>
          <p:cNvPr id="65" name="图片 14">
            <a:extLst>
              <a:ext uri="{FF2B5EF4-FFF2-40B4-BE49-F238E27FC236}">
                <a16:creationId xmlns:a16="http://schemas.microsoft.com/office/drawing/2014/main" xmlns="" id="{9B97FC3D-69AE-4236-9BEE-8B52CE885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09" b="32359"/>
          <a:stretch>
            <a:fillRect/>
          </a:stretch>
        </p:blipFill>
        <p:spPr bwMode="auto">
          <a:xfrm>
            <a:off x="-1009" y="1297172"/>
            <a:ext cx="3847601" cy="358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51515BDC-EACE-4126-A9EB-F18E8E5B67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6339">
            <a:off x="8936287" y="373974"/>
            <a:ext cx="1362277" cy="167323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xmlns="" id="{064F9CE4-8078-45F3-A15D-E1B16D2935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69638">
            <a:off x="10350568" y="1384545"/>
            <a:ext cx="861785" cy="1060659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xmlns="" id="{84601436-FA4D-4B55-9B7A-D9BF8247D6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237" y="722660"/>
            <a:ext cx="809366" cy="782829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xmlns="" id="{69794341-E36F-4770-A3A7-65F51DEC34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146" y="159626"/>
            <a:ext cx="946507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848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航空器&#10;&#10;已生成高可信度的说明">
            <a:extLst>
              <a:ext uri="{FF2B5EF4-FFF2-40B4-BE49-F238E27FC236}">
                <a16:creationId xmlns:a16="http://schemas.microsoft.com/office/drawing/2014/main" xmlns="" id="{796C421E-C0B0-470A-A76E-6C000BE01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4573" y="3998497"/>
            <a:ext cx="14690400" cy="339745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EF08EDF-63A5-48BA-8EF8-73BC0FEA3C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5787" y="3429000"/>
            <a:ext cx="4251003" cy="308934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90FC5500-6288-4EAB-A640-7B032D695286}"/>
              </a:ext>
            </a:extLst>
          </p:cNvPr>
          <p:cNvGrpSpPr/>
          <p:nvPr/>
        </p:nvGrpSpPr>
        <p:grpSpPr>
          <a:xfrm>
            <a:off x="-1322363" y="1749618"/>
            <a:ext cx="14962996" cy="1795440"/>
            <a:chOff x="-1322363" y="1749618"/>
            <a:chExt cx="14962996" cy="179544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541A6A18-8802-40F0-8E50-FF99F7E8E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322363" y="1749618"/>
              <a:ext cx="14962996" cy="179544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F3F5D79E-D07D-44BC-B88E-AF02C8B9B062}"/>
                </a:ext>
              </a:extLst>
            </p:cNvPr>
            <p:cNvSpPr txBox="1"/>
            <p:nvPr/>
          </p:nvSpPr>
          <p:spPr>
            <a:xfrm>
              <a:off x="1080891" y="1905396"/>
              <a:ext cx="9877841" cy="9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2200" dirty="0"/>
                <a:t>发现有溺水的人，会游泳并且会急救的人要将溺水者救出水面，如果你只是会游泳不会急救就不要强行的去救人，可以救比你体重小的溺水者。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DC2DF06-27A9-4AC7-A60D-D6F9AD5123C8}"/>
              </a:ext>
            </a:extLst>
          </p:cNvPr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77D4B8AB-1DD8-4359-8DCD-2CD1AA713E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4179"/>
            <a:stretch/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8F48AA15-300A-4FD3-96E8-7293D26FFEB8}"/>
                </a:ext>
              </a:extLst>
            </p:cNvPr>
            <p:cNvSpPr txBox="1"/>
            <p:nvPr/>
          </p:nvSpPr>
          <p:spPr>
            <a:xfrm>
              <a:off x="7555222" y="2154520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溺水的急救方法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5534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12082D65-6718-4998-BE9A-5346F079A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71" y="2065367"/>
            <a:ext cx="5323734" cy="3862751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D3AB94E6-F7AD-4B3F-93DB-D94C4F50229A}"/>
              </a:ext>
            </a:extLst>
          </p:cNvPr>
          <p:cNvGrpSpPr/>
          <p:nvPr/>
        </p:nvGrpSpPr>
        <p:grpSpPr>
          <a:xfrm>
            <a:off x="4973301" y="1215863"/>
            <a:ext cx="7779434" cy="5642137"/>
            <a:chOff x="5017690" y="1720305"/>
            <a:chExt cx="7779434" cy="564213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C19054B3-7082-4F49-A2AE-3665F644B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7690" y="1720305"/>
              <a:ext cx="7779434" cy="5642137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F3F5D79E-D07D-44BC-B88E-AF02C8B9B062}"/>
                </a:ext>
              </a:extLst>
            </p:cNvPr>
            <p:cNvSpPr txBox="1"/>
            <p:nvPr/>
          </p:nvSpPr>
          <p:spPr>
            <a:xfrm>
              <a:off x="6434051" y="2665052"/>
              <a:ext cx="4946712" cy="240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2200" dirty="0"/>
                <a:t>将溺水的人从水里救出后，边上的人要用纸或者当时能够拿到的清理物品，清理出溺水者鼻腔及口腔里的泥土和其他的异物。有假牙的要取出假牙并将其舌头拉出。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35D88A26-05DA-4157-B16F-62DB6984C583}"/>
              </a:ext>
            </a:extLst>
          </p:cNvPr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F4CF0FC7-0D48-494F-BC48-3CEDC5EC9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4179"/>
            <a:stretch/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2F2C644E-BE6F-49AC-9522-C3F791866C85}"/>
                </a:ext>
              </a:extLst>
            </p:cNvPr>
            <p:cNvSpPr txBox="1"/>
            <p:nvPr/>
          </p:nvSpPr>
          <p:spPr>
            <a:xfrm>
              <a:off x="7555222" y="2154520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溺水的急救方法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7822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D3AB94E6-F7AD-4B3F-93DB-D94C4F50229A}"/>
              </a:ext>
            </a:extLst>
          </p:cNvPr>
          <p:cNvGrpSpPr/>
          <p:nvPr/>
        </p:nvGrpSpPr>
        <p:grpSpPr>
          <a:xfrm>
            <a:off x="5017690" y="1720305"/>
            <a:ext cx="7779434" cy="5642137"/>
            <a:chOff x="5017690" y="1720305"/>
            <a:chExt cx="7779434" cy="564213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C19054B3-7082-4F49-A2AE-3665F644B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7690" y="1720305"/>
              <a:ext cx="7779434" cy="5642137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F3F5D79E-D07D-44BC-B88E-AF02C8B9B062}"/>
                </a:ext>
              </a:extLst>
            </p:cNvPr>
            <p:cNvSpPr txBox="1"/>
            <p:nvPr/>
          </p:nvSpPr>
          <p:spPr>
            <a:xfrm>
              <a:off x="6434051" y="3036274"/>
              <a:ext cx="4946712" cy="2062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200" dirty="0"/>
                <a:t>倒水，电视里常用的是按压溺水者的腹部，除了这种方法以外还可以用你的膝盖顶溺水者的肚子。对于体重较轻的小孩还可以用肩顶其肚子的方法将水倒出。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0F78BFF-10F9-4B79-A890-3E89D16C1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84" y="2263448"/>
            <a:ext cx="4946712" cy="348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6DEC8689-E4CA-4728-BFFB-C7EE6CED0782}"/>
              </a:ext>
            </a:extLst>
          </p:cNvPr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2F492529-5116-498C-954D-FCBB49FADB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4179"/>
            <a:stretch/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2DA559D8-90BA-4833-A71B-1A00223771B2}"/>
                </a:ext>
              </a:extLst>
            </p:cNvPr>
            <p:cNvSpPr txBox="1"/>
            <p:nvPr/>
          </p:nvSpPr>
          <p:spPr>
            <a:xfrm>
              <a:off x="7555222" y="2154520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溺水的急救方法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4198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D3AB94E6-F7AD-4B3F-93DB-D94C4F50229A}"/>
              </a:ext>
            </a:extLst>
          </p:cNvPr>
          <p:cNvGrpSpPr/>
          <p:nvPr/>
        </p:nvGrpSpPr>
        <p:grpSpPr>
          <a:xfrm>
            <a:off x="5017690" y="1720305"/>
            <a:ext cx="7779434" cy="5642137"/>
            <a:chOff x="5017690" y="1720305"/>
            <a:chExt cx="7779434" cy="564213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C19054B3-7082-4F49-A2AE-3665F644B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7690" y="1720305"/>
              <a:ext cx="7779434" cy="5642137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F3F5D79E-D07D-44BC-B88E-AF02C8B9B062}"/>
                </a:ext>
              </a:extLst>
            </p:cNvPr>
            <p:cNvSpPr txBox="1"/>
            <p:nvPr/>
          </p:nvSpPr>
          <p:spPr>
            <a:xfrm>
              <a:off x="6434051" y="2829438"/>
              <a:ext cx="4946712" cy="2062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200" dirty="0"/>
                <a:t>将水倒出后溺水者还没有清醒就要对其进行心肺复苏了，这个急救的步骤需要专业培训的人操作，如果周围的人都不懂的心肺复苏的方法就立即送医院。</a:t>
              </a:r>
            </a:p>
          </p:txBody>
        </p:sp>
      </p:grpSp>
      <p:pic>
        <p:nvPicPr>
          <p:cNvPr id="11" name="Picture 2" descr="http://file.safetree.com.cn/school/images/chuyi-sanjiaocaitupian/2-15%281%29.jpg">
            <a:extLst>
              <a:ext uri="{FF2B5EF4-FFF2-40B4-BE49-F238E27FC236}">
                <a16:creationId xmlns:a16="http://schemas.microsoft.com/office/drawing/2014/main" xmlns="" id="{288FF40F-4936-4CA2-A2D2-A7C0C4AB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304" y="2177143"/>
            <a:ext cx="5104646" cy="3730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FC1A3A0D-4FE9-4445-97BD-903A641124DB}"/>
              </a:ext>
            </a:extLst>
          </p:cNvPr>
          <p:cNvGrpSpPr/>
          <p:nvPr/>
        </p:nvGrpSpPr>
        <p:grpSpPr>
          <a:xfrm>
            <a:off x="739559" y="252887"/>
            <a:ext cx="4039341" cy="1116163"/>
            <a:chOff x="6613863" y="1720086"/>
            <a:chExt cx="4039341" cy="1116163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FB9E5219-3C86-4F91-A601-CDFAEA175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4179"/>
            <a:stretch/>
          </p:blipFill>
          <p:spPr>
            <a:xfrm>
              <a:off x="6613863" y="1720086"/>
              <a:ext cx="4039341" cy="1116163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61D80482-F39D-4499-8B35-2D3076ED80B4}"/>
                </a:ext>
              </a:extLst>
            </p:cNvPr>
            <p:cNvSpPr txBox="1"/>
            <p:nvPr/>
          </p:nvSpPr>
          <p:spPr>
            <a:xfrm>
              <a:off x="7555222" y="2154520"/>
              <a:ext cx="2066925" cy="36933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溺水的急救方法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4379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>
            <a:extLst>
              <a:ext uri="{FF2B5EF4-FFF2-40B4-BE49-F238E27FC236}">
                <a16:creationId xmlns:a16="http://schemas.microsoft.com/office/drawing/2014/main" xmlns="" id="{9F811DE2-485C-44D4-A95C-F644C6B52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8" y="3429000"/>
            <a:ext cx="12192000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D294C8C-A4F5-4D8B-ACB5-340E50DB7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1528" y="-506990"/>
            <a:ext cx="5562611" cy="5129794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xmlns="" id="{E0C5F924-CE30-46D2-8748-D314ECB3CF84}"/>
              </a:ext>
            </a:extLst>
          </p:cNvPr>
          <p:cNvSpPr txBox="1"/>
          <p:nvPr/>
        </p:nvSpPr>
        <p:spPr>
          <a:xfrm>
            <a:off x="4122217" y="2238287"/>
            <a:ext cx="3681235" cy="132343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sz="4000" spc="500" noProof="1">
                <a:ln w="19050">
                  <a:solidFill>
                    <a:schemeClr val="bg1"/>
                  </a:solidFill>
                </a:ln>
                <a:solidFill>
                  <a:srgbClr val="409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+mn-ea"/>
              </a:rPr>
              <a:t>2.</a:t>
            </a:r>
            <a:r>
              <a:rPr lang="zh-CN" altLang="en-US" sz="4000" spc="500" noProof="1">
                <a:ln w="19050">
                  <a:solidFill>
                    <a:schemeClr val="bg1"/>
                  </a:solidFill>
                </a:ln>
                <a:solidFill>
                  <a:srgbClr val="409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+mn-ea"/>
              </a:rPr>
              <a:t>游泳的注意事项</a:t>
            </a: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B62BCB54-AC8B-47F2-A2E8-5E3C08FF2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8" y="3643658"/>
            <a:ext cx="12192000" cy="272628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E6045227-03A4-427E-810C-8A084F8E6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8457" y="4387809"/>
            <a:ext cx="4017450" cy="2026887"/>
          </a:xfrm>
          <a:prstGeom prst="rect">
            <a:avLst/>
          </a:prstGeom>
        </p:spPr>
      </p:pic>
      <p:pic>
        <p:nvPicPr>
          <p:cNvPr id="65" name="图片 14">
            <a:extLst>
              <a:ext uri="{FF2B5EF4-FFF2-40B4-BE49-F238E27FC236}">
                <a16:creationId xmlns:a16="http://schemas.microsoft.com/office/drawing/2014/main" xmlns="" id="{9B97FC3D-69AE-4236-9BEE-8B52CE885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09" b="32359"/>
          <a:stretch>
            <a:fillRect/>
          </a:stretch>
        </p:blipFill>
        <p:spPr bwMode="auto">
          <a:xfrm>
            <a:off x="-1009" y="1297172"/>
            <a:ext cx="3847601" cy="358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51515BDC-EACE-4126-A9EB-F18E8E5B67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6339">
            <a:off x="8936287" y="373974"/>
            <a:ext cx="1362277" cy="167323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xmlns="" id="{064F9CE4-8078-45F3-A15D-E1B16D2935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69638">
            <a:off x="10350568" y="1384545"/>
            <a:ext cx="861785" cy="1060659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xmlns="" id="{84601436-FA4D-4B55-9B7A-D9BF8247D6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237" y="722660"/>
            <a:ext cx="809366" cy="782829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xmlns="" id="{69794341-E36F-4770-A3A7-65F51DEC34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146" y="159626"/>
            <a:ext cx="946507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2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8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782</Words>
  <Application>Microsoft Office PowerPoint</Application>
  <PresentationFormat>自定义</PresentationFormat>
  <Paragraphs>57</Paragraphs>
  <Slides>18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汉真广标</vt:lpstr>
      <vt:lpstr>微软雅黑</vt:lpstr>
      <vt:lpstr>Verdana</vt:lpstr>
      <vt:lpstr>等线</vt:lpstr>
      <vt:lpstr>Consolas</vt:lpstr>
      <vt:lpstr>华文楷体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chvn.cn</dc:creator>
  <cp:lastModifiedBy>User</cp:lastModifiedBy>
  <cp:revision>17</cp:revision>
  <dcterms:created xsi:type="dcterms:W3CDTF">2018-01-22T03:39:44Z</dcterms:created>
  <dcterms:modified xsi:type="dcterms:W3CDTF">2019-04-11T06:22:18Z</dcterms:modified>
</cp:coreProperties>
</file>