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3"/>
    <p:sldId id="281" r:id="rId4"/>
    <p:sldId id="282" r:id="rId5"/>
    <p:sldId id="286" r:id="rId6"/>
    <p:sldId id="262" r:id="rId7"/>
    <p:sldId id="314" r:id="rId8"/>
    <p:sldId id="259" r:id="rId9"/>
    <p:sldId id="260" r:id="rId10"/>
    <p:sldId id="315" r:id="rId11"/>
    <p:sldId id="272" r:id="rId12"/>
    <p:sldId id="266" r:id="rId13"/>
    <p:sldId id="316" r:id="rId14"/>
    <p:sldId id="267" r:id="rId15"/>
    <p:sldId id="325" r:id="rId16"/>
  </p:sldIdLst>
  <p:sldSz cx="12192000" cy="6858000"/>
  <p:notesSz cx="6858000" cy="9144000"/>
  <p:embeddedFontLst>
    <p:embeddedFont>
      <p:font typeface="Aa封神榜书" panose="00020600040101010101" pitchFamily="18" charset="-122"/>
      <p:regular r:id="rId20"/>
    </p:embeddedFont>
    <p:embeddedFont>
      <p:font typeface="OPPOSans M" panose="00020600040101010101" pitchFamily="18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41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4A"/>
    <a:srgbClr val="FF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16" y="375"/>
      </p:cViewPr>
      <p:guideLst>
        <p:guide pos="441"/>
        <p:guide pos="7256"/>
        <p:guide orient="horz" pos="648"/>
        <p:guide orient="horz" pos="691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8.xml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3"/>
            <a:srcRect b="57601"/>
            <a:stretch>
              <a:fillRect/>
            </a:stretch>
          </p:blipFill>
          <p:spPr>
            <a:xfrm>
              <a:off x="0" y="5177971"/>
              <a:ext cx="12192000" cy="1680029"/>
            </a:xfrm>
            <a:custGeom>
              <a:avLst/>
              <a:gdLst>
                <a:gd name="connsiteX0" fmla="*/ 0 w 12192000"/>
                <a:gd name="connsiteY0" fmla="*/ 0 h 1680029"/>
                <a:gd name="connsiteX1" fmla="*/ 12192000 w 12192000"/>
                <a:gd name="connsiteY1" fmla="*/ 0 h 1680029"/>
                <a:gd name="connsiteX2" fmla="*/ 12192000 w 12192000"/>
                <a:gd name="connsiteY2" fmla="*/ 1680029 h 1680029"/>
                <a:gd name="connsiteX3" fmla="*/ 0 w 12192000"/>
                <a:gd name="connsiteY3" fmla="*/ 1680029 h 16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80029">
                  <a:moveTo>
                    <a:pt x="0" y="0"/>
                  </a:moveTo>
                  <a:lnTo>
                    <a:pt x="12192000" y="0"/>
                  </a:lnTo>
                  <a:lnTo>
                    <a:pt x="12192000" y="1680029"/>
                  </a:lnTo>
                  <a:lnTo>
                    <a:pt x="0" y="1680029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/>
            <a:srcRect b="57601"/>
            <a:stretch>
              <a:fillRect/>
            </a:stretch>
          </p:blipFill>
          <p:spPr>
            <a:xfrm>
              <a:off x="0" y="5177971"/>
              <a:ext cx="12192000" cy="1680029"/>
            </a:xfrm>
            <a:custGeom>
              <a:avLst/>
              <a:gdLst>
                <a:gd name="connsiteX0" fmla="*/ 0 w 12192000"/>
                <a:gd name="connsiteY0" fmla="*/ 0 h 1680029"/>
                <a:gd name="connsiteX1" fmla="*/ 12192000 w 12192000"/>
                <a:gd name="connsiteY1" fmla="*/ 0 h 1680029"/>
                <a:gd name="connsiteX2" fmla="*/ 12192000 w 12192000"/>
                <a:gd name="connsiteY2" fmla="*/ 1680029 h 1680029"/>
                <a:gd name="connsiteX3" fmla="*/ 0 w 12192000"/>
                <a:gd name="connsiteY3" fmla="*/ 1680029 h 168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80029">
                  <a:moveTo>
                    <a:pt x="0" y="0"/>
                  </a:moveTo>
                  <a:lnTo>
                    <a:pt x="12192000" y="0"/>
                  </a:lnTo>
                  <a:lnTo>
                    <a:pt x="12192000" y="1680029"/>
                  </a:lnTo>
                  <a:lnTo>
                    <a:pt x="0" y="1680029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37.xml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tags" Target="../tags/tag17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b="18814"/>
          <a:stretch>
            <a:fillRect/>
          </a:stretch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743585" y="1809115"/>
            <a:ext cx="10704830" cy="134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72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rPr>
              <a:t>挫而不折 向阳生长</a:t>
            </a:r>
            <a:endParaRPr lang="zh-CN" altLang="en-US" sz="7200" dirty="0">
              <a:solidFill>
                <a:srgbClr val="ED7F4A"/>
              </a:solidFill>
              <a:latin typeface="Aa封神榜书" panose="00020600040101010101" pitchFamily="18" charset="-122"/>
              <a:ea typeface="Aa封神榜书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280160" y="3458845"/>
            <a:ext cx="9631045" cy="852170"/>
            <a:chOff x="1280434" y="3852862"/>
            <a:chExt cx="9631133" cy="471488"/>
          </a:xfrm>
        </p:grpSpPr>
        <p:sp>
          <p:nvSpPr>
            <p:cNvPr id="20" name="矩形 19"/>
            <p:cNvSpPr/>
            <p:nvPr/>
          </p:nvSpPr>
          <p:spPr>
            <a:xfrm>
              <a:off x="1280434" y="3852862"/>
              <a:ext cx="9631133" cy="471488"/>
            </a:xfrm>
            <a:prstGeom prst="rect">
              <a:avLst/>
            </a:prstGeom>
            <a:gradFill>
              <a:gsLst>
                <a:gs pos="0">
                  <a:srgbClr val="ED7F4A">
                    <a:alpha val="0"/>
                  </a:srgbClr>
                </a:gs>
                <a:gs pos="50000">
                  <a:srgbClr val="ED7F4A"/>
                </a:gs>
                <a:gs pos="100000">
                  <a:srgbClr val="ED7F4A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61453" y="3913491"/>
              <a:ext cx="8269095" cy="336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刘海粟小学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971550" y="1674217"/>
          <a:ext cx="10248901" cy="35095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10000"/>
                <a:gridCol w="3022601"/>
                <a:gridCol w="3416300"/>
              </a:tblGrid>
              <a:tr h="5511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sym typeface="+mn-lt"/>
                        </a:rPr>
                        <a:t>正在经历的挫折事件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sym typeface="+mn-lt"/>
                        </a:rPr>
                        <a:t>你的心理感受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sym typeface="+mn-lt"/>
                        </a:rPr>
                        <a:t>你的应对方法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n-ea"/>
                        <a:sym typeface="+mn-lt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作业繁多,学业繁重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累、烦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调整心态,换个角度思考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学科弱势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焦虑、担忧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用更多的时间进行学科学习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掉出前级前五十后难以</a:t>
                      </a:r>
                      <a:endParaRPr lang="zh-CN" alt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重返巅峰,起伏波动大</a:t>
                      </a:r>
                      <a:endParaRPr lang="zh-CN" alt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难受、摆烂、消极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上好课,做好笔记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多问问题,做好作业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作业写不完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焦急、无奈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sym typeface="+mn-lt"/>
                        </a:rPr>
                        <a:t>抓紧时间写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sym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99487" y="387242"/>
            <a:ext cx="4967888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现在状态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-2269"/>
            <a:ext cx="2347688" cy="2347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486" y="1242897"/>
            <a:ext cx="6884227" cy="505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挫折带给我们的究竟是什么?只有痛苦和悲伤吗?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9487" y="387242"/>
            <a:ext cx="4967888" cy="642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抗挫指南</a:t>
            </a:r>
            <a:endParaRPr lang="zh-CN" altLang="en-US" sz="3200" b="1" dirty="0">
              <a:solidFill>
                <a:schemeClr val="accent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8000000">
            <a:off x="4648099" y="2351738"/>
            <a:ext cx="2814714" cy="2813562"/>
            <a:chOff x="4903425" y="2036400"/>
            <a:chExt cx="2384175" cy="2383200"/>
          </a:xfrm>
          <a:noFill/>
        </p:grpSpPr>
        <p:sp>
          <p:nvSpPr>
            <p:cNvPr id="20" name="椭圆 19"/>
            <p:cNvSpPr/>
            <p:nvPr/>
          </p:nvSpPr>
          <p:spPr>
            <a:xfrm>
              <a:off x="4905375" y="2038350"/>
              <a:ext cx="2381250" cy="2381250"/>
            </a:xfrm>
            <a:prstGeom prst="ellipse">
              <a:avLst/>
            </a:prstGeom>
            <a:grpFill/>
            <a:ln w="22225">
              <a:gradFill>
                <a:gsLst>
                  <a:gs pos="0">
                    <a:schemeClr val="accent1"/>
                  </a:gs>
                  <a:gs pos="70000">
                    <a:srgbClr val="031761">
                      <a:alpha val="0"/>
                    </a:srgbClr>
                  </a:gs>
                  <a:gs pos="30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>
              <a:off x="4904400" y="2036400"/>
              <a:ext cx="2383200" cy="2383200"/>
            </a:xfrm>
            <a:prstGeom prst="arc">
              <a:avLst>
                <a:gd name="adj1" fmla="val 16352254"/>
                <a:gd name="adj2" fmla="val 19480012"/>
              </a:avLst>
            </a:prstGeom>
            <a:grpFill/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/>
            <p:cNvSpPr/>
            <p:nvPr/>
          </p:nvSpPr>
          <p:spPr>
            <a:xfrm>
              <a:off x="4903425" y="2036400"/>
              <a:ext cx="2383200" cy="2383200"/>
            </a:xfrm>
            <a:prstGeom prst="arc">
              <a:avLst>
                <a:gd name="adj1" fmla="val 5412482"/>
                <a:gd name="adj2" fmla="val 8451667"/>
              </a:avLst>
            </a:prstGeom>
            <a:grpFill/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12" y="0"/>
            <a:ext cx="2815771" cy="2815771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053278" y="1952170"/>
            <a:ext cx="8085445" cy="3239788"/>
            <a:chOff x="2053278" y="1952170"/>
            <a:chExt cx="8085445" cy="3239788"/>
          </a:xfrm>
        </p:grpSpPr>
        <p:grpSp>
          <p:nvGrpSpPr>
            <p:cNvPr id="14" name="组合 13"/>
            <p:cNvGrpSpPr/>
            <p:nvPr/>
          </p:nvGrpSpPr>
          <p:grpSpPr>
            <a:xfrm>
              <a:off x="4944693" y="2647236"/>
              <a:ext cx="2223476" cy="2222566"/>
              <a:chOff x="4903425" y="2036400"/>
              <a:chExt cx="2384175" cy="23832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905375" y="2038350"/>
                <a:ext cx="2381250" cy="2381250"/>
              </a:xfrm>
              <a:prstGeom prst="ellipse">
                <a:avLst/>
              </a:prstGeom>
              <a:noFill/>
              <a:ln w="22225">
                <a:gradFill>
                  <a:gsLst>
                    <a:gs pos="0">
                      <a:schemeClr val="accent1"/>
                    </a:gs>
                    <a:gs pos="70000">
                      <a:srgbClr val="031761">
                        <a:alpha val="0"/>
                      </a:srgbClr>
                    </a:gs>
                    <a:gs pos="30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弧形 17"/>
              <p:cNvSpPr/>
              <p:nvPr/>
            </p:nvSpPr>
            <p:spPr>
              <a:xfrm>
                <a:off x="4904400" y="2036400"/>
                <a:ext cx="2383200" cy="2383200"/>
              </a:xfrm>
              <a:prstGeom prst="arc">
                <a:avLst>
                  <a:gd name="adj1" fmla="val 16352254"/>
                  <a:gd name="adj2" fmla="val 19480012"/>
                </a:avLst>
              </a:prstGeom>
              <a:ln w="603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弧形 18"/>
              <p:cNvSpPr/>
              <p:nvPr/>
            </p:nvSpPr>
            <p:spPr>
              <a:xfrm>
                <a:off x="4903425" y="2036400"/>
                <a:ext cx="2383200" cy="2383200"/>
              </a:xfrm>
              <a:prstGeom prst="arc">
                <a:avLst>
                  <a:gd name="adj1" fmla="val 5412482"/>
                  <a:gd name="adj2" fmla="val 8451667"/>
                </a:avLst>
              </a:prstGeom>
              <a:ln w="603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030998" y="3464219"/>
              <a:ext cx="2051844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just"/>
              <a:r>
                <a:rPr lang="zh-CN" altLang="en-US" sz="4000" b="1" dirty="0">
                  <a:solidFill>
                    <a:schemeClr val="accent1"/>
                  </a:solidFill>
                  <a:latin typeface="+mj-lt"/>
                  <a:ea typeface="+mj-ea"/>
                </a:rPr>
                <a:t>抗挫指南</a:t>
              </a:r>
              <a:endParaRPr lang="zh-CN" altLang="en-US" sz="4000" b="1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228243" y="2930819"/>
              <a:ext cx="1657350" cy="1657350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chemeClr val="accent1"/>
                  </a:gs>
                  <a:gs pos="70000">
                    <a:srgbClr val="031761">
                      <a:alpha val="0"/>
                    </a:srgbClr>
                  </a:gs>
                  <a:gs pos="30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405301" y="2573632"/>
              <a:ext cx="155424" cy="15542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405301" y="4588169"/>
              <a:ext cx="155424" cy="15542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543203" y="4588169"/>
              <a:ext cx="155424" cy="15542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543203" y="2573632"/>
              <a:ext cx="155424" cy="15542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053278" y="1952170"/>
              <a:ext cx="2195912" cy="1546613"/>
              <a:chOff x="2053278" y="1952170"/>
              <a:chExt cx="2195912" cy="154661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053278" y="2523964"/>
                <a:ext cx="2195912" cy="974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坦然接受挫折的发生，它是不可避免的一部分。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761477" y="1952170"/>
                <a:ext cx="1487713" cy="537029"/>
                <a:chOff x="2532744" y="1952170"/>
                <a:chExt cx="1487713" cy="537029"/>
              </a:xfrm>
            </p:grpSpPr>
            <p:sp>
              <p:nvSpPr>
                <p:cNvPr id="44" name="矩形: 圆角 43"/>
                <p:cNvSpPr/>
                <p:nvPr/>
              </p:nvSpPr>
              <p:spPr>
                <a:xfrm>
                  <a:off x="2532744" y="1952170"/>
                  <a:ext cx="1487713" cy="53702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2763639" y="2066796"/>
                  <a:ext cx="102592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/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坦然接受</a:t>
                  </a:r>
                  <a:endPara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2053278" y="3940627"/>
              <a:ext cx="2195912" cy="1251331"/>
              <a:chOff x="2053278" y="3940627"/>
              <a:chExt cx="2195912" cy="1251331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053278" y="4549538"/>
                <a:ext cx="2195912" cy="642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寻找应对挫折的内外资源，充分利用。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61477" y="3940627"/>
                <a:ext cx="1487713" cy="537029"/>
                <a:chOff x="2532744" y="1952170"/>
                <a:chExt cx="1487713" cy="537029"/>
              </a:xfrm>
            </p:grpSpPr>
            <p:sp>
              <p:nvSpPr>
                <p:cNvPr id="49" name="矩形: 圆角 48"/>
                <p:cNvSpPr/>
                <p:nvPr/>
              </p:nvSpPr>
              <p:spPr>
                <a:xfrm>
                  <a:off x="2532744" y="1952170"/>
                  <a:ext cx="1487713" cy="53702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2763639" y="2066796"/>
                  <a:ext cx="102592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/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内外资源</a:t>
                  </a:r>
                  <a:endPara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59" name="组合 58"/>
            <p:cNvGrpSpPr/>
            <p:nvPr/>
          </p:nvGrpSpPr>
          <p:grpSpPr>
            <a:xfrm>
              <a:off x="7853451" y="1952170"/>
              <a:ext cx="2284284" cy="1214214"/>
              <a:chOff x="7853451" y="1952170"/>
              <a:chExt cx="2284284" cy="121421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7853451" y="2523964"/>
                <a:ext cx="2284284" cy="642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接纳挫折带来的情绪感受，这是正常的。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7853451" y="1952170"/>
                <a:ext cx="1487713" cy="537029"/>
                <a:chOff x="2532744" y="1952170"/>
                <a:chExt cx="1487713" cy="537029"/>
              </a:xfrm>
            </p:grpSpPr>
            <p:sp>
              <p:nvSpPr>
                <p:cNvPr id="52" name="矩形: 圆角 51"/>
                <p:cNvSpPr/>
                <p:nvPr/>
              </p:nvSpPr>
              <p:spPr>
                <a:xfrm>
                  <a:off x="2532744" y="1952170"/>
                  <a:ext cx="1487713" cy="53702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2763639" y="2066796"/>
                  <a:ext cx="102592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/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情绪感受</a:t>
                  </a:r>
                  <a:endPara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>
              <a:off x="7853452" y="3940627"/>
              <a:ext cx="2285271" cy="1251331"/>
              <a:chOff x="7853452" y="3940627"/>
              <a:chExt cx="2285271" cy="1251331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7853452" y="4549538"/>
                <a:ext cx="2285271" cy="642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通过总结计划，最后积极的行动。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7853452" y="3940627"/>
                <a:ext cx="1487713" cy="537029"/>
                <a:chOff x="2532744" y="1952170"/>
                <a:chExt cx="1487713" cy="537029"/>
              </a:xfrm>
            </p:grpSpPr>
            <p:sp>
              <p:nvSpPr>
                <p:cNvPr id="55" name="矩形: 圆角 54"/>
                <p:cNvSpPr/>
                <p:nvPr/>
              </p:nvSpPr>
              <p:spPr>
                <a:xfrm>
                  <a:off x="2532744" y="1952170"/>
                  <a:ext cx="1487713" cy="53702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>
                <a:xfrm>
                  <a:off x="2763639" y="2066796"/>
                  <a:ext cx="102592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/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积极行动</a:t>
                  </a:r>
                  <a:endPara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b="18814"/>
          <a:stretch>
            <a:fillRect/>
          </a:stretch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911672" y="2116701"/>
            <a:ext cx="10368656" cy="147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rPr>
              <a:t>从挫折中学习</a:t>
            </a:r>
            <a:endParaRPr lang="zh-CN" altLang="en-US" sz="8000" dirty="0">
              <a:solidFill>
                <a:srgbClr val="ED7F4A"/>
              </a:solidFill>
              <a:latin typeface="Aa封神榜书" panose="00020600040101010101" pitchFamily="18" charset="-122"/>
              <a:ea typeface="Aa封神榜书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922044" y="1270914"/>
            <a:ext cx="2347913" cy="7715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第四章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234141" y="3552580"/>
            <a:ext cx="97237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400">
                  <a:srgbClr val="ED7F4A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9487" y="387242"/>
            <a:ext cx="4967888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人物介绍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0400" y="1142732"/>
            <a:ext cx="10720614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邓清明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(1966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年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月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16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日出生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)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在他坚持了25年后，2022年11月28日上午，神舟十五号载人飞船飞行乘组阵容官宣，这一次，邓清明终于出现在了名单之中。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cxnSp>
        <p:nvCxnSpPr>
          <p:cNvPr id="68" name="直接连接符 67"/>
          <p:cNvCxnSpPr/>
          <p:nvPr>
            <p:custDataLst>
              <p:tags r:id="rId1"/>
            </p:custDataLst>
          </p:nvPr>
        </p:nvCxnSpPr>
        <p:spPr>
          <a:xfrm>
            <a:off x="0" y="272415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736601" y="2683071"/>
            <a:ext cx="10677524" cy="2584253"/>
            <a:chOff x="736601" y="2683071"/>
            <a:chExt cx="10677524" cy="2584253"/>
          </a:xfrm>
        </p:grpSpPr>
        <p:grpSp>
          <p:nvGrpSpPr>
            <p:cNvPr id="142" name="组合 141"/>
            <p:cNvGrpSpPr/>
            <p:nvPr/>
          </p:nvGrpSpPr>
          <p:grpSpPr>
            <a:xfrm>
              <a:off x="736601" y="2683071"/>
              <a:ext cx="2562296" cy="2584253"/>
              <a:chOff x="736601" y="2683071"/>
              <a:chExt cx="2562296" cy="2584253"/>
            </a:xfrm>
          </p:grpSpPr>
          <p:sp>
            <p:nvSpPr>
              <p:cNvPr id="76" name="椭圆 75"/>
              <p:cNvSpPr/>
              <p:nvPr>
                <p:custDataLst>
                  <p:tags r:id="rId3"/>
                </p:custDataLst>
              </p:nvPr>
            </p:nvSpPr>
            <p:spPr>
              <a:xfrm>
                <a:off x="1911363" y="2683071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1" name="矩形: 圆角 80"/>
              <p:cNvSpPr/>
              <p:nvPr>
                <p:custDataLst>
                  <p:tags r:id="rId4"/>
                </p:custDataLst>
              </p:nvPr>
            </p:nvSpPr>
            <p:spPr>
              <a:xfrm>
                <a:off x="736601" y="2971799"/>
                <a:ext cx="2490122" cy="2295525"/>
              </a:xfrm>
              <a:prstGeom prst="roundRect">
                <a:avLst>
                  <a:gd name="adj" fmla="val 10494"/>
                </a:avLst>
              </a:prstGeom>
              <a:solidFill>
                <a:schemeClr val="accent1">
                  <a:lumMod val="40000"/>
                  <a:lumOff val="6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736672" y="3310277"/>
                <a:ext cx="2562225" cy="1675130"/>
                <a:chOff x="736672" y="2993781"/>
                <a:chExt cx="2562225" cy="1675130"/>
              </a:xfrm>
            </p:grpSpPr>
            <p:sp>
              <p:nvSpPr>
                <p:cNvPr id="77" name="文本框 76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568350" y="2993781"/>
                  <a:ext cx="920750" cy="3689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chemeClr val="accent1"/>
                      </a:solidFill>
                      <a:latin typeface="+mj-ea"/>
                      <a:ea typeface="+mj-ea"/>
                    </a:rPr>
                    <a:t>1998</a:t>
                  </a:r>
                  <a:r>
                    <a:rPr lang="zh-CN" altLang="en-US" sz="2400" b="1" dirty="0">
                      <a:solidFill>
                        <a:schemeClr val="accent1"/>
                      </a:solidFill>
                      <a:latin typeface="+mj-ea"/>
                      <a:ea typeface="+mj-ea"/>
                    </a:rPr>
                    <a:t>年</a:t>
                  </a:r>
                  <a:endPara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8" name="文本框 77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736672" y="3561471"/>
                  <a:ext cx="2562225" cy="11074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1</a:t>
                  </a:r>
                  <a:r>
                    <a:rPr lang="zh-CN" altLang="en-US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月入选中国首批航天员</a:t>
                  </a:r>
                  <a:r>
                    <a:rPr lang="en-US" altLang="zh-CN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(</a:t>
                  </a:r>
                  <a:r>
                    <a:rPr lang="zh-CN" altLang="en-US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首批航天员</a:t>
                  </a:r>
                  <a:r>
                    <a:rPr lang="en-US" altLang="zh-CN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14</a:t>
                  </a:r>
                  <a:r>
                    <a:rPr lang="zh-CN" altLang="en-US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人，</a:t>
                  </a:r>
                  <a:r>
                    <a:rPr lang="en-US" altLang="zh-CN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8</a:t>
                  </a:r>
                  <a:r>
                    <a:rPr lang="zh-CN" altLang="en-US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人飞天，</a:t>
                  </a:r>
                  <a:r>
                    <a:rPr lang="en-US" altLang="zh-CN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5</a:t>
                  </a:r>
                  <a:r>
                    <a:rPr lang="zh-CN" altLang="en-US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人退役</a:t>
                  </a:r>
                  <a:r>
                    <a:rPr lang="en-US" altLang="zh-CN" sz="2000" b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</a:rPr>
                    <a:t>)</a:t>
                  </a:r>
                  <a:endParaRPr lang="en-US" altLang="zh-CN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endParaRPr>
                </a:p>
              </p:txBody>
            </p:sp>
            <p:cxnSp>
              <p:nvCxnSpPr>
                <p:cNvPr id="80" name="直接连接符 79"/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1444525" y="3412597"/>
                  <a:ext cx="1168400" cy="0"/>
                </a:xfrm>
                <a:prstGeom prst="line">
                  <a:avLst/>
                </a:prstGeom>
                <a:ln>
                  <a:gradFill>
                    <a:gsLst>
                      <a:gs pos="50000">
                        <a:srgbClr val="EE822F"/>
                      </a:gs>
                      <a:gs pos="100000">
                        <a:schemeClr val="accent2">
                          <a:alpha val="0"/>
                        </a:schemeClr>
                      </a:gs>
                      <a:gs pos="0">
                        <a:schemeClr val="accent2">
                          <a:alpha val="0"/>
                        </a:schemeClr>
                      </a:gs>
                    </a:gsLst>
                    <a:lin ang="0" scaled="0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1" name="组合 140"/>
            <p:cNvGrpSpPr/>
            <p:nvPr/>
          </p:nvGrpSpPr>
          <p:grpSpPr>
            <a:xfrm>
              <a:off x="3465735" y="2683071"/>
              <a:ext cx="2490122" cy="2584253"/>
              <a:chOff x="3465735" y="2683071"/>
              <a:chExt cx="2490122" cy="2584253"/>
            </a:xfrm>
          </p:grpSpPr>
          <p:sp>
            <p:nvSpPr>
              <p:cNvPr id="114" name="椭圆 113"/>
              <p:cNvSpPr/>
              <p:nvPr>
                <p:custDataLst>
                  <p:tags r:id="rId8"/>
                </p:custDataLst>
              </p:nvPr>
            </p:nvSpPr>
            <p:spPr>
              <a:xfrm>
                <a:off x="4640497" y="2683071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5" name="矩形: 圆角 114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5735" y="2971799"/>
                <a:ext cx="2490122" cy="2295525"/>
              </a:xfrm>
              <a:prstGeom prst="roundRect">
                <a:avLst>
                  <a:gd name="adj" fmla="val 10494"/>
                </a:avLst>
              </a:prstGeom>
              <a:solidFill>
                <a:schemeClr val="accent1">
                  <a:lumMod val="40000"/>
                  <a:lumOff val="6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17" name="文本框 11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297487" y="3310277"/>
                <a:ext cx="920750" cy="3689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2010</a:t>
                </a:r>
                <a:r>
                  <a: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年</a:t>
                </a:r>
                <a:endPara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8" name="文本框 11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637649" y="3877852"/>
                <a:ext cx="2146294" cy="738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2010</a:t>
                </a:r>
                <a:r>
                  <a:rPr lang="zh-CN" altLang="en-US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年落选神州九号飞行任务</a:t>
                </a:r>
                <a:endParaRPr lang="zh-CN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cxnSp>
            <p:nvCxnSpPr>
              <p:cNvPr id="119" name="直接连接符 118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4173659" y="3729093"/>
                <a:ext cx="1168400" cy="0"/>
              </a:xfrm>
              <a:prstGeom prst="line">
                <a:avLst/>
              </a:prstGeom>
              <a:ln>
                <a:gradFill>
                  <a:gsLst>
                    <a:gs pos="50000">
                      <a:srgbClr val="EE822F"/>
                    </a:gs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2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组合 139"/>
            <p:cNvGrpSpPr/>
            <p:nvPr/>
          </p:nvGrpSpPr>
          <p:grpSpPr>
            <a:xfrm>
              <a:off x="6194869" y="2683071"/>
              <a:ext cx="2490122" cy="2584253"/>
              <a:chOff x="6194869" y="2683071"/>
              <a:chExt cx="2490122" cy="2584253"/>
            </a:xfrm>
          </p:grpSpPr>
          <p:sp>
            <p:nvSpPr>
              <p:cNvPr id="121" name="椭圆 120"/>
              <p:cNvSpPr/>
              <p:nvPr>
                <p:custDataLst>
                  <p:tags r:id="rId13"/>
                </p:custDataLst>
              </p:nvPr>
            </p:nvSpPr>
            <p:spPr>
              <a:xfrm>
                <a:off x="7369631" y="2683071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2" name="矩形: 圆角 121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94869" y="2971799"/>
                <a:ext cx="2490122" cy="2295525"/>
              </a:xfrm>
              <a:prstGeom prst="roundRect">
                <a:avLst>
                  <a:gd name="adj" fmla="val 10494"/>
                </a:avLst>
              </a:prstGeom>
              <a:solidFill>
                <a:schemeClr val="accent1">
                  <a:lumMod val="40000"/>
                  <a:lumOff val="6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4" name="文本框 12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026620" y="3310277"/>
                <a:ext cx="920750" cy="3689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2013</a:t>
                </a:r>
                <a:r>
                  <a: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年</a:t>
                </a:r>
                <a:endPara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5" name="文本框 12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59974" y="3877852"/>
                <a:ext cx="2159912" cy="738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2013</a:t>
                </a:r>
                <a:r>
                  <a:rPr lang="zh-CN" altLang="en-US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年落选神舟十号飞行任务</a:t>
                </a:r>
                <a:endParaRPr lang="zh-CN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cxnSp>
            <p:nvCxnSpPr>
              <p:cNvPr id="126" name="直接连接符 125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6902793" y="3729093"/>
                <a:ext cx="1168400" cy="0"/>
              </a:xfrm>
              <a:prstGeom prst="line">
                <a:avLst/>
              </a:prstGeom>
              <a:ln>
                <a:gradFill>
                  <a:gsLst>
                    <a:gs pos="50000">
                      <a:srgbClr val="EE822F"/>
                    </a:gs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2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组合 138"/>
            <p:cNvGrpSpPr/>
            <p:nvPr/>
          </p:nvGrpSpPr>
          <p:grpSpPr>
            <a:xfrm>
              <a:off x="8924003" y="2683071"/>
              <a:ext cx="2490122" cy="2584253"/>
              <a:chOff x="8924003" y="2683071"/>
              <a:chExt cx="2490122" cy="2584253"/>
            </a:xfrm>
          </p:grpSpPr>
          <p:sp>
            <p:nvSpPr>
              <p:cNvPr id="128" name="椭圆 127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098765" y="2683071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9" name="矩形: 圆角 128"/>
              <p:cNvSpPr/>
              <p:nvPr>
                <p:custDataLst>
                  <p:tags r:id="rId19"/>
                </p:custDataLst>
              </p:nvPr>
            </p:nvSpPr>
            <p:spPr>
              <a:xfrm>
                <a:off x="8924003" y="2971799"/>
                <a:ext cx="2490122" cy="2295525"/>
              </a:xfrm>
              <a:prstGeom prst="roundRect">
                <a:avLst>
                  <a:gd name="adj" fmla="val 10494"/>
                </a:avLst>
              </a:prstGeom>
              <a:solidFill>
                <a:schemeClr val="accent1">
                  <a:lumMod val="40000"/>
                  <a:lumOff val="60000"/>
                  <a:alpha val="7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31" name="文本框 13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755753" y="3310277"/>
                <a:ext cx="920750" cy="3689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2016</a:t>
                </a:r>
                <a:r>
                  <a: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年</a:t>
                </a:r>
                <a:endPara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2" name="文本框 13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9111328" y="3877852"/>
                <a:ext cx="2115472" cy="738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2016</a:t>
                </a:r>
                <a:r>
                  <a:rPr lang="zh-CN" altLang="en-US" sz="2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年落选神舟十一号飞行任务</a:t>
                </a:r>
                <a:endParaRPr lang="zh-CN" alt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cxnSp>
            <p:nvCxnSpPr>
              <p:cNvPr id="133" name="直接连接符 132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9631927" y="3729093"/>
                <a:ext cx="1168400" cy="0"/>
              </a:xfrm>
              <a:prstGeom prst="line">
                <a:avLst/>
              </a:prstGeom>
              <a:ln>
                <a:gradFill>
                  <a:gsLst>
                    <a:gs pos="50000">
                      <a:srgbClr val="EE822F"/>
                    </a:gs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2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b="18814"/>
          <a:stretch>
            <a:fillRect/>
          </a:stretch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743585" y="2317115"/>
            <a:ext cx="10704830" cy="142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72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rPr>
              <a:t>挫而不折 向阳生长</a:t>
            </a:r>
            <a:endParaRPr lang="zh-CN" altLang="en-US" sz="7200" dirty="0">
              <a:solidFill>
                <a:srgbClr val="ED7F4A"/>
              </a:solidFill>
              <a:latin typeface="Aa封神榜书" panose="00020600040101010101" pitchFamily="18" charset="-122"/>
              <a:ea typeface="Aa封神榜书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3585" y="815975"/>
            <a:ext cx="10704830" cy="14204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72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rPr>
              <a:t>无论面对何种挫折</a:t>
            </a:r>
            <a:endParaRPr lang="zh-CN" altLang="en-US" sz="7200" dirty="0">
              <a:solidFill>
                <a:srgbClr val="ED7F4A"/>
              </a:solidFill>
              <a:latin typeface="Aa封神榜书" panose="00020600040101010101" pitchFamily="18" charset="-122"/>
              <a:ea typeface="Aa封神榜书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b="18814"/>
          <a:stretch>
            <a:fillRect/>
          </a:stretch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76799" y="2000250"/>
            <a:ext cx="2428326" cy="1678375"/>
            <a:chOff x="562524" y="1476375"/>
            <a:chExt cx="2428326" cy="1678375"/>
          </a:xfrm>
        </p:grpSpPr>
        <p:sp>
          <p:nvSpPr>
            <p:cNvPr id="4" name="文本框 3"/>
            <p:cNvSpPr txBox="1"/>
            <p:nvPr/>
          </p:nvSpPr>
          <p:spPr>
            <a:xfrm>
              <a:off x="843512" y="1476375"/>
              <a:ext cx="1866350" cy="1236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600" dirty="0">
                  <a:solidFill>
                    <a:srgbClr val="ED7F4A"/>
                  </a:solidFill>
                  <a:latin typeface="Aa封神榜书" panose="00020600040101010101" pitchFamily="18" charset="-122"/>
                  <a:ea typeface="Aa封神榜书" panose="00020600040101010101" pitchFamily="18" charset="-122"/>
                  <a:cs typeface="+mn-ea"/>
                  <a:sym typeface="+mn-lt"/>
                </a:rPr>
                <a:t>目录</a:t>
              </a:r>
              <a:endParaRPr lang="zh-CN" altLang="en-US" sz="66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2524" y="2438400"/>
              <a:ext cx="2428326" cy="716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dirty="0">
                  <a:solidFill>
                    <a:srgbClr val="ED7F4A"/>
                  </a:solidFill>
                  <a:latin typeface="Aa封神榜书" panose="00020600040101010101" pitchFamily="18" charset="-122"/>
                  <a:ea typeface="Aa封神榜书" panose="00020600040101010101" pitchFamily="18" charset="-122"/>
                  <a:cs typeface="+mn-ea"/>
                  <a:sym typeface="+mn-lt"/>
                </a:rPr>
                <a:t>contents</a:t>
              </a:r>
              <a:endParaRPr lang="zh-CN" altLang="en-US" sz="36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2886075" y="1209392"/>
            <a:ext cx="8257274" cy="720445"/>
            <a:chOff x="2886075" y="1209392"/>
            <a:chExt cx="8257274" cy="720445"/>
          </a:xfrm>
        </p:grpSpPr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3848100" y="1209392"/>
              <a:ext cx="3124200" cy="642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和挫折的相识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>
              <p:custDataLst>
                <p:tags r:id="rId4"/>
              </p:custDataLst>
            </p:nvPr>
          </p:nvCxnSpPr>
          <p:spPr>
            <a:xfrm flipH="1">
              <a:off x="3943349" y="1929837"/>
              <a:ext cx="720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2886075" y="1211547"/>
              <a:ext cx="638175" cy="638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+mj-ea"/>
                  <a:ea typeface="+mj-ea"/>
                </a:rPr>
                <a:t>1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2886075" y="2138647"/>
            <a:ext cx="8257274" cy="756390"/>
            <a:chOff x="2886075" y="2138647"/>
            <a:chExt cx="8257274" cy="756390"/>
          </a:xfrm>
        </p:grpSpPr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3848100" y="2138647"/>
              <a:ext cx="3124200" cy="642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用心感受挫折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>
              <p:custDataLst>
                <p:tags r:id="rId8"/>
              </p:custDataLst>
            </p:nvPr>
          </p:nvCxnSpPr>
          <p:spPr>
            <a:xfrm flipH="1">
              <a:off x="3943349" y="2895037"/>
              <a:ext cx="720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2886075" y="2140802"/>
              <a:ext cx="638175" cy="638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+mj-ea"/>
                  <a:ea typeface="+mj-ea"/>
                </a:rPr>
                <a:t>2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2886075" y="3103847"/>
            <a:ext cx="8257274" cy="756390"/>
            <a:chOff x="2886075" y="3103847"/>
            <a:chExt cx="8257274" cy="756390"/>
          </a:xfrm>
        </p:grpSpPr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3848100" y="3103847"/>
              <a:ext cx="3124200" cy="642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真诚面对挫折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12"/>
              </p:custDataLst>
            </p:nvPr>
          </p:nvCxnSpPr>
          <p:spPr>
            <a:xfrm flipH="1">
              <a:off x="3943349" y="3860237"/>
              <a:ext cx="720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>
              <p:custDataLst>
                <p:tags r:id="rId13"/>
              </p:custDataLst>
            </p:nvPr>
          </p:nvSpPr>
          <p:spPr>
            <a:xfrm>
              <a:off x="2886075" y="3106002"/>
              <a:ext cx="638175" cy="638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+mj-ea"/>
                  <a:ea typeface="+mj-ea"/>
                </a:rPr>
                <a:t>3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4"/>
            </p:custDataLst>
          </p:nvPr>
        </p:nvGrpSpPr>
        <p:grpSpPr>
          <a:xfrm>
            <a:off x="2886075" y="4054476"/>
            <a:ext cx="4086225" cy="671626"/>
            <a:chOff x="2886075" y="4054476"/>
            <a:chExt cx="4086225" cy="671626"/>
          </a:xfrm>
        </p:grpSpPr>
        <p:sp>
          <p:nvSpPr>
            <p:cNvPr id="28" name="文本框 27"/>
            <p:cNvSpPr txBox="1"/>
            <p:nvPr>
              <p:custDataLst>
                <p:tags r:id="rId15"/>
              </p:custDataLst>
            </p:nvPr>
          </p:nvSpPr>
          <p:spPr>
            <a:xfrm>
              <a:off x="3848100" y="4083618"/>
              <a:ext cx="3124200" cy="642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从挫折中学习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16"/>
              </p:custDataLst>
            </p:nvPr>
          </p:nvSpPr>
          <p:spPr>
            <a:xfrm>
              <a:off x="2886075" y="4054476"/>
              <a:ext cx="638175" cy="638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+mj-ea"/>
                  <a:ea typeface="+mj-ea"/>
                </a:rPr>
                <a:t>4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b="18814"/>
          <a:stretch>
            <a:fillRect/>
          </a:stretch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911672" y="2116701"/>
            <a:ext cx="10368656" cy="147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rPr>
              <a:t>和挫折的相识</a:t>
            </a:r>
            <a:endParaRPr lang="zh-CN" altLang="en-US" sz="8000" dirty="0">
              <a:solidFill>
                <a:srgbClr val="ED7F4A"/>
              </a:solidFill>
              <a:latin typeface="Aa封神榜书" panose="00020600040101010101" pitchFamily="18" charset="-122"/>
              <a:ea typeface="Aa封神榜书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922044" y="1270914"/>
            <a:ext cx="2347913" cy="7715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第一章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234141" y="3552580"/>
            <a:ext cx="97237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400">
                  <a:srgbClr val="ED7F4A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157" y="232937"/>
            <a:ext cx="348869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什么是挫折?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0911" y="1635605"/>
            <a:ext cx="5715381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400" dirty="0">
                <a:latin typeface="+mn-ea"/>
                <a:cs typeface="+mn-ea"/>
                <a:sym typeface="+mn-lt"/>
              </a:rPr>
              <a:t>挫折在心理学中是指个体在从事有目的的活动中，遇到障碍或者干扰，致使其个人目标不能实现、需要得不到满足的情绪状态或者内心体会。</a:t>
            </a:r>
            <a:endParaRPr lang="zh-CN" altLang="en-US" sz="2400" dirty="0">
              <a:latin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9487" y="4146708"/>
            <a:ext cx="5687245" cy="97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400" dirty="0">
                <a:latin typeface="+mn-ea"/>
                <a:cs typeface="+mn-ea"/>
                <a:sym typeface="+mn-lt"/>
              </a:rPr>
              <a:t>会给人带来实质性伤害，表现为失望、痛苦、沮丧不安等。</a:t>
            </a:r>
            <a:endParaRPr lang="zh-CN" altLang="en-US" sz="2400" dirty="0">
              <a:latin typeface="+mn-ea"/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99487" y="1144689"/>
            <a:ext cx="1450428" cy="5108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+mj-ea"/>
                <a:ea typeface="+mj-ea"/>
              </a:rPr>
              <a:t>挫折定义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99487" y="3567527"/>
            <a:ext cx="1450428" cy="5108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+mj-ea"/>
                <a:ea typeface="+mj-ea"/>
              </a:rPr>
              <a:t>挫折影响</a:t>
            </a:r>
            <a:endParaRPr lang="zh-CN" altLang="en-US" sz="2000" dirty="0"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850857" y="1130300"/>
            <a:ext cx="4457700" cy="4638675"/>
            <a:chOff x="6593682" y="755650"/>
            <a:chExt cx="4457700" cy="4638675"/>
          </a:xfrm>
        </p:grpSpPr>
        <p:sp>
          <p:nvSpPr>
            <p:cNvPr id="13" name="椭圆 12"/>
            <p:cNvSpPr/>
            <p:nvPr/>
          </p:nvSpPr>
          <p:spPr>
            <a:xfrm>
              <a:off x="6693694" y="755650"/>
              <a:ext cx="4257676" cy="46386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682" y="846137"/>
              <a:ext cx="4457700" cy="4457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9487" y="387242"/>
            <a:ext cx="4967888" cy="642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应对挫折法宝一一抗逆力</a:t>
            </a:r>
            <a:endParaRPr lang="zh-CN" altLang="en-US" sz="3200" b="1" dirty="0">
              <a:solidFill>
                <a:schemeClr val="accent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23118" y="1311987"/>
            <a:ext cx="1654176" cy="685800"/>
            <a:chOff x="1089818" y="1138074"/>
            <a:chExt cx="1654176" cy="685800"/>
          </a:xfrm>
        </p:grpSpPr>
        <p:sp>
          <p:nvSpPr>
            <p:cNvPr id="7" name="矩形: 圆角 6"/>
            <p:cNvSpPr/>
            <p:nvPr/>
          </p:nvSpPr>
          <p:spPr>
            <a:xfrm>
              <a:off x="1089818" y="1138074"/>
              <a:ext cx="1654176" cy="685800"/>
            </a:xfrm>
            <a:prstGeom prst="roundRect">
              <a:avLst>
                <a:gd name="adj" fmla="val 111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16819" y="1219364"/>
              <a:ext cx="14001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抗逆力</a:t>
              </a:r>
              <a:endParaRPr lang="zh-CN" altLang="en-US" sz="28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30499" y="1327540"/>
            <a:ext cx="5203826" cy="654695"/>
            <a:chOff x="2730499" y="1345555"/>
            <a:chExt cx="5203826" cy="654695"/>
          </a:xfrm>
        </p:grpSpPr>
        <p:sp>
          <p:nvSpPr>
            <p:cNvPr id="9" name="文本框 8"/>
            <p:cNvSpPr txBox="1"/>
            <p:nvPr/>
          </p:nvSpPr>
          <p:spPr>
            <a:xfrm>
              <a:off x="2730499" y="1345555"/>
              <a:ext cx="52038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  <a:latin typeface="+mj-ea"/>
                  <a:ea typeface="+mj-ea"/>
                  <a:cs typeface="+mn-ea"/>
                  <a:sym typeface="+mn-lt"/>
                </a:rPr>
                <a:t>也被称为心理弹性或者逆商</a:t>
              </a:r>
              <a:endParaRPr lang="zh-CN" altLang="en-US" sz="28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3014735" y="1830267"/>
              <a:ext cx="4281415" cy="169983"/>
            </a:xfrm>
            <a:prstGeom prst="parallelogram">
              <a:avLst/>
            </a:prstGeom>
            <a:gradFill>
              <a:gsLst>
                <a:gs pos="0">
                  <a:schemeClr val="accent2">
                    <a:alpha val="49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11112" y="2275578"/>
            <a:ext cx="8569777" cy="3530570"/>
            <a:chOff x="1811112" y="2275578"/>
            <a:chExt cx="8569777" cy="3530570"/>
          </a:xfrm>
        </p:grpSpPr>
        <p:grpSp>
          <p:nvGrpSpPr>
            <p:cNvPr id="38" name="组合 37"/>
            <p:cNvGrpSpPr/>
            <p:nvPr/>
          </p:nvGrpSpPr>
          <p:grpSpPr>
            <a:xfrm>
              <a:off x="1811112" y="2275578"/>
              <a:ext cx="3460745" cy="1563884"/>
              <a:chOff x="1140284" y="2275578"/>
              <a:chExt cx="3460745" cy="1563884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1140284" y="2275578"/>
                <a:ext cx="3460745" cy="1555912"/>
              </a:xfrm>
              <a:prstGeom prst="roundRect">
                <a:avLst>
                  <a:gd name="adj" fmla="val 56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1140284" y="3782483"/>
                <a:ext cx="3460745" cy="5697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1538594" y="2578768"/>
                <a:ext cx="2664125" cy="949532"/>
                <a:chOff x="1410619" y="2473182"/>
                <a:chExt cx="2664125" cy="949532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1419800" y="3020360"/>
                  <a:ext cx="2654944" cy="402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n-ea"/>
                      <a:cs typeface="OPPOSans M" panose="00020600040101010101" pitchFamily="18" charset="-122"/>
                    </a:rPr>
                    <a:t>能够从挫折中恢复原状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n-ea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3626271" y="2473182"/>
                  <a:ext cx="448473" cy="3698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思源宋体 CN Heavy" panose="02020900000000000000" pitchFamily="18" charset="-122"/>
                      <a:ea typeface="思源宋体 CN Heavy" panose="02020900000000000000" pitchFamily="18" charset="-122"/>
                      <a:cs typeface="+mn-cs"/>
                    </a:rPr>
                    <a:t>01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cs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 flipH="1">
                  <a:off x="1523163" y="2902078"/>
                  <a:ext cx="2528332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本框 35"/>
                <p:cNvSpPr txBox="1"/>
                <p:nvPr/>
              </p:nvSpPr>
              <p:spPr>
                <a:xfrm>
                  <a:off x="1410619" y="2473182"/>
                  <a:ext cx="157382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j-ea"/>
                      <a:ea typeface="+mj-ea"/>
                      <a:cs typeface="OPPOSans M" panose="00020600040101010101" pitchFamily="18" charset="-122"/>
                    </a:rPr>
                    <a:t>恢复原状</a:t>
                  </a:r>
                  <a:endParaRPr lang="zh-CN" altLang="en-US" sz="2000" dirty="0"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6920144" y="2275578"/>
              <a:ext cx="3460745" cy="1563884"/>
              <a:chOff x="1140284" y="2275578"/>
              <a:chExt cx="3460745" cy="1563884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1140284" y="2275578"/>
                <a:ext cx="3460745" cy="1555912"/>
              </a:xfrm>
              <a:prstGeom prst="roundRect">
                <a:avLst>
                  <a:gd name="adj" fmla="val 56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41" name="矩形: 圆角 40"/>
              <p:cNvSpPr/>
              <p:nvPr/>
            </p:nvSpPr>
            <p:spPr>
              <a:xfrm>
                <a:off x="1140284" y="3782483"/>
                <a:ext cx="3460745" cy="5697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538594" y="2578768"/>
                <a:ext cx="2664125" cy="949532"/>
                <a:chOff x="1410619" y="2473182"/>
                <a:chExt cx="2664125" cy="949532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1419800" y="3020360"/>
                  <a:ext cx="2654944" cy="402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n-ea"/>
                      <a:cs typeface="OPPOSans M" panose="00020600040101010101" pitchFamily="18" charset="-122"/>
                    </a:rPr>
                    <a:t>能够从挫折中恢复原状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n-ea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3626271" y="2473182"/>
                  <a:ext cx="448473" cy="3698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思源宋体 CN Heavy" panose="02020900000000000000" pitchFamily="18" charset="-122"/>
                      <a:ea typeface="思源宋体 CN Heavy" panose="02020900000000000000" pitchFamily="18" charset="-122"/>
                      <a:cs typeface="+mn-cs"/>
                    </a:rPr>
                    <a:t>01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cs"/>
                  </a:endParaRP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1523163" y="2902078"/>
                  <a:ext cx="2528332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文本框 45"/>
                <p:cNvSpPr txBox="1"/>
                <p:nvPr/>
              </p:nvSpPr>
              <p:spPr>
                <a:xfrm>
                  <a:off x="1410619" y="2473182"/>
                  <a:ext cx="157382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j-ea"/>
                      <a:ea typeface="+mj-ea"/>
                      <a:cs typeface="OPPOSans M" panose="00020600040101010101" pitchFamily="18" charset="-122"/>
                    </a:rPr>
                    <a:t>恢复原状</a:t>
                  </a:r>
                  <a:endParaRPr lang="zh-CN" altLang="en-US" sz="2000" dirty="0"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6920144" y="2275578"/>
              <a:ext cx="3460745" cy="1563884"/>
              <a:chOff x="1140284" y="2275578"/>
              <a:chExt cx="3460745" cy="1563884"/>
            </a:xfrm>
          </p:grpSpPr>
          <p:sp>
            <p:nvSpPr>
              <p:cNvPr id="48" name="矩形: 圆角 47"/>
              <p:cNvSpPr/>
              <p:nvPr/>
            </p:nvSpPr>
            <p:spPr>
              <a:xfrm>
                <a:off x="1140284" y="2275578"/>
                <a:ext cx="3460745" cy="1555912"/>
              </a:xfrm>
              <a:prstGeom prst="roundRect">
                <a:avLst>
                  <a:gd name="adj" fmla="val 56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49" name="矩形: 圆角 48"/>
              <p:cNvSpPr/>
              <p:nvPr/>
            </p:nvSpPr>
            <p:spPr>
              <a:xfrm>
                <a:off x="1140284" y="3782483"/>
                <a:ext cx="3460745" cy="5697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1538594" y="2578768"/>
                <a:ext cx="2775421" cy="949532"/>
                <a:chOff x="1410619" y="2473182"/>
                <a:chExt cx="2775421" cy="949532"/>
              </a:xfrm>
            </p:grpSpPr>
            <p:sp>
              <p:nvSpPr>
                <p:cNvPr id="51" name="矩形 50"/>
                <p:cNvSpPr/>
                <p:nvPr/>
              </p:nvSpPr>
              <p:spPr>
                <a:xfrm>
                  <a:off x="1419800" y="3020360"/>
                  <a:ext cx="2654944" cy="402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n-ea"/>
                      <a:cs typeface="OPPOSans M" panose="00020600040101010101" pitchFamily="18" charset="-122"/>
                    </a:rPr>
                    <a:t>能够从失败中学习经验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n-ea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626271" y="2473182"/>
                  <a:ext cx="5597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思源宋体 CN Heavy" panose="02020900000000000000" pitchFamily="18" charset="-122"/>
                      <a:ea typeface="思源宋体 CN Heavy" panose="02020900000000000000" pitchFamily="18" charset="-122"/>
                      <a:cs typeface="+mn-cs"/>
                    </a:rPr>
                    <a:t>02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cs"/>
                  </a:endParaRPr>
                </a:p>
              </p:txBody>
            </p:sp>
            <p:cxnSp>
              <p:nvCxnSpPr>
                <p:cNvPr id="53" name="直接连接符 52"/>
                <p:cNvCxnSpPr/>
                <p:nvPr/>
              </p:nvCxnSpPr>
              <p:spPr>
                <a:xfrm flipH="1">
                  <a:off x="1523163" y="2902078"/>
                  <a:ext cx="2528332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文本框 53"/>
                <p:cNvSpPr txBox="1"/>
                <p:nvPr/>
              </p:nvSpPr>
              <p:spPr>
                <a:xfrm>
                  <a:off x="1410619" y="2473182"/>
                  <a:ext cx="157382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j-ea"/>
                      <a:ea typeface="+mj-ea"/>
                      <a:cs typeface="OPPOSans M" panose="00020600040101010101" pitchFamily="18" charset="-122"/>
                    </a:rPr>
                    <a:t>学习经验</a:t>
                  </a:r>
                  <a:endParaRPr lang="zh-CN" altLang="en-US" sz="2000" dirty="0"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175" name="组合 174"/>
            <p:cNvGrpSpPr/>
            <p:nvPr/>
          </p:nvGrpSpPr>
          <p:grpSpPr>
            <a:xfrm>
              <a:off x="1811112" y="4242264"/>
              <a:ext cx="3460745" cy="1563884"/>
              <a:chOff x="1140284" y="2275578"/>
              <a:chExt cx="3460745" cy="1563884"/>
            </a:xfrm>
          </p:grpSpPr>
          <p:sp>
            <p:nvSpPr>
              <p:cNvPr id="176" name="矩形: 圆角 175"/>
              <p:cNvSpPr/>
              <p:nvPr/>
            </p:nvSpPr>
            <p:spPr>
              <a:xfrm>
                <a:off x="1140284" y="2275578"/>
                <a:ext cx="3460745" cy="1555912"/>
              </a:xfrm>
              <a:prstGeom prst="roundRect">
                <a:avLst>
                  <a:gd name="adj" fmla="val 56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77" name="矩形: 圆角 176"/>
              <p:cNvSpPr/>
              <p:nvPr/>
            </p:nvSpPr>
            <p:spPr>
              <a:xfrm>
                <a:off x="1140284" y="3782483"/>
                <a:ext cx="3460745" cy="5697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178" name="组合 177"/>
              <p:cNvGrpSpPr/>
              <p:nvPr/>
            </p:nvGrpSpPr>
            <p:grpSpPr>
              <a:xfrm>
                <a:off x="1538594" y="2578768"/>
                <a:ext cx="2775421" cy="949532"/>
                <a:chOff x="1410619" y="2473182"/>
                <a:chExt cx="2775421" cy="949532"/>
              </a:xfrm>
            </p:grpSpPr>
            <p:sp>
              <p:nvSpPr>
                <p:cNvPr id="179" name="矩形 178"/>
                <p:cNvSpPr/>
                <p:nvPr/>
              </p:nvSpPr>
              <p:spPr>
                <a:xfrm>
                  <a:off x="1419800" y="3020360"/>
                  <a:ext cx="2654944" cy="402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n-ea"/>
                      <a:cs typeface="OPPOSans M" panose="00020600040101010101" pitchFamily="18" charset="-122"/>
                    </a:rPr>
                    <a:t>能够从挑战中获得动力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n-ea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>
                <a:xfrm>
                  <a:off x="3626271" y="2473182"/>
                  <a:ext cx="5597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思源宋体 CN Heavy" panose="02020900000000000000" pitchFamily="18" charset="-122"/>
                      <a:ea typeface="思源宋体 CN Heavy" panose="02020900000000000000" pitchFamily="18" charset="-122"/>
                      <a:cs typeface="+mn-cs"/>
                    </a:rPr>
                    <a:t>03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cs"/>
                  </a:endParaRPr>
                </a:p>
              </p:txBody>
            </p:sp>
            <p:cxnSp>
              <p:nvCxnSpPr>
                <p:cNvPr id="181" name="直接连接符 180"/>
                <p:cNvCxnSpPr/>
                <p:nvPr/>
              </p:nvCxnSpPr>
              <p:spPr>
                <a:xfrm flipH="1">
                  <a:off x="1523163" y="2902078"/>
                  <a:ext cx="2528332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文本框 181"/>
                <p:cNvSpPr txBox="1"/>
                <p:nvPr/>
              </p:nvSpPr>
              <p:spPr>
                <a:xfrm>
                  <a:off x="1410619" y="2473182"/>
                  <a:ext cx="157382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accent1"/>
                      </a:solidFill>
                      <a:latin typeface="+mj-ea"/>
                      <a:ea typeface="+mj-ea"/>
                      <a:cs typeface="OPPOSans M" panose="00020600040101010101" pitchFamily="18" charset="-122"/>
                    </a:rPr>
                    <a:t>获得动力</a:t>
                  </a:r>
                  <a:endParaRPr lang="zh-CN" altLang="en-US" sz="2000" dirty="0"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183" name="组合 182"/>
            <p:cNvGrpSpPr/>
            <p:nvPr/>
          </p:nvGrpSpPr>
          <p:grpSpPr>
            <a:xfrm>
              <a:off x="6920144" y="4242264"/>
              <a:ext cx="3460745" cy="1563884"/>
              <a:chOff x="1140284" y="2275578"/>
              <a:chExt cx="3460745" cy="1563884"/>
            </a:xfrm>
          </p:grpSpPr>
          <p:sp>
            <p:nvSpPr>
              <p:cNvPr id="184" name="矩形: 圆角 183"/>
              <p:cNvSpPr/>
              <p:nvPr/>
            </p:nvSpPr>
            <p:spPr>
              <a:xfrm>
                <a:off x="1140284" y="2275578"/>
                <a:ext cx="3460745" cy="1555912"/>
              </a:xfrm>
              <a:prstGeom prst="roundRect">
                <a:avLst>
                  <a:gd name="adj" fmla="val 56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85" name="矩形: 圆角 184"/>
              <p:cNvSpPr/>
              <p:nvPr/>
            </p:nvSpPr>
            <p:spPr>
              <a:xfrm>
                <a:off x="1140284" y="3782483"/>
                <a:ext cx="3460745" cy="5697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186" name="组合 185"/>
              <p:cNvGrpSpPr/>
              <p:nvPr/>
            </p:nvGrpSpPr>
            <p:grpSpPr>
              <a:xfrm>
                <a:off x="1538594" y="2578768"/>
                <a:ext cx="2664125" cy="949532"/>
                <a:chOff x="1410619" y="2473182"/>
                <a:chExt cx="2664125" cy="949532"/>
              </a:xfrm>
            </p:grpSpPr>
            <p:sp>
              <p:nvSpPr>
                <p:cNvPr id="187" name="矩形 186"/>
                <p:cNvSpPr/>
                <p:nvPr/>
              </p:nvSpPr>
              <p:spPr>
                <a:xfrm>
                  <a:off x="1419800" y="3020360"/>
                  <a:ext cx="2654944" cy="402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n-ea"/>
                      <a:cs typeface="OPPOSans M" panose="00020600040101010101" pitchFamily="18" charset="-122"/>
                    </a:rPr>
                    <a:t>能够从挫折中恢复原状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n-ea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>
                  <a:off x="3626271" y="2473182"/>
                  <a:ext cx="448473" cy="3698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思源宋体 CN Heavy" panose="02020900000000000000" pitchFamily="18" charset="-122"/>
                      <a:ea typeface="思源宋体 CN Heavy" panose="02020900000000000000" pitchFamily="18" charset="-122"/>
                      <a:cs typeface="+mn-cs"/>
                    </a:rPr>
                    <a:t>01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cs"/>
                  </a:endParaRPr>
                </a:p>
              </p:txBody>
            </p:sp>
            <p:cxnSp>
              <p:nvCxnSpPr>
                <p:cNvPr id="189" name="直接连接符 188"/>
                <p:cNvCxnSpPr/>
                <p:nvPr/>
              </p:nvCxnSpPr>
              <p:spPr>
                <a:xfrm flipH="1">
                  <a:off x="1523163" y="2902078"/>
                  <a:ext cx="2528332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文本框 189"/>
                <p:cNvSpPr txBox="1"/>
                <p:nvPr/>
              </p:nvSpPr>
              <p:spPr>
                <a:xfrm>
                  <a:off x="1410619" y="2473182"/>
                  <a:ext cx="157382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j-ea"/>
                      <a:ea typeface="+mj-ea"/>
                      <a:cs typeface="OPPOSans M" panose="00020600040101010101" pitchFamily="18" charset="-122"/>
                    </a:rPr>
                    <a:t>恢复原状</a:t>
                  </a:r>
                  <a:endParaRPr lang="zh-CN" altLang="en-US" sz="2000" dirty="0"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191" name="组合 190"/>
            <p:cNvGrpSpPr/>
            <p:nvPr/>
          </p:nvGrpSpPr>
          <p:grpSpPr>
            <a:xfrm>
              <a:off x="6920144" y="4242264"/>
              <a:ext cx="3460745" cy="1563884"/>
              <a:chOff x="1140284" y="2275578"/>
              <a:chExt cx="3460745" cy="1563884"/>
            </a:xfrm>
          </p:grpSpPr>
          <p:sp>
            <p:nvSpPr>
              <p:cNvPr id="192" name="矩形: 圆角 191"/>
              <p:cNvSpPr/>
              <p:nvPr/>
            </p:nvSpPr>
            <p:spPr>
              <a:xfrm>
                <a:off x="1140284" y="2275578"/>
                <a:ext cx="3460745" cy="1555912"/>
              </a:xfrm>
              <a:prstGeom prst="roundRect">
                <a:avLst>
                  <a:gd name="adj" fmla="val 567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dist="381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sp>
            <p:nvSpPr>
              <p:cNvPr id="193" name="矩形: 圆角 192"/>
              <p:cNvSpPr/>
              <p:nvPr/>
            </p:nvSpPr>
            <p:spPr>
              <a:xfrm>
                <a:off x="1140284" y="3782483"/>
                <a:ext cx="3460745" cy="5697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M" panose="00020600040101010101" pitchFamily="18" charset="-122"/>
                  <a:ea typeface="OPPOSans M" panose="00020600040101010101" pitchFamily="18" charset="-122"/>
                  <a:cs typeface="+mn-cs"/>
                </a:endParaRPr>
              </a:p>
            </p:txBody>
          </p:sp>
          <p:grpSp>
            <p:nvGrpSpPr>
              <p:cNvPr id="194" name="组合 193"/>
              <p:cNvGrpSpPr/>
              <p:nvPr/>
            </p:nvGrpSpPr>
            <p:grpSpPr>
              <a:xfrm>
                <a:off x="1538594" y="2578768"/>
                <a:ext cx="2775421" cy="949532"/>
                <a:chOff x="1410619" y="2473182"/>
                <a:chExt cx="2775421" cy="949532"/>
              </a:xfrm>
            </p:grpSpPr>
            <p:sp>
              <p:nvSpPr>
                <p:cNvPr id="195" name="矩形 194"/>
                <p:cNvSpPr/>
                <p:nvPr/>
              </p:nvSpPr>
              <p:spPr>
                <a:xfrm>
                  <a:off x="1419800" y="3020360"/>
                  <a:ext cx="2654944" cy="402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n-ea"/>
                      <a:cs typeface="OPPOSans M" panose="00020600040101010101" pitchFamily="18" charset="-122"/>
                    </a:rPr>
                    <a:t>克服生活中压力和困难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n-ea"/>
                    <a:cs typeface="OPPOSans M" panose="00020600040101010101" pitchFamily="18" charset="-122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3626271" y="2473182"/>
                  <a:ext cx="5597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思源宋体 CN Heavy" panose="02020900000000000000" pitchFamily="18" charset="-122"/>
                      <a:ea typeface="思源宋体 CN Heavy" panose="02020900000000000000" pitchFamily="18" charset="-122"/>
                      <a:cs typeface="+mn-cs"/>
                    </a:rPr>
                    <a:t>04</a:t>
                  </a: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+mn-cs"/>
                  </a:endParaRPr>
                </a:p>
              </p:txBody>
            </p:sp>
            <p:cxnSp>
              <p:nvCxnSpPr>
                <p:cNvPr id="197" name="直接连接符 196"/>
                <p:cNvCxnSpPr/>
                <p:nvPr/>
              </p:nvCxnSpPr>
              <p:spPr>
                <a:xfrm flipH="1">
                  <a:off x="1523163" y="2902078"/>
                  <a:ext cx="2528332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文本框 197"/>
                <p:cNvSpPr txBox="1"/>
                <p:nvPr/>
              </p:nvSpPr>
              <p:spPr>
                <a:xfrm>
                  <a:off x="1410619" y="2473182"/>
                  <a:ext cx="157382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uLnTx/>
                      <a:uFillTx/>
                      <a:latin typeface="+mj-ea"/>
                      <a:ea typeface="+mj-ea"/>
                      <a:cs typeface="OPPOSans M" panose="00020600040101010101" pitchFamily="18" charset="-122"/>
                    </a:rPr>
                    <a:t>恢复原状</a:t>
                  </a:r>
                  <a:endParaRPr lang="zh-CN" altLang="en-US" sz="2000" dirty="0">
                    <a:latin typeface="+mj-ea"/>
                    <a:ea typeface="+mj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b="18814"/>
          <a:stretch>
            <a:fillRect/>
          </a:stretch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911672" y="2116701"/>
            <a:ext cx="10368656" cy="147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rPr>
              <a:t>用心感受挫折</a:t>
            </a:r>
            <a:endParaRPr lang="zh-CN" altLang="en-US" sz="8000" dirty="0">
              <a:solidFill>
                <a:srgbClr val="ED7F4A"/>
              </a:solidFill>
              <a:latin typeface="Aa封神榜书" panose="00020600040101010101" pitchFamily="18" charset="-122"/>
              <a:ea typeface="Aa封神榜书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922044" y="1270914"/>
            <a:ext cx="2347913" cy="7715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第二章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234141" y="3552580"/>
            <a:ext cx="97237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400">
                  <a:srgbClr val="ED7F4A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9487" y="387242"/>
            <a:ext cx="4967888" cy="642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鸡蛋进化论</a:t>
            </a:r>
            <a:endParaRPr lang="zh-CN" altLang="en-US" sz="3200" b="1" dirty="0">
              <a:solidFill>
                <a:schemeClr val="accent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356968"/>
            <a:ext cx="12192000" cy="2844712"/>
            <a:chOff x="0" y="2356968"/>
            <a:chExt cx="12192000" cy="2844712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2409723"/>
              <a:ext cx="12192000" cy="728381"/>
              <a:chOff x="0" y="2076348"/>
              <a:chExt cx="12192000" cy="728381"/>
            </a:xfrm>
          </p:grpSpPr>
          <p:sp>
            <p:nvSpPr>
              <p:cNvPr id="7" name="任意多边形: 形状 6"/>
              <p:cNvSpPr/>
              <p:nvPr/>
            </p:nvSpPr>
            <p:spPr>
              <a:xfrm>
                <a:off x="0" y="2076348"/>
                <a:ext cx="12192000" cy="608364"/>
              </a:xfrm>
              <a:custGeom>
                <a:avLst/>
                <a:gdLst>
                  <a:gd name="connsiteX0" fmla="*/ 0 w 10128250"/>
                  <a:gd name="connsiteY0" fmla="*/ 0 h 412769"/>
                  <a:gd name="connsiteX1" fmla="*/ 2171700 w 10128250"/>
                  <a:gd name="connsiteY1" fmla="*/ 412750 h 412769"/>
                  <a:gd name="connsiteX2" fmla="*/ 5137150 w 10128250"/>
                  <a:gd name="connsiteY2" fmla="*/ 19050 h 412769"/>
                  <a:gd name="connsiteX3" fmla="*/ 7950200 w 10128250"/>
                  <a:gd name="connsiteY3" fmla="*/ 342900 h 412769"/>
                  <a:gd name="connsiteX4" fmla="*/ 10128250 w 10128250"/>
                  <a:gd name="connsiteY4" fmla="*/ 76200 h 412769"/>
                  <a:gd name="connsiteX0-1" fmla="*/ 0 w 10093186"/>
                  <a:gd name="connsiteY0-2" fmla="*/ 0 h 662867"/>
                  <a:gd name="connsiteX1-3" fmla="*/ 2136636 w 10093186"/>
                  <a:gd name="connsiteY1-4" fmla="*/ 659638 h 662867"/>
                  <a:gd name="connsiteX2-5" fmla="*/ 5102086 w 10093186"/>
                  <a:gd name="connsiteY2-6" fmla="*/ 265938 h 662867"/>
                  <a:gd name="connsiteX3-7" fmla="*/ 7915136 w 10093186"/>
                  <a:gd name="connsiteY3-8" fmla="*/ 589788 h 662867"/>
                  <a:gd name="connsiteX4-9" fmla="*/ 10093186 w 10093186"/>
                  <a:gd name="connsiteY4-10" fmla="*/ 323088 h 662867"/>
                  <a:gd name="connsiteX0-11" fmla="*/ 0 w 10093186"/>
                  <a:gd name="connsiteY0-12" fmla="*/ 0 h 662867"/>
                  <a:gd name="connsiteX1-13" fmla="*/ 2136636 w 10093186"/>
                  <a:gd name="connsiteY1-14" fmla="*/ 659638 h 662867"/>
                  <a:gd name="connsiteX2-15" fmla="*/ 5102086 w 10093186"/>
                  <a:gd name="connsiteY2-16" fmla="*/ 265938 h 662867"/>
                  <a:gd name="connsiteX3-17" fmla="*/ 7915136 w 10093186"/>
                  <a:gd name="connsiteY3-18" fmla="*/ 589788 h 662867"/>
                  <a:gd name="connsiteX4-19" fmla="*/ 10093186 w 10093186"/>
                  <a:gd name="connsiteY4-20" fmla="*/ 323088 h 662867"/>
                  <a:gd name="connsiteX0-21" fmla="*/ 0 w 10093186"/>
                  <a:gd name="connsiteY0-22" fmla="*/ 0 h 608364"/>
                  <a:gd name="connsiteX1-23" fmla="*/ 2206764 w 10093186"/>
                  <a:gd name="connsiteY1-24" fmla="*/ 604774 h 608364"/>
                  <a:gd name="connsiteX2-25" fmla="*/ 5102086 w 10093186"/>
                  <a:gd name="connsiteY2-26" fmla="*/ 265938 h 608364"/>
                  <a:gd name="connsiteX3-27" fmla="*/ 7915136 w 10093186"/>
                  <a:gd name="connsiteY3-28" fmla="*/ 589788 h 608364"/>
                  <a:gd name="connsiteX4-29" fmla="*/ 10093186 w 10093186"/>
                  <a:gd name="connsiteY4-30" fmla="*/ 323088 h 6083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93186" h="608364">
                    <a:moveTo>
                      <a:pt x="0" y="0"/>
                    </a:moveTo>
                    <a:cubicBezTo>
                      <a:pt x="510485" y="250507"/>
                      <a:pt x="1356416" y="560451"/>
                      <a:pt x="2206764" y="604774"/>
                    </a:cubicBezTo>
                    <a:cubicBezTo>
                      <a:pt x="3057112" y="649097"/>
                      <a:pt x="4150691" y="268436"/>
                      <a:pt x="5102086" y="265938"/>
                    </a:cubicBezTo>
                    <a:cubicBezTo>
                      <a:pt x="6053481" y="263440"/>
                      <a:pt x="7083286" y="580263"/>
                      <a:pt x="7915136" y="589788"/>
                    </a:cubicBezTo>
                    <a:cubicBezTo>
                      <a:pt x="8746986" y="599313"/>
                      <a:pt x="9420086" y="461200"/>
                      <a:pt x="10093186" y="323088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8787321" y="2488212"/>
                <a:ext cx="138827" cy="262552"/>
                <a:chOff x="8810181" y="2488212"/>
                <a:chExt cx="138827" cy="262552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8810181" y="2488212"/>
                  <a:ext cx="138827" cy="1388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8810181" y="2611937"/>
                  <a:ext cx="138827" cy="1388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组合 8"/>
              <p:cNvGrpSpPr/>
              <p:nvPr/>
            </p:nvGrpSpPr>
            <p:grpSpPr>
              <a:xfrm>
                <a:off x="5947838" y="2207047"/>
                <a:ext cx="138827" cy="262552"/>
                <a:chOff x="8810181" y="2488212"/>
                <a:chExt cx="138827" cy="262552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8810181" y="2488212"/>
                  <a:ext cx="138827" cy="1388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8810181" y="2611937"/>
                  <a:ext cx="138827" cy="1388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3105602" y="2542177"/>
                <a:ext cx="138827" cy="262552"/>
                <a:chOff x="8810181" y="2488212"/>
                <a:chExt cx="138827" cy="262552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>
                  <a:off x="8810181" y="2488212"/>
                  <a:ext cx="138827" cy="1388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8810181" y="2611937"/>
                  <a:ext cx="138827" cy="1388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组合 52"/>
            <p:cNvGrpSpPr/>
            <p:nvPr/>
          </p:nvGrpSpPr>
          <p:grpSpPr>
            <a:xfrm>
              <a:off x="786474" y="2459985"/>
              <a:ext cx="2224042" cy="2512314"/>
              <a:chOff x="891249" y="2145660"/>
              <a:chExt cx="2224042" cy="2512314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517796" y="2497560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387717" y="3166214"/>
                <a:ext cx="1231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扮演小鸡</a:t>
                </a:r>
                <a:endPara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891249" y="3683155"/>
                <a:ext cx="2224042" cy="974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所有人</a:t>
                </a:r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初始状态为鸡蛋，同时</a:t>
                </a: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起立</a:t>
                </a:r>
                <a:endParaRPr lang="en-US" altLang="zh-CN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扮演鸡蛋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599271" y="2145660"/>
                <a:ext cx="807998" cy="8079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90500" dist="63500" dir="5400000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FFFF"/>
                    </a:solidFill>
                    <a:latin typeface="+mj-lt"/>
                    <a:ea typeface="+mj-ea"/>
                  </a:rPr>
                  <a:t>01</a:t>
                </a:r>
                <a:endParaRPr lang="zh-CN" altLang="en-US" sz="2400" b="1" dirty="0">
                  <a:solidFill>
                    <a:srgbClr val="FFFFFF"/>
                  </a:solidFill>
                  <a:latin typeface="+mj-lt"/>
                  <a:ea typeface="+mj-ea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419070" y="3585030"/>
                <a:ext cx="1168400" cy="0"/>
              </a:xfrm>
              <a:prstGeom prst="line">
                <a:avLst/>
              </a:prstGeom>
              <a:ln>
                <a:gradFill>
                  <a:gsLst>
                    <a:gs pos="50000">
                      <a:srgbClr val="EE822F"/>
                    </a:gs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2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3636354" y="2488560"/>
              <a:ext cx="2224042" cy="2512314"/>
              <a:chOff x="891249" y="2145660"/>
              <a:chExt cx="2224042" cy="251231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517796" y="2497560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387722" y="3166214"/>
                <a:ext cx="123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同桌猜拳</a:t>
                </a:r>
                <a:endPara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891249" y="3683155"/>
                <a:ext cx="2224042" cy="974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找同桌猜拳，获胜者进化为小鸡，输的坐下。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599271" y="2145660"/>
                <a:ext cx="807998" cy="8079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90500" dist="63500" dir="5400000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FFFF"/>
                    </a:solidFill>
                    <a:latin typeface="+mj-lt"/>
                    <a:ea typeface="+mj-ea"/>
                  </a:rPr>
                  <a:t>02</a:t>
                </a:r>
                <a:endParaRPr lang="zh-CN" altLang="en-US" sz="2400" b="1" dirty="0">
                  <a:solidFill>
                    <a:srgbClr val="FFFFFF"/>
                  </a:solidFill>
                  <a:latin typeface="+mj-lt"/>
                  <a:ea typeface="+mj-ea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1419070" y="3585030"/>
                <a:ext cx="1168400" cy="0"/>
              </a:xfrm>
              <a:prstGeom prst="line">
                <a:avLst/>
              </a:prstGeom>
              <a:ln>
                <a:gradFill>
                  <a:gsLst>
                    <a:gs pos="50000">
                      <a:srgbClr val="EE822F"/>
                    </a:gs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2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6486234" y="2356968"/>
              <a:ext cx="2224042" cy="2844712"/>
              <a:chOff x="891249" y="2145660"/>
              <a:chExt cx="2224042" cy="2844712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517796" y="2497560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387718" y="3166214"/>
                <a:ext cx="123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进化退化</a:t>
                </a:r>
                <a:endPara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91249" y="3683155"/>
                <a:ext cx="2224042" cy="1307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小组内小鸡和小鸡猜拳，获胜者进化为战斗鸡。输了退化成鸡蛋。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599271" y="2145660"/>
                <a:ext cx="807998" cy="8079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90500" dist="63500" dir="5400000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FFFF"/>
                    </a:solidFill>
                    <a:latin typeface="+mj-lt"/>
                    <a:ea typeface="+mj-ea"/>
                  </a:rPr>
                  <a:t>03</a:t>
                </a:r>
                <a:endParaRPr lang="zh-CN" altLang="en-US" sz="2400" b="1" dirty="0">
                  <a:solidFill>
                    <a:srgbClr val="FFFFFF"/>
                  </a:solidFill>
                  <a:latin typeface="+mj-lt"/>
                  <a:ea typeface="+mj-ea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1419070" y="3585030"/>
                <a:ext cx="1168400" cy="0"/>
              </a:xfrm>
              <a:prstGeom prst="line">
                <a:avLst/>
              </a:prstGeom>
              <a:ln>
                <a:gradFill>
                  <a:gsLst>
                    <a:gs pos="50000">
                      <a:srgbClr val="EE822F"/>
                    </a:gs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2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9336115" y="2614729"/>
              <a:ext cx="2224042" cy="2512314"/>
              <a:chOff x="891249" y="2145660"/>
              <a:chExt cx="2224042" cy="2512314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1517796" y="2497560"/>
                <a:ext cx="81598" cy="8159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387718" y="3166214"/>
                <a:ext cx="123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1"/>
                    </a:solidFill>
                    <a:latin typeface="+mj-ea"/>
                    <a:ea typeface="+mj-ea"/>
                  </a:rPr>
                  <a:t>继续游戏</a:t>
                </a:r>
                <a:endPara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891249" y="3683155"/>
                <a:ext cx="2224042" cy="974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战斗鸡到讲台上继续游戏，谁最后变成凤凰，输了退化成鸡蛋。</a:t>
                </a:r>
                <a:endParaRPr lang="zh-CN" alt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599271" y="2145660"/>
                <a:ext cx="807998" cy="8079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90500" dist="63500" dir="5400000" rotWithShape="0">
                  <a:schemeClr val="accent1">
                    <a:lumMod val="7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FFFF"/>
                    </a:solidFill>
                    <a:latin typeface="+mj-lt"/>
                    <a:ea typeface="+mj-ea"/>
                  </a:rPr>
                  <a:t>04</a:t>
                </a:r>
                <a:endParaRPr lang="zh-CN" altLang="en-US" sz="2400" b="1" dirty="0">
                  <a:solidFill>
                    <a:srgbClr val="FFFFFF"/>
                  </a:solidFill>
                  <a:latin typeface="+mj-lt"/>
                  <a:ea typeface="+mj-ea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1419070" y="3585030"/>
                <a:ext cx="1168400" cy="0"/>
              </a:xfrm>
              <a:prstGeom prst="line">
                <a:avLst/>
              </a:prstGeom>
              <a:ln>
                <a:gradFill>
                  <a:gsLst>
                    <a:gs pos="50000">
                      <a:srgbClr val="EE822F"/>
                    </a:gs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2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组合 74"/>
          <p:cNvGrpSpPr/>
          <p:nvPr/>
        </p:nvGrpSpPr>
        <p:grpSpPr>
          <a:xfrm>
            <a:off x="660400" y="1285875"/>
            <a:ext cx="5273675" cy="600075"/>
            <a:chOff x="660400" y="1285875"/>
            <a:chExt cx="5273675" cy="600075"/>
          </a:xfrm>
        </p:grpSpPr>
        <p:sp>
          <p:nvSpPr>
            <p:cNvPr id="74" name="矩形: 圆角 73"/>
            <p:cNvSpPr/>
            <p:nvPr/>
          </p:nvSpPr>
          <p:spPr>
            <a:xfrm>
              <a:off x="660400" y="1285875"/>
              <a:ext cx="5273675" cy="6000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60400" y="1333439"/>
              <a:ext cx="4759325" cy="504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战斗鸡们进行“金鸡独立”的游戏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9487" y="387242"/>
            <a:ext cx="4967888" cy="642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分享活动感悟</a:t>
            </a:r>
            <a:endParaRPr lang="zh-CN" altLang="en-US" sz="3200" b="1" dirty="0">
              <a:solidFill>
                <a:schemeClr val="accent2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左大括号 3"/>
          <p:cNvSpPr/>
          <p:nvPr/>
        </p:nvSpPr>
        <p:spPr>
          <a:xfrm rot="16200000">
            <a:off x="5873052" y="-632266"/>
            <a:ext cx="365184" cy="8420100"/>
          </a:xfrm>
          <a:prstGeom prst="leftBrace">
            <a:avLst>
              <a:gd name="adj1" fmla="val 33036"/>
              <a:gd name="adj2" fmla="val 50000"/>
            </a:avLst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700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152606" y="3949221"/>
            <a:ext cx="7806076" cy="1659097"/>
            <a:chOff x="2192962" y="3958746"/>
            <a:chExt cx="7806076" cy="1659097"/>
          </a:xfrm>
        </p:grpSpPr>
        <p:sp>
          <p:nvSpPr>
            <p:cNvPr id="6" name="矩形: 圆顶角 5"/>
            <p:cNvSpPr/>
            <p:nvPr/>
          </p:nvSpPr>
          <p:spPr>
            <a:xfrm>
              <a:off x="2192962" y="3958746"/>
              <a:ext cx="7806076" cy="1613379"/>
            </a:xfrm>
            <a:prstGeom prst="round2SameRect">
              <a:avLst>
                <a:gd name="adj1" fmla="val 18757"/>
                <a:gd name="adj2" fmla="val 0"/>
              </a:avLst>
            </a:prstGeom>
            <a:solidFill>
              <a:schemeClr val="bg1"/>
            </a:solidFill>
            <a:ln w="9525">
              <a:noFill/>
            </a:ln>
            <a:effectLst>
              <a:outerShdw blurRad="762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75607" y="4291363"/>
              <a:ext cx="7440786" cy="9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ea"/>
                  <a:ea typeface="+mj-ea"/>
                  <a:cs typeface="+mn-ea"/>
                  <a:sym typeface="+mn-lt"/>
                </a:rPr>
                <a:t>生活充满不确定性，生活更不是一帆风顺，失败可能是常态。</a:t>
              </a:r>
              <a:endPara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 flipV="1">
              <a:off x="2192962" y="5572124"/>
              <a:ext cx="7806076" cy="45719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400" b="1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77183" y="1466024"/>
            <a:ext cx="2356923" cy="1990496"/>
            <a:chOff x="4917539" y="1513649"/>
            <a:chExt cx="2356923" cy="1990496"/>
          </a:xfrm>
        </p:grpSpPr>
        <p:sp>
          <p:nvSpPr>
            <p:cNvPr id="19" name="文本框 18"/>
            <p:cNvSpPr txBox="1"/>
            <p:nvPr/>
          </p:nvSpPr>
          <p:spPr>
            <a:xfrm>
              <a:off x="4917539" y="2769392"/>
              <a:ext cx="2356923" cy="734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鸡蛋有什么感受</a:t>
              </a:r>
              <a:r>
                <a:rPr kumimoji="0" lang="en-US" altLang="zh-CN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?</a:t>
              </a:r>
              <a:r>
                <a:rPr kumimoji="0" lang="zh-CN" altLang="en-US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战斗鸡有什么感受</a:t>
              </a:r>
              <a:r>
                <a:rPr kumimoji="0" lang="en-US" altLang="zh-CN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?</a:t>
              </a:r>
              <a:endParaRPr kumimoji="0" lang="en-US" altLang="zh-CN" b="1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41719" y="1513649"/>
              <a:ext cx="1108560" cy="1108560"/>
              <a:chOff x="5541719" y="1513649"/>
              <a:chExt cx="1108560" cy="110856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5541719" y="1513649"/>
                <a:ext cx="1108560" cy="110856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76200" dir="5400000" algn="t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algn="ctr">
                  <a:defRPr>
                    <a:solidFill>
                      <a:schemeClr val="lt1"/>
                    </a:solidFill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664765" y="1636695"/>
                <a:ext cx="862469" cy="86246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8000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850127" y="1816899"/>
                <a:ext cx="491744" cy="491744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7753792" y="1466024"/>
            <a:ext cx="2592615" cy="1990496"/>
            <a:chOff x="7794148" y="1513649"/>
            <a:chExt cx="2592615" cy="1990496"/>
          </a:xfrm>
        </p:grpSpPr>
        <p:sp>
          <p:nvSpPr>
            <p:cNvPr id="25" name="文本框 24"/>
            <p:cNvSpPr txBox="1"/>
            <p:nvPr/>
          </p:nvSpPr>
          <p:spPr>
            <a:xfrm>
              <a:off x="7794148" y="2769392"/>
              <a:ext cx="2592615" cy="734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凤凰什么感受</a:t>
              </a: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?</a:t>
              </a:r>
              <a:r>
                <a:rPr lang="zh-CN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再玩一次你还是凤凰吗</a:t>
              </a: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?</a:t>
              </a:r>
              <a:endParaRPr lang="en-US" altLang="zh-CN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536172" y="1513649"/>
              <a:ext cx="1108560" cy="1108560"/>
              <a:chOff x="8536172" y="1513649"/>
              <a:chExt cx="1108560" cy="1108560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8536172" y="1513649"/>
                <a:ext cx="1108560" cy="110856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76200" dir="5400000" algn="t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algn="ctr">
                  <a:defRPr>
                    <a:solidFill>
                      <a:schemeClr val="lt1"/>
                    </a:solidFill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8659218" y="1636695"/>
                <a:ext cx="862469" cy="86246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8000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882728" y="1466024"/>
            <a:ext cx="2356923" cy="1990496"/>
            <a:chOff x="1923084" y="1466024"/>
            <a:chExt cx="2356923" cy="1990496"/>
          </a:xfrm>
        </p:grpSpPr>
        <p:sp>
          <p:nvSpPr>
            <p:cNvPr id="13" name="文本框 12"/>
            <p:cNvSpPr txBox="1"/>
            <p:nvPr/>
          </p:nvSpPr>
          <p:spPr>
            <a:xfrm>
              <a:off x="1923084" y="2721767"/>
              <a:ext cx="2356923" cy="734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游戏开始前，有没有期待</a:t>
              </a:r>
              <a:r>
                <a:rPr kumimoji="0" lang="en-US" altLang="zh-CN" b="1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?</a:t>
              </a:r>
              <a:endParaRPr kumimoji="0" lang="en-US" altLang="zh-CN" b="1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547266" y="1466024"/>
              <a:ext cx="1108560" cy="1108560"/>
              <a:chOff x="2547266" y="1513649"/>
              <a:chExt cx="1108560" cy="110856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547266" y="1513649"/>
                <a:ext cx="1108560" cy="110856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76200" dir="5400000" algn="t" rotWithShape="0">
                  <a:schemeClr val="accent1">
                    <a:alpha val="3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algn="ctr">
                  <a:defRPr>
                    <a:solidFill>
                      <a:schemeClr val="lt1"/>
                    </a:solidFill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670312" y="1636695"/>
                <a:ext cx="862469" cy="86246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80000">
                    <a:schemeClr val="accent1"/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  <p:sp>
          <p:nvSpPr>
            <p:cNvPr id="42" name="Oval 31"/>
            <p:cNvSpPr/>
            <p:nvPr/>
          </p:nvSpPr>
          <p:spPr>
            <a:xfrm>
              <a:off x="2842569" y="1761619"/>
              <a:ext cx="517954" cy="517370"/>
            </a:xfrm>
            <a:custGeom>
              <a:avLst/>
              <a:gdLst>
                <a:gd name="connsiteX0" fmla="*/ 0 w 551492"/>
                <a:gd name="connsiteY0" fmla="*/ 68341 h 550871"/>
                <a:gd name="connsiteX1" fmla="*/ 138132 w 551492"/>
                <a:gd name="connsiteY1" fmla="*/ 68341 h 550871"/>
                <a:gd name="connsiteX2" fmla="*/ 138132 w 551492"/>
                <a:gd name="connsiteY2" fmla="*/ 274790 h 550871"/>
                <a:gd name="connsiteX3" fmla="*/ 138132 w 551492"/>
                <a:gd name="connsiteY3" fmla="*/ 481287 h 550871"/>
                <a:gd name="connsiteX4" fmla="*/ 0 w 551492"/>
                <a:gd name="connsiteY4" fmla="*/ 481287 h 550871"/>
                <a:gd name="connsiteX5" fmla="*/ 551492 w 551492"/>
                <a:gd name="connsiteY5" fmla="*/ 0 h 550871"/>
                <a:gd name="connsiteX6" fmla="*/ 551492 w 551492"/>
                <a:gd name="connsiteY6" fmla="*/ 550871 h 550871"/>
                <a:gd name="connsiteX7" fmla="*/ 138132 w 551492"/>
                <a:gd name="connsiteY7" fmla="*/ 274790 h 55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492" h="550871">
                  <a:moveTo>
                    <a:pt x="0" y="68341"/>
                  </a:moveTo>
                  <a:lnTo>
                    <a:pt x="138132" y="68341"/>
                  </a:lnTo>
                  <a:lnTo>
                    <a:pt x="138132" y="274790"/>
                  </a:lnTo>
                  <a:lnTo>
                    <a:pt x="138132" y="481287"/>
                  </a:lnTo>
                  <a:lnTo>
                    <a:pt x="0" y="481287"/>
                  </a:lnTo>
                  <a:close/>
                  <a:moveTo>
                    <a:pt x="551492" y="0"/>
                  </a:moveTo>
                  <a:lnTo>
                    <a:pt x="551492" y="550871"/>
                  </a:lnTo>
                  <a:lnTo>
                    <a:pt x="138132" y="2747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4" name="Oval 31"/>
          <p:cNvSpPr/>
          <p:nvPr/>
        </p:nvSpPr>
        <p:spPr>
          <a:xfrm>
            <a:off x="8804775" y="1761327"/>
            <a:ext cx="495280" cy="517954"/>
          </a:xfrm>
          <a:custGeom>
            <a:avLst/>
            <a:gdLst>
              <a:gd name="T0" fmla="*/ 4432 w 12242"/>
              <a:gd name="T1" fmla="*/ 2612 h 12800"/>
              <a:gd name="T2" fmla="*/ 4584 w 12242"/>
              <a:gd name="T3" fmla="*/ 2852 h 12800"/>
              <a:gd name="T4" fmla="*/ 5020 w 12242"/>
              <a:gd name="T5" fmla="*/ 4965 h 12800"/>
              <a:gd name="T6" fmla="*/ 6095 w 12242"/>
              <a:gd name="T7" fmla="*/ 6975 h 12800"/>
              <a:gd name="T8" fmla="*/ 6837 w 12242"/>
              <a:gd name="T9" fmla="*/ 7778 h 12800"/>
              <a:gd name="T10" fmla="*/ 6940 w 12242"/>
              <a:gd name="T11" fmla="*/ 7774 h 12800"/>
              <a:gd name="T12" fmla="*/ 10167 w 12242"/>
              <a:gd name="T13" fmla="*/ 7774 h 12800"/>
              <a:gd name="T14" fmla="*/ 12216 w 12242"/>
              <a:gd name="T15" fmla="*/ 11383 h 12800"/>
              <a:gd name="T16" fmla="*/ 12216 w 12242"/>
              <a:gd name="T17" fmla="*/ 12285 h 12800"/>
              <a:gd name="T18" fmla="*/ 11729 w 12242"/>
              <a:gd name="T19" fmla="*/ 12800 h 12800"/>
              <a:gd name="T20" fmla="*/ 5941 w 12242"/>
              <a:gd name="T21" fmla="*/ 12800 h 12800"/>
              <a:gd name="T22" fmla="*/ 5685 w 12242"/>
              <a:gd name="T23" fmla="*/ 12542 h 12800"/>
              <a:gd name="T24" fmla="*/ 5685 w 12242"/>
              <a:gd name="T25" fmla="*/ 9905 h 12800"/>
              <a:gd name="T26" fmla="*/ 3713 w 12242"/>
              <a:gd name="T27" fmla="*/ 3831 h 12800"/>
              <a:gd name="T28" fmla="*/ 3739 w 12242"/>
              <a:gd name="T29" fmla="*/ 2981 h 12800"/>
              <a:gd name="T30" fmla="*/ 3989 w 12242"/>
              <a:gd name="T31" fmla="*/ 2605 h 12800"/>
              <a:gd name="T32" fmla="*/ 3989 w 12242"/>
              <a:gd name="T33" fmla="*/ 2173 h 12800"/>
              <a:gd name="T34" fmla="*/ 2913 w 12242"/>
              <a:gd name="T35" fmla="*/ 2173 h 12800"/>
              <a:gd name="T36" fmla="*/ 2605 w 12242"/>
              <a:gd name="T37" fmla="*/ 1864 h 12800"/>
              <a:gd name="T38" fmla="*/ 2605 w 12242"/>
              <a:gd name="T39" fmla="*/ 310 h 12800"/>
              <a:gd name="T40" fmla="*/ 2913 w 12242"/>
              <a:gd name="T41" fmla="*/ 0 h 12800"/>
              <a:gd name="T42" fmla="*/ 5509 w 12242"/>
              <a:gd name="T43" fmla="*/ 0 h 12800"/>
              <a:gd name="T44" fmla="*/ 5816 w 12242"/>
              <a:gd name="T45" fmla="*/ 309 h 12800"/>
              <a:gd name="T46" fmla="*/ 5816 w 12242"/>
              <a:gd name="T47" fmla="*/ 1863 h 12800"/>
              <a:gd name="T48" fmla="*/ 5508 w 12242"/>
              <a:gd name="T49" fmla="*/ 2173 h 12800"/>
              <a:gd name="T50" fmla="*/ 4432 w 12242"/>
              <a:gd name="T51" fmla="*/ 2173 h 12800"/>
              <a:gd name="T52" fmla="*/ 4432 w 12242"/>
              <a:gd name="T53" fmla="*/ 2612 h 12800"/>
              <a:gd name="T54" fmla="*/ 6659 w 12242"/>
              <a:gd name="T55" fmla="*/ 5378 h 12800"/>
              <a:gd name="T56" fmla="*/ 8579 w 12242"/>
              <a:gd name="T57" fmla="*/ 3444 h 12800"/>
              <a:gd name="T58" fmla="*/ 10500 w 12242"/>
              <a:gd name="T59" fmla="*/ 5378 h 12800"/>
              <a:gd name="T60" fmla="*/ 8580 w 12242"/>
              <a:gd name="T61" fmla="*/ 7311 h 12800"/>
              <a:gd name="T62" fmla="*/ 6659 w 12242"/>
              <a:gd name="T63" fmla="*/ 5378 h 12800"/>
              <a:gd name="T64" fmla="*/ 3637 w 12242"/>
              <a:gd name="T65" fmla="*/ 7594 h 12800"/>
              <a:gd name="T66" fmla="*/ 3918 w 12242"/>
              <a:gd name="T67" fmla="*/ 7775 h 12800"/>
              <a:gd name="T68" fmla="*/ 4610 w 12242"/>
              <a:gd name="T69" fmla="*/ 9321 h 12800"/>
              <a:gd name="T70" fmla="*/ 5148 w 12242"/>
              <a:gd name="T71" fmla="*/ 10816 h 12800"/>
              <a:gd name="T72" fmla="*/ 5122 w 12242"/>
              <a:gd name="T73" fmla="*/ 10841 h 12800"/>
              <a:gd name="T74" fmla="*/ 282 w 12242"/>
              <a:gd name="T75" fmla="*/ 10841 h 12800"/>
              <a:gd name="T76" fmla="*/ 0 w 12242"/>
              <a:gd name="T77" fmla="*/ 10558 h 12800"/>
              <a:gd name="T78" fmla="*/ 0 w 12242"/>
              <a:gd name="T79" fmla="*/ 10326 h 12800"/>
              <a:gd name="T80" fmla="*/ 973 w 12242"/>
              <a:gd name="T81" fmla="*/ 7852 h 12800"/>
              <a:gd name="T82" fmla="*/ 1639 w 12242"/>
              <a:gd name="T83" fmla="*/ 7594 h 12800"/>
              <a:gd name="T84" fmla="*/ 3637 w 12242"/>
              <a:gd name="T85" fmla="*/ 7594 h 12800"/>
              <a:gd name="T86" fmla="*/ 3073 w 12242"/>
              <a:gd name="T87" fmla="*/ 4682 h 12800"/>
              <a:gd name="T88" fmla="*/ 3483 w 12242"/>
              <a:gd name="T89" fmla="*/ 6899 h 12800"/>
              <a:gd name="T90" fmla="*/ 2689 w 12242"/>
              <a:gd name="T91" fmla="*/ 7181 h 12800"/>
              <a:gd name="T92" fmla="*/ 1408 w 12242"/>
              <a:gd name="T93" fmla="*/ 5893 h 12800"/>
              <a:gd name="T94" fmla="*/ 2688 w 12242"/>
              <a:gd name="T95" fmla="*/ 4605 h 12800"/>
              <a:gd name="T96" fmla="*/ 3073 w 12242"/>
              <a:gd name="T97" fmla="*/ 4682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242" h="12800">
                <a:moveTo>
                  <a:pt x="4432" y="2612"/>
                </a:moveTo>
                <a:cubicBezTo>
                  <a:pt x="4505" y="2676"/>
                  <a:pt x="4558" y="2759"/>
                  <a:pt x="4584" y="2852"/>
                </a:cubicBezTo>
                <a:cubicBezTo>
                  <a:pt x="4635" y="3006"/>
                  <a:pt x="4635" y="3909"/>
                  <a:pt x="5020" y="4965"/>
                </a:cubicBezTo>
                <a:cubicBezTo>
                  <a:pt x="5199" y="5455"/>
                  <a:pt x="5660" y="6383"/>
                  <a:pt x="6095" y="6975"/>
                </a:cubicBezTo>
                <a:cubicBezTo>
                  <a:pt x="6373" y="7357"/>
                  <a:pt x="6650" y="7621"/>
                  <a:pt x="6837" y="7778"/>
                </a:cubicBezTo>
                <a:cubicBezTo>
                  <a:pt x="6871" y="7776"/>
                  <a:pt x="6906" y="7774"/>
                  <a:pt x="6940" y="7774"/>
                </a:cubicBezTo>
                <a:lnTo>
                  <a:pt x="10167" y="7774"/>
                </a:lnTo>
                <a:cubicBezTo>
                  <a:pt x="11448" y="7774"/>
                  <a:pt x="12216" y="10094"/>
                  <a:pt x="12216" y="11383"/>
                </a:cubicBezTo>
                <a:lnTo>
                  <a:pt x="12216" y="12285"/>
                </a:lnTo>
                <a:cubicBezTo>
                  <a:pt x="12242" y="12568"/>
                  <a:pt x="12012" y="12800"/>
                  <a:pt x="11729" y="12800"/>
                </a:cubicBezTo>
                <a:lnTo>
                  <a:pt x="5941" y="12800"/>
                </a:lnTo>
                <a:cubicBezTo>
                  <a:pt x="5800" y="12799"/>
                  <a:pt x="5685" y="12684"/>
                  <a:pt x="5685" y="12542"/>
                </a:cubicBezTo>
                <a:lnTo>
                  <a:pt x="5685" y="9905"/>
                </a:lnTo>
                <a:cubicBezTo>
                  <a:pt x="4397" y="8142"/>
                  <a:pt x="3706" y="6014"/>
                  <a:pt x="3713" y="3831"/>
                </a:cubicBezTo>
                <a:cubicBezTo>
                  <a:pt x="3713" y="3548"/>
                  <a:pt x="3713" y="3264"/>
                  <a:pt x="3739" y="2981"/>
                </a:cubicBezTo>
                <a:cubicBezTo>
                  <a:pt x="3759" y="2824"/>
                  <a:pt x="3851" y="2684"/>
                  <a:pt x="3989" y="2605"/>
                </a:cubicBezTo>
                <a:lnTo>
                  <a:pt x="3989" y="2173"/>
                </a:lnTo>
                <a:lnTo>
                  <a:pt x="2913" y="2173"/>
                </a:lnTo>
                <a:cubicBezTo>
                  <a:pt x="2742" y="2173"/>
                  <a:pt x="2604" y="2034"/>
                  <a:pt x="2605" y="1864"/>
                </a:cubicBezTo>
                <a:lnTo>
                  <a:pt x="2605" y="310"/>
                </a:lnTo>
                <a:cubicBezTo>
                  <a:pt x="2604" y="139"/>
                  <a:pt x="2742" y="0"/>
                  <a:pt x="2913" y="0"/>
                </a:cubicBezTo>
                <a:lnTo>
                  <a:pt x="5509" y="0"/>
                </a:lnTo>
                <a:cubicBezTo>
                  <a:pt x="5679" y="0"/>
                  <a:pt x="5817" y="139"/>
                  <a:pt x="5816" y="309"/>
                </a:cubicBezTo>
                <a:lnTo>
                  <a:pt x="5816" y="1863"/>
                </a:lnTo>
                <a:cubicBezTo>
                  <a:pt x="5817" y="2034"/>
                  <a:pt x="5679" y="2173"/>
                  <a:pt x="5508" y="2173"/>
                </a:cubicBezTo>
                <a:lnTo>
                  <a:pt x="4432" y="2173"/>
                </a:lnTo>
                <a:lnTo>
                  <a:pt x="4432" y="2612"/>
                </a:lnTo>
                <a:close/>
                <a:moveTo>
                  <a:pt x="6659" y="5378"/>
                </a:moveTo>
                <a:cubicBezTo>
                  <a:pt x="6659" y="4310"/>
                  <a:pt x="7519" y="3444"/>
                  <a:pt x="8579" y="3444"/>
                </a:cubicBezTo>
                <a:cubicBezTo>
                  <a:pt x="9640" y="3444"/>
                  <a:pt x="10500" y="4310"/>
                  <a:pt x="10500" y="5378"/>
                </a:cubicBezTo>
                <a:cubicBezTo>
                  <a:pt x="10500" y="6445"/>
                  <a:pt x="9640" y="7311"/>
                  <a:pt x="8580" y="7311"/>
                </a:cubicBezTo>
                <a:cubicBezTo>
                  <a:pt x="7519" y="7311"/>
                  <a:pt x="6659" y="6445"/>
                  <a:pt x="6659" y="5378"/>
                </a:cubicBezTo>
                <a:close/>
                <a:moveTo>
                  <a:pt x="3637" y="7594"/>
                </a:moveTo>
                <a:cubicBezTo>
                  <a:pt x="3765" y="7594"/>
                  <a:pt x="3867" y="7671"/>
                  <a:pt x="3918" y="7775"/>
                </a:cubicBezTo>
                <a:cubicBezTo>
                  <a:pt x="4098" y="8239"/>
                  <a:pt x="4328" y="8934"/>
                  <a:pt x="4610" y="9321"/>
                </a:cubicBezTo>
                <a:cubicBezTo>
                  <a:pt x="4969" y="9836"/>
                  <a:pt x="5148" y="10197"/>
                  <a:pt x="5148" y="10816"/>
                </a:cubicBezTo>
                <a:lnTo>
                  <a:pt x="5122" y="10841"/>
                </a:lnTo>
                <a:lnTo>
                  <a:pt x="282" y="10841"/>
                </a:lnTo>
                <a:cubicBezTo>
                  <a:pt x="126" y="10839"/>
                  <a:pt x="1" y="10713"/>
                  <a:pt x="0" y="10558"/>
                </a:cubicBezTo>
                <a:lnTo>
                  <a:pt x="0" y="10326"/>
                </a:lnTo>
                <a:cubicBezTo>
                  <a:pt x="0" y="9527"/>
                  <a:pt x="358" y="8419"/>
                  <a:pt x="973" y="7852"/>
                </a:cubicBezTo>
                <a:cubicBezTo>
                  <a:pt x="1152" y="7671"/>
                  <a:pt x="1383" y="7594"/>
                  <a:pt x="1639" y="7594"/>
                </a:cubicBezTo>
                <a:lnTo>
                  <a:pt x="3637" y="7594"/>
                </a:lnTo>
                <a:close/>
                <a:moveTo>
                  <a:pt x="3073" y="4682"/>
                </a:moveTo>
                <a:cubicBezTo>
                  <a:pt x="3099" y="5455"/>
                  <a:pt x="3227" y="6202"/>
                  <a:pt x="3483" y="6899"/>
                </a:cubicBezTo>
                <a:cubicBezTo>
                  <a:pt x="3252" y="7079"/>
                  <a:pt x="2996" y="7181"/>
                  <a:pt x="2689" y="7181"/>
                </a:cubicBezTo>
                <a:cubicBezTo>
                  <a:pt x="1972" y="7181"/>
                  <a:pt x="1408" y="6615"/>
                  <a:pt x="1408" y="5893"/>
                </a:cubicBezTo>
                <a:cubicBezTo>
                  <a:pt x="1408" y="5172"/>
                  <a:pt x="1972" y="4605"/>
                  <a:pt x="2688" y="4605"/>
                </a:cubicBezTo>
                <a:cubicBezTo>
                  <a:pt x="2817" y="4605"/>
                  <a:pt x="2945" y="4630"/>
                  <a:pt x="3073" y="46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b="18814"/>
          <a:stretch>
            <a:fillRect/>
          </a:stretch>
        </p:blipFill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3" name="文本框 22"/>
          <p:cNvSpPr txBox="1"/>
          <p:nvPr/>
        </p:nvSpPr>
        <p:spPr>
          <a:xfrm>
            <a:off x="911672" y="2116701"/>
            <a:ext cx="10368656" cy="147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dirty="0">
                <a:solidFill>
                  <a:srgbClr val="ED7F4A"/>
                </a:solidFill>
                <a:latin typeface="Aa封神榜书" panose="00020600040101010101" pitchFamily="18" charset="-122"/>
                <a:ea typeface="Aa封神榜书" panose="00020600040101010101" pitchFamily="18" charset="-122"/>
                <a:cs typeface="+mn-ea"/>
                <a:sym typeface="+mn-lt"/>
              </a:rPr>
              <a:t>真诚面对挫折</a:t>
            </a:r>
            <a:endParaRPr lang="zh-CN" altLang="en-US" sz="8000" dirty="0">
              <a:solidFill>
                <a:srgbClr val="ED7F4A"/>
              </a:solidFill>
              <a:latin typeface="Aa封神榜书" panose="00020600040101010101" pitchFamily="18" charset="-122"/>
              <a:ea typeface="Aa封神榜书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922044" y="1270914"/>
            <a:ext cx="2347913" cy="7715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第三章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234141" y="3552580"/>
            <a:ext cx="97237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400">
                  <a:srgbClr val="ED7F4A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10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11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12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13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14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15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16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17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18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19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20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1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2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3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4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5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6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7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8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29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30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1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2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3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4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5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6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7.xml><?xml version="1.0" encoding="utf-8"?>
<p:tagLst xmlns:p="http://schemas.openxmlformats.org/presentationml/2006/main">
  <p:tag name="KSO_WM_DIAGRAM_VIRTUALLY_FRAME" val="{&quot;height&quot;:210.38629921259843,&quot;left&quot;:0,&quot;top&quot;:211.26543307086612,&quot;width&quot;:960}"/>
</p:tagLst>
</file>

<file path=ppt/tags/tag38.xml><?xml version="1.0" encoding="utf-8"?>
<p:tagLst xmlns:p="http://schemas.openxmlformats.org/presentationml/2006/main">
  <p:tag name="COMMONDATA" val="eyJoZGlkIjoiNzk0MjQ2MTM3NTU3OGUwYjMzZmFmZDllM2NkNzVhNjMifQ=="/>
  <p:tag name="ISLIDE.GUIDESSETTING" val="{&quot;Id&quot;:&quot;b25e4ff3-6c04-4797-888d-1e13266cd858&quot;,&quot;Name&quot;:&quot;标准&quot;,&quot;Kind&quot;:1,&quot;OldGuidesSetting&quot;:{&quot;HeaderHeight&quot;:15.0,&quot;FooterHeight&quot;:9.0,&quot;SideMargin&quot;:5.5,&quot;TopMargin&quot;:0.0,&quot;BottomMargin&quot;:0.0,&quot;IntervalMargin&quot;:1.5}}"/>
  <p:tag name="commondata" val="eyJoZGlkIjoiOTE5Y2ZkYTc0NzgyMjg1MzczZWY4NDc5ZjY4ZDNjYzcifQ=="/>
</p:tagLst>
</file>

<file path=ppt/tags/tag4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5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6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7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8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ags/tag9.xml><?xml version="1.0" encoding="utf-8"?>
<p:tagLst xmlns:p="http://schemas.openxmlformats.org/presentationml/2006/main">
  <p:tag name="KSO_WM_DIAGRAM_VIRTUALLY_FRAME" val="{&quot;height&quot;:276.9062992125984,&quot;left&quot;:227.25,&quot;top&quot;:95.22771653543307,&quot;width&quot;:674.25}"/>
</p:tagLst>
</file>

<file path=ppt/theme/theme1.xml><?xml version="1.0" encoding="utf-8"?>
<a:theme xmlns:a="http://schemas.openxmlformats.org/drawingml/2006/main" name="WPS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F4A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>宽屏</PresentationFormat>
  <Paragraphs>211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Aa封神榜书</vt:lpstr>
      <vt:lpstr>OPPOSans M</vt:lpstr>
      <vt:lpstr>思源宋体 CN Heavy</vt:lpstr>
      <vt:lpstr>思源黑体 CN Regular</vt:lpstr>
      <vt:lpstr>黑体</vt:lpstr>
      <vt:lpstr>微软雅黑</vt:lpstr>
      <vt:lpstr>Arial Unicode MS</vt:lpstr>
      <vt:lpstr>思源黑体 CN Bold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1.挫而不折 向阳生长 2.和挫折君的友谊之旅</dc:title>
  <dc:creator>杨哥</dc:creator>
  <cp:lastModifiedBy>倦</cp:lastModifiedBy>
  <cp:revision>12</cp:revision>
  <dcterms:created xsi:type="dcterms:W3CDTF">2023-08-09T12:44:00Z</dcterms:created>
  <dcterms:modified xsi:type="dcterms:W3CDTF">2024-10-11T09:07:07Z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2052-12.1.0.18276</vt:lpwstr>
  </property>
</Properties>
</file>