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65" r:id="rId4"/>
    <p:sldId id="263" r:id="rId6"/>
    <p:sldId id="258" r:id="rId7"/>
    <p:sldId id="268" r:id="rId8"/>
    <p:sldId id="264" r:id="rId9"/>
    <p:sldId id="270" r:id="rId10"/>
    <p:sldId id="269" r:id="rId11"/>
    <p:sldId id="288" r:id="rId12"/>
    <p:sldId id="273" r:id="rId13"/>
    <p:sldId id="276" r:id="rId14"/>
    <p:sldId id="289" r:id="rId15"/>
    <p:sldId id="275" r:id="rId16"/>
    <p:sldId id="279" r:id="rId17"/>
    <p:sldId id="291" r:id="rId18"/>
    <p:sldId id="283" r:id="rId19"/>
    <p:sldId id="282" r:id="rId20"/>
    <p:sldId id="281" r:id="rId21"/>
    <p:sldId id="280" r:id="rId22"/>
    <p:sldId id="285" r:id="rId23"/>
    <p:sldId id="272" r:id="rId24"/>
    <p:sldId id="287" r:id="rId25"/>
    <p:sldId id="286" r:id="rId26"/>
    <p:sldId id="267" r:id="rId27"/>
    <p:sldId id="292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F68"/>
    <a:srgbClr val="A2D544"/>
    <a:srgbClr val="076566"/>
    <a:srgbClr val="F79D26"/>
    <a:srgbClr val="9C5F40"/>
    <a:srgbClr val="FEEBC0"/>
    <a:srgbClr val="A0C73E"/>
    <a:srgbClr val="F9D15F"/>
    <a:srgbClr val="FBC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249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tags" Target="tags/tag4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0F7F1-9340-4565-8F6A-8EF0638A6C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E47CA-4A2C-4A49-A898-E62EC9DE54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E47CA-4A2C-4A49-A898-E62EC9DE54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7" r="13388" b="66985"/>
          <a:stretch>
            <a:fillRect/>
          </a:stretch>
        </p:blipFill>
        <p:spPr>
          <a:xfrm>
            <a:off x="2662630" y="-104837"/>
            <a:ext cx="6866737" cy="18654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7" t="29215" r="18772" b="12272"/>
          <a:stretch>
            <a:fillRect/>
          </a:stretch>
        </p:blipFill>
        <p:spPr>
          <a:xfrm>
            <a:off x="1123652" y="1431463"/>
            <a:ext cx="9944692" cy="484750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4" t="-6114" r="13829" b="63652"/>
          <a:stretch>
            <a:fillRect/>
          </a:stretch>
        </p:blipFill>
        <p:spPr>
          <a:xfrm>
            <a:off x="2783645" y="-104837"/>
            <a:ext cx="6745722" cy="23122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8" r="51465" b="3022"/>
          <a:stretch>
            <a:fillRect/>
          </a:stretch>
        </p:blipFill>
        <p:spPr>
          <a:xfrm>
            <a:off x="0" y="3429000"/>
            <a:ext cx="4657269" cy="3429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5" t="33118"/>
          <a:stretch>
            <a:fillRect/>
          </a:stretch>
        </p:blipFill>
        <p:spPr>
          <a:xfrm>
            <a:off x="8003275" y="3894490"/>
            <a:ext cx="4075152" cy="29635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5067-0393-45AF-9A22-7A54890406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D208-F1FE-4336-8FC3-C0A202E2F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5067-0393-45AF-9A22-7A54890406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D208-F1FE-4336-8FC3-C0A202E2F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5067-0393-45AF-9A22-7A54890406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D208-F1FE-4336-8FC3-C0A202E2F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5067-0393-45AF-9A22-7A54890406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D208-F1FE-4336-8FC3-C0A202E2F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5067-0393-45AF-9A22-7A54890406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D208-F1FE-4336-8FC3-C0A202E2F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5067-0393-45AF-9A22-7A54890406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D208-F1FE-4336-8FC3-C0A202E2F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0" t="29809" r="18454" b="12951"/>
          <a:stretch>
            <a:fillRect/>
          </a:stretch>
        </p:blipFill>
        <p:spPr>
          <a:xfrm>
            <a:off x="793653" y="468121"/>
            <a:ext cx="10604693" cy="59217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2" t="62166" r="7838" b="5138"/>
          <a:stretch>
            <a:fillRect/>
          </a:stretch>
        </p:blipFill>
        <p:spPr>
          <a:xfrm>
            <a:off x="8101466" y="4615680"/>
            <a:ext cx="3878921" cy="224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8" r="80140"/>
          <a:stretch>
            <a:fillRect/>
          </a:stretch>
        </p:blipFill>
        <p:spPr>
          <a:xfrm>
            <a:off x="476947" y="3429000"/>
            <a:ext cx="1410095" cy="33590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2" t="29724" r="19197" b="12696"/>
          <a:stretch>
            <a:fillRect/>
          </a:stretch>
        </p:blipFill>
        <p:spPr>
          <a:xfrm>
            <a:off x="360932" y="236608"/>
            <a:ext cx="11470136" cy="638478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609600" y="468849"/>
            <a:ext cx="10972800" cy="107748"/>
          </a:xfrm>
          <a:prstGeom prst="rect">
            <a:avLst/>
          </a:prstGeom>
          <a:solidFill>
            <a:srgbClr val="076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rot="16200000" flipV="1">
            <a:off x="-2237464" y="3423661"/>
            <a:ext cx="5812554" cy="118425"/>
          </a:xfrm>
          <a:prstGeom prst="rect">
            <a:avLst/>
          </a:prstGeom>
          <a:solidFill>
            <a:srgbClr val="076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09600" y="6305672"/>
            <a:ext cx="10972800" cy="107748"/>
          </a:xfrm>
          <a:prstGeom prst="rect">
            <a:avLst/>
          </a:prstGeom>
          <a:solidFill>
            <a:srgbClr val="076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 rot="16200000" flipV="1">
            <a:off x="8616910" y="3423661"/>
            <a:ext cx="5812554" cy="118425"/>
          </a:xfrm>
          <a:prstGeom prst="rect">
            <a:avLst/>
          </a:prstGeom>
          <a:solidFill>
            <a:srgbClr val="076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5067-0393-45AF-9A22-7A54890406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D208-F1FE-4336-8FC3-C0A202E2F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5067-0393-45AF-9A22-7A54890406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D208-F1FE-4336-8FC3-C0A202E2F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A5067-0393-45AF-9A22-7A54890406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CD208-F1FE-4336-8FC3-C0A202E2F71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40.xml"/><Relationship Id="rId32" Type="http://schemas.openxmlformats.org/officeDocument/2006/relationships/tags" Target="../tags/tag39.xml"/><Relationship Id="rId31" Type="http://schemas.openxmlformats.org/officeDocument/2006/relationships/tags" Target="../tags/tag38.xml"/><Relationship Id="rId30" Type="http://schemas.openxmlformats.org/officeDocument/2006/relationships/tags" Target="../tags/tag37.xml"/><Relationship Id="rId3" Type="http://schemas.openxmlformats.org/officeDocument/2006/relationships/tags" Target="../tags/tag10.xml"/><Relationship Id="rId29" Type="http://schemas.openxmlformats.org/officeDocument/2006/relationships/tags" Target="../tags/tag36.xml"/><Relationship Id="rId28" Type="http://schemas.openxmlformats.org/officeDocument/2006/relationships/tags" Target="../tags/tag35.xml"/><Relationship Id="rId27" Type="http://schemas.openxmlformats.org/officeDocument/2006/relationships/tags" Target="../tags/tag34.xml"/><Relationship Id="rId26" Type="http://schemas.openxmlformats.org/officeDocument/2006/relationships/tags" Target="../tags/tag33.xml"/><Relationship Id="rId25" Type="http://schemas.openxmlformats.org/officeDocument/2006/relationships/tags" Target="../tags/tag32.xml"/><Relationship Id="rId24" Type="http://schemas.openxmlformats.org/officeDocument/2006/relationships/tags" Target="../tags/tag31.xml"/><Relationship Id="rId23" Type="http://schemas.openxmlformats.org/officeDocument/2006/relationships/tags" Target="../tags/tag30.xml"/><Relationship Id="rId22" Type="http://schemas.openxmlformats.org/officeDocument/2006/relationships/tags" Target="../tags/tag29.xml"/><Relationship Id="rId21" Type="http://schemas.openxmlformats.org/officeDocument/2006/relationships/tags" Target="../tags/tag28.xml"/><Relationship Id="rId20" Type="http://schemas.openxmlformats.org/officeDocument/2006/relationships/tags" Target="../tags/tag27.xml"/><Relationship Id="rId2" Type="http://schemas.openxmlformats.org/officeDocument/2006/relationships/image" Target="../media/image6.png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9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855186" y="2546719"/>
            <a:ext cx="6634011" cy="2257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8000"/>
              </a:lnSpc>
            </a:pPr>
            <a:r>
              <a:rPr lang="zh-CN" sz="8000" b="1" dirty="0">
                <a:solidFill>
                  <a:srgbClr val="F4DF68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认识自己</a:t>
            </a:r>
            <a:endParaRPr lang="zh-CN" sz="8000" b="1" dirty="0">
              <a:solidFill>
                <a:srgbClr val="F4DF68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  <a:p>
            <a:pPr algn="ctr">
              <a:lnSpc>
                <a:spcPct val="88000"/>
              </a:lnSpc>
            </a:pPr>
            <a:r>
              <a:rPr lang="zh-CN" sz="8000" b="1" dirty="0">
                <a:solidFill>
                  <a:srgbClr val="F4DF68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拥抱自信</a:t>
            </a:r>
            <a:endParaRPr lang="zh-CN" sz="8000" b="1" dirty="0">
              <a:solidFill>
                <a:srgbClr val="F4DF68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85393" y="5051184"/>
            <a:ext cx="362119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800" b="1" dirty="0">
                <a:solidFill>
                  <a:srgbClr val="A2D54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刘海粟小学</a:t>
            </a:r>
            <a:endParaRPr lang="zh-CN" altLang="en-US" sz="2800" b="1" dirty="0">
              <a:solidFill>
                <a:srgbClr val="A2D54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4DF68"/>
                </a:solidFill>
                <a:effectLst/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+mn-ea"/>
              </a:rPr>
              <a:t>自信是激发潜能的最佳法宝</a:t>
            </a:r>
            <a:endParaRPr lang="zh-CN" altLang="en-US" sz="3600" b="1" dirty="0">
              <a:solidFill>
                <a:srgbClr val="F4DF68"/>
              </a:solidFill>
              <a:effectLst/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grpSp>
        <p:nvGrpSpPr>
          <p:cNvPr id="54" name="组合 53"/>
          <p:cNvGrpSpPr/>
          <p:nvPr>
            <p:custDataLst>
              <p:tags r:id="rId3"/>
            </p:custDataLst>
          </p:nvPr>
        </p:nvGrpSpPr>
        <p:grpSpPr>
          <a:xfrm>
            <a:off x="1755438" y="1955465"/>
            <a:ext cx="2427876" cy="2605788"/>
            <a:chOff x="2260317" y="2292866"/>
            <a:chExt cx="2262938" cy="2428763"/>
          </a:xfrm>
        </p:grpSpPr>
        <p:grpSp>
          <p:nvGrpSpPr>
            <p:cNvPr id="52" name="组合 51"/>
            <p:cNvGrpSpPr/>
            <p:nvPr/>
          </p:nvGrpSpPr>
          <p:grpSpPr>
            <a:xfrm>
              <a:off x="2472375" y="2292866"/>
              <a:ext cx="1532035" cy="1138625"/>
              <a:chOff x="2579012" y="2309974"/>
              <a:chExt cx="1532035" cy="1138625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2579012" y="2309974"/>
                <a:ext cx="466283" cy="1100821"/>
                <a:chOff x="6659374" y="2441575"/>
                <a:chExt cx="497375" cy="1243450"/>
              </a:xfrm>
            </p:grpSpPr>
            <p:sp>
              <p:nvSpPr>
                <p:cNvPr id="5" name="Freeform 37"/>
                <p:cNvSpPr>
                  <a:spLocks noEditPoints="1"/>
                </p:cNvSpPr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6659374" y="2441575"/>
                  <a:ext cx="497375" cy="1243449"/>
                </a:xfrm>
                <a:custGeom>
                  <a:avLst/>
                  <a:gdLst>
                    <a:gd name="T0" fmla="*/ 15 w 87"/>
                    <a:gd name="T1" fmla="*/ 29 h 237"/>
                    <a:gd name="T2" fmla="*/ 43 w 87"/>
                    <a:gd name="T3" fmla="*/ 0 h 237"/>
                    <a:gd name="T4" fmla="*/ 71 w 87"/>
                    <a:gd name="T5" fmla="*/ 29 h 237"/>
                    <a:gd name="T6" fmla="*/ 43 w 87"/>
                    <a:gd name="T7" fmla="*/ 57 h 237"/>
                    <a:gd name="T8" fmla="*/ 15 w 87"/>
                    <a:gd name="T9" fmla="*/ 29 h 237"/>
                    <a:gd name="T10" fmla="*/ 43 w 87"/>
                    <a:gd name="T11" fmla="*/ 61 h 237"/>
                    <a:gd name="T12" fmla="*/ 14 w 87"/>
                    <a:gd name="T13" fmla="*/ 75 h 237"/>
                    <a:gd name="T14" fmla="*/ 14 w 87"/>
                    <a:gd name="T15" fmla="*/ 75 h 237"/>
                    <a:gd name="T16" fmla="*/ 14 w 87"/>
                    <a:gd name="T17" fmla="*/ 237 h 237"/>
                    <a:gd name="T18" fmla="*/ 29 w 87"/>
                    <a:gd name="T19" fmla="*/ 237 h 237"/>
                    <a:gd name="T20" fmla="*/ 32 w 87"/>
                    <a:gd name="T21" fmla="*/ 156 h 237"/>
                    <a:gd name="T22" fmla="*/ 52 w 87"/>
                    <a:gd name="T23" fmla="*/ 156 h 237"/>
                    <a:gd name="T24" fmla="*/ 56 w 87"/>
                    <a:gd name="T25" fmla="*/ 237 h 237"/>
                    <a:gd name="T26" fmla="*/ 73 w 87"/>
                    <a:gd name="T27" fmla="*/ 237 h 237"/>
                    <a:gd name="T28" fmla="*/ 73 w 87"/>
                    <a:gd name="T29" fmla="*/ 78 h 237"/>
                    <a:gd name="T30" fmla="*/ 73 w 87"/>
                    <a:gd name="T31" fmla="*/ 76 h 237"/>
                    <a:gd name="T32" fmla="*/ 43 w 87"/>
                    <a:gd name="T33" fmla="*/ 61 h 237"/>
                    <a:gd name="T34" fmla="*/ 0 w 87"/>
                    <a:gd name="T35" fmla="*/ 76 h 237"/>
                    <a:gd name="T36" fmla="*/ 0 w 87"/>
                    <a:gd name="T37" fmla="*/ 155 h 237"/>
                    <a:gd name="T38" fmla="*/ 12 w 87"/>
                    <a:gd name="T39" fmla="*/ 155 h 237"/>
                    <a:gd name="T40" fmla="*/ 12 w 87"/>
                    <a:gd name="T41" fmla="*/ 66 h 237"/>
                    <a:gd name="T42" fmla="*/ 0 w 87"/>
                    <a:gd name="T43" fmla="*/ 76 h 237"/>
                    <a:gd name="T44" fmla="*/ 75 w 87"/>
                    <a:gd name="T45" fmla="*/ 66 h 237"/>
                    <a:gd name="T46" fmla="*/ 75 w 87"/>
                    <a:gd name="T47" fmla="*/ 155 h 237"/>
                    <a:gd name="T48" fmla="*/ 87 w 87"/>
                    <a:gd name="T49" fmla="*/ 155 h 237"/>
                    <a:gd name="T50" fmla="*/ 87 w 87"/>
                    <a:gd name="T51" fmla="*/ 76 h 237"/>
                    <a:gd name="T52" fmla="*/ 75 w 87"/>
                    <a:gd name="T53" fmla="*/ 66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87" h="237">
                      <a:moveTo>
                        <a:pt x="15" y="29"/>
                      </a:moveTo>
                      <a:cubicBezTo>
                        <a:pt x="15" y="13"/>
                        <a:pt x="28" y="0"/>
                        <a:pt x="43" y="0"/>
                      </a:cubicBezTo>
                      <a:cubicBezTo>
                        <a:pt x="59" y="0"/>
                        <a:pt x="71" y="13"/>
                        <a:pt x="71" y="29"/>
                      </a:cubicBezTo>
                      <a:cubicBezTo>
                        <a:pt x="71" y="44"/>
                        <a:pt x="59" y="57"/>
                        <a:pt x="43" y="57"/>
                      </a:cubicBezTo>
                      <a:cubicBezTo>
                        <a:pt x="28" y="57"/>
                        <a:pt x="15" y="44"/>
                        <a:pt x="15" y="29"/>
                      </a:cubicBezTo>
                      <a:close/>
                      <a:moveTo>
                        <a:pt x="43" y="61"/>
                      </a:moveTo>
                      <a:cubicBezTo>
                        <a:pt x="28" y="61"/>
                        <a:pt x="16" y="67"/>
                        <a:pt x="14" y="75"/>
                      </a:cubicBezTo>
                      <a:cubicBezTo>
                        <a:pt x="14" y="75"/>
                        <a:pt x="14" y="75"/>
                        <a:pt x="14" y="75"/>
                      </a:cubicBezTo>
                      <a:cubicBezTo>
                        <a:pt x="14" y="237"/>
                        <a:pt x="14" y="237"/>
                        <a:pt x="14" y="237"/>
                      </a:cubicBezTo>
                      <a:cubicBezTo>
                        <a:pt x="29" y="237"/>
                        <a:pt x="29" y="237"/>
                        <a:pt x="29" y="237"/>
                      </a:cubicBezTo>
                      <a:cubicBezTo>
                        <a:pt x="32" y="156"/>
                        <a:pt x="32" y="156"/>
                        <a:pt x="32" y="156"/>
                      </a:cubicBezTo>
                      <a:cubicBezTo>
                        <a:pt x="52" y="156"/>
                        <a:pt x="52" y="156"/>
                        <a:pt x="52" y="156"/>
                      </a:cubicBezTo>
                      <a:cubicBezTo>
                        <a:pt x="56" y="237"/>
                        <a:pt x="56" y="237"/>
                        <a:pt x="56" y="237"/>
                      </a:cubicBezTo>
                      <a:cubicBezTo>
                        <a:pt x="73" y="237"/>
                        <a:pt x="73" y="237"/>
                        <a:pt x="73" y="237"/>
                      </a:cubicBezTo>
                      <a:cubicBezTo>
                        <a:pt x="73" y="78"/>
                        <a:pt x="73" y="78"/>
                        <a:pt x="73" y="78"/>
                      </a:cubicBezTo>
                      <a:cubicBezTo>
                        <a:pt x="73" y="77"/>
                        <a:pt x="73" y="77"/>
                        <a:pt x="73" y="76"/>
                      </a:cubicBezTo>
                      <a:cubicBezTo>
                        <a:pt x="73" y="68"/>
                        <a:pt x="60" y="61"/>
                        <a:pt x="43" y="61"/>
                      </a:cubicBezTo>
                      <a:close/>
                      <a:moveTo>
                        <a:pt x="0" y="76"/>
                      </a:moveTo>
                      <a:cubicBezTo>
                        <a:pt x="0" y="155"/>
                        <a:pt x="0" y="155"/>
                        <a:pt x="0" y="155"/>
                      </a:cubicBezTo>
                      <a:cubicBezTo>
                        <a:pt x="12" y="155"/>
                        <a:pt x="12" y="155"/>
                        <a:pt x="12" y="155"/>
                      </a:cubicBezTo>
                      <a:cubicBezTo>
                        <a:pt x="12" y="66"/>
                        <a:pt x="12" y="66"/>
                        <a:pt x="12" y="66"/>
                      </a:cubicBezTo>
                      <a:cubicBezTo>
                        <a:pt x="9" y="66"/>
                        <a:pt x="0" y="68"/>
                        <a:pt x="0" y="76"/>
                      </a:cubicBezTo>
                      <a:close/>
                      <a:moveTo>
                        <a:pt x="75" y="66"/>
                      </a:moveTo>
                      <a:cubicBezTo>
                        <a:pt x="75" y="155"/>
                        <a:pt x="75" y="155"/>
                        <a:pt x="75" y="155"/>
                      </a:cubicBezTo>
                      <a:cubicBezTo>
                        <a:pt x="87" y="155"/>
                        <a:pt x="87" y="155"/>
                        <a:pt x="87" y="155"/>
                      </a:cubicBezTo>
                      <a:cubicBezTo>
                        <a:pt x="87" y="76"/>
                        <a:pt x="87" y="76"/>
                        <a:pt x="87" y="76"/>
                      </a:cubicBezTo>
                      <a:cubicBezTo>
                        <a:pt x="87" y="68"/>
                        <a:pt x="78" y="66"/>
                        <a:pt x="75" y="66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 b="1"/>
                </a:p>
              </p:txBody>
            </p:sp>
            <p:sp>
              <p:nvSpPr>
                <p:cNvPr id="7" name="Freeform 38"/>
                <p:cNvSpPr/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6773405" y="2452678"/>
                  <a:ext cx="138295" cy="131007"/>
                </a:xfrm>
                <a:custGeom>
                  <a:avLst/>
                  <a:gdLst>
                    <a:gd name="T0" fmla="*/ 24 w 24"/>
                    <a:gd name="T1" fmla="*/ 0 h 25"/>
                    <a:gd name="T2" fmla="*/ 0 w 24"/>
                    <a:gd name="T3" fmla="*/ 25 h 25"/>
                    <a:gd name="T4" fmla="*/ 2 w 24"/>
                    <a:gd name="T5" fmla="*/ 25 h 25"/>
                    <a:gd name="T6" fmla="*/ 23 w 24"/>
                    <a:gd name="T7" fmla="*/ 3 h 25"/>
                    <a:gd name="T8" fmla="*/ 24 w 24"/>
                    <a:gd name="T9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5">
                      <a:moveTo>
                        <a:pt x="24" y="0"/>
                      </a:moveTo>
                      <a:cubicBezTo>
                        <a:pt x="11" y="2"/>
                        <a:pt x="1" y="13"/>
                        <a:pt x="0" y="25"/>
                      </a:cubicBezTo>
                      <a:cubicBezTo>
                        <a:pt x="1" y="25"/>
                        <a:pt x="2" y="25"/>
                        <a:pt x="2" y="25"/>
                      </a:cubicBezTo>
                      <a:cubicBezTo>
                        <a:pt x="4" y="14"/>
                        <a:pt x="12" y="6"/>
                        <a:pt x="23" y="3"/>
                      </a:cubicBezTo>
                      <a:cubicBezTo>
                        <a:pt x="23" y="2"/>
                        <a:pt x="23" y="1"/>
                        <a:pt x="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 b="1"/>
                </a:p>
              </p:txBody>
            </p:sp>
            <p:sp>
              <p:nvSpPr>
                <p:cNvPr id="8" name="Rectangle 1277"/>
                <p:cNvSpPr>
                  <a:spLocks noChangeArrowheads="1"/>
                </p:cNvSpPr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6659374" y="3002635"/>
                  <a:ext cx="67934" cy="251623"/>
                </a:xfrm>
                <a:prstGeom prst="rect">
                  <a:avLst/>
                </a:prstGeom>
                <a:solidFill>
                  <a:srgbClr val="A2D5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000" b="1"/>
                </a:p>
              </p:txBody>
            </p:sp>
            <p:sp>
              <p:nvSpPr>
                <p:cNvPr id="9" name="Rectangle 1278"/>
                <p:cNvSpPr>
                  <a:spLocks noChangeArrowheads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7088814" y="3002635"/>
                  <a:ext cx="67934" cy="251623"/>
                </a:xfrm>
                <a:prstGeom prst="rect">
                  <a:avLst/>
                </a:prstGeom>
                <a:solidFill>
                  <a:srgbClr val="A2D5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000" b="1"/>
                </a:p>
              </p:txBody>
            </p:sp>
            <p:sp>
              <p:nvSpPr>
                <p:cNvPr id="10" name="Freeform 1279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6739438" y="3110125"/>
                  <a:ext cx="337245" cy="574900"/>
                </a:xfrm>
                <a:custGeom>
                  <a:avLst/>
                  <a:gdLst>
                    <a:gd name="T0" fmla="*/ 0 w 139"/>
                    <a:gd name="T1" fmla="*/ 345 h 345"/>
                    <a:gd name="T2" fmla="*/ 35 w 139"/>
                    <a:gd name="T3" fmla="*/ 345 h 345"/>
                    <a:gd name="T4" fmla="*/ 42 w 139"/>
                    <a:gd name="T5" fmla="*/ 154 h 345"/>
                    <a:gd name="T6" fmla="*/ 90 w 139"/>
                    <a:gd name="T7" fmla="*/ 154 h 345"/>
                    <a:gd name="T8" fmla="*/ 99 w 139"/>
                    <a:gd name="T9" fmla="*/ 345 h 345"/>
                    <a:gd name="T10" fmla="*/ 139 w 139"/>
                    <a:gd name="T11" fmla="*/ 345 h 345"/>
                    <a:gd name="T12" fmla="*/ 139 w 139"/>
                    <a:gd name="T13" fmla="*/ 0 h 345"/>
                    <a:gd name="T14" fmla="*/ 0 w 139"/>
                    <a:gd name="T15" fmla="*/ 0 h 345"/>
                    <a:gd name="T16" fmla="*/ 0 w 139"/>
                    <a:gd name="T17" fmla="*/ 345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9" h="345">
                      <a:moveTo>
                        <a:pt x="0" y="345"/>
                      </a:moveTo>
                      <a:lnTo>
                        <a:pt x="35" y="345"/>
                      </a:lnTo>
                      <a:lnTo>
                        <a:pt x="42" y="154"/>
                      </a:lnTo>
                      <a:lnTo>
                        <a:pt x="90" y="154"/>
                      </a:lnTo>
                      <a:lnTo>
                        <a:pt x="99" y="345"/>
                      </a:lnTo>
                      <a:lnTo>
                        <a:pt x="139" y="345"/>
                      </a:lnTo>
                      <a:lnTo>
                        <a:pt x="139" y="0"/>
                      </a:lnTo>
                      <a:lnTo>
                        <a:pt x="0" y="0"/>
                      </a:lnTo>
                      <a:lnTo>
                        <a:pt x="0" y="345"/>
                      </a:lnTo>
                      <a:close/>
                    </a:path>
                  </a:pathLst>
                </a:custGeom>
                <a:solidFill>
                  <a:srgbClr val="A2D5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000" b="1"/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3038241" y="2869743"/>
                <a:ext cx="1072806" cy="578856"/>
                <a:chOff x="3743811" y="3399075"/>
                <a:chExt cx="1072806" cy="578856"/>
              </a:xfrm>
            </p:grpSpPr>
            <p:cxnSp>
              <p:nvCxnSpPr>
                <p:cNvPr id="27" name="直接连接符 26"/>
                <p:cNvCxnSpPr/>
                <p:nvPr>
                  <p:custDataLst>
                    <p:tags r:id="rId9"/>
                  </p:custDataLst>
                </p:nvPr>
              </p:nvCxnSpPr>
              <p:spPr>
                <a:xfrm>
                  <a:off x="3743811" y="3977931"/>
                  <a:ext cx="1072806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>
                  <p:custDataLst>
                    <p:tags r:id="rId10"/>
                  </p:custDataLst>
                </p:nvPr>
              </p:nvCxnSpPr>
              <p:spPr>
                <a:xfrm>
                  <a:off x="3743811" y="3399075"/>
                  <a:ext cx="1072806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箭头: 上下 36"/>
              <p:cNvSpPr/>
              <p:nvPr>
                <p:custDataLst>
                  <p:tags r:id="rId11"/>
                </p:custDataLst>
              </p:nvPr>
            </p:nvSpPr>
            <p:spPr>
              <a:xfrm>
                <a:off x="3498423" y="2865043"/>
                <a:ext cx="174726" cy="583551"/>
              </a:xfrm>
              <a:prstGeom prst="upDownArrow">
                <a:avLst/>
              </a:prstGeom>
              <a:solidFill>
                <a:srgbClr val="A2D5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/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3187006" y="2448131"/>
                <a:ext cx="797560" cy="429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</a:rPr>
                  <a:t>50 %</a:t>
                </a:r>
                <a:endParaRPr lang="en-US" altLang="zh-CN" sz="2400" b="1" dirty="0">
                  <a:solidFill>
                    <a:schemeClr val="bg1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endParaRPr>
              </a:p>
            </p:txBody>
          </p:sp>
        </p:grpSp>
        <p:sp>
          <p:nvSpPr>
            <p:cNvPr id="44" name="文本框 43"/>
            <p:cNvSpPr txBox="1"/>
            <p:nvPr>
              <p:custDataLst>
                <p:tags r:id="rId13"/>
              </p:custDataLst>
            </p:nvPr>
          </p:nvSpPr>
          <p:spPr>
            <a:xfrm>
              <a:off x="2260317" y="3604195"/>
              <a:ext cx="2262938" cy="1117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早期的学者认为：一个正常人只运用了自身潜能的一半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</p:grpSp>
      <p:grpSp>
        <p:nvGrpSpPr>
          <p:cNvPr id="53" name="组合 52"/>
          <p:cNvGrpSpPr/>
          <p:nvPr>
            <p:custDataLst>
              <p:tags r:id="rId14"/>
            </p:custDataLst>
          </p:nvPr>
        </p:nvGrpSpPr>
        <p:grpSpPr>
          <a:xfrm>
            <a:off x="4638822" y="1956389"/>
            <a:ext cx="2427876" cy="2627867"/>
            <a:chOff x="4964531" y="2277238"/>
            <a:chExt cx="2262938" cy="2449342"/>
          </a:xfrm>
        </p:grpSpPr>
        <p:grpSp>
          <p:nvGrpSpPr>
            <p:cNvPr id="50" name="组合 49"/>
            <p:cNvGrpSpPr/>
            <p:nvPr/>
          </p:nvGrpSpPr>
          <p:grpSpPr>
            <a:xfrm>
              <a:off x="5272954" y="2277238"/>
              <a:ext cx="1547825" cy="1151762"/>
              <a:chOff x="5862857" y="2807212"/>
              <a:chExt cx="1547825" cy="1151762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5862857" y="2807212"/>
                <a:ext cx="466283" cy="1100820"/>
                <a:chOff x="8700145" y="2558135"/>
                <a:chExt cx="327025" cy="889000"/>
              </a:xfrm>
            </p:grpSpPr>
            <p:sp>
              <p:nvSpPr>
                <p:cNvPr id="15" name="Freeform 22"/>
                <p:cNvSpPr>
                  <a:spLocks noEditPoints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8700145" y="2558135"/>
                  <a:ext cx="327025" cy="889000"/>
                </a:xfrm>
                <a:custGeom>
                  <a:avLst/>
                  <a:gdLst>
                    <a:gd name="T0" fmla="*/ 15 w 87"/>
                    <a:gd name="T1" fmla="*/ 29 h 237"/>
                    <a:gd name="T2" fmla="*/ 43 w 87"/>
                    <a:gd name="T3" fmla="*/ 0 h 237"/>
                    <a:gd name="T4" fmla="*/ 71 w 87"/>
                    <a:gd name="T5" fmla="*/ 29 h 237"/>
                    <a:gd name="T6" fmla="*/ 43 w 87"/>
                    <a:gd name="T7" fmla="*/ 57 h 237"/>
                    <a:gd name="T8" fmla="*/ 15 w 87"/>
                    <a:gd name="T9" fmla="*/ 29 h 237"/>
                    <a:gd name="T10" fmla="*/ 43 w 87"/>
                    <a:gd name="T11" fmla="*/ 61 h 237"/>
                    <a:gd name="T12" fmla="*/ 14 w 87"/>
                    <a:gd name="T13" fmla="*/ 75 h 237"/>
                    <a:gd name="T14" fmla="*/ 14 w 87"/>
                    <a:gd name="T15" fmla="*/ 75 h 237"/>
                    <a:gd name="T16" fmla="*/ 14 w 87"/>
                    <a:gd name="T17" fmla="*/ 237 h 237"/>
                    <a:gd name="T18" fmla="*/ 29 w 87"/>
                    <a:gd name="T19" fmla="*/ 237 h 237"/>
                    <a:gd name="T20" fmla="*/ 32 w 87"/>
                    <a:gd name="T21" fmla="*/ 156 h 237"/>
                    <a:gd name="T22" fmla="*/ 52 w 87"/>
                    <a:gd name="T23" fmla="*/ 156 h 237"/>
                    <a:gd name="T24" fmla="*/ 55 w 87"/>
                    <a:gd name="T25" fmla="*/ 237 h 237"/>
                    <a:gd name="T26" fmla="*/ 73 w 87"/>
                    <a:gd name="T27" fmla="*/ 237 h 237"/>
                    <a:gd name="T28" fmla="*/ 73 w 87"/>
                    <a:gd name="T29" fmla="*/ 78 h 237"/>
                    <a:gd name="T30" fmla="*/ 73 w 87"/>
                    <a:gd name="T31" fmla="*/ 76 h 237"/>
                    <a:gd name="T32" fmla="*/ 43 w 87"/>
                    <a:gd name="T33" fmla="*/ 61 h 237"/>
                    <a:gd name="T34" fmla="*/ 0 w 87"/>
                    <a:gd name="T35" fmla="*/ 76 h 237"/>
                    <a:gd name="T36" fmla="*/ 0 w 87"/>
                    <a:gd name="T37" fmla="*/ 155 h 237"/>
                    <a:gd name="T38" fmla="*/ 12 w 87"/>
                    <a:gd name="T39" fmla="*/ 155 h 237"/>
                    <a:gd name="T40" fmla="*/ 12 w 87"/>
                    <a:gd name="T41" fmla="*/ 66 h 237"/>
                    <a:gd name="T42" fmla="*/ 0 w 87"/>
                    <a:gd name="T43" fmla="*/ 76 h 237"/>
                    <a:gd name="T44" fmla="*/ 75 w 87"/>
                    <a:gd name="T45" fmla="*/ 66 h 237"/>
                    <a:gd name="T46" fmla="*/ 75 w 87"/>
                    <a:gd name="T47" fmla="*/ 155 h 237"/>
                    <a:gd name="T48" fmla="*/ 87 w 87"/>
                    <a:gd name="T49" fmla="*/ 155 h 237"/>
                    <a:gd name="T50" fmla="*/ 87 w 87"/>
                    <a:gd name="T51" fmla="*/ 76 h 237"/>
                    <a:gd name="T52" fmla="*/ 75 w 87"/>
                    <a:gd name="T53" fmla="*/ 66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87" h="237">
                      <a:moveTo>
                        <a:pt x="15" y="29"/>
                      </a:moveTo>
                      <a:cubicBezTo>
                        <a:pt x="15" y="13"/>
                        <a:pt x="28" y="0"/>
                        <a:pt x="43" y="0"/>
                      </a:cubicBezTo>
                      <a:cubicBezTo>
                        <a:pt x="59" y="0"/>
                        <a:pt x="71" y="13"/>
                        <a:pt x="71" y="29"/>
                      </a:cubicBezTo>
                      <a:cubicBezTo>
                        <a:pt x="71" y="44"/>
                        <a:pt x="59" y="57"/>
                        <a:pt x="43" y="57"/>
                      </a:cubicBezTo>
                      <a:cubicBezTo>
                        <a:pt x="28" y="57"/>
                        <a:pt x="15" y="44"/>
                        <a:pt x="15" y="29"/>
                      </a:cubicBezTo>
                      <a:close/>
                      <a:moveTo>
                        <a:pt x="43" y="61"/>
                      </a:moveTo>
                      <a:cubicBezTo>
                        <a:pt x="28" y="61"/>
                        <a:pt x="16" y="67"/>
                        <a:pt x="14" y="75"/>
                      </a:cubicBezTo>
                      <a:cubicBezTo>
                        <a:pt x="14" y="75"/>
                        <a:pt x="14" y="75"/>
                        <a:pt x="14" y="75"/>
                      </a:cubicBezTo>
                      <a:cubicBezTo>
                        <a:pt x="14" y="237"/>
                        <a:pt x="14" y="237"/>
                        <a:pt x="14" y="237"/>
                      </a:cubicBezTo>
                      <a:cubicBezTo>
                        <a:pt x="29" y="237"/>
                        <a:pt x="29" y="237"/>
                        <a:pt x="29" y="237"/>
                      </a:cubicBezTo>
                      <a:cubicBezTo>
                        <a:pt x="32" y="156"/>
                        <a:pt x="32" y="156"/>
                        <a:pt x="32" y="156"/>
                      </a:cubicBezTo>
                      <a:cubicBezTo>
                        <a:pt x="52" y="156"/>
                        <a:pt x="52" y="156"/>
                        <a:pt x="52" y="156"/>
                      </a:cubicBezTo>
                      <a:cubicBezTo>
                        <a:pt x="55" y="237"/>
                        <a:pt x="55" y="237"/>
                        <a:pt x="55" y="237"/>
                      </a:cubicBezTo>
                      <a:cubicBezTo>
                        <a:pt x="73" y="237"/>
                        <a:pt x="73" y="237"/>
                        <a:pt x="73" y="237"/>
                      </a:cubicBezTo>
                      <a:cubicBezTo>
                        <a:pt x="73" y="78"/>
                        <a:pt x="73" y="78"/>
                        <a:pt x="73" y="78"/>
                      </a:cubicBezTo>
                      <a:cubicBezTo>
                        <a:pt x="73" y="77"/>
                        <a:pt x="73" y="77"/>
                        <a:pt x="73" y="76"/>
                      </a:cubicBezTo>
                      <a:cubicBezTo>
                        <a:pt x="73" y="68"/>
                        <a:pt x="60" y="61"/>
                        <a:pt x="43" y="61"/>
                      </a:cubicBezTo>
                      <a:close/>
                      <a:moveTo>
                        <a:pt x="0" y="76"/>
                      </a:moveTo>
                      <a:cubicBezTo>
                        <a:pt x="0" y="155"/>
                        <a:pt x="0" y="155"/>
                        <a:pt x="0" y="155"/>
                      </a:cubicBezTo>
                      <a:cubicBezTo>
                        <a:pt x="12" y="155"/>
                        <a:pt x="12" y="155"/>
                        <a:pt x="12" y="155"/>
                      </a:cubicBezTo>
                      <a:cubicBezTo>
                        <a:pt x="12" y="66"/>
                        <a:pt x="12" y="66"/>
                        <a:pt x="12" y="66"/>
                      </a:cubicBezTo>
                      <a:cubicBezTo>
                        <a:pt x="9" y="66"/>
                        <a:pt x="0" y="68"/>
                        <a:pt x="0" y="76"/>
                      </a:cubicBezTo>
                      <a:close/>
                      <a:moveTo>
                        <a:pt x="75" y="66"/>
                      </a:moveTo>
                      <a:cubicBezTo>
                        <a:pt x="75" y="155"/>
                        <a:pt x="75" y="155"/>
                        <a:pt x="75" y="155"/>
                      </a:cubicBezTo>
                      <a:cubicBezTo>
                        <a:pt x="87" y="155"/>
                        <a:pt x="87" y="155"/>
                        <a:pt x="87" y="155"/>
                      </a:cubicBezTo>
                      <a:cubicBezTo>
                        <a:pt x="87" y="76"/>
                        <a:pt x="87" y="76"/>
                        <a:pt x="87" y="76"/>
                      </a:cubicBezTo>
                      <a:cubicBezTo>
                        <a:pt x="87" y="68"/>
                        <a:pt x="78" y="66"/>
                        <a:pt x="75" y="66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 b="1" dirty="0"/>
                </a:p>
              </p:txBody>
            </p:sp>
            <p:sp>
              <p:nvSpPr>
                <p:cNvPr id="16" name="Freeform 23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8776345" y="2566073"/>
                  <a:ext cx="85725" cy="93663"/>
                </a:xfrm>
                <a:custGeom>
                  <a:avLst/>
                  <a:gdLst>
                    <a:gd name="T0" fmla="*/ 23 w 23"/>
                    <a:gd name="T1" fmla="*/ 0 h 25"/>
                    <a:gd name="T2" fmla="*/ 0 w 23"/>
                    <a:gd name="T3" fmla="*/ 25 h 25"/>
                    <a:gd name="T4" fmla="*/ 2 w 23"/>
                    <a:gd name="T5" fmla="*/ 25 h 25"/>
                    <a:gd name="T6" fmla="*/ 23 w 23"/>
                    <a:gd name="T7" fmla="*/ 3 h 25"/>
                    <a:gd name="T8" fmla="*/ 23 w 23"/>
                    <a:gd name="T9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5">
                      <a:moveTo>
                        <a:pt x="23" y="0"/>
                      </a:moveTo>
                      <a:cubicBezTo>
                        <a:pt x="11" y="2"/>
                        <a:pt x="1" y="13"/>
                        <a:pt x="0" y="25"/>
                      </a:cubicBezTo>
                      <a:cubicBezTo>
                        <a:pt x="1" y="25"/>
                        <a:pt x="1" y="25"/>
                        <a:pt x="2" y="25"/>
                      </a:cubicBezTo>
                      <a:cubicBezTo>
                        <a:pt x="4" y="14"/>
                        <a:pt x="12" y="6"/>
                        <a:pt x="23" y="3"/>
                      </a:cubicBezTo>
                      <a:cubicBezTo>
                        <a:pt x="23" y="2"/>
                        <a:pt x="23" y="1"/>
                        <a:pt x="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 b="1"/>
                </a:p>
              </p:txBody>
            </p:sp>
            <p:sp>
              <p:nvSpPr>
                <p:cNvPr id="17" name="Freeform 1264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8900170" y="3196310"/>
                  <a:ext cx="74613" cy="250825"/>
                </a:xfrm>
                <a:custGeom>
                  <a:avLst/>
                  <a:gdLst>
                    <a:gd name="T0" fmla="*/ 0 w 47"/>
                    <a:gd name="T1" fmla="*/ 0 h 158"/>
                    <a:gd name="T2" fmla="*/ 7 w 47"/>
                    <a:gd name="T3" fmla="*/ 158 h 158"/>
                    <a:gd name="T4" fmla="*/ 47 w 47"/>
                    <a:gd name="T5" fmla="*/ 158 h 158"/>
                    <a:gd name="T6" fmla="*/ 47 w 47"/>
                    <a:gd name="T7" fmla="*/ 0 h 158"/>
                    <a:gd name="T8" fmla="*/ 0 w 47"/>
                    <a:gd name="T9" fmla="*/ 0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58">
                      <a:moveTo>
                        <a:pt x="0" y="0"/>
                      </a:moveTo>
                      <a:lnTo>
                        <a:pt x="7" y="158"/>
                      </a:lnTo>
                      <a:lnTo>
                        <a:pt x="47" y="158"/>
                      </a:lnTo>
                      <a:lnTo>
                        <a:pt x="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DF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000" b="1"/>
                </a:p>
              </p:txBody>
            </p:sp>
            <p:sp>
              <p:nvSpPr>
                <p:cNvPr id="18" name="Freeform 1265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8752532" y="3196310"/>
                  <a:ext cx="65088" cy="250825"/>
                </a:xfrm>
                <a:custGeom>
                  <a:avLst/>
                  <a:gdLst>
                    <a:gd name="T0" fmla="*/ 41 w 41"/>
                    <a:gd name="T1" fmla="*/ 0 h 158"/>
                    <a:gd name="T2" fmla="*/ 0 w 41"/>
                    <a:gd name="T3" fmla="*/ 0 h 158"/>
                    <a:gd name="T4" fmla="*/ 0 w 41"/>
                    <a:gd name="T5" fmla="*/ 158 h 158"/>
                    <a:gd name="T6" fmla="*/ 36 w 41"/>
                    <a:gd name="T7" fmla="*/ 158 h 158"/>
                    <a:gd name="T8" fmla="*/ 41 w 41"/>
                    <a:gd name="T9" fmla="*/ 0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158">
                      <a:moveTo>
                        <a:pt x="41" y="0"/>
                      </a:moveTo>
                      <a:lnTo>
                        <a:pt x="0" y="0"/>
                      </a:lnTo>
                      <a:lnTo>
                        <a:pt x="0" y="158"/>
                      </a:lnTo>
                      <a:lnTo>
                        <a:pt x="36" y="158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rgbClr val="F4DF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000" b="1"/>
                </a:p>
              </p:txBody>
            </p:sp>
          </p:grpSp>
          <p:grpSp>
            <p:nvGrpSpPr>
              <p:cNvPr id="31" name="组合 30"/>
              <p:cNvGrpSpPr/>
              <p:nvPr/>
            </p:nvGrpSpPr>
            <p:grpSpPr>
              <a:xfrm>
                <a:off x="6337876" y="3597444"/>
                <a:ext cx="1072806" cy="345537"/>
                <a:chOff x="3743811" y="3632394"/>
                <a:chExt cx="1072806" cy="345537"/>
              </a:xfrm>
            </p:grpSpPr>
            <p:cxnSp>
              <p:nvCxnSpPr>
                <p:cNvPr id="32" name="直接连接符 31"/>
                <p:cNvCxnSpPr/>
                <p:nvPr>
                  <p:custDataLst>
                    <p:tags r:id="rId19"/>
                  </p:custDataLst>
                </p:nvPr>
              </p:nvCxnSpPr>
              <p:spPr>
                <a:xfrm>
                  <a:off x="3743811" y="3977931"/>
                  <a:ext cx="1072806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>
                  <p:custDataLst>
                    <p:tags r:id="rId20"/>
                  </p:custDataLst>
                </p:nvPr>
              </p:nvCxnSpPr>
              <p:spPr>
                <a:xfrm>
                  <a:off x="3743811" y="3632394"/>
                  <a:ext cx="1072806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箭头: 上下 37"/>
              <p:cNvSpPr/>
              <p:nvPr>
                <p:custDataLst>
                  <p:tags r:id="rId21"/>
                </p:custDataLst>
              </p:nvPr>
            </p:nvSpPr>
            <p:spPr>
              <a:xfrm>
                <a:off x="6798071" y="3587565"/>
                <a:ext cx="181602" cy="371409"/>
              </a:xfrm>
              <a:prstGeom prst="upDownArrow">
                <a:avLst/>
              </a:prstGeom>
              <a:solidFill>
                <a:srgbClr val="F4DF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/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490092" y="2977463"/>
                <a:ext cx="797560" cy="429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</a:rPr>
                  <a:t>10 %</a:t>
                </a:r>
                <a:endParaRPr lang="en-US" altLang="zh-CN" sz="2400" b="1" dirty="0">
                  <a:solidFill>
                    <a:schemeClr val="bg1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endParaRPr>
              </a:p>
            </p:txBody>
          </p:sp>
        </p:grpSp>
        <p:sp>
          <p:nvSpPr>
            <p:cNvPr id="46" name="文本框 45"/>
            <p:cNvSpPr txBox="1"/>
            <p:nvPr>
              <p:custDataLst>
                <p:tags r:id="rId23"/>
              </p:custDataLst>
            </p:nvPr>
          </p:nvSpPr>
          <p:spPr>
            <a:xfrm>
              <a:off x="4964531" y="3609146"/>
              <a:ext cx="2262938" cy="1117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后来的研究又发现，一个正常人只运用了自身潜能的10％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24"/>
            </p:custDataLst>
          </p:nvPr>
        </p:nvGrpSpPr>
        <p:grpSpPr>
          <a:xfrm>
            <a:off x="7380599" y="1955465"/>
            <a:ext cx="3007995" cy="2645410"/>
            <a:chOff x="7591590" y="2280215"/>
            <a:chExt cx="2803646" cy="2465693"/>
          </a:xfrm>
        </p:grpSpPr>
        <p:grpSp>
          <p:nvGrpSpPr>
            <p:cNvPr id="51" name="组合 50"/>
            <p:cNvGrpSpPr/>
            <p:nvPr/>
          </p:nvGrpSpPr>
          <p:grpSpPr>
            <a:xfrm>
              <a:off x="8045313" y="2280215"/>
              <a:ext cx="1584728" cy="1140312"/>
              <a:chOff x="8448185" y="2807211"/>
              <a:chExt cx="1584728" cy="1140312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8448185" y="2807211"/>
                <a:ext cx="466283" cy="1100820"/>
                <a:chOff x="5189019" y="3768214"/>
                <a:chExt cx="299837" cy="776084"/>
              </a:xfrm>
            </p:grpSpPr>
            <p:sp>
              <p:nvSpPr>
                <p:cNvPr id="21" name="Freeform 22"/>
                <p:cNvSpPr>
                  <a:spLocks noEditPoint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189019" y="3768214"/>
                  <a:ext cx="299837" cy="776084"/>
                </a:xfrm>
                <a:custGeom>
                  <a:avLst/>
                  <a:gdLst>
                    <a:gd name="T0" fmla="*/ 15 w 87"/>
                    <a:gd name="T1" fmla="*/ 29 h 237"/>
                    <a:gd name="T2" fmla="*/ 43 w 87"/>
                    <a:gd name="T3" fmla="*/ 0 h 237"/>
                    <a:gd name="T4" fmla="*/ 71 w 87"/>
                    <a:gd name="T5" fmla="*/ 29 h 237"/>
                    <a:gd name="T6" fmla="*/ 43 w 87"/>
                    <a:gd name="T7" fmla="*/ 57 h 237"/>
                    <a:gd name="T8" fmla="*/ 15 w 87"/>
                    <a:gd name="T9" fmla="*/ 29 h 237"/>
                    <a:gd name="T10" fmla="*/ 43 w 87"/>
                    <a:gd name="T11" fmla="*/ 61 h 237"/>
                    <a:gd name="T12" fmla="*/ 14 w 87"/>
                    <a:gd name="T13" fmla="*/ 75 h 237"/>
                    <a:gd name="T14" fmla="*/ 14 w 87"/>
                    <a:gd name="T15" fmla="*/ 75 h 237"/>
                    <a:gd name="T16" fmla="*/ 14 w 87"/>
                    <a:gd name="T17" fmla="*/ 237 h 237"/>
                    <a:gd name="T18" fmla="*/ 29 w 87"/>
                    <a:gd name="T19" fmla="*/ 237 h 237"/>
                    <a:gd name="T20" fmla="*/ 32 w 87"/>
                    <a:gd name="T21" fmla="*/ 156 h 237"/>
                    <a:gd name="T22" fmla="*/ 52 w 87"/>
                    <a:gd name="T23" fmla="*/ 156 h 237"/>
                    <a:gd name="T24" fmla="*/ 55 w 87"/>
                    <a:gd name="T25" fmla="*/ 237 h 237"/>
                    <a:gd name="T26" fmla="*/ 73 w 87"/>
                    <a:gd name="T27" fmla="*/ 237 h 237"/>
                    <a:gd name="T28" fmla="*/ 73 w 87"/>
                    <a:gd name="T29" fmla="*/ 78 h 237"/>
                    <a:gd name="T30" fmla="*/ 73 w 87"/>
                    <a:gd name="T31" fmla="*/ 76 h 237"/>
                    <a:gd name="T32" fmla="*/ 43 w 87"/>
                    <a:gd name="T33" fmla="*/ 61 h 237"/>
                    <a:gd name="T34" fmla="*/ 0 w 87"/>
                    <a:gd name="T35" fmla="*/ 76 h 237"/>
                    <a:gd name="T36" fmla="*/ 0 w 87"/>
                    <a:gd name="T37" fmla="*/ 155 h 237"/>
                    <a:gd name="T38" fmla="*/ 12 w 87"/>
                    <a:gd name="T39" fmla="*/ 155 h 237"/>
                    <a:gd name="T40" fmla="*/ 12 w 87"/>
                    <a:gd name="T41" fmla="*/ 66 h 237"/>
                    <a:gd name="T42" fmla="*/ 0 w 87"/>
                    <a:gd name="T43" fmla="*/ 76 h 237"/>
                    <a:gd name="T44" fmla="*/ 75 w 87"/>
                    <a:gd name="T45" fmla="*/ 66 h 237"/>
                    <a:gd name="T46" fmla="*/ 75 w 87"/>
                    <a:gd name="T47" fmla="*/ 155 h 237"/>
                    <a:gd name="T48" fmla="*/ 87 w 87"/>
                    <a:gd name="T49" fmla="*/ 155 h 237"/>
                    <a:gd name="T50" fmla="*/ 87 w 87"/>
                    <a:gd name="T51" fmla="*/ 76 h 237"/>
                    <a:gd name="T52" fmla="*/ 75 w 87"/>
                    <a:gd name="T53" fmla="*/ 66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87" h="237">
                      <a:moveTo>
                        <a:pt x="15" y="29"/>
                      </a:moveTo>
                      <a:cubicBezTo>
                        <a:pt x="15" y="13"/>
                        <a:pt x="28" y="0"/>
                        <a:pt x="43" y="0"/>
                      </a:cubicBezTo>
                      <a:cubicBezTo>
                        <a:pt x="59" y="0"/>
                        <a:pt x="71" y="13"/>
                        <a:pt x="71" y="29"/>
                      </a:cubicBezTo>
                      <a:cubicBezTo>
                        <a:pt x="71" y="44"/>
                        <a:pt x="59" y="57"/>
                        <a:pt x="43" y="57"/>
                      </a:cubicBezTo>
                      <a:cubicBezTo>
                        <a:pt x="28" y="57"/>
                        <a:pt x="15" y="44"/>
                        <a:pt x="15" y="29"/>
                      </a:cubicBezTo>
                      <a:close/>
                      <a:moveTo>
                        <a:pt x="43" y="61"/>
                      </a:moveTo>
                      <a:cubicBezTo>
                        <a:pt x="28" y="61"/>
                        <a:pt x="16" y="67"/>
                        <a:pt x="14" y="75"/>
                      </a:cubicBezTo>
                      <a:cubicBezTo>
                        <a:pt x="14" y="75"/>
                        <a:pt x="14" y="75"/>
                        <a:pt x="14" y="75"/>
                      </a:cubicBezTo>
                      <a:cubicBezTo>
                        <a:pt x="14" y="237"/>
                        <a:pt x="14" y="237"/>
                        <a:pt x="14" y="237"/>
                      </a:cubicBezTo>
                      <a:cubicBezTo>
                        <a:pt x="29" y="237"/>
                        <a:pt x="29" y="237"/>
                        <a:pt x="29" y="237"/>
                      </a:cubicBezTo>
                      <a:cubicBezTo>
                        <a:pt x="32" y="156"/>
                        <a:pt x="32" y="156"/>
                        <a:pt x="32" y="156"/>
                      </a:cubicBezTo>
                      <a:cubicBezTo>
                        <a:pt x="52" y="156"/>
                        <a:pt x="52" y="156"/>
                        <a:pt x="52" y="156"/>
                      </a:cubicBezTo>
                      <a:cubicBezTo>
                        <a:pt x="55" y="237"/>
                        <a:pt x="55" y="237"/>
                        <a:pt x="55" y="237"/>
                      </a:cubicBezTo>
                      <a:cubicBezTo>
                        <a:pt x="73" y="237"/>
                        <a:pt x="73" y="237"/>
                        <a:pt x="73" y="237"/>
                      </a:cubicBezTo>
                      <a:cubicBezTo>
                        <a:pt x="73" y="78"/>
                        <a:pt x="73" y="78"/>
                        <a:pt x="73" y="78"/>
                      </a:cubicBezTo>
                      <a:cubicBezTo>
                        <a:pt x="73" y="77"/>
                        <a:pt x="73" y="77"/>
                        <a:pt x="73" y="76"/>
                      </a:cubicBezTo>
                      <a:cubicBezTo>
                        <a:pt x="73" y="68"/>
                        <a:pt x="60" y="61"/>
                        <a:pt x="43" y="61"/>
                      </a:cubicBezTo>
                      <a:close/>
                      <a:moveTo>
                        <a:pt x="0" y="76"/>
                      </a:moveTo>
                      <a:cubicBezTo>
                        <a:pt x="0" y="155"/>
                        <a:pt x="0" y="155"/>
                        <a:pt x="0" y="155"/>
                      </a:cubicBezTo>
                      <a:cubicBezTo>
                        <a:pt x="12" y="155"/>
                        <a:pt x="12" y="155"/>
                        <a:pt x="12" y="155"/>
                      </a:cubicBezTo>
                      <a:cubicBezTo>
                        <a:pt x="12" y="66"/>
                        <a:pt x="12" y="66"/>
                        <a:pt x="12" y="66"/>
                      </a:cubicBezTo>
                      <a:cubicBezTo>
                        <a:pt x="9" y="66"/>
                        <a:pt x="0" y="68"/>
                        <a:pt x="0" y="76"/>
                      </a:cubicBezTo>
                      <a:close/>
                      <a:moveTo>
                        <a:pt x="75" y="66"/>
                      </a:moveTo>
                      <a:cubicBezTo>
                        <a:pt x="75" y="155"/>
                        <a:pt x="75" y="155"/>
                        <a:pt x="75" y="155"/>
                      </a:cubicBezTo>
                      <a:cubicBezTo>
                        <a:pt x="87" y="155"/>
                        <a:pt x="87" y="155"/>
                        <a:pt x="87" y="155"/>
                      </a:cubicBezTo>
                      <a:cubicBezTo>
                        <a:pt x="87" y="76"/>
                        <a:pt x="87" y="76"/>
                        <a:pt x="87" y="76"/>
                      </a:cubicBezTo>
                      <a:cubicBezTo>
                        <a:pt x="87" y="68"/>
                        <a:pt x="78" y="66"/>
                        <a:pt x="75" y="66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 b="1"/>
                </a:p>
              </p:txBody>
            </p:sp>
            <p:sp>
              <p:nvSpPr>
                <p:cNvPr id="22" name="Freeform 23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5258884" y="3775144"/>
                  <a:ext cx="78598" cy="81766"/>
                </a:xfrm>
                <a:custGeom>
                  <a:avLst/>
                  <a:gdLst>
                    <a:gd name="T0" fmla="*/ 23 w 23"/>
                    <a:gd name="T1" fmla="*/ 0 h 25"/>
                    <a:gd name="T2" fmla="*/ 0 w 23"/>
                    <a:gd name="T3" fmla="*/ 25 h 25"/>
                    <a:gd name="T4" fmla="*/ 2 w 23"/>
                    <a:gd name="T5" fmla="*/ 25 h 25"/>
                    <a:gd name="T6" fmla="*/ 23 w 23"/>
                    <a:gd name="T7" fmla="*/ 3 h 25"/>
                    <a:gd name="T8" fmla="*/ 23 w 23"/>
                    <a:gd name="T9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5">
                      <a:moveTo>
                        <a:pt x="23" y="0"/>
                      </a:moveTo>
                      <a:cubicBezTo>
                        <a:pt x="11" y="2"/>
                        <a:pt x="1" y="13"/>
                        <a:pt x="0" y="25"/>
                      </a:cubicBezTo>
                      <a:cubicBezTo>
                        <a:pt x="1" y="25"/>
                        <a:pt x="1" y="25"/>
                        <a:pt x="2" y="25"/>
                      </a:cubicBezTo>
                      <a:cubicBezTo>
                        <a:pt x="4" y="14"/>
                        <a:pt x="12" y="6"/>
                        <a:pt x="23" y="3"/>
                      </a:cubicBezTo>
                      <a:cubicBezTo>
                        <a:pt x="23" y="2"/>
                        <a:pt x="23" y="1"/>
                        <a:pt x="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 b="1"/>
                </a:p>
              </p:txBody>
            </p:sp>
            <p:sp>
              <p:nvSpPr>
                <p:cNvPr id="23" name="Freeform 1264"/>
                <p:cNvSpPr/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5372414" y="4432219"/>
                  <a:ext cx="67392" cy="112079"/>
                </a:xfrm>
                <a:custGeom>
                  <a:avLst/>
                  <a:gdLst>
                    <a:gd name="T0" fmla="*/ 0 w 47"/>
                    <a:gd name="T1" fmla="*/ 0 h 158"/>
                    <a:gd name="T2" fmla="*/ 7 w 47"/>
                    <a:gd name="T3" fmla="*/ 158 h 158"/>
                    <a:gd name="T4" fmla="*/ 47 w 47"/>
                    <a:gd name="T5" fmla="*/ 158 h 158"/>
                    <a:gd name="T6" fmla="*/ 47 w 47"/>
                    <a:gd name="T7" fmla="*/ 0 h 158"/>
                    <a:gd name="T8" fmla="*/ 0 w 47"/>
                    <a:gd name="T9" fmla="*/ 0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58">
                      <a:moveTo>
                        <a:pt x="0" y="0"/>
                      </a:moveTo>
                      <a:lnTo>
                        <a:pt x="7" y="158"/>
                      </a:lnTo>
                      <a:lnTo>
                        <a:pt x="47" y="158"/>
                      </a:lnTo>
                      <a:lnTo>
                        <a:pt x="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79D26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 sz="2000" b="1"/>
                </a:p>
              </p:txBody>
            </p:sp>
            <p:sp>
              <p:nvSpPr>
                <p:cNvPr id="24" name="Freeform 1265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5237052" y="4432219"/>
                  <a:ext cx="58788" cy="112079"/>
                </a:xfrm>
                <a:custGeom>
                  <a:avLst/>
                  <a:gdLst>
                    <a:gd name="T0" fmla="*/ 41 w 41"/>
                    <a:gd name="T1" fmla="*/ 0 h 158"/>
                    <a:gd name="T2" fmla="*/ 0 w 41"/>
                    <a:gd name="T3" fmla="*/ 0 h 158"/>
                    <a:gd name="T4" fmla="*/ 0 w 41"/>
                    <a:gd name="T5" fmla="*/ 158 h 158"/>
                    <a:gd name="T6" fmla="*/ 36 w 41"/>
                    <a:gd name="T7" fmla="*/ 158 h 158"/>
                    <a:gd name="T8" fmla="*/ 41 w 41"/>
                    <a:gd name="T9" fmla="*/ 0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158">
                      <a:moveTo>
                        <a:pt x="41" y="0"/>
                      </a:moveTo>
                      <a:lnTo>
                        <a:pt x="0" y="0"/>
                      </a:lnTo>
                      <a:lnTo>
                        <a:pt x="0" y="158"/>
                      </a:lnTo>
                      <a:lnTo>
                        <a:pt x="36" y="158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rgbClr val="F79D26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 sz="2000" b="1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8930094" y="3758785"/>
                <a:ext cx="1072806" cy="149246"/>
                <a:chOff x="3743811" y="3828685"/>
                <a:chExt cx="1072806" cy="149246"/>
              </a:xfrm>
            </p:grpSpPr>
            <p:cxnSp>
              <p:nvCxnSpPr>
                <p:cNvPr id="35" name="直接连接符 34"/>
                <p:cNvCxnSpPr/>
                <p:nvPr>
                  <p:custDataLst>
                    <p:tags r:id="rId29"/>
                  </p:custDataLst>
                </p:nvPr>
              </p:nvCxnSpPr>
              <p:spPr>
                <a:xfrm>
                  <a:off x="3743811" y="3977931"/>
                  <a:ext cx="1072806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>
                  <p:custDataLst>
                    <p:tags r:id="rId30"/>
                  </p:custDataLst>
                </p:nvPr>
              </p:nvCxnSpPr>
              <p:spPr>
                <a:xfrm>
                  <a:off x="3743811" y="3828685"/>
                  <a:ext cx="1072806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箭头: 上下 38"/>
              <p:cNvSpPr/>
              <p:nvPr>
                <p:custDataLst>
                  <p:tags r:id="rId31"/>
                </p:custDataLst>
              </p:nvPr>
            </p:nvSpPr>
            <p:spPr>
              <a:xfrm>
                <a:off x="9375696" y="3709562"/>
                <a:ext cx="181602" cy="237961"/>
              </a:xfrm>
              <a:prstGeom prst="upDownArrow">
                <a:avLst/>
              </a:prstGeom>
              <a:solidFill>
                <a:srgbClr val="F79D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/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9081683" y="2988289"/>
                <a:ext cx="951230" cy="429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</a:rPr>
                  <a:t>2~5 %</a:t>
                </a:r>
                <a:endParaRPr lang="en-US" altLang="zh-CN" sz="2400" b="1" dirty="0">
                  <a:solidFill>
                    <a:schemeClr val="bg1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endParaRPr>
              </a:p>
            </p:txBody>
          </p:sp>
        </p:grpSp>
        <p:sp>
          <p:nvSpPr>
            <p:cNvPr id="48" name="文本框 47"/>
            <p:cNvSpPr txBox="1"/>
            <p:nvPr>
              <p:custDataLst>
                <p:tags r:id="rId33"/>
              </p:custDataLst>
            </p:nvPr>
          </p:nvSpPr>
          <p:spPr>
            <a:xfrm>
              <a:off x="7591590" y="3628474"/>
              <a:ext cx="2803646" cy="1117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近代比较权威的看法是：正常人只运用了自身潜能的2％</a:t>
              </a:r>
              <a:r>
                <a:rPr lang="en-US" altLang="zh-CN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~</a:t>
              </a: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5％之间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2308860" y="5026025"/>
            <a:ext cx="708787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最成功的也只运用了自身潜能的5％，最失败的人，只要正常，也运用了自身潜能的2％</a:t>
            </a:r>
            <a:endParaRPr lang="zh-CN" altLang="en-US" sz="2000" b="1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4DF68"/>
                </a:solidFill>
                <a:effectLst/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+mn-ea"/>
              </a:rPr>
              <a:t>自信是激发潜能的最佳法宝</a:t>
            </a:r>
            <a:endParaRPr lang="zh-CN" altLang="en-US" sz="3600" dirty="0">
              <a:solidFill>
                <a:srgbClr val="F4DF68"/>
              </a:solidFill>
              <a:effectLst/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164659" y="2367387"/>
            <a:ext cx="5234305" cy="3158557"/>
            <a:chOff x="2205428" y="2262551"/>
            <a:chExt cx="5234305" cy="3158557"/>
          </a:xfrm>
        </p:grpSpPr>
        <p:sp>
          <p:nvSpPr>
            <p:cNvPr id="4" name="矩形 3"/>
            <p:cNvSpPr/>
            <p:nvPr/>
          </p:nvSpPr>
          <p:spPr>
            <a:xfrm>
              <a:off x="2205428" y="2262551"/>
              <a:ext cx="5234305" cy="431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  <a:sym typeface="+mn-ea"/>
                </a:rPr>
                <a:t>苏联学者做了一个形象的比喻</a:t>
              </a:r>
              <a:endParaRPr lang="zh-CN" altLang="en-US" sz="2800" dirty="0">
                <a:solidFill>
                  <a:srgbClr val="076566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540809" y="3021209"/>
              <a:ext cx="3726034" cy="2399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一个正常人如果发挥了自身的潜能的一半，那么他将掌握40多种外语，学完几十门大学的课程，可以将叠起来几人厚的全苏百科全书，背得滚瓜烂熟</a:t>
              </a:r>
              <a:endParaRPr lang="zh-CN" altLang="en-US" sz="20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287939" y="4667500"/>
              <a:ext cx="4141009" cy="753608"/>
              <a:chOff x="2287939" y="4551016"/>
              <a:chExt cx="4141009" cy="753608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2287939" y="5304624"/>
                <a:ext cx="4141009" cy="0"/>
              </a:xfrm>
              <a:prstGeom prst="line">
                <a:avLst/>
              </a:prstGeom>
              <a:ln w="19050">
                <a:solidFill>
                  <a:srgbClr val="F4DF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flipV="1">
                <a:off x="2288165" y="4551016"/>
                <a:ext cx="0" cy="641633"/>
              </a:xfrm>
              <a:prstGeom prst="line">
                <a:avLst/>
              </a:prstGeom>
              <a:ln w="19050">
                <a:solidFill>
                  <a:srgbClr val="F4DF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flipV="1">
                <a:off x="6401489" y="4551016"/>
                <a:ext cx="0" cy="641633"/>
              </a:xfrm>
              <a:prstGeom prst="line">
                <a:avLst/>
              </a:prstGeom>
              <a:ln w="19050">
                <a:solidFill>
                  <a:srgbClr val="F4DF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36" y="2131658"/>
            <a:ext cx="3433368" cy="3433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97150" y="3126105"/>
            <a:ext cx="6997065" cy="14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dirty="0">
                <a:solidFill>
                  <a:srgbClr val="F4DF68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自信孕育成功</a:t>
            </a:r>
            <a:endParaRPr lang="zh-CN" altLang="en-US" sz="8800" dirty="0">
              <a:solidFill>
                <a:srgbClr val="F4DF68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30028" y="2488208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A2D544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Part 03</a:t>
            </a:r>
            <a:endParaRPr lang="zh-CN" altLang="en-US" sz="4000" dirty="0">
              <a:solidFill>
                <a:srgbClr val="A2D544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4DF68"/>
                </a:solidFill>
                <a:effectLst/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+mn-ea"/>
              </a:rPr>
              <a:t>自信能孕育成功</a:t>
            </a:r>
            <a:endParaRPr lang="zh-CN" altLang="en-US" sz="3200" dirty="0">
              <a:solidFill>
                <a:srgbClr val="F4DF68"/>
              </a:solidFill>
              <a:effectLst/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909187" y="1941818"/>
            <a:ext cx="6373621" cy="2839854"/>
            <a:chOff x="2909188" y="1866103"/>
            <a:chExt cx="6373621" cy="283985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86" r="934" b="19660"/>
            <a:stretch>
              <a:fillRect/>
            </a:stretch>
          </p:blipFill>
          <p:spPr>
            <a:xfrm>
              <a:off x="2909188" y="1866103"/>
              <a:ext cx="6373621" cy="283985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580670" y="3376582"/>
              <a:ext cx="5030656" cy="101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拿破仑被流放到一个小岛，逃出来后，法国国王派大军去捉拿他，拿破仑随从劝他快跑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048483" y="5148923"/>
            <a:ext cx="60950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+mn-ea"/>
              </a:rPr>
              <a:t>你猜拿破仑怎么办，如果你是拿破仑，你怎么办？</a:t>
            </a:r>
            <a:endParaRPr lang="zh-CN" altLang="en-US" sz="2400" dirty="0">
              <a:solidFill>
                <a:srgbClr val="F4DF68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4DF68"/>
                </a:solidFill>
                <a:effectLst/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+mn-ea"/>
              </a:rPr>
              <a:t>自信能孕育成功</a:t>
            </a:r>
            <a:endParaRPr lang="zh-CN" altLang="en-US" sz="3600" dirty="0">
              <a:solidFill>
                <a:srgbClr val="F4DF68"/>
              </a:solidFill>
              <a:effectLst/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159326" y="2553992"/>
            <a:ext cx="6433185" cy="3084195"/>
            <a:chOff x="4743814" y="2251133"/>
            <a:chExt cx="6433185" cy="3084195"/>
          </a:xfrm>
        </p:grpSpPr>
        <p:sp>
          <p:nvSpPr>
            <p:cNvPr id="5" name="文本框 4"/>
            <p:cNvSpPr txBox="1"/>
            <p:nvPr/>
          </p:nvSpPr>
          <p:spPr>
            <a:xfrm>
              <a:off x="5418184" y="2251133"/>
              <a:ext cx="5758815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拿破仑却说：“跑什么？我是他们的元帅，他们是我的士兵，为什么要跑？”</a:t>
              </a:r>
              <a:endParaRPr lang="zh-CN" altLang="en-US" sz="24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418184" y="3582093"/>
              <a:ext cx="5758815" cy="17532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24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拿破仑朝着捉他的军队走过去，仍然以元帅的气度指挥他们，结果这批军队反而跟他回去抓国王了。</a:t>
              </a:r>
              <a:endParaRPr lang="zh-CN" altLang="en-US" sz="24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14" y="2395214"/>
              <a:ext cx="524597" cy="29777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14" y="3713686"/>
              <a:ext cx="524597" cy="29777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3" t="4614" r="20915" b="3921"/>
          <a:stretch>
            <a:fillRect/>
          </a:stretch>
        </p:blipFill>
        <p:spPr>
          <a:xfrm>
            <a:off x="2044296" y="2020997"/>
            <a:ext cx="2232076" cy="3570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97150" y="3126105"/>
            <a:ext cx="6997065" cy="14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dirty="0">
                <a:solidFill>
                  <a:srgbClr val="F4DF68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如何树立自信</a:t>
            </a:r>
            <a:endParaRPr lang="zh-CN" altLang="en-US" sz="8800" dirty="0">
              <a:solidFill>
                <a:srgbClr val="F4DF68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30028" y="2488208"/>
            <a:ext cx="196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A2D544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Part 04</a:t>
            </a:r>
            <a:endParaRPr lang="zh-CN" altLang="en-US" sz="4000" dirty="0">
              <a:solidFill>
                <a:srgbClr val="A2D544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+mn-ea"/>
              </a:rPr>
              <a:t>积极自我暗示</a:t>
            </a:r>
            <a:endParaRPr lang="zh-CN" altLang="en-US" sz="3600" b="1" dirty="0">
              <a:solidFill>
                <a:srgbClr val="F4DF68"/>
              </a:solidFill>
              <a:effectLst/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3" r="23793"/>
          <a:stretch>
            <a:fillRect/>
          </a:stretch>
        </p:blipFill>
        <p:spPr>
          <a:xfrm>
            <a:off x="5201013" y="1623598"/>
            <a:ext cx="1958387" cy="4050947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325660" y="2466152"/>
            <a:ext cx="3456305" cy="3094990"/>
            <a:chOff x="1325660" y="2466152"/>
            <a:chExt cx="3456305" cy="3094990"/>
          </a:xfrm>
        </p:grpSpPr>
        <p:sp>
          <p:nvSpPr>
            <p:cNvPr id="5" name="文本框 4"/>
            <p:cNvSpPr txBox="1"/>
            <p:nvPr/>
          </p:nvSpPr>
          <p:spPr>
            <a:xfrm>
              <a:off x="1325660" y="3254187"/>
              <a:ext cx="3456305" cy="23069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心理学研究发现，积极的自我暗示能量巨大。如果我们经常暗示自己“我能行”，我们就会逐渐变得更有能力，如果总是告诉自己 “我不行”，就会变得越来越无能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3823590" y="3121773"/>
              <a:ext cx="838685" cy="0"/>
            </a:xfrm>
            <a:prstGeom prst="line">
              <a:avLst/>
            </a:prstGeom>
            <a:ln w="38100" cap="rnd">
              <a:solidFill>
                <a:srgbClr val="F4DF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119" y="2466152"/>
              <a:ext cx="697625" cy="52321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7409993" y="2466152"/>
            <a:ext cx="3187065" cy="2356485"/>
            <a:chOff x="7409993" y="2466152"/>
            <a:chExt cx="3187065" cy="2356485"/>
          </a:xfrm>
        </p:grpSpPr>
        <p:sp>
          <p:nvSpPr>
            <p:cNvPr id="8" name="文本框 7"/>
            <p:cNvSpPr txBox="1"/>
            <p:nvPr/>
          </p:nvSpPr>
          <p:spPr>
            <a:xfrm>
              <a:off x="7409993" y="3254187"/>
              <a:ext cx="3187065" cy="1568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增强自信的办法之一就是采用积极暗示的方法，在心里反复告诉自己“我能行”“我能成功”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7517106" y="3121773"/>
              <a:ext cx="838685" cy="0"/>
            </a:xfrm>
            <a:prstGeom prst="line">
              <a:avLst/>
            </a:prstGeom>
            <a:ln w="38100" cap="rnd">
              <a:solidFill>
                <a:srgbClr val="F4DF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60451" y="2466152"/>
              <a:ext cx="697625" cy="52321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+mn-ea"/>
              </a:rPr>
              <a:t>关注自己的优点</a:t>
            </a:r>
            <a:endParaRPr lang="zh-CN" altLang="en-US" sz="3600" b="1" dirty="0">
              <a:solidFill>
                <a:srgbClr val="F4DF68"/>
              </a:solidFill>
              <a:effectLst/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18797" y="4488629"/>
            <a:ext cx="7954406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每个人都会有他特有的优点、特长，关键是自己能否认识到和把他们发挥出来经常想想自己的优点，不管是哪个方面的，有助于提升个人的自信心</a:t>
            </a:r>
            <a:endParaRPr lang="zh-CN" altLang="en-US" sz="2400" b="1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4" b="21869"/>
          <a:stretch>
            <a:fillRect/>
          </a:stretch>
        </p:blipFill>
        <p:spPr>
          <a:xfrm>
            <a:off x="3048486" y="2025714"/>
            <a:ext cx="6095028" cy="2235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树立自信的外部形象</a:t>
            </a:r>
            <a:endParaRPr lang="zh-CN" altLang="en-US" sz="3600" b="1" dirty="0">
              <a:solidFill>
                <a:srgbClr val="F4DF68"/>
              </a:solidFill>
              <a:effectLst/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406127" y="1653827"/>
            <a:ext cx="3380105" cy="4403725"/>
            <a:chOff x="4406127" y="1653827"/>
            <a:chExt cx="3380105" cy="4403725"/>
          </a:xfrm>
        </p:grpSpPr>
        <p:sp>
          <p:nvSpPr>
            <p:cNvPr id="8" name="文本框 7"/>
            <p:cNvSpPr txBox="1"/>
            <p:nvPr/>
          </p:nvSpPr>
          <p:spPr>
            <a:xfrm>
              <a:off x="4406127" y="4119532"/>
              <a:ext cx="3380105" cy="1938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举止自信，如行路目视前方等，刚开始可能不习惯，但过一段时间后就会有发自内心的自信</a:t>
              </a:r>
              <a:endParaRPr lang="zh-CN" altLang="en-US" sz="24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35" t="8577" r="6093" b="3439"/>
            <a:stretch>
              <a:fillRect/>
            </a:stretch>
          </p:blipFill>
          <p:spPr>
            <a:xfrm>
              <a:off x="5480575" y="1653827"/>
              <a:ext cx="1416130" cy="2385546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1267563" y="2080947"/>
            <a:ext cx="3138170" cy="3840332"/>
            <a:chOff x="1267563" y="2080947"/>
            <a:chExt cx="3138170" cy="3840332"/>
          </a:xfrm>
        </p:grpSpPr>
        <p:sp>
          <p:nvSpPr>
            <p:cNvPr id="5" name="文本框 4"/>
            <p:cNvSpPr txBox="1"/>
            <p:nvPr/>
          </p:nvSpPr>
          <p:spPr>
            <a:xfrm>
              <a:off x="1267563" y="2080947"/>
              <a:ext cx="3138170" cy="1476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保持整洁、得体的仪表，有利于增强一个人的自信</a:t>
              </a:r>
              <a:endParaRPr lang="zh-CN" altLang="en-US" sz="24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16" t="11380" r="10057" b="12412"/>
            <a:stretch>
              <a:fillRect/>
            </a:stretch>
          </p:blipFill>
          <p:spPr>
            <a:xfrm>
              <a:off x="2399802" y="3424730"/>
              <a:ext cx="1416130" cy="2496549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7536437" y="1948232"/>
            <a:ext cx="3312160" cy="3899269"/>
            <a:chOff x="7536437" y="1948232"/>
            <a:chExt cx="3312160" cy="3899269"/>
          </a:xfrm>
        </p:grpSpPr>
        <p:sp>
          <p:nvSpPr>
            <p:cNvPr id="10" name="文本框 9"/>
            <p:cNvSpPr txBox="1"/>
            <p:nvPr/>
          </p:nvSpPr>
          <p:spPr>
            <a:xfrm>
              <a:off x="7536437" y="1948232"/>
              <a:ext cx="3312160" cy="1476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另外，注意锻炼、保持健美的体形对增强自信也很有帮助</a:t>
              </a:r>
              <a:endParaRPr lang="zh-CN" altLang="en-US" sz="24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8" t="14704" r="26519" b="17960"/>
            <a:stretch>
              <a:fillRect/>
            </a:stretch>
          </p:blipFill>
          <p:spPr>
            <a:xfrm>
              <a:off x="7896190" y="3424730"/>
              <a:ext cx="1805966" cy="242277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4DF68"/>
                </a:solidFill>
                <a:effectLst/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+mn-ea"/>
              </a:rPr>
              <a:t>回忆成功</a:t>
            </a:r>
            <a:endParaRPr lang="zh-CN" altLang="en-US" sz="3600" b="1" dirty="0">
              <a:solidFill>
                <a:srgbClr val="F4DF68"/>
              </a:solidFill>
              <a:effectLst/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470" y="1931035"/>
            <a:ext cx="3079115" cy="336296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157577" y="1648439"/>
            <a:ext cx="7206615" cy="4806315"/>
            <a:chOff x="1098959" y="1720220"/>
            <a:chExt cx="7206615" cy="4806315"/>
          </a:xfrm>
        </p:grpSpPr>
        <p:grpSp>
          <p:nvGrpSpPr>
            <p:cNvPr id="21" name="组合 20"/>
            <p:cNvGrpSpPr/>
            <p:nvPr/>
          </p:nvGrpSpPr>
          <p:grpSpPr>
            <a:xfrm>
              <a:off x="1098959" y="1720220"/>
              <a:ext cx="7206615" cy="3751728"/>
              <a:chOff x="1098959" y="1720220"/>
              <a:chExt cx="7206615" cy="3751728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286284" y="2858775"/>
                <a:ext cx="7019290" cy="2399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57200">
                  <a:lnSpc>
                    <a:spcPct val="125000"/>
                  </a:lnSpc>
                </a:pPr>
                <a:r>
                  <a:rPr lang="zh-CN" altLang="en-US" sz="24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+mn-ea"/>
                  </a:rPr>
                  <a:t>经常回顾曾经的成功经历，可以从中找到信心。我们可以有意识地回忆自己成功的学习和考试经验，它可以是大型考试，也可以是小测试，只要能给你带来成功的感觉就行，这样就能逐步增强我们的自信心。 </a:t>
                </a:r>
                <a:endParaRPr lang="zh-CN" altLang="en-US" sz="24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endParaRPr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>
                <a:off x="1980715" y="2690781"/>
                <a:ext cx="6109335" cy="12700"/>
              </a:xfrm>
              <a:prstGeom prst="line">
                <a:avLst/>
              </a:prstGeom>
              <a:ln w="19050">
                <a:solidFill>
                  <a:srgbClr val="A2D54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1980080" y="5461788"/>
                <a:ext cx="6158230" cy="10160"/>
              </a:xfrm>
              <a:prstGeom prst="line">
                <a:avLst/>
              </a:prstGeom>
              <a:ln w="19050">
                <a:solidFill>
                  <a:srgbClr val="A2D54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文本框 18"/>
              <p:cNvSpPr txBox="1"/>
              <p:nvPr/>
            </p:nvSpPr>
            <p:spPr>
              <a:xfrm>
                <a:off x="1098959" y="1720220"/>
                <a:ext cx="1942465" cy="98679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3800" b="1" dirty="0">
                    <a:solidFill>
                      <a:srgbClr val="F4DF68"/>
                    </a:solidFill>
                    <a:latin typeface="Aa奇幻马戏团" panose="02010600010101010101" pitchFamily="2" charset="-122"/>
                    <a:ea typeface="Aa奇幻马戏团" panose="02010600010101010101" pitchFamily="2" charset="-122"/>
                  </a:rPr>
                  <a:t>“</a:t>
                </a:r>
                <a:endParaRPr lang="zh-CN" altLang="en-US" sz="13800" b="1" dirty="0">
                  <a:solidFill>
                    <a:srgbClr val="F4DF68"/>
                  </a:solidFill>
                  <a:latin typeface="Aa奇幻马戏团" panose="02010600010101010101" pitchFamily="2" charset="-122"/>
                  <a:ea typeface="Aa奇幻马戏团" panose="02010600010101010101" pitchFamily="2" charset="-122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5229634" y="5575305"/>
              <a:ext cx="1942465" cy="9512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3800" b="1" dirty="0">
                  <a:solidFill>
                    <a:srgbClr val="F4DF68"/>
                  </a:solidFill>
                  <a:latin typeface="Aa奇幻马戏团" panose="02010600010101010101" pitchFamily="2" charset="-122"/>
                  <a:ea typeface="Aa奇幻马戏团" panose="02010600010101010101" pitchFamily="2" charset="-122"/>
                </a:rPr>
                <a:t>”</a:t>
              </a:r>
              <a:endParaRPr lang="zh-CN" altLang="en-US" sz="13800" b="1" dirty="0">
                <a:solidFill>
                  <a:srgbClr val="F4DF68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264275" y="1656715"/>
            <a:ext cx="4023995" cy="762861"/>
            <a:chOff x="6336734" y="1729789"/>
            <a:chExt cx="3564412" cy="762970"/>
          </a:xfrm>
        </p:grpSpPr>
        <p:sp>
          <p:nvSpPr>
            <p:cNvPr id="14" name="矩形 13"/>
            <p:cNvSpPr/>
            <p:nvPr/>
          </p:nvSpPr>
          <p:spPr>
            <a:xfrm>
              <a:off x="6336734" y="1729789"/>
              <a:ext cx="3564412" cy="762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588630" y="1880441"/>
              <a:ext cx="3050428" cy="522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76566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你的自信指数有多高</a:t>
              </a:r>
              <a:endParaRPr lang="zh-CN" altLang="en-US" sz="2800" b="1" dirty="0">
                <a:solidFill>
                  <a:srgbClr val="076566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74" y="1729789"/>
            <a:ext cx="3347949" cy="384695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402960" y="2782105"/>
            <a:ext cx="5286921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Arial" panose="020B0604020202020204" pitchFamily="34" charset="0"/>
              </a:rPr>
              <a:t>问题：</a:t>
            </a:r>
            <a:r>
              <a:rPr lang="zh-CN" altLang="en-US" sz="2000" b="1" dirty="0">
                <a:solidFill>
                  <a:schemeClr val="bg1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Arial" panose="020B0604020202020204" pitchFamily="34" charset="0"/>
              </a:rPr>
              <a:t>朋友为你画了张画像，你觉得画像中的哪个部分你最不喜欢？</a:t>
            </a:r>
            <a:endParaRPr lang="zh-CN" altLang="en-US" sz="2000" b="1" dirty="0">
              <a:solidFill>
                <a:schemeClr val="bg1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5641888" y="3993245"/>
            <a:ext cx="4798871" cy="1455695"/>
            <a:chOff x="5579687" y="3987421"/>
            <a:chExt cx="4798871" cy="1455695"/>
          </a:xfrm>
        </p:grpSpPr>
        <p:grpSp>
          <p:nvGrpSpPr>
            <p:cNvPr id="20" name="组合 19"/>
            <p:cNvGrpSpPr/>
            <p:nvPr/>
          </p:nvGrpSpPr>
          <p:grpSpPr>
            <a:xfrm>
              <a:off x="5579687" y="3987421"/>
              <a:ext cx="1294896" cy="645160"/>
              <a:chOff x="5487895" y="3988402"/>
              <a:chExt cx="1294896" cy="645160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5961101" y="4096123"/>
                <a:ext cx="82169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眼 睛</a:t>
                </a:r>
                <a:endPara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5487895" y="3988402"/>
                <a:ext cx="41460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A2D544"/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</a:rPr>
                  <a:t>A</a:t>
                </a:r>
                <a:endParaRPr lang="en-US" altLang="zh-CN" sz="3600" b="1" dirty="0">
                  <a:solidFill>
                    <a:srgbClr val="A2D544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8051517" y="3987422"/>
              <a:ext cx="1294896" cy="645160"/>
              <a:chOff x="5487895" y="3988402"/>
              <a:chExt cx="1294896" cy="645160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5961101" y="4096123"/>
                <a:ext cx="82169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眉 毛</a:t>
                </a:r>
                <a:endPara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5487895" y="3988402"/>
                <a:ext cx="41460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A2D544"/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</a:rPr>
                  <a:t>B</a:t>
                </a:r>
                <a:endParaRPr lang="en-US" altLang="zh-CN" sz="3600" b="1" dirty="0">
                  <a:solidFill>
                    <a:srgbClr val="A2D544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5579687" y="4797955"/>
              <a:ext cx="1294896" cy="645160"/>
              <a:chOff x="5487895" y="3988402"/>
              <a:chExt cx="1294896" cy="645160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5961101" y="4096123"/>
                <a:ext cx="82169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嘴 巴</a:t>
                </a:r>
                <a:endPara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5487895" y="3988402"/>
                <a:ext cx="41460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A2D544"/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</a:rPr>
                  <a:t>C</a:t>
                </a:r>
                <a:endParaRPr lang="en-US" altLang="zh-CN" sz="3600" b="1" dirty="0">
                  <a:solidFill>
                    <a:srgbClr val="A2D544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051517" y="4797956"/>
              <a:ext cx="1294896" cy="645160"/>
              <a:chOff x="5487895" y="3988402"/>
              <a:chExt cx="1294896" cy="645160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5961101" y="4096123"/>
                <a:ext cx="82169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鼻 子</a:t>
                </a:r>
                <a:endPara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5487895" y="3988402"/>
                <a:ext cx="41460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A2D544"/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</a:rPr>
                  <a:t>D</a:t>
                </a:r>
                <a:endParaRPr lang="en-US" altLang="zh-CN" sz="3600" b="1" dirty="0">
                  <a:solidFill>
                    <a:srgbClr val="A2D544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endParaRP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4" r="47941" b="82081"/>
            <a:stretch>
              <a:fillRect/>
            </a:stretch>
          </p:blipFill>
          <p:spPr>
            <a:xfrm>
              <a:off x="6904997" y="4018336"/>
              <a:ext cx="640663" cy="44613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520" y="4905676"/>
              <a:ext cx="601616" cy="346363"/>
            </a:xfrm>
            <a:prstGeom prst="rect">
              <a:avLst/>
            </a:prstGeom>
          </p:spPr>
        </p:pic>
        <p:grpSp>
          <p:nvGrpSpPr>
            <p:cNvPr id="43" name="组合 42"/>
            <p:cNvGrpSpPr/>
            <p:nvPr/>
          </p:nvGrpSpPr>
          <p:grpSpPr>
            <a:xfrm>
              <a:off x="9251203" y="4089210"/>
              <a:ext cx="1127355" cy="339413"/>
              <a:chOff x="9437577" y="4133969"/>
              <a:chExt cx="1127355" cy="339413"/>
            </a:xfrm>
          </p:grpSpPr>
          <p:pic>
            <p:nvPicPr>
              <p:cNvPr id="41" name="图片 4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320" t="-2800" r="19825" b="82420"/>
              <a:stretch>
                <a:fillRect/>
              </a:stretch>
            </p:blipFill>
            <p:spPr>
              <a:xfrm>
                <a:off x="9983241" y="4133969"/>
                <a:ext cx="581691" cy="304390"/>
              </a:xfrm>
              <a:prstGeom prst="rect">
                <a:avLst/>
              </a:prstGeom>
            </p:spPr>
          </p:pic>
          <p:pic>
            <p:nvPicPr>
              <p:cNvPr id="42" name="图片 4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-2800" r="56877" b="80472"/>
              <a:stretch>
                <a:fillRect/>
              </a:stretch>
            </p:blipFill>
            <p:spPr>
              <a:xfrm>
                <a:off x="9437577" y="4139901"/>
                <a:ext cx="581691" cy="333481"/>
              </a:xfrm>
              <a:prstGeom prst="rect">
                <a:avLst/>
              </a:prstGeom>
            </p:spPr>
          </p:pic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776" y="4789313"/>
              <a:ext cx="352181" cy="4881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+mn-ea"/>
              </a:rPr>
              <a:t>相信自己</a:t>
            </a:r>
            <a:endParaRPr lang="zh-CN" altLang="en-US" sz="3200" b="1" dirty="0">
              <a:solidFill>
                <a:srgbClr val="F4DF68"/>
              </a:solidFill>
              <a:effectLst/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1" t="7677" r="17842" b="8956"/>
          <a:stretch>
            <a:fillRect/>
          </a:stretch>
        </p:blipFill>
        <p:spPr>
          <a:xfrm>
            <a:off x="4731438" y="1855924"/>
            <a:ext cx="2729124" cy="378773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684651" y="2116499"/>
            <a:ext cx="3230976" cy="3458661"/>
            <a:chOff x="1684651" y="2116499"/>
            <a:chExt cx="3230976" cy="3458661"/>
          </a:xfrm>
        </p:grpSpPr>
        <p:sp>
          <p:nvSpPr>
            <p:cNvPr id="5" name="文本框 4"/>
            <p:cNvSpPr txBox="1"/>
            <p:nvPr/>
          </p:nvSpPr>
          <p:spPr>
            <a:xfrm>
              <a:off x="1684651" y="2713850"/>
              <a:ext cx="3230976" cy="2861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不断的打击，不断地努力，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不断的希望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只有前进，才是我的方向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前途的道路是多么的光明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现实的征途是那么的残酷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到底我能怎样才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795928" y="2116499"/>
              <a:ext cx="623190" cy="545162"/>
              <a:chOff x="1795928" y="2116499"/>
              <a:chExt cx="623190" cy="545162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525" b="69852"/>
              <a:stretch>
                <a:fillRect/>
              </a:stretch>
            </p:blipFill>
            <p:spPr>
              <a:xfrm>
                <a:off x="1912235" y="2116499"/>
                <a:ext cx="390575" cy="428026"/>
              </a:xfrm>
              <a:prstGeom prst="rect">
                <a:avLst/>
              </a:prstGeom>
            </p:spPr>
          </p:pic>
          <p:cxnSp>
            <p:nvCxnSpPr>
              <p:cNvPr id="14" name="直接连接符 13"/>
              <p:cNvCxnSpPr/>
              <p:nvPr/>
            </p:nvCxnSpPr>
            <p:spPr>
              <a:xfrm>
                <a:off x="1795928" y="2661661"/>
                <a:ext cx="623190" cy="0"/>
              </a:xfrm>
              <a:prstGeom prst="line">
                <a:avLst/>
              </a:prstGeom>
              <a:ln w="38100" cap="rnd">
                <a:solidFill>
                  <a:srgbClr val="A2D54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/>
          <p:cNvGrpSpPr/>
          <p:nvPr/>
        </p:nvGrpSpPr>
        <p:grpSpPr>
          <a:xfrm>
            <a:off x="7778225" y="2116499"/>
            <a:ext cx="2729124" cy="2997016"/>
            <a:chOff x="7778225" y="2116499"/>
            <a:chExt cx="2729124" cy="2997016"/>
          </a:xfrm>
        </p:grpSpPr>
        <p:sp>
          <p:nvSpPr>
            <p:cNvPr id="8" name="文本框 7"/>
            <p:cNvSpPr txBox="1"/>
            <p:nvPr/>
          </p:nvSpPr>
          <p:spPr>
            <a:xfrm>
              <a:off x="7778225" y="2713850"/>
              <a:ext cx="2729124" cy="2399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能搭建成功的桥梁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塑造无谓的模样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相信自己，相信自己!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也只有这样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才能驶到成功的远方!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7859895" y="2116499"/>
              <a:ext cx="623190" cy="545162"/>
              <a:chOff x="1795928" y="2116499"/>
              <a:chExt cx="623190" cy="545162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525" b="69852"/>
              <a:stretch>
                <a:fillRect/>
              </a:stretch>
            </p:blipFill>
            <p:spPr>
              <a:xfrm>
                <a:off x="1912235" y="2116499"/>
                <a:ext cx="390575" cy="428026"/>
              </a:xfrm>
              <a:prstGeom prst="rect">
                <a:avLst/>
              </a:prstGeom>
            </p:spPr>
          </p:pic>
          <p:cxnSp>
            <p:nvCxnSpPr>
              <p:cNvPr id="18" name="直接连接符 17"/>
              <p:cNvCxnSpPr/>
              <p:nvPr/>
            </p:nvCxnSpPr>
            <p:spPr>
              <a:xfrm>
                <a:off x="1795928" y="2661661"/>
                <a:ext cx="623190" cy="0"/>
              </a:xfrm>
              <a:prstGeom prst="line">
                <a:avLst/>
              </a:prstGeom>
              <a:ln w="38100" cap="rnd">
                <a:solidFill>
                  <a:srgbClr val="A2D54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自 信</a:t>
            </a:r>
            <a:endParaRPr lang="zh-CN" altLang="en-US" sz="3600" b="1" dirty="0">
              <a:solidFill>
                <a:srgbClr val="F4DF68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2" t="7983" r="40630" b="5223"/>
          <a:stretch>
            <a:fillRect/>
          </a:stretch>
        </p:blipFill>
        <p:spPr>
          <a:xfrm>
            <a:off x="5680555" y="1808494"/>
            <a:ext cx="830889" cy="3774083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871026" y="2071485"/>
            <a:ext cx="3312516" cy="3941474"/>
            <a:chOff x="1871026" y="2071485"/>
            <a:chExt cx="3312516" cy="3941474"/>
          </a:xfrm>
        </p:grpSpPr>
        <p:sp>
          <p:nvSpPr>
            <p:cNvPr id="7" name="文本框 6"/>
            <p:cNvSpPr txBox="1"/>
            <p:nvPr/>
          </p:nvSpPr>
          <p:spPr>
            <a:xfrm>
              <a:off x="1871026" y="4592464"/>
              <a:ext cx="3312516" cy="1420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自信是人类运用和驾驭宇宙无穷大智的唯一管道</a:t>
              </a:r>
              <a:endParaRPr lang="zh-CN" altLang="en-US" sz="24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5" t="12413" r="50616" b="10913"/>
            <a:stretch>
              <a:fillRect/>
            </a:stretch>
          </p:blipFill>
          <p:spPr>
            <a:xfrm>
              <a:off x="2540646" y="2071485"/>
              <a:ext cx="1631700" cy="2418976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7008458" y="2095378"/>
            <a:ext cx="3312516" cy="3895258"/>
            <a:chOff x="7008458" y="2095378"/>
            <a:chExt cx="3312516" cy="3895258"/>
          </a:xfrm>
        </p:grpSpPr>
        <p:sp>
          <p:nvSpPr>
            <p:cNvPr id="9" name="文本框 8"/>
            <p:cNvSpPr txBox="1"/>
            <p:nvPr/>
          </p:nvSpPr>
          <p:spPr>
            <a:xfrm>
              <a:off x="7008458" y="4570141"/>
              <a:ext cx="3312516" cy="1420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自信是所有奇迹的根基，所有科学法则无法分析奇妙神迹的发源地</a:t>
              </a:r>
              <a:endParaRPr lang="zh-CN" altLang="en-US" sz="24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5" t="14692" r="8386" b="10148"/>
            <a:stretch>
              <a:fillRect/>
            </a:stretch>
          </p:blipFill>
          <p:spPr>
            <a:xfrm>
              <a:off x="7833553" y="2095378"/>
              <a:ext cx="1776383" cy="237119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自 信</a:t>
            </a:r>
            <a:endParaRPr lang="zh-CN" altLang="en-US" sz="3200" b="1" dirty="0">
              <a:solidFill>
                <a:srgbClr val="F4DF68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36" y="2177523"/>
            <a:ext cx="3718454" cy="278884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783126" y="1679048"/>
            <a:ext cx="6640830" cy="3856857"/>
            <a:chOff x="4783126" y="1679048"/>
            <a:chExt cx="6640830" cy="3856857"/>
          </a:xfrm>
        </p:grpSpPr>
        <p:sp>
          <p:nvSpPr>
            <p:cNvPr id="5" name="文本框 4"/>
            <p:cNvSpPr txBox="1"/>
            <p:nvPr/>
          </p:nvSpPr>
          <p:spPr>
            <a:xfrm>
              <a:off x="4783126" y="1679048"/>
              <a:ext cx="6640830" cy="3784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拥有自信，就拥有成功的一半</a:t>
              </a:r>
              <a:endParaRPr lang="en-US" altLang="zh-CN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愈是自信，愈会成功，一个人的失败，其实是自信的丧失</a:t>
              </a:r>
              <a:endParaRPr lang="en-US" altLang="zh-CN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勇敢的人说我能行，懦夫才说我不行</a:t>
              </a:r>
              <a:endParaRPr lang="en-US" altLang="zh-CN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用一颗感恩的心去对待生活，用一种自信的姿态去诠释生命</a:t>
              </a:r>
              <a:endParaRPr lang="en-US" altLang="zh-CN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是雄鹰，就该展翅高飞</a:t>
              </a:r>
              <a:endPara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8443488" y="4865038"/>
              <a:ext cx="2306534" cy="670867"/>
              <a:chOff x="8571620" y="4876687"/>
              <a:chExt cx="2306534" cy="67086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8571620" y="5311674"/>
                <a:ext cx="2085065" cy="0"/>
              </a:xfrm>
              <a:prstGeom prst="line">
                <a:avLst/>
              </a:prstGeom>
              <a:ln w="19050">
                <a:solidFill>
                  <a:srgbClr val="F4DF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7" t="10758" r="9473" b="11574"/>
              <a:stretch>
                <a:fillRect/>
              </a:stretch>
            </p:blipFill>
            <p:spPr>
              <a:xfrm>
                <a:off x="10185073" y="4876687"/>
                <a:ext cx="693081" cy="67086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+mn-ea"/>
              </a:rPr>
              <a:t>请我们自信的回答</a:t>
            </a:r>
            <a:endParaRPr lang="zh-CN" altLang="en-US" sz="3600" b="1" dirty="0">
              <a:solidFill>
                <a:srgbClr val="F4DF68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172460" y="2213610"/>
            <a:ext cx="7484745" cy="3193414"/>
            <a:chOff x="2674766" y="2027192"/>
            <a:chExt cx="5812555" cy="3193118"/>
          </a:xfrm>
        </p:grpSpPr>
        <p:sp>
          <p:nvSpPr>
            <p:cNvPr id="5" name="文本框 4"/>
            <p:cNvSpPr txBox="1"/>
            <p:nvPr/>
          </p:nvSpPr>
          <p:spPr>
            <a:xfrm>
              <a:off x="2674766" y="2027192"/>
              <a:ext cx="3825046" cy="5219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 defTabSz="91440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800" b="1" kern="12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我很漂亮/英俊！</a:t>
              </a:r>
              <a:endParaRPr lang="zh-CN" altLang="en-US" sz="2800" b="1" kern="12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181471" y="2694991"/>
              <a:ext cx="3825046" cy="5219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 defTabSz="91440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800" b="1" kern="12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我能成为班级中出色的一员！</a:t>
              </a:r>
              <a:endParaRPr lang="zh-CN" altLang="en-US" sz="2800" b="1" kern="12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676528" y="3362790"/>
              <a:ext cx="3825046" cy="5219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kern="12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我是班中不可缺少的一员！</a:t>
              </a:r>
              <a:endParaRPr lang="zh-CN" altLang="en-US" sz="2800" b="1" kern="12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183477" y="4030589"/>
              <a:ext cx="3825046" cy="5219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kern="12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我能干好所有的事！</a:t>
              </a:r>
              <a:endParaRPr lang="zh-CN" altLang="en-US" sz="2800" b="1" kern="12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662275" y="4698388"/>
              <a:ext cx="3825046" cy="5219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kern="12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我能实现我心中的理想！</a:t>
              </a:r>
              <a:endParaRPr lang="zh-CN" altLang="en-US" sz="2800" b="1" kern="12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t="9979" r="50000" b="9978"/>
          <a:stretch>
            <a:fillRect/>
          </a:stretch>
        </p:blipFill>
        <p:spPr>
          <a:xfrm>
            <a:off x="1709508" y="2816082"/>
            <a:ext cx="1825807" cy="264063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9342" r="6921" b="9978"/>
          <a:stretch>
            <a:fillRect/>
          </a:stretch>
        </p:blipFill>
        <p:spPr>
          <a:xfrm>
            <a:off x="9799752" y="1555040"/>
            <a:ext cx="1759499" cy="2661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相信自己</a:t>
            </a:r>
            <a:endParaRPr lang="zh-CN" altLang="en-US" sz="2800" dirty="0">
              <a:solidFill>
                <a:srgbClr val="F4DF68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8" b="24027"/>
          <a:stretch>
            <a:fillRect/>
          </a:stretch>
        </p:blipFill>
        <p:spPr>
          <a:xfrm>
            <a:off x="4435010" y="2828765"/>
            <a:ext cx="3321981" cy="1768776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2047813" y="2297594"/>
            <a:ext cx="1962758" cy="1294076"/>
            <a:chOff x="2047813" y="2297594"/>
            <a:chExt cx="1962758" cy="1294076"/>
          </a:xfrm>
        </p:grpSpPr>
        <p:grpSp>
          <p:nvGrpSpPr>
            <p:cNvPr id="25" name="组合 24"/>
            <p:cNvGrpSpPr/>
            <p:nvPr/>
          </p:nvGrpSpPr>
          <p:grpSpPr>
            <a:xfrm>
              <a:off x="2086642" y="2518464"/>
              <a:ext cx="1923929" cy="1073206"/>
              <a:chOff x="1017052" y="2868395"/>
              <a:chExt cx="1923929" cy="1073206"/>
            </a:xfrm>
          </p:grpSpPr>
          <p:sp>
            <p:nvSpPr>
              <p:cNvPr id="18" name="云形 17"/>
              <p:cNvSpPr/>
              <p:nvPr/>
            </p:nvSpPr>
            <p:spPr>
              <a:xfrm>
                <a:off x="1017052" y="2868395"/>
                <a:ext cx="1923929" cy="1073206"/>
              </a:xfrm>
              <a:prstGeom prst="cloud">
                <a:avLst/>
              </a:prstGeom>
              <a:solidFill>
                <a:schemeClr val="bg1"/>
              </a:solidFill>
              <a:ln w="20320">
                <a:solidFill>
                  <a:srgbClr val="F4D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134264" y="3198873"/>
                <a:ext cx="16118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</a:rPr>
                  <a:t>鼓起勇气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endParaRP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107" r="26397" b="18988"/>
            <a:stretch>
              <a:fillRect/>
            </a:stretch>
          </p:blipFill>
          <p:spPr>
            <a:xfrm>
              <a:off x="2047813" y="2297594"/>
              <a:ext cx="429262" cy="629015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5134035" y="1317472"/>
            <a:ext cx="1923930" cy="1294630"/>
            <a:chOff x="5134035" y="1317472"/>
            <a:chExt cx="1923930" cy="1294630"/>
          </a:xfrm>
        </p:grpSpPr>
        <p:grpSp>
          <p:nvGrpSpPr>
            <p:cNvPr id="23" name="组合 22"/>
            <p:cNvGrpSpPr/>
            <p:nvPr/>
          </p:nvGrpSpPr>
          <p:grpSpPr>
            <a:xfrm>
              <a:off x="5134036" y="1538896"/>
              <a:ext cx="1923929" cy="1073206"/>
              <a:chOff x="4753521" y="1323002"/>
              <a:chExt cx="1923929" cy="1073206"/>
            </a:xfrm>
          </p:grpSpPr>
          <p:sp>
            <p:nvSpPr>
              <p:cNvPr id="17" name="云形 16"/>
              <p:cNvSpPr/>
              <p:nvPr/>
            </p:nvSpPr>
            <p:spPr>
              <a:xfrm>
                <a:off x="4753521" y="1323002"/>
                <a:ext cx="1923929" cy="1073206"/>
              </a:xfrm>
              <a:prstGeom prst="cloud">
                <a:avLst/>
              </a:prstGeom>
              <a:solidFill>
                <a:schemeClr val="bg1"/>
              </a:solidFill>
              <a:ln w="20320">
                <a:solidFill>
                  <a:srgbClr val="F4D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4909561" y="1646167"/>
                <a:ext cx="16118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</a:rPr>
                  <a:t>相信自己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endParaRPr>
              </a:p>
            </p:txBody>
          </p:sp>
        </p:grpSp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107" r="26397" b="18988"/>
            <a:stretch>
              <a:fillRect/>
            </a:stretch>
          </p:blipFill>
          <p:spPr>
            <a:xfrm>
              <a:off x="5134035" y="1317472"/>
              <a:ext cx="429262" cy="629015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8181430" y="2297593"/>
            <a:ext cx="1923930" cy="1288007"/>
            <a:chOff x="8181430" y="2297593"/>
            <a:chExt cx="1923930" cy="1288007"/>
          </a:xfrm>
        </p:grpSpPr>
        <p:grpSp>
          <p:nvGrpSpPr>
            <p:cNvPr id="22" name="组合 21"/>
            <p:cNvGrpSpPr/>
            <p:nvPr/>
          </p:nvGrpSpPr>
          <p:grpSpPr>
            <a:xfrm>
              <a:off x="8181431" y="2512394"/>
              <a:ext cx="1923929" cy="1073206"/>
              <a:chOff x="7967511" y="2751587"/>
              <a:chExt cx="1923929" cy="1073206"/>
            </a:xfrm>
          </p:grpSpPr>
          <p:sp>
            <p:nvSpPr>
              <p:cNvPr id="16" name="云形 15"/>
              <p:cNvSpPr/>
              <p:nvPr/>
            </p:nvSpPr>
            <p:spPr>
              <a:xfrm>
                <a:off x="7967511" y="2751587"/>
                <a:ext cx="1923929" cy="1073206"/>
              </a:xfrm>
              <a:prstGeom prst="cloud">
                <a:avLst/>
              </a:prstGeom>
              <a:solidFill>
                <a:schemeClr val="bg1"/>
              </a:solidFill>
              <a:ln w="20320">
                <a:solidFill>
                  <a:srgbClr val="F4D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8123551" y="3088135"/>
                <a:ext cx="16118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</a:rPr>
                  <a:t>你就是NO.1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endParaRPr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107" r="26397" b="18988"/>
            <a:stretch>
              <a:fillRect/>
            </a:stretch>
          </p:blipFill>
          <p:spPr>
            <a:xfrm>
              <a:off x="8181430" y="2297593"/>
              <a:ext cx="429262" cy="629015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3205464" y="4597541"/>
            <a:ext cx="1928572" cy="1241480"/>
            <a:chOff x="3205464" y="4597541"/>
            <a:chExt cx="1928572" cy="1241480"/>
          </a:xfrm>
        </p:grpSpPr>
        <p:grpSp>
          <p:nvGrpSpPr>
            <p:cNvPr id="24" name="组合 23"/>
            <p:cNvGrpSpPr/>
            <p:nvPr/>
          </p:nvGrpSpPr>
          <p:grpSpPr>
            <a:xfrm>
              <a:off x="3210107" y="4765815"/>
              <a:ext cx="1923929" cy="1073206"/>
              <a:chOff x="3748846" y="4046269"/>
              <a:chExt cx="1923929" cy="1073206"/>
            </a:xfrm>
          </p:grpSpPr>
          <p:sp>
            <p:nvSpPr>
              <p:cNvPr id="20" name="云形 19"/>
              <p:cNvSpPr/>
              <p:nvPr/>
            </p:nvSpPr>
            <p:spPr>
              <a:xfrm>
                <a:off x="3748846" y="4046269"/>
                <a:ext cx="1923929" cy="1073206"/>
              </a:xfrm>
              <a:prstGeom prst="cloud">
                <a:avLst/>
              </a:prstGeom>
              <a:solidFill>
                <a:schemeClr val="bg1"/>
              </a:solidFill>
              <a:ln w="20320">
                <a:solidFill>
                  <a:srgbClr val="F4D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3904886" y="4382817"/>
                <a:ext cx="16118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</a:rPr>
                  <a:t>超越自己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endParaRPr>
              </a:p>
            </p:txBody>
          </p:sp>
        </p:grp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107" r="26397" b="18988"/>
            <a:stretch>
              <a:fillRect/>
            </a:stretch>
          </p:blipFill>
          <p:spPr>
            <a:xfrm>
              <a:off x="3205464" y="4597541"/>
              <a:ext cx="429262" cy="629015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7057965" y="4597540"/>
            <a:ext cx="1923929" cy="1241481"/>
            <a:chOff x="7057965" y="4597540"/>
            <a:chExt cx="1923929" cy="1241481"/>
          </a:xfrm>
        </p:grpSpPr>
        <p:grpSp>
          <p:nvGrpSpPr>
            <p:cNvPr id="21" name="组合 20"/>
            <p:cNvGrpSpPr/>
            <p:nvPr/>
          </p:nvGrpSpPr>
          <p:grpSpPr>
            <a:xfrm>
              <a:off x="7057965" y="4765815"/>
              <a:ext cx="1923929" cy="1073206"/>
              <a:chOff x="6776461" y="4385626"/>
              <a:chExt cx="1923929" cy="1073206"/>
            </a:xfrm>
          </p:grpSpPr>
          <p:sp>
            <p:nvSpPr>
              <p:cNvPr id="19" name="云形 18"/>
              <p:cNvSpPr/>
              <p:nvPr/>
            </p:nvSpPr>
            <p:spPr>
              <a:xfrm>
                <a:off x="6776461" y="4385626"/>
                <a:ext cx="1923929" cy="1073206"/>
              </a:xfrm>
              <a:prstGeom prst="cloud">
                <a:avLst/>
              </a:prstGeom>
              <a:solidFill>
                <a:schemeClr val="bg1"/>
              </a:solidFill>
              <a:ln w="20320">
                <a:solidFill>
                  <a:srgbClr val="F4D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7029086" y="4719365"/>
                <a:ext cx="16118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</a:rPr>
                  <a:t>谢 谢！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endParaRPr>
              </a:p>
            </p:txBody>
          </p:sp>
        </p:grpSp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107" r="26397" b="18988"/>
            <a:stretch>
              <a:fillRect/>
            </a:stretch>
          </p:blipFill>
          <p:spPr>
            <a:xfrm>
              <a:off x="7057965" y="4597540"/>
              <a:ext cx="429262" cy="6290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778986" y="2757539"/>
            <a:ext cx="6634011" cy="225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8000"/>
              </a:lnSpc>
            </a:pPr>
            <a:r>
              <a:rPr lang="zh-CN" altLang="en-US" sz="8000" dirty="0">
                <a:solidFill>
                  <a:srgbClr val="F4DF68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让自信的光芒</a:t>
            </a:r>
            <a:endParaRPr lang="en-US" altLang="zh-CN" sz="8000" dirty="0">
              <a:solidFill>
                <a:srgbClr val="F4DF68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  <a:p>
            <a:pPr algn="ctr">
              <a:lnSpc>
                <a:spcPct val="88000"/>
              </a:lnSpc>
            </a:pPr>
            <a:r>
              <a:rPr lang="zh-CN" altLang="en-US" sz="8000" dirty="0">
                <a:solidFill>
                  <a:srgbClr val="F4DF68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照亮前进的路</a:t>
            </a:r>
            <a:endParaRPr lang="zh-CN" altLang="en-US" sz="8000" dirty="0">
              <a:solidFill>
                <a:srgbClr val="F4DF68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2180972" y="1783464"/>
            <a:ext cx="2242756" cy="2848055"/>
            <a:chOff x="1988773" y="1914826"/>
            <a:chExt cx="2242756" cy="2848055"/>
          </a:xfrm>
        </p:grpSpPr>
        <p:grpSp>
          <p:nvGrpSpPr>
            <p:cNvPr id="19" name="组合 18"/>
            <p:cNvGrpSpPr/>
            <p:nvPr/>
          </p:nvGrpSpPr>
          <p:grpSpPr>
            <a:xfrm>
              <a:off x="1988773" y="1914826"/>
              <a:ext cx="2242756" cy="2848055"/>
              <a:chOff x="2035367" y="2034277"/>
              <a:chExt cx="2242756" cy="2848055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2035367" y="2034277"/>
                <a:ext cx="1538883" cy="2063224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8800" dirty="0">
                    <a:solidFill>
                      <a:srgbClr val="F4DF68"/>
                    </a:solidFill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目</a:t>
                </a:r>
                <a:endParaRPr lang="zh-CN" altLang="en-US" sz="8800" dirty="0">
                  <a:solidFill>
                    <a:srgbClr val="F4DF68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2862351" y="3435782"/>
                <a:ext cx="141577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8800" dirty="0">
                    <a:solidFill>
                      <a:srgbClr val="F4DF68"/>
                    </a:solidFill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录</a:t>
                </a:r>
                <a:endParaRPr lang="zh-CN" altLang="en-US" sz="8800" dirty="0"/>
              </a:p>
            </p:txBody>
          </p:sp>
        </p:grp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68" t="72837" r="39844" b="10828"/>
            <a:stretch>
              <a:fillRect/>
            </a:stretch>
          </p:blipFill>
          <p:spPr>
            <a:xfrm>
              <a:off x="3414078" y="2667836"/>
              <a:ext cx="646507" cy="986969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>
            <p:custDataLst>
              <p:tags r:id="rId2"/>
            </p:custDataLst>
          </p:nvPr>
        </p:nvGrpSpPr>
        <p:grpSpPr>
          <a:xfrm>
            <a:off x="5160242" y="1581077"/>
            <a:ext cx="3534000" cy="3061526"/>
            <a:chOff x="4985516" y="1400526"/>
            <a:chExt cx="3534000" cy="3061526"/>
          </a:xfrm>
        </p:grpSpPr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5853325" y="1400526"/>
              <a:ext cx="22044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自信的故事</a:t>
              </a:r>
              <a:endParaRPr lang="zh-CN" altLang="en-US" sz="3200" dirty="0">
                <a:solidFill>
                  <a:schemeClr val="bg1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5853325" y="2229164"/>
              <a:ext cx="2608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自信激发潜能</a:t>
              </a:r>
              <a:endParaRPr lang="zh-CN" altLang="en-US" sz="3200" dirty="0">
                <a:solidFill>
                  <a:schemeClr val="bg1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5853325" y="3026941"/>
              <a:ext cx="2608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自信孕育成功</a:t>
              </a:r>
              <a:endParaRPr lang="zh-CN" altLang="en-US" sz="3200" dirty="0">
                <a:solidFill>
                  <a:schemeClr val="bg1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6"/>
              </p:custDataLst>
            </p:nvPr>
          </p:nvSpPr>
          <p:spPr>
            <a:xfrm>
              <a:off x="5911110" y="3877277"/>
              <a:ext cx="2608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如何树立自信</a:t>
              </a:r>
              <a:endParaRPr lang="zh-CN" altLang="en-US" sz="3200" dirty="0">
                <a:solidFill>
                  <a:schemeClr val="bg1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7"/>
              </p:custDataLst>
            </p:nvPr>
          </p:nvSpPr>
          <p:spPr>
            <a:xfrm>
              <a:off x="4985518" y="1400526"/>
              <a:ext cx="7232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A2D544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01</a:t>
              </a:r>
              <a:endParaRPr lang="zh-CN" altLang="en-US" sz="3600" dirty="0">
                <a:solidFill>
                  <a:srgbClr val="A2D544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4985517" y="2199413"/>
              <a:ext cx="7232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A2D544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02</a:t>
              </a:r>
              <a:endParaRPr lang="zh-CN" altLang="en-US" sz="3600" dirty="0">
                <a:solidFill>
                  <a:srgbClr val="A2D544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9"/>
              </p:custDataLst>
            </p:nvPr>
          </p:nvSpPr>
          <p:spPr>
            <a:xfrm>
              <a:off x="4985517" y="2996164"/>
              <a:ext cx="7232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A2D544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03</a:t>
              </a:r>
              <a:endParaRPr lang="zh-CN" altLang="en-US" sz="3600" dirty="0">
                <a:solidFill>
                  <a:srgbClr val="A2D544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0"/>
              </p:custDataLst>
            </p:nvPr>
          </p:nvSpPr>
          <p:spPr>
            <a:xfrm>
              <a:off x="4985516" y="3792915"/>
              <a:ext cx="7232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A2D544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04</a:t>
              </a:r>
              <a:endParaRPr lang="zh-CN" altLang="en-US" sz="3600" dirty="0">
                <a:solidFill>
                  <a:srgbClr val="A2D544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48635" y="3114040"/>
            <a:ext cx="6094730" cy="14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dirty="0">
                <a:solidFill>
                  <a:srgbClr val="F4DF68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自信的故事</a:t>
            </a:r>
            <a:endParaRPr lang="zh-CN" altLang="en-US" sz="8800" dirty="0">
              <a:solidFill>
                <a:srgbClr val="F4DF68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30028" y="2488208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A2D544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Part 01</a:t>
            </a:r>
            <a:endParaRPr lang="zh-CN" altLang="en-US" sz="4000" dirty="0">
              <a:solidFill>
                <a:srgbClr val="A2D544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14761" y="851292"/>
            <a:ext cx="60950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尼克松败于自信的故事</a:t>
            </a:r>
            <a:endParaRPr lang="zh-CN" altLang="en-US" sz="3200" dirty="0">
              <a:solidFill>
                <a:srgbClr val="F4DF68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49070" y="1828165"/>
            <a:ext cx="6755765" cy="4029707"/>
            <a:chOff x="1818608" y="1924979"/>
            <a:chExt cx="6095028" cy="4029696"/>
          </a:xfrm>
        </p:grpSpPr>
        <p:sp>
          <p:nvSpPr>
            <p:cNvPr id="4" name="文本框 3"/>
            <p:cNvSpPr txBox="1"/>
            <p:nvPr/>
          </p:nvSpPr>
          <p:spPr>
            <a:xfrm>
              <a:off x="1818608" y="1924979"/>
              <a:ext cx="6095028" cy="1087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fontAlgn="auto">
                <a:lnSpc>
                  <a:spcPct val="120000"/>
                </a:lnSpc>
                <a:buClr>
                  <a:srgbClr val="A2D544"/>
                </a:buClr>
                <a:buSzTx/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尼克松，我们极为熟悉的美国总统。但就是这样一个大人物，却因为一个缺乏自信的错误而毁掉了自己的政治前程。 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18608" y="2708650"/>
              <a:ext cx="6095028" cy="1087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fontAlgn="auto">
                <a:lnSpc>
                  <a:spcPct val="120000"/>
                </a:lnSpc>
                <a:buClr>
                  <a:srgbClr val="A2D544"/>
                </a:buClr>
                <a:buSzTx/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1972年，尼克松竞选连任。由于他在第一任期内政绩斐然，所以大多数政治评论家都预测尼克松将以绝对优势获得胜利。 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18608" y="3492321"/>
              <a:ext cx="6095028" cy="1751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Clr>
                  <a:srgbClr val="A2D544"/>
                </a:buClr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然而，尼克松本人却很不自信，他走不出过去几次失败的心理阴影，极度担心再次出现失败。在这种潜意识的驱使下，他鬼使神差地干出了后悔终生的蠢事。他指派手下的人潜入竞选对手总部的水门饭店，在对手的办公室里安装了窃听器。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818608" y="4866923"/>
              <a:ext cx="6095028" cy="1087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Clr>
                  <a:srgbClr val="A2D544"/>
                </a:buClr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事发之后，他又连连阻止调查，推卸责任，在选举胜利后不久便被迫辞职。本来稳操胜券的尼克松，因缺乏自信而导致惨败。 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5030" r="15250" b="5118"/>
          <a:stretch>
            <a:fillRect/>
          </a:stretch>
        </p:blipFill>
        <p:spPr>
          <a:xfrm>
            <a:off x="8559487" y="2259285"/>
            <a:ext cx="2097198" cy="3016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14761" y="851292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林肯的人生</a:t>
            </a:r>
            <a:endParaRPr lang="zh-CN" altLang="en-US" sz="2800" dirty="0">
              <a:solidFill>
                <a:srgbClr val="F4DF68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638542" y="1866505"/>
            <a:ext cx="4116505" cy="3796492"/>
            <a:chOff x="1723958" y="1833666"/>
            <a:chExt cx="4116505" cy="3796492"/>
          </a:xfrm>
        </p:grpSpPr>
        <p:sp>
          <p:nvSpPr>
            <p:cNvPr id="10" name="矩形 9"/>
            <p:cNvSpPr/>
            <p:nvPr/>
          </p:nvSpPr>
          <p:spPr>
            <a:xfrm>
              <a:off x="1723965" y="1833666"/>
              <a:ext cx="1065829" cy="430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21 </a:t>
              </a:r>
              <a:r>
                <a:rPr lang="zh-CN" altLang="en-US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岁</a:t>
              </a:r>
              <a:endParaRPr lang="zh-CN" altLang="en-US" sz="2000" dirty="0">
                <a:solidFill>
                  <a:srgbClr val="076566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723960" y="2508315"/>
              <a:ext cx="1065829" cy="430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22 </a:t>
              </a:r>
              <a:r>
                <a:rPr lang="zh-CN" altLang="en-US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岁</a:t>
              </a:r>
              <a:endParaRPr lang="zh-CN" altLang="en-US" sz="2000" dirty="0">
                <a:solidFill>
                  <a:srgbClr val="076566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723960" y="3186836"/>
              <a:ext cx="1065829" cy="430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24 </a:t>
              </a:r>
              <a:r>
                <a:rPr lang="zh-CN" altLang="en-US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岁</a:t>
              </a:r>
              <a:endParaRPr lang="zh-CN" altLang="en-US" sz="2000" dirty="0">
                <a:solidFill>
                  <a:srgbClr val="076566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723959" y="3857613"/>
              <a:ext cx="1065829" cy="430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26 </a:t>
              </a:r>
              <a:r>
                <a:rPr lang="zh-CN" altLang="en-US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岁</a:t>
              </a:r>
              <a:endParaRPr lang="zh-CN" altLang="en-US" sz="2000" dirty="0">
                <a:solidFill>
                  <a:srgbClr val="076566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723958" y="4528390"/>
              <a:ext cx="1065829" cy="430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27 </a:t>
              </a:r>
              <a:r>
                <a:rPr lang="zh-CN" altLang="en-US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岁</a:t>
              </a:r>
              <a:endParaRPr lang="zh-CN" altLang="en-US" sz="2000" dirty="0">
                <a:solidFill>
                  <a:srgbClr val="076566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723958" y="5199167"/>
              <a:ext cx="1065829" cy="430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34 </a:t>
              </a:r>
              <a:r>
                <a:rPr lang="zh-CN" altLang="en-US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岁</a:t>
              </a:r>
              <a:endParaRPr lang="zh-CN" altLang="en-US" sz="2000" dirty="0">
                <a:solidFill>
                  <a:srgbClr val="076566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024218" y="1849116"/>
              <a:ext cx="2567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做生意失败。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024218" y="2542192"/>
              <a:ext cx="2567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角逐州议员落选。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024218" y="3217664"/>
              <a:ext cx="2567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做生意再度失政。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024218" y="3889222"/>
              <a:ext cx="2567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爱侣去世。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024218" y="4559218"/>
              <a:ext cx="2567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一度精神崩溃。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024218" y="5229214"/>
              <a:ext cx="2567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角逐联邦众议员落选。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2889775" y="2264657"/>
              <a:ext cx="2947047" cy="0"/>
            </a:xfrm>
            <a:prstGeom prst="line">
              <a:avLst/>
            </a:prstGeom>
            <a:ln w="12700">
              <a:solidFill>
                <a:srgbClr val="F4DF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2889775" y="2944163"/>
              <a:ext cx="2947047" cy="0"/>
            </a:xfrm>
            <a:prstGeom prst="line">
              <a:avLst/>
            </a:prstGeom>
            <a:ln w="12700">
              <a:solidFill>
                <a:srgbClr val="F4DF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2893416" y="3617826"/>
              <a:ext cx="2947047" cy="0"/>
            </a:xfrm>
            <a:prstGeom prst="line">
              <a:avLst/>
            </a:prstGeom>
            <a:ln w="12700">
              <a:solidFill>
                <a:srgbClr val="F4DF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2889775" y="4288604"/>
              <a:ext cx="2947047" cy="0"/>
            </a:xfrm>
            <a:prstGeom prst="line">
              <a:avLst/>
            </a:prstGeom>
            <a:ln w="12700">
              <a:solidFill>
                <a:srgbClr val="F4DF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2889774" y="4959380"/>
              <a:ext cx="2947047" cy="0"/>
            </a:xfrm>
            <a:prstGeom prst="line">
              <a:avLst/>
            </a:prstGeom>
            <a:ln w="12700">
              <a:solidFill>
                <a:srgbClr val="F4DF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2889774" y="5630158"/>
              <a:ext cx="2947047" cy="0"/>
            </a:xfrm>
            <a:prstGeom prst="line">
              <a:avLst/>
            </a:prstGeom>
            <a:ln w="12700">
              <a:solidFill>
                <a:srgbClr val="F4DF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组合 54"/>
          <p:cNvGrpSpPr/>
          <p:nvPr/>
        </p:nvGrpSpPr>
        <p:grpSpPr>
          <a:xfrm>
            <a:off x="6439625" y="1866505"/>
            <a:ext cx="4372031" cy="3149023"/>
            <a:chOff x="6095996" y="1819699"/>
            <a:chExt cx="4372031" cy="3149023"/>
          </a:xfrm>
        </p:grpSpPr>
        <p:sp>
          <p:nvSpPr>
            <p:cNvPr id="16" name="矩形 15"/>
            <p:cNvSpPr/>
            <p:nvPr/>
          </p:nvSpPr>
          <p:spPr>
            <a:xfrm>
              <a:off x="6095996" y="1819699"/>
              <a:ext cx="1065829" cy="430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36 </a:t>
              </a:r>
              <a:r>
                <a:rPr lang="zh-CN" altLang="en-US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岁</a:t>
              </a:r>
              <a:endParaRPr lang="zh-CN" altLang="en-US" sz="2000" dirty="0">
                <a:solidFill>
                  <a:srgbClr val="076566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95996" y="2503978"/>
              <a:ext cx="1065829" cy="430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45 </a:t>
              </a:r>
              <a:r>
                <a:rPr lang="zh-CN" altLang="en-US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岁</a:t>
              </a:r>
              <a:endParaRPr lang="zh-CN" altLang="en-US" sz="2000" dirty="0">
                <a:solidFill>
                  <a:srgbClr val="076566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095997" y="3186835"/>
              <a:ext cx="1065829" cy="430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47 </a:t>
              </a:r>
              <a:r>
                <a:rPr lang="zh-CN" altLang="en-US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岁</a:t>
              </a:r>
              <a:endParaRPr lang="zh-CN" altLang="en-US" sz="2000" dirty="0">
                <a:solidFill>
                  <a:srgbClr val="076566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095998" y="3857613"/>
              <a:ext cx="1065829" cy="430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49 </a:t>
              </a:r>
              <a:r>
                <a:rPr lang="zh-CN" altLang="en-US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岁</a:t>
              </a:r>
              <a:endParaRPr lang="zh-CN" altLang="en-US" sz="2000" dirty="0">
                <a:solidFill>
                  <a:srgbClr val="076566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095999" y="4528389"/>
              <a:ext cx="1065829" cy="430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52 </a:t>
              </a:r>
              <a:r>
                <a:rPr lang="zh-CN" altLang="en-US" sz="2000" dirty="0">
                  <a:solidFill>
                    <a:srgbClr val="076566"/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</a:rPr>
                <a:t>岁</a:t>
              </a:r>
              <a:endParaRPr lang="zh-CN" altLang="en-US" sz="2000" dirty="0">
                <a:solidFill>
                  <a:srgbClr val="076566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7383307" y="1845793"/>
              <a:ext cx="30847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角逐联邦众议员再度落选。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383307" y="2542192"/>
              <a:ext cx="30847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角逐联邦参议员落选。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383307" y="3217664"/>
              <a:ext cx="30847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提名副总统落选。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383307" y="3888442"/>
              <a:ext cx="30847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角逐联邦参议员再度落选。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7383307" y="4559218"/>
              <a:ext cx="30847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当选美国第十六任总统。</a:t>
              </a:r>
              <a:endParaRPr lang="zh-CN" altLang="en-US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7262782" y="2250690"/>
              <a:ext cx="2947047" cy="0"/>
            </a:xfrm>
            <a:prstGeom prst="line">
              <a:avLst/>
            </a:prstGeom>
            <a:ln w="12700">
              <a:solidFill>
                <a:srgbClr val="F4DF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7262782" y="2934969"/>
              <a:ext cx="2947047" cy="0"/>
            </a:xfrm>
            <a:prstGeom prst="line">
              <a:avLst/>
            </a:prstGeom>
            <a:ln w="12700">
              <a:solidFill>
                <a:srgbClr val="F4DF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7262782" y="3617826"/>
              <a:ext cx="2947047" cy="0"/>
            </a:xfrm>
            <a:prstGeom prst="line">
              <a:avLst/>
            </a:prstGeom>
            <a:ln w="12700">
              <a:solidFill>
                <a:srgbClr val="F4DF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7262782" y="4288604"/>
              <a:ext cx="2947047" cy="0"/>
            </a:xfrm>
            <a:prstGeom prst="line">
              <a:avLst/>
            </a:prstGeom>
            <a:ln w="12700">
              <a:solidFill>
                <a:srgbClr val="F4DF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7262782" y="4968722"/>
              <a:ext cx="2947047" cy="0"/>
            </a:xfrm>
            <a:prstGeom prst="line">
              <a:avLst/>
            </a:prstGeom>
            <a:ln w="12700">
              <a:solidFill>
                <a:srgbClr val="F4DF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14761" y="851292"/>
            <a:ext cx="60950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自信的故事</a:t>
            </a:r>
            <a:endParaRPr lang="zh-CN" altLang="en-US" sz="3600" dirty="0">
              <a:solidFill>
                <a:srgbClr val="F4DF68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73960" y="1918970"/>
            <a:ext cx="745363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分析一下卓越人物的人格品质，就会看到他们有一个共同特点</a:t>
            </a:r>
            <a:endParaRPr lang="zh-CN" altLang="en-US" sz="24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301740" y="3334385"/>
            <a:ext cx="4611370" cy="2780030"/>
            <a:chOff x="6090402" y="2970343"/>
            <a:chExt cx="3941245" cy="2387923"/>
          </a:xfrm>
        </p:grpSpPr>
        <p:grpSp>
          <p:nvGrpSpPr>
            <p:cNvPr id="10" name="组合 9"/>
            <p:cNvGrpSpPr/>
            <p:nvPr/>
          </p:nvGrpSpPr>
          <p:grpSpPr>
            <a:xfrm>
              <a:off x="6090402" y="2970343"/>
              <a:ext cx="3812540" cy="2387923"/>
              <a:chOff x="5761092" y="2987816"/>
              <a:chExt cx="3812540" cy="2387923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5761092" y="3068461"/>
                <a:ext cx="3812540" cy="1981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在开始做事前</a:t>
                </a:r>
                <a:endParaRPr lang="en-US" altLang="zh-CN" sz="24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总是充分相信自己的能力</a:t>
                </a:r>
                <a:endParaRPr lang="en-US" altLang="zh-CN" sz="24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扫除一切险阻</a:t>
                </a:r>
                <a:endParaRPr lang="en-US" altLang="zh-CN" sz="24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直到胜利！</a:t>
                </a:r>
                <a:endParaRPr lang="zh-CN" altLang="en-US" sz="24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9" name="矩形: 圆角 8"/>
              <p:cNvSpPr/>
              <p:nvPr/>
            </p:nvSpPr>
            <p:spPr>
              <a:xfrm>
                <a:off x="5946512" y="2987816"/>
                <a:ext cx="3442105" cy="2387923"/>
              </a:xfrm>
              <a:prstGeom prst="roundRect">
                <a:avLst>
                  <a:gd name="adj" fmla="val 11351"/>
                </a:avLst>
              </a:prstGeom>
              <a:noFill/>
              <a:ln w="19050">
                <a:solidFill>
                  <a:srgbClr val="A2D54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6617" y="4650624"/>
              <a:ext cx="525030" cy="707641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8852" r="13081" b="9919"/>
          <a:stretch>
            <a:fillRect/>
          </a:stretch>
        </p:blipFill>
        <p:spPr>
          <a:xfrm>
            <a:off x="2474073" y="2748717"/>
            <a:ext cx="3256943" cy="2743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72837" r="39844" b="10828"/>
          <a:stretch>
            <a:fillRect/>
          </a:stretch>
        </p:blipFill>
        <p:spPr>
          <a:xfrm>
            <a:off x="997036" y="684377"/>
            <a:ext cx="452068" cy="6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74735" r="81936" b="8960"/>
          <a:stretch>
            <a:fillRect/>
          </a:stretch>
        </p:blipFill>
        <p:spPr>
          <a:xfrm>
            <a:off x="10656685" y="5783434"/>
            <a:ext cx="1259635" cy="879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4761" y="851292"/>
            <a:ext cx="60950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4DF68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自信的故事</a:t>
            </a:r>
            <a:endParaRPr lang="zh-CN" altLang="en-US" sz="3600" dirty="0">
              <a:solidFill>
                <a:srgbClr val="F4DF68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742051" y="1364112"/>
            <a:ext cx="2871470" cy="3630930"/>
            <a:chOff x="4702046" y="1887352"/>
            <a:chExt cx="2871470" cy="3630930"/>
          </a:xfrm>
        </p:grpSpPr>
        <p:sp>
          <p:nvSpPr>
            <p:cNvPr id="9" name="文本框 8"/>
            <p:cNvSpPr txBox="1"/>
            <p:nvPr/>
          </p:nvSpPr>
          <p:spPr>
            <a:xfrm>
              <a:off x="4702046" y="4319402"/>
              <a:ext cx="2871470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过低地评价自己看不到自己的优点</a:t>
              </a:r>
              <a:endParaRPr lang="zh-CN" altLang="en-US" sz="24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826" y="1887352"/>
              <a:ext cx="2064923" cy="2064923"/>
            </a:xfrm>
            <a:prstGeom prst="rect">
              <a:avLst/>
            </a:prstGeom>
          </p:spPr>
        </p:pic>
        <p:cxnSp>
          <p:nvCxnSpPr>
            <p:cNvPr id="14" name="直接连接符 13"/>
            <p:cNvCxnSpPr/>
            <p:nvPr/>
          </p:nvCxnSpPr>
          <p:spPr>
            <a:xfrm>
              <a:off x="4959551" y="4253473"/>
              <a:ext cx="2272897" cy="0"/>
            </a:xfrm>
            <a:prstGeom prst="line">
              <a:avLst/>
            </a:prstGeom>
            <a:ln w="19050">
              <a:solidFill>
                <a:srgbClr val="F4DF68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1727506" y="1630585"/>
            <a:ext cx="2827655" cy="4453255"/>
            <a:chOff x="1727506" y="1630585"/>
            <a:chExt cx="2827655" cy="4453255"/>
          </a:xfrm>
        </p:grpSpPr>
        <p:sp>
          <p:nvSpPr>
            <p:cNvPr id="5" name="文本框 4"/>
            <p:cNvSpPr txBox="1"/>
            <p:nvPr/>
          </p:nvSpPr>
          <p:spPr>
            <a:xfrm>
              <a:off x="1727506" y="3776885"/>
              <a:ext cx="2827655" cy="23069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kern="1200" baseline="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自信并不是平白无故地就会附在一个人的身上，首先要有真才实学</a:t>
              </a:r>
              <a:endParaRPr lang="zh-CN" altLang="en-US" sz="2400" kern="1200" baseline="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2020665" y="3711183"/>
              <a:ext cx="2272897" cy="0"/>
            </a:xfrm>
            <a:prstGeom prst="line">
              <a:avLst/>
            </a:prstGeom>
            <a:ln w="19050">
              <a:solidFill>
                <a:srgbClr val="F4DF68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6" b="8885"/>
            <a:stretch>
              <a:fillRect/>
            </a:stretch>
          </p:blipFill>
          <p:spPr>
            <a:xfrm>
              <a:off x="1871651" y="1630585"/>
              <a:ext cx="2610560" cy="1798384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7709789" y="1496833"/>
            <a:ext cx="2849245" cy="3479165"/>
            <a:chOff x="7671689" y="2039123"/>
            <a:chExt cx="2849245" cy="3479165"/>
          </a:xfrm>
        </p:grpSpPr>
        <p:sp>
          <p:nvSpPr>
            <p:cNvPr id="11" name="文本框 10"/>
            <p:cNvSpPr txBox="1"/>
            <p:nvPr/>
          </p:nvSpPr>
          <p:spPr>
            <a:xfrm>
              <a:off x="7671689" y="4319408"/>
              <a:ext cx="2849245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过高地评价自己看不到自己的缺点</a:t>
              </a:r>
              <a:endParaRPr lang="zh-CN" altLang="en-US" sz="24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7878448" y="4253473"/>
              <a:ext cx="2272897" cy="0"/>
            </a:xfrm>
            <a:prstGeom prst="line">
              <a:avLst/>
            </a:prstGeom>
            <a:ln w="19050">
              <a:solidFill>
                <a:srgbClr val="F4DF68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7" t="9980" r="13354" b="6837"/>
            <a:stretch>
              <a:fillRect/>
            </a:stretch>
          </p:blipFill>
          <p:spPr>
            <a:xfrm>
              <a:off x="7878448" y="2039123"/>
              <a:ext cx="2209073" cy="19131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97150" y="3126105"/>
            <a:ext cx="6997065" cy="14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dirty="0">
                <a:solidFill>
                  <a:srgbClr val="F4DF68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自信激发潜能</a:t>
            </a:r>
            <a:endParaRPr lang="zh-CN" altLang="en-US" sz="8800" dirty="0">
              <a:solidFill>
                <a:srgbClr val="F4DF68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30028" y="2488208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A2D544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Part 02</a:t>
            </a:r>
            <a:endParaRPr lang="zh-CN" altLang="en-US" sz="4000" dirty="0">
              <a:solidFill>
                <a:srgbClr val="A2D544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301.66921259842525,&quot;left&quot;:406.3182677165354,&quot;top&quot;:124.49425196850393,&quot;width&quot;:278.2677165354331}"/>
</p:tagLst>
</file>

<file path=ppt/tags/tag10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11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12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13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14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15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16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17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18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19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2.xml><?xml version="1.0" encoding="utf-8"?>
<p:tagLst xmlns:p="http://schemas.openxmlformats.org/presentationml/2006/main">
  <p:tag name="KSO_WM_DIAGRAM_VIRTUALLY_FRAME" val="{&quot;height&quot;:301.66921259842525,&quot;left&quot;:406.3182677165354,&quot;top&quot;:124.49425196850393,&quot;width&quot;:278.2677165354331}"/>
</p:tagLst>
</file>

<file path=ppt/tags/tag20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21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22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23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24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25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26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27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28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29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3.xml><?xml version="1.0" encoding="utf-8"?>
<p:tagLst xmlns:p="http://schemas.openxmlformats.org/presentationml/2006/main">
  <p:tag name="KSO_WM_DIAGRAM_VIRTUALLY_FRAME" val="{&quot;height&quot;:301.66921259842525,&quot;left&quot;:406.3182677165354,&quot;top&quot;:124.49425196850393,&quot;width&quot;:278.2677165354331}"/>
</p:tagLst>
</file>

<file path=ppt/tags/tag30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31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32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33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34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35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36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37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38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39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4.xml><?xml version="1.0" encoding="utf-8"?>
<p:tagLst xmlns:p="http://schemas.openxmlformats.org/presentationml/2006/main">
  <p:tag name="KSO_WM_DIAGRAM_VIRTUALLY_FRAME" val="{&quot;height&quot;:301.66921259842525,&quot;left&quot;:406.3182677165354,&quot;top&quot;:124.49425196850393,&quot;width&quot;:278.2677165354331}"/>
</p:tagLst>
</file>

<file path=ppt/tags/tag40.xml><?xml version="1.0" encoding="utf-8"?>
<p:tagLst xmlns:p="http://schemas.openxmlformats.org/presentationml/2006/main">
  <p:tag name="KSO_WM_DIAGRAM_VIRTUALLY_FRAME" val="{&quot;height&quot;:244.35039370078738,&quot;left&quot;:135.71795275590551,&quot;top&quot;:153.97362204724408,&quot;width&quot;:703.3815006531029}"/>
</p:tagLst>
</file>

<file path=ppt/tags/tag41.xml><?xml version="1.0" encoding="utf-8"?>
<p:tagLst xmlns:p="http://schemas.openxmlformats.org/presentationml/2006/main">
  <p:tag name="commondata" val="eyJoZGlkIjoiOTE5Y2ZkYTc0NzgyMjg1MzczZWY4NDc5ZjY4ZDNjYzcifQ=="/>
</p:tagLst>
</file>

<file path=ppt/tags/tag5.xml><?xml version="1.0" encoding="utf-8"?>
<p:tagLst xmlns:p="http://schemas.openxmlformats.org/presentationml/2006/main">
  <p:tag name="KSO_WM_DIAGRAM_VIRTUALLY_FRAME" val="{&quot;height&quot;:301.66921259842525,&quot;left&quot;:406.3182677165354,&quot;top&quot;:124.49425196850393,&quot;width&quot;:278.2677165354331}"/>
</p:tagLst>
</file>

<file path=ppt/tags/tag6.xml><?xml version="1.0" encoding="utf-8"?>
<p:tagLst xmlns:p="http://schemas.openxmlformats.org/presentationml/2006/main">
  <p:tag name="KSO_WM_DIAGRAM_VIRTUALLY_FRAME" val="{&quot;height&quot;:301.66921259842525,&quot;left&quot;:406.3182677165354,&quot;top&quot;:124.49425196850393,&quot;width&quot;:278.2677165354331}"/>
</p:tagLst>
</file>

<file path=ppt/tags/tag7.xml><?xml version="1.0" encoding="utf-8"?>
<p:tagLst xmlns:p="http://schemas.openxmlformats.org/presentationml/2006/main">
  <p:tag name="KSO_WM_DIAGRAM_VIRTUALLY_FRAME" val="{&quot;height&quot;:301.66921259842525,&quot;left&quot;:406.3182677165354,&quot;top&quot;:124.49425196850393,&quot;width&quot;:278.2677165354331}"/>
</p:tagLst>
</file>

<file path=ppt/tags/tag8.xml><?xml version="1.0" encoding="utf-8"?>
<p:tagLst xmlns:p="http://schemas.openxmlformats.org/presentationml/2006/main">
  <p:tag name="KSO_WM_DIAGRAM_VIRTUALLY_FRAME" val="{&quot;height&quot;:301.66921259842525,&quot;left&quot;:406.3182677165354,&quot;top&quot;:124.49425196850393,&quot;width&quot;:278.2677165354331}"/>
</p:tagLst>
</file>

<file path=ppt/tags/tag9.xml><?xml version="1.0" encoding="utf-8"?>
<p:tagLst xmlns:p="http://schemas.openxmlformats.org/presentationml/2006/main">
  <p:tag name="KSO_WM_DIAGRAM_VIRTUALLY_FRAME" val="{&quot;height&quot;:301.66921259842525,&quot;left&quot;:406.3182677165354,&quot;top&quot;:124.49425196850393,&quot;width&quot;:278.267716535433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1820</Words>
  <Application>WPS 演示</Application>
  <PresentationFormat>宽屏</PresentationFormat>
  <Paragraphs>250</Paragraphs>
  <Slides>25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站酷快乐体2016修订版</vt:lpstr>
      <vt:lpstr>阿里巴巴普惠体</vt:lpstr>
      <vt:lpstr>阿里巴巴普惠体 Medium</vt:lpstr>
      <vt:lpstr>微软雅黑</vt:lpstr>
      <vt:lpstr>Arial Unicode MS</vt:lpstr>
      <vt:lpstr>等线 Light</vt:lpstr>
      <vt:lpstr>等线</vt:lpstr>
      <vt:lpstr>Aa奇幻马戏团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liang jing</dc:creator>
  <cp:lastModifiedBy>倦</cp:lastModifiedBy>
  <cp:revision>73</cp:revision>
  <dcterms:created xsi:type="dcterms:W3CDTF">2023-04-16T02:03:00Z</dcterms:created>
  <dcterms:modified xsi:type="dcterms:W3CDTF">2024-11-08T03:26:29Z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EC7AA33CDAC34202B2CD410EEB2711D1_12</vt:lpwstr>
  </property>
  <property fmtid="{D5CDD505-2E9C-101B-9397-08002B2CF9AE}" pid="3" name="KSOProductBuildVer">
    <vt:lpwstr>2052-12.1.0.18608</vt:lpwstr>
  </property>
</Properties>
</file>