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91" r:id="rId3"/>
    <p:sldId id="293" r:id="rId5"/>
    <p:sldId id="294" r:id="rId6"/>
    <p:sldId id="313" r:id="rId7"/>
    <p:sldId id="337" r:id="rId8"/>
    <p:sldId id="329" r:id="rId9"/>
    <p:sldId id="316" r:id="rId10"/>
    <p:sldId id="339" r:id="rId11"/>
    <p:sldId id="340" r:id="rId12"/>
    <p:sldId id="341" r:id="rId13"/>
    <p:sldId id="342" r:id="rId14"/>
    <p:sldId id="343" r:id="rId15"/>
    <p:sldId id="344" r:id="rId16"/>
    <p:sldId id="330" r:id="rId17"/>
    <p:sldId id="345" r:id="rId18"/>
    <p:sldId id="331" r:id="rId19"/>
    <p:sldId id="307" r:id="rId20"/>
    <p:sldId id="335" r:id="rId21"/>
    <p:sldId id="336" r:id="rId22"/>
    <p:sldId id="332" r:id="rId23"/>
    <p:sldId id="308" r:id="rId24"/>
    <p:sldId id="333" r:id="rId25"/>
    <p:sldId id="334" r:id="rId26"/>
  </p:sldIdLst>
  <p:sldSz cx="12190095" cy="685927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6425" indent="-173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6025" indent="-349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5625" indent="-5251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5225" indent="-7016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167255" algn="l" defTabSz="86677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600960" algn="l" defTabSz="86677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034030" algn="l" defTabSz="86677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467735" algn="l" defTabSz="86677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96" userDrawn="1">
          <p15:clr>
            <a:srgbClr val="A4A3A4"/>
          </p15:clr>
        </p15:guide>
        <p15:guide id="5" orient="horz" pos="2975" userDrawn="1">
          <p15:clr>
            <a:srgbClr val="A4A3A4"/>
          </p15:clr>
        </p15:guide>
        <p15:guide id="6" pos="5396" userDrawn="1">
          <p15:clr>
            <a:srgbClr val="A4A3A4"/>
          </p15:clr>
        </p15:guide>
        <p15:guide id="7" pos="267" userDrawn="1">
          <p15:clr>
            <a:srgbClr val="A4A3A4"/>
          </p15:clr>
        </p15:guide>
        <p15:guide id="8" pos="960" userDrawn="1">
          <p15:clr>
            <a:srgbClr val="A4A3A4"/>
          </p15:clr>
        </p15:guide>
        <p15:guide id="9" orient="horz" pos="311" userDrawn="1">
          <p15:clr>
            <a:srgbClr val="A4A3A4"/>
          </p15:clr>
        </p15:guide>
        <p15:guide id="10" orient="horz" pos="3968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pos="528" userDrawn="1">
          <p15:clr>
            <a:srgbClr val="A4A3A4"/>
          </p15:clr>
        </p15:guide>
        <p15:guide id="13" pos="7194" userDrawn="1">
          <p15:clr>
            <a:srgbClr val="A4A3A4"/>
          </p15:clr>
        </p15:guide>
        <p15:guide id="14" pos="356" userDrawn="1">
          <p15:clr>
            <a:srgbClr val="A4A3A4"/>
          </p15:clr>
        </p15:guide>
        <p15:guide id="15" pos="12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B8"/>
    <a:srgbClr val="E60012"/>
    <a:srgbClr val="132481"/>
    <a:srgbClr val="4C7121"/>
    <a:srgbClr val="F3C5BE"/>
    <a:srgbClr val="60AEA9"/>
    <a:srgbClr val="00B369"/>
    <a:srgbClr val="1A8CE1"/>
    <a:srgbClr val="FFFFFF"/>
    <a:srgbClr val="A7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2972" autoAdjust="0"/>
  </p:normalViewPr>
  <p:slideViewPr>
    <p:cSldViewPr showGuides="1">
      <p:cViewPr>
        <p:scale>
          <a:sx n="50" d="100"/>
          <a:sy n="50" d="100"/>
        </p:scale>
        <p:origin x="-1954" y="-792"/>
      </p:cViewPr>
      <p:guideLst>
        <p:guide orient="horz" pos="233"/>
        <p:guide pos="2880"/>
        <p:guide pos="396"/>
        <p:guide orient="horz" pos="2975"/>
        <p:guide pos="5396"/>
        <p:guide pos="267"/>
        <p:guide pos="960"/>
        <p:guide orient="horz" pos="311"/>
        <p:guide orient="horz" pos="3968"/>
        <p:guide pos="3840"/>
        <p:guide pos="528"/>
        <p:guide pos="7194"/>
        <p:guide pos="356"/>
        <p:guide pos="128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419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30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1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655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992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322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66620" algn="l" defTabSz="8667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00325" algn="l" defTabSz="8667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33395" algn="l" defTabSz="8667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467100" algn="l" defTabSz="8667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80" y="6358219"/>
            <a:ext cx="2742091" cy="364359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168C9B5F-0733-4C9B-8374-EB843D0027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7888" y="6358219"/>
            <a:ext cx="4114640" cy="364359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044" y="6358219"/>
            <a:ext cx="2742091" cy="364359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09C36D61-2369-4773-9ED5-A3E7E47888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82" y="2709714"/>
            <a:ext cx="2098012" cy="40410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2" y="4379358"/>
            <a:ext cx="5832647" cy="2344629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0" r="75200"/>
          <a:stretch>
            <a:fillRect/>
          </a:stretch>
        </p:blipFill>
        <p:spPr>
          <a:xfrm>
            <a:off x="3503256" y="5350452"/>
            <a:ext cx="1873655" cy="15304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808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 advTm="3000">
    <p:push dir="u"/>
  </p:transition>
  <p:timing>
    <p:tnLst>
      <p:par>
        <p:cTn id="1" dur="indefinite" restart="never" nodeType="tmRoot"/>
      </p:par>
    </p:tnLst>
  </p:timing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0" Type="http://schemas.openxmlformats.org/officeDocument/2006/relationships/notesSlide" Target="../notesSlides/notesSlide13.xml"/><Relationship Id="rId3" Type="http://schemas.openxmlformats.org/officeDocument/2006/relationships/tags" Target="../tags/tag3.xml"/><Relationship Id="rId29" Type="http://schemas.openxmlformats.org/officeDocument/2006/relationships/slideLayout" Target="../slideLayouts/slideLayout3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openxmlformats.org/officeDocument/2006/relationships/hyperlink" Target="http://www.51miz.com/ppt/" TargetMode="External"/><Relationship Id="rId3" Type="http://schemas.openxmlformats.org/officeDocument/2006/relationships/tags" Target="../tags/tag29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ydrea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06252" y="-1424155"/>
            <a:ext cx="577915" cy="5781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10850" y="2205099"/>
            <a:ext cx="9182142" cy="11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6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冬季传染病</a:t>
            </a:r>
            <a:r>
              <a:rPr lang="zh-CN" altLang="en-US" sz="6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预防</a:t>
            </a:r>
            <a:endParaRPr lang="zh-CN" altLang="en-US" sz="6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2297345" y="3701852"/>
            <a:ext cx="7128791" cy="37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刘海粟小学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86694" y="3454925"/>
            <a:ext cx="8280920" cy="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82" y="2709714"/>
            <a:ext cx="2098012" cy="40410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2" y="4379358"/>
            <a:ext cx="5832647" cy="2344629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1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5032573" y="451751"/>
            <a:ext cx="306034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麻疹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21"/>
          <p:cNvGrpSpPr/>
          <p:nvPr/>
        </p:nvGrpSpPr>
        <p:grpSpPr>
          <a:xfrm>
            <a:off x="2784855" y="3262378"/>
            <a:ext cx="1776099" cy="1776192"/>
            <a:chOff x="5068163" y="6079077"/>
            <a:chExt cx="5199191" cy="5199189"/>
          </a:xfrm>
        </p:grpSpPr>
        <p:sp>
          <p:nvSpPr>
            <p:cNvPr id="5" name="Freeform 240"/>
            <p:cNvSpPr>
              <a:spLocks noEditPoints="1"/>
            </p:cNvSpPr>
            <p:nvPr/>
          </p:nvSpPr>
          <p:spPr bwMode="auto">
            <a:xfrm>
              <a:off x="5068163" y="6079077"/>
              <a:ext cx="5199191" cy="5199189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9285" tIns="0" rIns="19285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247"/>
            <p:cNvSpPr>
              <a:spLocks noEditPoints="1"/>
            </p:cNvSpPr>
            <p:nvPr/>
          </p:nvSpPr>
          <p:spPr bwMode="auto">
            <a:xfrm>
              <a:off x="6521688" y="7537269"/>
              <a:ext cx="2292142" cy="2286366"/>
            </a:xfrm>
            <a:custGeom>
              <a:avLst/>
              <a:gdLst>
                <a:gd name="T0" fmla="*/ 250 w 500"/>
                <a:gd name="T1" fmla="*/ 499 h 499"/>
                <a:gd name="T2" fmla="*/ 0 w 500"/>
                <a:gd name="T3" fmla="*/ 249 h 499"/>
                <a:gd name="T4" fmla="*/ 250 w 500"/>
                <a:gd name="T5" fmla="*/ 0 h 499"/>
                <a:gd name="T6" fmla="*/ 500 w 500"/>
                <a:gd name="T7" fmla="*/ 249 h 499"/>
                <a:gd name="T8" fmla="*/ 250 w 500"/>
                <a:gd name="T9" fmla="*/ 499 h 499"/>
                <a:gd name="T10" fmla="*/ 250 w 500"/>
                <a:gd name="T11" fmla="*/ 140 h 499"/>
                <a:gd name="T12" fmla="*/ 140 w 500"/>
                <a:gd name="T13" fmla="*/ 249 h 499"/>
                <a:gd name="T14" fmla="*/ 250 w 500"/>
                <a:gd name="T15" fmla="*/ 359 h 499"/>
                <a:gd name="T16" fmla="*/ 360 w 500"/>
                <a:gd name="T17" fmla="*/ 249 h 499"/>
                <a:gd name="T18" fmla="*/ 250 w 500"/>
                <a:gd name="T19" fmla="*/ 14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499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9285" tIns="0" rIns="19285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4463594" y="2654639"/>
            <a:ext cx="2042330" cy="2042438"/>
            <a:chOff x="10036426" y="5299731"/>
            <a:chExt cx="5978535" cy="5978535"/>
          </a:xfrm>
        </p:grpSpPr>
        <p:sp>
          <p:nvSpPr>
            <p:cNvPr id="8" name="Freeform 239"/>
            <p:cNvSpPr>
              <a:spLocks noEditPoints="1"/>
            </p:cNvSpPr>
            <p:nvPr/>
          </p:nvSpPr>
          <p:spPr bwMode="auto">
            <a:xfrm>
              <a:off x="10036426" y="5299731"/>
              <a:ext cx="5978535" cy="5978535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9285" tIns="0" rIns="19285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248"/>
            <p:cNvSpPr>
              <a:spLocks noEditPoints="1"/>
            </p:cNvSpPr>
            <p:nvPr/>
          </p:nvSpPr>
          <p:spPr bwMode="auto">
            <a:xfrm>
              <a:off x="11896328" y="7080775"/>
              <a:ext cx="2382846" cy="2393316"/>
            </a:xfrm>
            <a:custGeom>
              <a:avLst/>
              <a:gdLst>
                <a:gd name="T0" fmla="*/ 287 w 574"/>
                <a:gd name="T1" fmla="*/ 575 h 575"/>
                <a:gd name="T2" fmla="*/ 0 w 574"/>
                <a:gd name="T3" fmla="*/ 287 h 575"/>
                <a:gd name="T4" fmla="*/ 287 w 574"/>
                <a:gd name="T5" fmla="*/ 0 h 575"/>
                <a:gd name="T6" fmla="*/ 574 w 574"/>
                <a:gd name="T7" fmla="*/ 287 h 575"/>
                <a:gd name="T8" fmla="*/ 287 w 574"/>
                <a:gd name="T9" fmla="*/ 575 h 575"/>
                <a:gd name="T10" fmla="*/ 287 w 574"/>
                <a:gd name="T11" fmla="*/ 160 h 575"/>
                <a:gd name="T12" fmla="*/ 160 w 574"/>
                <a:gd name="T13" fmla="*/ 287 h 575"/>
                <a:gd name="T14" fmla="*/ 287 w 574"/>
                <a:gd name="T15" fmla="*/ 415 h 575"/>
                <a:gd name="T16" fmla="*/ 414 w 574"/>
                <a:gd name="T17" fmla="*/ 287 h 575"/>
                <a:gd name="T18" fmla="*/ 287 w 574"/>
                <a:gd name="T19" fmla="*/ 16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4" h="575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9285" tIns="0" rIns="19285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1972644" y="2414147"/>
            <a:ext cx="1288614" cy="1288682"/>
            <a:chOff x="1784916" y="4981028"/>
            <a:chExt cx="3772171" cy="3772171"/>
          </a:xfrm>
        </p:grpSpPr>
        <p:sp>
          <p:nvSpPr>
            <p:cNvPr id="11" name="Freeform 241"/>
            <p:cNvSpPr>
              <a:spLocks noEditPoints="1"/>
            </p:cNvSpPr>
            <p:nvPr/>
          </p:nvSpPr>
          <p:spPr bwMode="auto">
            <a:xfrm>
              <a:off x="1784916" y="4981028"/>
              <a:ext cx="3772171" cy="3772171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9285" tIns="0" rIns="19285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249"/>
            <p:cNvSpPr>
              <a:spLocks noEditPoints="1"/>
            </p:cNvSpPr>
            <p:nvPr/>
          </p:nvSpPr>
          <p:spPr bwMode="auto">
            <a:xfrm>
              <a:off x="2879410" y="6079077"/>
              <a:ext cx="1590304" cy="1590304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9285" tIns="0" rIns="19285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23"/>
          <p:cNvGrpSpPr/>
          <p:nvPr/>
        </p:nvGrpSpPr>
        <p:grpSpPr>
          <a:xfrm>
            <a:off x="5850733" y="4334615"/>
            <a:ext cx="1288614" cy="1288682"/>
            <a:chOff x="1784916" y="4981028"/>
            <a:chExt cx="3772171" cy="3772171"/>
          </a:xfrm>
          <a:solidFill>
            <a:schemeClr val="accent5"/>
          </a:solidFill>
        </p:grpSpPr>
        <p:sp>
          <p:nvSpPr>
            <p:cNvPr id="14" name="Freeform 241"/>
            <p:cNvSpPr>
              <a:spLocks noEditPoints="1"/>
            </p:cNvSpPr>
            <p:nvPr/>
          </p:nvSpPr>
          <p:spPr bwMode="auto">
            <a:xfrm>
              <a:off x="1784916" y="4981028"/>
              <a:ext cx="3772171" cy="3772171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9285" tIns="0" rIns="19285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249"/>
            <p:cNvSpPr>
              <a:spLocks noEditPoints="1"/>
            </p:cNvSpPr>
            <p:nvPr/>
          </p:nvSpPr>
          <p:spPr bwMode="auto">
            <a:xfrm>
              <a:off x="2879410" y="6079077"/>
              <a:ext cx="1590304" cy="1590304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9285" tIns="0" rIns="19285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Text Placeholder 7"/>
          <p:cNvSpPr txBox="1"/>
          <p:nvPr/>
        </p:nvSpPr>
        <p:spPr>
          <a:xfrm>
            <a:off x="3227148" y="1882030"/>
            <a:ext cx="1825301" cy="28059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传染源</a:t>
            </a:r>
            <a:endParaRPr lang="es-ES_tradnl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Placeholder 2"/>
          <p:cNvSpPr txBox="1"/>
          <p:nvPr/>
        </p:nvSpPr>
        <p:spPr>
          <a:xfrm>
            <a:off x="3227149" y="2286821"/>
            <a:ext cx="1702265" cy="6271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麻疹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患者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Placeholder 7"/>
          <p:cNvSpPr txBox="1"/>
          <p:nvPr/>
        </p:nvSpPr>
        <p:spPr>
          <a:xfrm>
            <a:off x="3521333" y="5159723"/>
            <a:ext cx="1825301" cy="28059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发病时间</a:t>
            </a:r>
            <a:endParaRPr lang="es-ES_tradnl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 Placeholder 2"/>
          <p:cNvSpPr txBox="1"/>
          <p:nvPr/>
        </p:nvSpPr>
        <p:spPr>
          <a:xfrm>
            <a:off x="3521334" y="5538993"/>
            <a:ext cx="1702265" cy="6271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病人或出疹后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天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Placeholder 7"/>
          <p:cNvSpPr txBox="1"/>
          <p:nvPr/>
        </p:nvSpPr>
        <p:spPr>
          <a:xfrm>
            <a:off x="6631071" y="2682808"/>
            <a:ext cx="1825301" cy="28059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主要传播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渠道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6631073" y="3087600"/>
            <a:ext cx="3083781" cy="6271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飞沫或直接接触患者的鼻咽喉分泌物都会感染此病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7264026" y="4554255"/>
            <a:ext cx="1825301" cy="28059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典型临床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症状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Placeholder 2"/>
          <p:cNvSpPr txBox="1"/>
          <p:nvPr/>
        </p:nvSpPr>
        <p:spPr>
          <a:xfrm>
            <a:off x="7264028" y="4959046"/>
            <a:ext cx="4159770" cy="9190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感染初期出现咳嗽、流涕、发热、眼红及口腔内白点等症状，重者可并发肺炎、心肌炎和脑炎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1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5032573" y="451751"/>
            <a:ext cx="306034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风疹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089949" y="2287603"/>
            <a:ext cx="0" cy="883179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5944919" y="3161853"/>
            <a:ext cx="284800" cy="2849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8296144" y="3161853"/>
            <a:ext cx="287473" cy="2849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0650183" y="3161853"/>
            <a:ext cx="283464" cy="2849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824360" y="3161853"/>
            <a:ext cx="284800" cy="2849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237689" y="3161853"/>
            <a:ext cx="284800" cy="2849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1379564" y="2287604"/>
            <a:ext cx="4710385" cy="883175"/>
          </a:xfrm>
          <a:custGeom>
            <a:avLst/>
            <a:gdLst>
              <a:gd name="T0" fmla="*/ 0 w 1895"/>
              <a:gd name="T1" fmla="*/ 355 h 355"/>
              <a:gd name="T2" fmla="*/ 0 w 1895"/>
              <a:gd name="T3" fmla="*/ 119 h 355"/>
              <a:gd name="T4" fmla="*/ 67 w 1895"/>
              <a:gd name="T5" fmla="*/ 54 h 355"/>
              <a:gd name="T6" fmla="*/ 1826 w 1895"/>
              <a:gd name="T7" fmla="*/ 54 h 355"/>
              <a:gd name="T8" fmla="*/ 1895 w 1895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5" h="355">
                <a:moveTo>
                  <a:pt x="0" y="355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7" y="54"/>
                </a:cubicBezTo>
                <a:cubicBezTo>
                  <a:pt x="1826" y="54"/>
                  <a:pt x="1826" y="54"/>
                  <a:pt x="1826" y="54"/>
                </a:cubicBezTo>
                <a:cubicBezTo>
                  <a:pt x="1856" y="54"/>
                  <a:pt x="1884" y="26"/>
                  <a:pt x="1895" y="0"/>
                </a:cubicBezTo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4"/>
          <p:cNvSpPr/>
          <p:nvPr/>
        </p:nvSpPr>
        <p:spPr bwMode="auto">
          <a:xfrm>
            <a:off x="3966760" y="2581294"/>
            <a:ext cx="2123189" cy="589486"/>
          </a:xfrm>
          <a:custGeom>
            <a:avLst/>
            <a:gdLst>
              <a:gd name="T0" fmla="*/ 0 w 948"/>
              <a:gd name="T1" fmla="*/ 237 h 237"/>
              <a:gd name="T2" fmla="*/ 0 w 948"/>
              <a:gd name="T3" fmla="*/ 119 h 237"/>
              <a:gd name="T4" fmla="*/ 66 w 948"/>
              <a:gd name="T5" fmla="*/ 54 h 237"/>
              <a:gd name="T6" fmla="*/ 877 w 948"/>
              <a:gd name="T7" fmla="*/ 54 h 237"/>
              <a:gd name="T8" fmla="*/ 948 w 948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8" h="237">
                <a:moveTo>
                  <a:pt x="0" y="237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6" y="54"/>
                </a:cubicBezTo>
                <a:cubicBezTo>
                  <a:pt x="877" y="54"/>
                  <a:pt x="877" y="54"/>
                  <a:pt x="877" y="54"/>
                </a:cubicBezTo>
                <a:cubicBezTo>
                  <a:pt x="909" y="54"/>
                  <a:pt x="937" y="28"/>
                  <a:pt x="948" y="0"/>
                </a:cubicBezTo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6089951" y="2287604"/>
            <a:ext cx="4707229" cy="883175"/>
          </a:xfrm>
          <a:custGeom>
            <a:avLst/>
            <a:gdLst>
              <a:gd name="T0" fmla="*/ 1894 w 1894"/>
              <a:gd name="T1" fmla="*/ 355 h 355"/>
              <a:gd name="T2" fmla="*/ 1894 w 1894"/>
              <a:gd name="T3" fmla="*/ 119 h 355"/>
              <a:gd name="T4" fmla="*/ 1828 w 1894"/>
              <a:gd name="T5" fmla="*/ 54 h 355"/>
              <a:gd name="T6" fmla="*/ 68 w 1894"/>
              <a:gd name="T7" fmla="*/ 54 h 355"/>
              <a:gd name="T8" fmla="*/ 0 w 1894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4" h="355">
                <a:moveTo>
                  <a:pt x="1894" y="355"/>
                </a:moveTo>
                <a:cubicBezTo>
                  <a:pt x="1894" y="119"/>
                  <a:pt x="1894" y="119"/>
                  <a:pt x="1894" y="119"/>
                </a:cubicBezTo>
                <a:cubicBezTo>
                  <a:pt x="1894" y="119"/>
                  <a:pt x="1893" y="55"/>
                  <a:pt x="1828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38" y="54"/>
                  <a:pt x="10" y="26"/>
                  <a:pt x="0" y="0"/>
                </a:cubicBezTo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6"/>
          <p:cNvSpPr/>
          <p:nvPr/>
        </p:nvSpPr>
        <p:spPr bwMode="auto">
          <a:xfrm>
            <a:off x="6089950" y="2581294"/>
            <a:ext cx="2353615" cy="589486"/>
          </a:xfrm>
          <a:custGeom>
            <a:avLst/>
            <a:gdLst>
              <a:gd name="T0" fmla="*/ 947 w 947"/>
              <a:gd name="T1" fmla="*/ 237 h 237"/>
              <a:gd name="T2" fmla="*/ 947 w 947"/>
              <a:gd name="T3" fmla="*/ 119 h 237"/>
              <a:gd name="T4" fmla="*/ 881 w 947"/>
              <a:gd name="T5" fmla="*/ 54 h 237"/>
              <a:gd name="T6" fmla="*/ 70 w 947"/>
              <a:gd name="T7" fmla="*/ 54 h 237"/>
              <a:gd name="T8" fmla="*/ 0 w 947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237">
                <a:moveTo>
                  <a:pt x="947" y="237"/>
                </a:moveTo>
                <a:cubicBezTo>
                  <a:pt x="947" y="119"/>
                  <a:pt x="947" y="119"/>
                  <a:pt x="947" y="119"/>
                </a:cubicBezTo>
                <a:cubicBezTo>
                  <a:pt x="947" y="119"/>
                  <a:pt x="946" y="55"/>
                  <a:pt x="881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38" y="54"/>
                  <a:pt x="11" y="28"/>
                  <a:pt x="0" y="0"/>
                </a:cubicBezTo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9041" y="3605599"/>
            <a:ext cx="1635755" cy="489220"/>
          </a:xfrm>
          <a:prstGeom prst="rect">
            <a:avLst/>
          </a:prstGeom>
        </p:spPr>
        <p:txBody>
          <a:bodyPr wrap="square" lIns="121904" tIns="60952" rIns="121904" bIns="60952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传染源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4373" y="4100406"/>
            <a:ext cx="2304256" cy="1107979"/>
          </a:xfrm>
          <a:prstGeom prst="rect">
            <a:avLst/>
          </a:prstGeom>
        </p:spPr>
        <p:txBody>
          <a:bodyPr wrap="square" lIns="121904" tIns="60952" rIns="121904" bIns="60952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是风疹病毒引起的急性呼吸道传染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，风疹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病毒的惟一自然宿主，通过飞沫传播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华文黑体" pitchFamily="2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48882" y="3596046"/>
            <a:ext cx="1635755" cy="487297"/>
          </a:xfrm>
          <a:prstGeom prst="rect">
            <a:avLst/>
          </a:prstGeom>
        </p:spPr>
        <p:txBody>
          <a:bodyPr wrap="square" lIns="121904" tIns="60952" rIns="121904" bIns="60952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特点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78629" y="4100406"/>
            <a:ext cx="2376263" cy="1107979"/>
          </a:xfrm>
          <a:prstGeom prst="rect">
            <a:avLst/>
          </a:prstGeom>
        </p:spPr>
        <p:txBody>
          <a:bodyPr wrap="square" lIns="121904" tIns="60952" rIns="121904" bIns="60952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在出疹前、中、后数天内传染性最强，除鼻咽分泌物外，血、粪、尿中亦有病毒存在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67863" y="3605598"/>
            <a:ext cx="1635755" cy="489220"/>
          </a:xfrm>
          <a:prstGeom prst="rect">
            <a:avLst/>
          </a:prstGeom>
        </p:spPr>
        <p:txBody>
          <a:bodyPr wrap="square" lIns="121904" tIns="60952" rIns="121904" bIns="60952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高发期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34075" y="4094797"/>
            <a:ext cx="2191287" cy="861758"/>
          </a:xfrm>
          <a:prstGeom prst="rect">
            <a:avLst/>
          </a:prstGeom>
        </p:spPr>
        <p:txBody>
          <a:bodyPr wrap="square" lIns="121904" tIns="60952" rIns="121904" bIns="60952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多在冬春季发病，多见于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15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岁儿童，男女发病率均等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22003" y="3605598"/>
            <a:ext cx="1635755" cy="489220"/>
          </a:xfrm>
          <a:prstGeom prst="rect">
            <a:avLst/>
          </a:prstGeom>
        </p:spPr>
        <p:txBody>
          <a:bodyPr wrap="square" lIns="121904" tIns="60952" rIns="121904" bIns="60952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发病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325363" y="4100406"/>
            <a:ext cx="2510050" cy="1107979"/>
          </a:xfrm>
          <a:prstGeom prst="rect">
            <a:avLst/>
          </a:prstGeom>
        </p:spPr>
        <p:txBody>
          <a:bodyPr wrap="square" lIns="121904" tIns="60952" rIns="121904" bIns="60952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母亲的抗体可保护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6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个月前婴儿不发病。广泛使用疫苗后发病率降低，发病年龄提高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974039" y="3605598"/>
            <a:ext cx="1635755" cy="489220"/>
          </a:xfrm>
          <a:prstGeom prst="rect">
            <a:avLst/>
          </a:prstGeom>
        </p:spPr>
        <p:txBody>
          <a:bodyPr wrap="square" lIns="121904" tIns="60952" rIns="121904" bIns="60952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发病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835413" y="4100406"/>
            <a:ext cx="1944216" cy="1107979"/>
          </a:xfrm>
          <a:prstGeom prst="rect">
            <a:avLst/>
          </a:prstGeom>
        </p:spPr>
        <p:txBody>
          <a:bodyPr wrap="square" lIns="121904" tIns="60952" rIns="121904" bIns="60952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先天性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风疹患儿在生后数月内仍有病毒排出，故具有传染病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1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5032573" y="451751"/>
            <a:ext cx="306034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流行性腮腺炎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78762" y="2345978"/>
            <a:ext cx="10314824" cy="2743406"/>
            <a:chOff x="351858" y="1135243"/>
            <a:chExt cx="7737125" cy="2057827"/>
          </a:xfrm>
        </p:grpSpPr>
        <p:grpSp>
          <p:nvGrpSpPr>
            <p:cNvPr id="5" name="组合 3"/>
            <p:cNvGrpSpPr/>
            <p:nvPr/>
          </p:nvGrpSpPr>
          <p:grpSpPr>
            <a:xfrm>
              <a:off x="351858" y="1135245"/>
              <a:ext cx="1724981" cy="2034053"/>
              <a:chOff x="469144" y="1916832"/>
              <a:chExt cx="2299973" cy="2712070"/>
            </a:xfrm>
          </p:grpSpPr>
          <p:sp>
            <p:nvSpPr>
              <p:cNvPr id="33" name="左中括号 32"/>
              <p:cNvSpPr/>
              <p:nvPr/>
            </p:nvSpPr>
            <p:spPr>
              <a:xfrm>
                <a:off x="469144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17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左中括号 33"/>
              <p:cNvSpPr/>
              <p:nvPr/>
            </p:nvSpPr>
            <p:spPr>
              <a:xfrm flipH="1">
                <a:off x="2490907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17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35" name="组合 49"/>
              <p:cNvGrpSpPr/>
              <p:nvPr/>
            </p:nvGrpSpPr>
            <p:grpSpPr>
              <a:xfrm>
                <a:off x="1243036" y="3908822"/>
                <a:ext cx="720080" cy="720080"/>
                <a:chOff x="1243036" y="3908822"/>
                <a:chExt cx="720080" cy="720080"/>
              </a:xfrm>
            </p:grpSpPr>
            <p:sp>
              <p:nvSpPr>
                <p:cNvPr id="39" name="椭圆 38"/>
                <p:cNvSpPr/>
                <p:nvPr/>
              </p:nvSpPr>
              <p:spPr bwMode="auto">
                <a:xfrm>
                  <a:off x="1243036" y="3908822"/>
                  <a:ext cx="720080" cy="720080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7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任意多边形: 形状 54"/>
                <p:cNvSpPr/>
                <p:nvPr/>
              </p:nvSpPr>
              <p:spPr bwMode="auto">
                <a:xfrm>
                  <a:off x="1413769" y="4077486"/>
                  <a:ext cx="382754" cy="382752"/>
                </a:xfrm>
                <a:custGeom>
                  <a:avLst/>
                  <a:gdLst>
                    <a:gd name="T0" fmla="*/ 116 w 232"/>
                    <a:gd name="T1" fmla="*/ 0 h 232"/>
                    <a:gd name="T2" fmla="*/ 0 w 232"/>
                    <a:gd name="T3" fmla="*/ 116 h 232"/>
                    <a:gd name="T4" fmla="*/ 116 w 232"/>
                    <a:gd name="T5" fmla="*/ 232 h 232"/>
                    <a:gd name="T6" fmla="*/ 232 w 232"/>
                    <a:gd name="T7" fmla="*/ 116 h 232"/>
                    <a:gd name="T8" fmla="*/ 116 w 232"/>
                    <a:gd name="T9" fmla="*/ 0 h 232"/>
                    <a:gd name="T10" fmla="*/ 129 w 232"/>
                    <a:gd name="T11" fmla="*/ 208 h 232"/>
                    <a:gd name="T12" fmla="*/ 129 w 232"/>
                    <a:gd name="T13" fmla="*/ 190 h 232"/>
                    <a:gd name="T14" fmla="*/ 117 w 232"/>
                    <a:gd name="T15" fmla="*/ 178 h 232"/>
                    <a:gd name="T16" fmla="*/ 105 w 232"/>
                    <a:gd name="T17" fmla="*/ 190 h 232"/>
                    <a:gd name="T18" fmla="*/ 105 w 232"/>
                    <a:gd name="T19" fmla="*/ 208 h 232"/>
                    <a:gd name="T20" fmla="*/ 25 w 232"/>
                    <a:gd name="T21" fmla="*/ 129 h 232"/>
                    <a:gd name="T22" fmla="*/ 42 w 232"/>
                    <a:gd name="T23" fmla="*/ 129 h 232"/>
                    <a:gd name="T24" fmla="*/ 53 w 232"/>
                    <a:gd name="T25" fmla="*/ 117 h 232"/>
                    <a:gd name="T26" fmla="*/ 42 w 232"/>
                    <a:gd name="T27" fmla="*/ 105 h 232"/>
                    <a:gd name="T28" fmla="*/ 24 w 232"/>
                    <a:gd name="T29" fmla="*/ 105 h 232"/>
                    <a:gd name="T30" fmla="*/ 104 w 232"/>
                    <a:gd name="T31" fmla="*/ 25 h 232"/>
                    <a:gd name="T32" fmla="*/ 104 w 232"/>
                    <a:gd name="T33" fmla="*/ 41 h 232"/>
                    <a:gd name="T34" fmla="*/ 116 w 232"/>
                    <a:gd name="T35" fmla="*/ 53 h 232"/>
                    <a:gd name="T36" fmla="*/ 128 w 232"/>
                    <a:gd name="T37" fmla="*/ 41 h 232"/>
                    <a:gd name="T38" fmla="*/ 128 w 232"/>
                    <a:gd name="T39" fmla="*/ 25 h 232"/>
                    <a:gd name="T40" fmla="*/ 208 w 232"/>
                    <a:gd name="T41" fmla="*/ 104 h 232"/>
                    <a:gd name="T42" fmla="*/ 190 w 232"/>
                    <a:gd name="T43" fmla="*/ 104 h 232"/>
                    <a:gd name="T44" fmla="*/ 179 w 232"/>
                    <a:gd name="T45" fmla="*/ 116 h 232"/>
                    <a:gd name="T46" fmla="*/ 190 w 232"/>
                    <a:gd name="T47" fmla="*/ 128 h 232"/>
                    <a:gd name="T48" fmla="*/ 208 w 232"/>
                    <a:gd name="T49" fmla="*/ 128 h 232"/>
                    <a:gd name="T50" fmla="*/ 129 w 232"/>
                    <a:gd name="T51" fmla="*/ 208 h 232"/>
                    <a:gd name="T52" fmla="*/ 124 w 232"/>
                    <a:gd name="T53" fmla="*/ 94 h 232"/>
                    <a:gd name="T54" fmla="*/ 70 w 232"/>
                    <a:gd name="T55" fmla="*/ 69 h 232"/>
                    <a:gd name="T56" fmla="*/ 94 w 232"/>
                    <a:gd name="T57" fmla="*/ 124 h 232"/>
                    <a:gd name="T58" fmla="*/ 109 w 232"/>
                    <a:gd name="T59" fmla="*/ 138 h 232"/>
                    <a:gd name="T60" fmla="*/ 163 w 232"/>
                    <a:gd name="T61" fmla="*/ 163 h 232"/>
                    <a:gd name="T62" fmla="*/ 138 w 232"/>
                    <a:gd name="T63" fmla="*/ 108 h 232"/>
                    <a:gd name="T64" fmla="*/ 124 w 232"/>
                    <a:gd name="T65" fmla="*/ 94 h 232"/>
                    <a:gd name="T66" fmla="*/ 123 w 232"/>
                    <a:gd name="T67" fmla="*/ 123 h 232"/>
                    <a:gd name="T68" fmla="*/ 110 w 232"/>
                    <a:gd name="T69" fmla="*/ 123 h 232"/>
                    <a:gd name="T70" fmla="*/ 110 w 232"/>
                    <a:gd name="T71" fmla="*/ 109 h 232"/>
                    <a:gd name="T72" fmla="*/ 123 w 232"/>
                    <a:gd name="T73" fmla="*/ 109 h 232"/>
                    <a:gd name="T74" fmla="*/ 123 w 232"/>
                    <a:gd name="T75" fmla="*/ 123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32" h="232">
                      <a:moveTo>
                        <a:pt x="116" y="0"/>
                      </a:moveTo>
                      <a:cubicBezTo>
                        <a:pt x="52" y="0"/>
                        <a:pt x="0" y="52"/>
                        <a:pt x="0" y="116"/>
                      </a:cubicBezTo>
                      <a:cubicBezTo>
                        <a:pt x="0" y="180"/>
                        <a:pt x="52" y="232"/>
                        <a:pt x="116" y="232"/>
                      </a:cubicBezTo>
                      <a:cubicBezTo>
                        <a:pt x="180" y="232"/>
                        <a:pt x="232" y="180"/>
                        <a:pt x="232" y="116"/>
                      </a:cubicBezTo>
                      <a:cubicBezTo>
                        <a:pt x="232" y="52"/>
                        <a:pt x="180" y="0"/>
                        <a:pt x="116" y="0"/>
                      </a:cubicBezTo>
                      <a:close/>
                      <a:moveTo>
                        <a:pt x="129" y="208"/>
                      </a:moveTo>
                      <a:cubicBezTo>
                        <a:pt x="129" y="190"/>
                        <a:pt x="129" y="190"/>
                        <a:pt x="129" y="190"/>
                      </a:cubicBezTo>
                      <a:cubicBezTo>
                        <a:pt x="129" y="183"/>
                        <a:pt x="123" y="178"/>
                        <a:pt x="117" y="178"/>
                      </a:cubicBezTo>
                      <a:cubicBezTo>
                        <a:pt x="110" y="178"/>
                        <a:pt x="105" y="183"/>
                        <a:pt x="105" y="190"/>
                      </a:cubicBezTo>
                      <a:cubicBezTo>
                        <a:pt x="105" y="208"/>
                        <a:pt x="105" y="208"/>
                        <a:pt x="105" y="208"/>
                      </a:cubicBezTo>
                      <a:cubicBezTo>
                        <a:pt x="63" y="203"/>
                        <a:pt x="30" y="170"/>
                        <a:pt x="25" y="129"/>
                      </a:cubicBezTo>
                      <a:cubicBezTo>
                        <a:pt x="42" y="129"/>
                        <a:pt x="42" y="129"/>
                        <a:pt x="42" y="129"/>
                      </a:cubicBezTo>
                      <a:cubicBezTo>
                        <a:pt x="48" y="129"/>
                        <a:pt x="53" y="123"/>
                        <a:pt x="53" y="117"/>
                      </a:cubicBezTo>
                      <a:cubicBezTo>
                        <a:pt x="53" y="110"/>
                        <a:pt x="48" y="105"/>
                        <a:pt x="42" y="105"/>
                      </a:cubicBezTo>
                      <a:cubicBezTo>
                        <a:pt x="24" y="105"/>
                        <a:pt x="24" y="105"/>
                        <a:pt x="24" y="105"/>
                      </a:cubicBezTo>
                      <a:cubicBezTo>
                        <a:pt x="29" y="63"/>
                        <a:pt x="63" y="30"/>
                        <a:pt x="104" y="25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04" y="47"/>
                        <a:pt x="109" y="53"/>
                        <a:pt x="116" y="53"/>
                      </a:cubicBezTo>
                      <a:cubicBezTo>
                        <a:pt x="122" y="53"/>
                        <a:pt x="128" y="47"/>
                        <a:pt x="128" y="41"/>
                      </a:cubicBezTo>
                      <a:cubicBezTo>
                        <a:pt x="128" y="25"/>
                        <a:pt x="128" y="25"/>
                        <a:pt x="128" y="25"/>
                      </a:cubicBezTo>
                      <a:cubicBezTo>
                        <a:pt x="169" y="30"/>
                        <a:pt x="202" y="63"/>
                        <a:pt x="208" y="104"/>
                      </a:cubicBezTo>
                      <a:cubicBezTo>
                        <a:pt x="190" y="104"/>
                        <a:pt x="190" y="104"/>
                        <a:pt x="190" y="104"/>
                      </a:cubicBezTo>
                      <a:cubicBezTo>
                        <a:pt x="184" y="104"/>
                        <a:pt x="179" y="109"/>
                        <a:pt x="179" y="116"/>
                      </a:cubicBezTo>
                      <a:cubicBezTo>
                        <a:pt x="179" y="122"/>
                        <a:pt x="184" y="128"/>
                        <a:pt x="190" y="128"/>
                      </a:cubicBezTo>
                      <a:cubicBezTo>
                        <a:pt x="208" y="128"/>
                        <a:pt x="208" y="128"/>
                        <a:pt x="208" y="128"/>
                      </a:cubicBezTo>
                      <a:cubicBezTo>
                        <a:pt x="203" y="169"/>
                        <a:pt x="170" y="202"/>
                        <a:pt x="129" y="208"/>
                      </a:cubicBezTo>
                      <a:close/>
                      <a:moveTo>
                        <a:pt x="124" y="94"/>
                      </a:moveTo>
                      <a:cubicBezTo>
                        <a:pt x="70" y="69"/>
                        <a:pt x="70" y="69"/>
                        <a:pt x="70" y="69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97" y="129"/>
                        <a:pt x="103" y="136"/>
                        <a:pt x="109" y="138"/>
                      </a:cubicBezTo>
                      <a:cubicBezTo>
                        <a:pt x="163" y="163"/>
                        <a:pt x="163" y="163"/>
                        <a:pt x="163" y="163"/>
                      </a:cubicBezTo>
                      <a:cubicBezTo>
                        <a:pt x="138" y="108"/>
                        <a:pt x="138" y="108"/>
                        <a:pt x="138" y="108"/>
                      </a:cubicBezTo>
                      <a:cubicBezTo>
                        <a:pt x="136" y="103"/>
                        <a:pt x="130" y="96"/>
                        <a:pt x="124" y="94"/>
                      </a:cubicBezTo>
                      <a:close/>
                      <a:moveTo>
                        <a:pt x="123" y="123"/>
                      </a:moveTo>
                      <a:cubicBezTo>
                        <a:pt x="119" y="126"/>
                        <a:pt x="113" y="126"/>
                        <a:pt x="110" y="123"/>
                      </a:cubicBezTo>
                      <a:cubicBezTo>
                        <a:pt x="106" y="119"/>
                        <a:pt x="106" y="113"/>
                        <a:pt x="110" y="109"/>
                      </a:cubicBezTo>
                      <a:cubicBezTo>
                        <a:pt x="113" y="106"/>
                        <a:pt x="119" y="106"/>
                        <a:pt x="123" y="109"/>
                      </a:cubicBezTo>
                      <a:cubicBezTo>
                        <a:pt x="127" y="113"/>
                        <a:pt x="127" y="119"/>
                        <a:pt x="123" y="1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7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" name="组合 50"/>
              <p:cNvGrpSpPr/>
              <p:nvPr/>
            </p:nvGrpSpPr>
            <p:grpSpPr>
              <a:xfrm>
                <a:off x="474650" y="2237928"/>
                <a:ext cx="2294467" cy="1196559"/>
                <a:chOff x="474650" y="1841884"/>
                <a:chExt cx="2294467" cy="1196559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512266" y="1841884"/>
                  <a:ext cx="2256851" cy="491906"/>
                </a:xfrm>
                <a:prstGeom prst="rect">
                  <a:avLst/>
                </a:prstGeom>
              </p:spPr>
              <p:txBody>
                <a:bodyPr wrap="none" lIns="102400" tIns="0" rIns="102400" bIns="0">
                  <a:normAutofit/>
                </a:bodyPr>
                <a:lstStyle/>
                <a:p>
                  <a:pPr algn="ctr"/>
                  <a:r>
                    <a:rPr lang="zh-CN" altLang="en-US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主要传播</a:t>
                  </a:r>
                  <a:r>
                    <a:rPr lang="zh-CN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渠道</a:t>
                  </a:r>
                  <a:endPara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474650" y="2276696"/>
                  <a:ext cx="2256851" cy="761747"/>
                </a:xfrm>
                <a:prstGeom prst="rect">
                  <a:avLst/>
                </a:prstGeom>
              </p:spPr>
              <p:txBody>
                <a:bodyPr wrap="square" lIns="102400" tIns="0" rIns="102400" bIns="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飞沫传染</a:t>
                  </a:r>
                  <a:endPara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4"/>
            <p:cNvGrpSpPr/>
            <p:nvPr/>
          </p:nvGrpSpPr>
          <p:grpSpPr>
            <a:xfrm>
              <a:off x="3236200" y="1159017"/>
              <a:ext cx="1737396" cy="2034053"/>
              <a:chOff x="4314934" y="1948528"/>
              <a:chExt cx="2316529" cy="2712070"/>
            </a:xfrm>
          </p:grpSpPr>
          <p:sp>
            <p:nvSpPr>
              <p:cNvPr id="25" name="左中括号 24"/>
              <p:cNvSpPr/>
              <p:nvPr/>
            </p:nvSpPr>
            <p:spPr>
              <a:xfrm>
                <a:off x="4314934" y="1948528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17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左中括号 25"/>
              <p:cNvSpPr/>
              <p:nvPr/>
            </p:nvSpPr>
            <p:spPr>
              <a:xfrm flipH="1">
                <a:off x="6336697" y="1948528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17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27" name="组合 41"/>
              <p:cNvGrpSpPr/>
              <p:nvPr/>
            </p:nvGrpSpPr>
            <p:grpSpPr>
              <a:xfrm>
                <a:off x="5090895" y="3940518"/>
                <a:ext cx="720080" cy="720080"/>
                <a:chOff x="5090895" y="3940518"/>
                <a:chExt cx="720080" cy="720080"/>
              </a:xfrm>
            </p:grpSpPr>
            <p:sp>
              <p:nvSpPr>
                <p:cNvPr id="31" name="椭圆 30"/>
                <p:cNvSpPr/>
                <p:nvPr/>
              </p:nvSpPr>
              <p:spPr bwMode="auto">
                <a:xfrm>
                  <a:off x="5090895" y="3940518"/>
                  <a:ext cx="720080" cy="720080"/>
                </a:xfrm>
                <a:prstGeom prst="ellipse">
                  <a:avLst/>
                </a:prstGeom>
                <a:solidFill>
                  <a:schemeClr val="accent2">
                    <a:lumMod val="100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7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任意多边形: 形状 46"/>
                <p:cNvSpPr/>
                <p:nvPr/>
              </p:nvSpPr>
              <p:spPr bwMode="auto">
                <a:xfrm>
                  <a:off x="5259557" y="4109182"/>
                  <a:ext cx="382754" cy="382752"/>
                </a:xfrm>
                <a:custGeom>
                  <a:avLst/>
                  <a:gdLst>
                    <a:gd name="T0" fmla="*/ 41 w 45"/>
                    <a:gd name="T1" fmla="*/ 48 h 48"/>
                    <a:gd name="T2" fmla="*/ 0 w 45"/>
                    <a:gd name="T3" fmla="*/ 44 h 48"/>
                    <a:gd name="T4" fmla="*/ 3 w 45"/>
                    <a:gd name="T5" fmla="*/ 7 h 48"/>
                    <a:gd name="T6" fmla="*/ 7 w 45"/>
                    <a:gd name="T7" fmla="*/ 4 h 48"/>
                    <a:gd name="T8" fmla="*/ 13 w 45"/>
                    <a:gd name="T9" fmla="*/ 0 h 48"/>
                    <a:gd name="T10" fmla="*/ 17 w 45"/>
                    <a:gd name="T11" fmla="*/ 7 h 48"/>
                    <a:gd name="T12" fmla="*/ 27 w 45"/>
                    <a:gd name="T13" fmla="*/ 4 h 48"/>
                    <a:gd name="T14" fmla="*/ 33 w 45"/>
                    <a:gd name="T15" fmla="*/ 0 h 48"/>
                    <a:gd name="T16" fmla="*/ 38 w 45"/>
                    <a:gd name="T17" fmla="*/ 7 h 48"/>
                    <a:gd name="T18" fmla="*/ 45 w 45"/>
                    <a:gd name="T19" fmla="*/ 10 h 48"/>
                    <a:gd name="T20" fmla="*/ 11 w 45"/>
                    <a:gd name="T21" fmla="*/ 25 h 48"/>
                    <a:gd name="T22" fmla="*/ 3 w 45"/>
                    <a:gd name="T23" fmla="*/ 17 h 48"/>
                    <a:gd name="T24" fmla="*/ 11 w 45"/>
                    <a:gd name="T25" fmla="*/ 25 h 48"/>
                    <a:gd name="T26" fmla="*/ 11 w 45"/>
                    <a:gd name="T27" fmla="*/ 26 h 48"/>
                    <a:gd name="T28" fmla="*/ 3 w 45"/>
                    <a:gd name="T29" fmla="*/ 35 h 48"/>
                    <a:gd name="T30" fmla="*/ 11 w 45"/>
                    <a:gd name="T31" fmla="*/ 44 h 48"/>
                    <a:gd name="T32" fmla="*/ 3 w 45"/>
                    <a:gd name="T33" fmla="*/ 37 h 48"/>
                    <a:gd name="T34" fmla="*/ 11 w 45"/>
                    <a:gd name="T35" fmla="*/ 44 h 48"/>
                    <a:gd name="T36" fmla="*/ 13 w 45"/>
                    <a:gd name="T37" fmla="*/ 3 h 48"/>
                    <a:gd name="T38" fmla="*/ 10 w 45"/>
                    <a:gd name="T39" fmla="*/ 4 h 48"/>
                    <a:gd name="T40" fmla="*/ 11 w 45"/>
                    <a:gd name="T41" fmla="*/ 13 h 48"/>
                    <a:gd name="T42" fmla="*/ 14 w 45"/>
                    <a:gd name="T43" fmla="*/ 12 h 48"/>
                    <a:gd name="T44" fmla="*/ 21 w 45"/>
                    <a:gd name="T45" fmla="*/ 25 h 48"/>
                    <a:gd name="T46" fmla="*/ 13 w 45"/>
                    <a:gd name="T47" fmla="*/ 17 h 48"/>
                    <a:gd name="T48" fmla="*/ 21 w 45"/>
                    <a:gd name="T49" fmla="*/ 25 h 48"/>
                    <a:gd name="T50" fmla="*/ 21 w 45"/>
                    <a:gd name="T51" fmla="*/ 26 h 48"/>
                    <a:gd name="T52" fmla="*/ 13 w 45"/>
                    <a:gd name="T53" fmla="*/ 35 h 48"/>
                    <a:gd name="T54" fmla="*/ 21 w 45"/>
                    <a:gd name="T55" fmla="*/ 44 h 48"/>
                    <a:gd name="T56" fmla="*/ 13 w 45"/>
                    <a:gd name="T57" fmla="*/ 37 h 48"/>
                    <a:gd name="T58" fmla="*/ 21 w 45"/>
                    <a:gd name="T59" fmla="*/ 44 h 48"/>
                    <a:gd name="T60" fmla="*/ 32 w 45"/>
                    <a:gd name="T61" fmla="*/ 17 h 48"/>
                    <a:gd name="T62" fmla="*/ 23 w 45"/>
                    <a:gd name="T63" fmla="*/ 25 h 48"/>
                    <a:gd name="T64" fmla="*/ 32 w 45"/>
                    <a:gd name="T65" fmla="*/ 35 h 48"/>
                    <a:gd name="T66" fmla="*/ 23 w 45"/>
                    <a:gd name="T67" fmla="*/ 26 h 48"/>
                    <a:gd name="T68" fmla="*/ 32 w 45"/>
                    <a:gd name="T69" fmla="*/ 35 h 48"/>
                    <a:gd name="T70" fmla="*/ 32 w 45"/>
                    <a:gd name="T71" fmla="*/ 37 h 48"/>
                    <a:gd name="T72" fmla="*/ 23 w 45"/>
                    <a:gd name="T73" fmla="*/ 44 h 48"/>
                    <a:gd name="T74" fmla="*/ 34 w 45"/>
                    <a:gd name="T75" fmla="*/ 4 h 48"/>
                    <a:gd name="T76" fmla="*/ 32 w 45"/>
                    <a:gd name="T77" fmla="*/ 3 h 48"/>
                    <a:gd name="T78" fmla="*/ 31 w 45"/>
                    <a:gd name="T79" fmla="*/ 12 h 48"/>
                    <a:gd name="T80" fmla="*/ 33 w 45"/>
                    <a:gd name="T81" fmla="*/ 13 h 48"/>
                    <a:gd name="T82" fmla="*/ 34 w 45"/>
                    <a:gd name="T83" fmla="*/ 4 h 48"/>
                    <a:gd name="T84" fmla="*/ 41 w 45"/>
                    <a:gd name="T85" fmla="*/ 17 h 48"/>
                    <a:gd name="T86" fmla="*/ 33 w 45"/>
                    <a:gd name="T87" fmla="*/ 25 h 48"/>
                    <a:gd name="T88" fmla="*/ 41 w 45"/>
                    <a:gd name="T89" fmla="*/ 35 h 48"/>
                    <a:gd name="T90" fmla="*/ 33 w 45"/>
                    <a:gd name="T91" fmla="*/ 26 h 48"/>
                    <a:gd name="T92" fmla="*/ 41 w 45"/>
                    <a:gd name="T93" fmla="*/ 35 h 48"/>
                    <a:gd name="T94" fmla="*/ 41 w 45"/>
                    <a:gd name="T95" fmla="*/ 37 h 48"/>
                    <a:gd name="T96" fmla="*/ 33 w 45"/>
                    <a:gd name="T97" fmla="*/ 4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48">
                      <a:moveTo>
                        <a:pt x="45" y="44"/>
                      </a:moveTo>
                      <a:cubicBezTo>
                        <a:pt x="45" y="46"/>
                        <a:pt x="43" y="48"/>
                        <a:pt x="41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1" y="48"/>
                        <a:pt x="0" y="46"/>
                        <a:pt x="0" y="4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8"/>
                        <a:pt x="1" y="7"/>
                        <a:pt x="3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9" y="0"/>
                        <a:pt x="1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5" y="0"/>
                        <a:pt x="17" y="2"/>
                        <a:pt x="17" y="4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2"/>
                        <a:pt x="29" y="0"/>
                        <a:pt x="32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6" y="0"/>
                        <a:pt x="38" y="2"/>
                        <a:pt x="38" y="4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3" y="7"/>
                        <a:pt x="45" y="8"/>
                        <a:pt x="45" y="10"/>
                      </a:cubicBezTo>
                      <a:lnTo>
                        <a:pt x="45" y="44"/>
                      </a:lnTo>
                      <a:close/>
                      <a:moveTo>
                        <a:pt x="11" y="25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25"/>
                        <a:pt x="3" y="25"/>
                        <a:pt x="3" y="25"/>
                      </a:cubicBezTo>
                      <a:lnTo>
                        <a:pt x="11" y="25"/>
                      </a:lnTo>
                      <a:close/>
                      <a:moveTo>
                        <a:pt x="11" y="35"/>
                      </a:move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35"/>
                        <a:pt x="3" y="35"/>
                        <a:pt x="3" y="35"/>
                      </a:cubicBezTo>
                      <a:lnTo>
                        <a:pt x="11" y="35"/>
                      </a:lnTo>
                      <a:close/>
                      <a:moveTo>
                        <a:pt x="11" y="44"/>
                      </a:move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44"/>
                        <a:pt x="3" y="44"/>
                        <a:pt x="3" y="44"/>
                      </a:cubicBezTo>
                      <a:lnTo>
                        <a:pt x="11" y="44"/>
                      </a:lnTo>
                      <a:close/>
                      <a:moveTo>
                        <a:pt x="14" y="4"/>
                      </a:moveTo>
                      <a:cubicBezTo>
                        <a:pt x="14" y="4"/>
                        <a:pt x="13" y="3"/>
                        <a:pt x="13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0" y="4"/>
                        <a:pt x="10" y="4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1" y="13"/>
                        <a:pt x="11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4" y="12"/>
                        <a:pt x="14" y="12"/>
                      </a:cubicBezTo>
                      <a:lnTo>
                        <a:pt x="14" y="4"/>
                      </a:lnTo>
                      <a:close/>
                      <a:moveTo>
                        <a:pt x="21" y="25"/>
                      </a:move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lnTo>
                        <a:pt x="21" y="25"/>
                      </a:lnTo>
                      <a:close/>
                      <a:moveTo>
                        <a:pt x="21" y="35"/>
                      </a:move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lnTo>
                        <a:pt x="21" y="35"/>
                      </a:lnTo>
                      <a:close/>
                      <a:moveTo>
                        <a:pt x="21" y="44"/>
                      </a:move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13" y="37"/>
                        <a:pt x="13" y="37"/>
                        <a:pt x="13" y="37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lnTo>
                        <a:pt x="21" y="44"/>
                      </a:lnTo>
                      <a:close/>
                      <a:moveTo>
                        <a:pt x="32" y="25"/>
                      </a:move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lnTo>
                        <a:pt x="32" y="25"/>
                      </a:lnTo>
                      <a:close/>
                      <a:moveTo>
                        <a:pt x="32" y="35"/>
                      </a:move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lnTo>
                        <a:pt x="32" y="35"/>
                      </a:lnTo>
                      <a:close/>
                      <a:moveTo>
                        <a:pt x="32" y="44"/>
                      </a:move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lnTo>
                        <a:pt x="32" y="44"/>
                      </a:lnTo>
                      <a:close/>
                      <a:moveTo>
                        <a:pt x="34" y="4"/>
                      </a:moveTo>
                      <a:cubicBezTo>
                        <a:pt x="34" y="4"/>
                        <a:pt x="34" y="3"/>
                        <a:pt x="33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1" y="3"/>
                        <a:pt x="31" y="4"/>
                        <a:pt x="31" y="4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1" y="12"/>
                        <a:pt x="31" y="13"/>
                        <a:pt x="32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4" y="13"/>
                        <a:pt x="34" y="12"/>
                        <a:pt x="34" y="12"/>
                      </a:cubicBezTo>
                      <a:lnTo>
                        <a:pt x="34" y="4"/>
                      </a:lnTo>
                      <a:close/>
                      <a:moveTo>
                        <a:pt x="41" y="25"/>
                      </a:move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lnTo>
                        <a:pt x="41" y="25"/>
                      </a:lnTo>
                      <a:close/>
                      <a:moveTo>
                        <a:pt x="41" y="35"/>
                      </a:moveTo>
                      <a:cubicBezTo>
                        <a:pt x="41" y="26"/>
                        <a:pt x="41" y="26"/>
                        <a:pt x="41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lnTo>
                        <a:pt x="41" y="35"/>
                      </a:lnTo>
                      <a:close/>
                      <a:moveTo>
                        <a:pt x="41" y="44"/>
                      </a:move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lnTo>
                        <a:pt x="41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7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42"/>
              <p:cNvGrpSpPr/>
              <p:nvPr/>
            </p:nvGrpSpPr>
            <p:grpSpPr>
              <a:xfrm>
                <a:off x="4348221" y="2309945"/>
                <a:ext cx="2283242" cy="1156238"/>
                <a:chOff x="1359102" y="1913901"/>
                <a:chExt cx="2283242" cy="1156238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1359102" y="1913901"/>
                  <a:ext cx="2256851" cy="451586"/>
                </a:xfrm>
                <a:prstGeom prst="rect">
                  <a:avLst/>
                </a:prstGeom>
              </p:spPr>
              <p:txBody>
                <a:bodyPr wrap="none" lIns="102400" tIns="0" rIns="102400" bIns="0">
                  <a:normAutofit/>
                </a:bodyPr>
                <a:lstStyle/>
                <a:p>
                  <a:pPr algn="ctr"/>
                  <a:r>
                    <a:rPr lang="zh-CN" altLang="en-US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典型临床</a:t>
                  </a:r>
                  <a:r>
                    <a:rPr lang="zh-CN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症状</a:t>
                  </a:r>
                  <a:endPara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385493" y="2308392"/>
                  <a:ext cx="2256851" cy="761747"/>
                </a:xfrm>
                <a:prstGeom prst="rect">
                  <a:avLst/>
                </a:prstGeom>
              </p:spPr>
              <p:txBody>
                <a:bodyPr wrap="square" lIns="102400" tIns="0" rIns="102400" bIns="0">
                  <a:no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病毒由呼吸道侵入人体，引起腮腺或颌下腺肿胀</a:t>
                  </a:r>
                  <a:endPara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组合 5"/>
            <p:cNvGrpSpPr/>
            <p:nvPr/>
          </p:nvGrpSpPr>
          <p:grpSpPr>
            <a:xfrm>
              <a:off x="5917944" y="1135243"/>
              <a:ext cx="1972133" cy="2034053"/>
              <a:chOff x="7890592" y="1916830"/>
              <a:chExt cx="2629510" cy="2712070"/>
            </a:xfrm>
          </p:grpSpPr>
          <p:sp>
            <p:nvSpPr>
              <p:cNvPr id="17" name="左中括号 16"/>
              <p:cNvSpPr/>
              <p:nvPr/>
            </p:nvSpPr>
            <p:spPr>
              <a:xfrm>
                <a:off x="7904754" y="1916831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17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左中括号 17"/>
              <p:cNvSpPr/>
              <p:nvPr/>
            </p:nvSpPr>
            <p:spPr>
              <a:xfrm flipH="1">
                <a:off x="10285012" y="1916830"/>
                <a:ext cx="235089" cy="1800201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17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9" name="组合 33"/>
              <p:cNvGrpSpPr/>
              <p:nvPr/>
            </p:nvGrpSpPr>
            <p:grpSpPr>
              <a:xfrm>
                <a:off x="8878222" y="3908820"/>
                <a:ext cx="720079" cy="720080"/>
                <a:chOff x="8878222" y="3908820"/>
                <a:chExt cx="720079" cy="720080"/>
              </a:xfrm>
            </p:grpSpPr>
            <p:sp>
              <p:nvSpPr>
                <p:cNvPr id="23" name="椭圆 22"/>
                <p:cNvSpPr/>
                <p:nvPr/>
              </p:nvSpPr>
              <p:spPr bwMode="auto">
                <a:xfrm>
                  <a:off x="8878222" y="3908820"/>
                  <a:ext cx="720079" cy="72008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7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任意多边形: 形状 38"/>
                <p:cNvSpPr/>
                <p:nvPr/>
              </p:nvSpPr>
              <p:spPr bwMode="auto">
                <a:xfrm>
                  <a:off x="9044855" y="4077484"/>
                  <a:ext cx="382754" cy="38275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413" y="19459"/>
                      </a:moveTo>
                      <a:cubicBezTo>
                        <a:pt x="3413" y="20724"/>
                        <a:pt x="4778" y="21600"/>
                        <a:pt x="6046" y="21600"/>
                      </a:cubicBezTo>
                      <a:cubicBezTo>
                        <a:pt x="7363" y="21600"/>
                        <a:pt x="8191" y="20724"/>
                        <a:pt x="8191" y="19459"/>
                      </a:cubicBezTo>
                      <a:cubicBezTo>
                        <a:pt x="8191" y="18146"/>
                        <a:pt x="7363" y="16832"/>
                        <a:pt x="6046" y="16832"/>
                      </a:cubicBezTo>
                      <a:cubicBezTo>
                        <a:pt x="4778" y="16832"/>
                        <a:pt x="3413" y="18146"/>
                        <a:pt x="3413" y="19459"/>
                      </a:cubicBezTo>
                      <a:close/>
                      <a:moveTo>
                        <a:pt x="15554" y="19459"/>
                      </a:moveTo>
                      <a:cubicBezTo>
                        <a:pt x="15554" y="20724"/>
                        <a:pt x="16822" y="21600"/>
                        <a:pt x="18138" y="21600"/>
                      </a:cubicBezTo>
                      <a:cubicBezTo>
                        <a:pt x="19455" y="21600"/>
                        <a:pt x="20332" y="20724"/>
                        <a:pt x="20332" y="19459"/>
                      </a:cubicBezTo>
                      <a:cubicBezTo>
                        <a:pt x="20332" y="18146"/>
                        <a:pt x="19455" y="16832"/>
                        <a:pt x="18138" y="16832"/>
                      </a:cubicBezTo>
                      <a:cubicBezTo>
                        <a:pt x="16822" y="16832"/>
                        <a:pt x="15554" y="18146"/>
                        <a:pt x="15554" y="19459"/>
                      </a:cubicBezTo>
                      <a:close/>
                      <a:moveTo>
                        <a:pt x="7753" y="13816"/>
                      </a:moveTo>
                      <a:cubicBezTo>
                        <a:pt x="21161" y="9924"/>
                        <a:pt x="21161" y="9924"/>
                        <a:pt x="21161" y="9924"/>
                      </a:cubicBezTo>
                      <a:cubicBezTo>
                        <a:pt x="21600" y="9924"/>
                        <a:pt x="21600" y="9486"/>
                        <a:pt x="21600" y="9097"/>
                      </a:cubicBezTo>
                      <a:cubicBezTo>
                        <a:pt x="21600" y="2627"/>
                        <a:pt x="21600" y="2627"/>
                        <a:pt x="21600" y="2627"/>
                      </a:cubicBezTo>
                      <a:cubicBezTo>
                        <a:pt x="4778" y="2627"/>
                        <a:pt x="4778" y="2627"/>
                        <a:pt x="4778" y="2627"/>
                      </a:cubicBezTo>
                      <a:cubicBezTo>
                        <a:pt x="4778" y="486"/>
                        <a:pt x="4778" y="486"/>
                        <a:pt x="4778" y="486"/>
                      </a:cubicBezTo>
                      <a:lnTo>
                        <a:pt x="4340" y="0"/>
                      </a:lnTo>
                      <a:cubicBezTo>
                        <a:pt x="439" y="0"/>
                        <a:pt x="439" y="0"/>
                        <a:pt x="439" y="0"/>
                      </a:cubicBezTo>
                      <a:cubicBezTo>
                        <a:pt x="0" y="0"/>
                        <a:pt x="0" y="486"/>
                        <a:pt x="0" y="486"/>
                      </a:cubicBezTo>
                      <a:cubicBezTo>
                        <a:pt x="0" y="2627"/>
                        <a:pt x="0" y="2627"/>
                        <a:pt x="0" y="2627"/>
                      </a:cubicBezTo>
                      <a:cubicBezTo>
                        <a:pt x="2194" y="2627"/>
                        <a:pt x="2194" y="2627"/>
                        <a:pt x="2194" y="2627"/>
                      </a:cubicBezTo>
                      <a:cubicBezTo>
                        <a:pt x="4778" y="13378"/>
                        <a:pt x="4778" y="13378"/>
                        <a:pt x="4778" y="13378"/>
                      </a:cubicBezTo>
                      <a:cubicBezTo>
                        <a:pt x="4778" y="14692"/>
                        <a:pt x="4778" y="14692"/>
                        <a:pt x="4778" y="14692"/>
                      </a:cubicBezTo>
                      <a:cubicBezTo>
                        <a:pt x="4778" y="16443"/>
                        <a:pt x="4778" y="16443"/>
                        <a:pt x="4778" y="16443"/>
                      </a:cubicBezTo>
                      <a:cubicBezTo>
                        <a:pt x="4778" y="16832"/>
                        <a:pt x="5168" y="16832"/>
                        <a:pt x="5168" y="16832"/>
                      </a:cubicBezTo>
                      <a:cubicBezTo>
                        <a:pt x="6046" y="16832"/>
                        <a:pt x="6046" y="16832"/>
                        <a:pt x="6046" y="16832"/>
                      </a:cubicBezTo>
                      <a:cubicBezTo>
                        <a:pt x="18138" y="16832"/>
                        <a:pt x="18138" y="16832"/>
                        <a:pt x="18138" y="16832"/>
                      </a:cubicBezTo>
                      <a:cubicBezTo>
                        <a:pt x="21161" y="16832"/>
                        <a:pt x="21161" y="16832"/>
                        <a:pt x="21161" y="16832"/>
                      </a:cubicBezTo>
                      <a:cubicBezTo>
                        <a:pt x="21600" y="16832"/>
                        <a:pt x="21600" y="16832"/>
                        <a:pt x="21600" y="16443"/>
                      </a:cubicBezTo>
                      <a:cubicBezTo>
                        <a:pt x="21600" y="14692"/>
                        <a:pt x="21600" y="14692"/>
                        <a:pt x="21600" y="14692"/>
                      </a:cubicBezTo>
                      <a:cubicBezTo>
                        <a:pt x="8191" y="14692"/>
                        <a:pt x="8191" y="14692"/>
                        <a:pt x="8191" y="14692"/>
                      </a:cubicBezTo>
                      <a:cubicBezTo>
                        <a:pt x="6485" y="14692"/>
                        <a:pt x="6485" y="13816"/>
                        <a:pt x="7753" y="138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17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34"/>
              <p:cNvGrpSpPr/>
              <p:nvPr/>
            </p:nvGrpSpPr>
            <p:grpSpPr>
              <a:xfrm>
                <a:off x="7890592" y="2310244"/>
                <a:ext cx="2629510" cy="1554755"/>
                <a:chOff x="1912354" y="1914200"/>
                <a:chExt cx="2629510" cy="1554755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2049924" y="1914200"/>
                  <a:ext cx="2256851" cy="246221"/>
                </a:xfrm>
                <a:prstGeom prst="rect">
                  <a:avLst/>
                </a:prstGeom>
              </p:spPr>
              <p:txBody>
                <a:bodyPr wrap="none" lIns="102400" tIns="0" rIns="102400" bIns="0">
                  <a:normAutofit fontScale="92500" lnSpcReduction="20000"/>
                </a:bodyPr>
                <a:lstStyle/>
                <a:p>
                  <a:pPr algn="ctr"/>
                  <a:r>
                    <a:rPr lang="zh-CN" altLang="en-US" sz="21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特点</a:t>
                  </a:r>
                  <a:endParaRPr lang="zh-CN" altLang="en-US" sz="2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912354" y="2276693"/>
                  <a:ext cx="2629510" cy="1192262"/>
                </a:xfrm>
                <a:prstGeom prst="rect">
                  <a:avLst/>
                </a:prstGeom>
              </p:spPr>
              <p:txBody>
                <a:bodyPr wrap="square" lIns="102400" tIns="0" rIns="102400" bIns="0">
                  <a:no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一般一生只患一次。隔离期限应从发病始至腮腺肿大完全消退为止，约</a:t>
                  </a:r>
                  <a:r>
                    <a:rPr lang="en-US" altLang="zh-CN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3</a:t>
                  </a:r>
                  <a:r>
                    <a: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周</a:t>
                  </a:r>
                  <a:endPara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6" name="任意多边形: 形状 30"/>
            <p:cNvSpPr/>
            <p:nvPr/>
          </p:nvSpPr>
          <p:spPr>
            <a:xfrm>
              <a:off x="7801918" y="2342174"/>
              <a:ext cx="287065" cy="287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7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1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4727138" y="837831"/>
            <a:ext cx="3060340" cy="36893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流感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Shape 1452"/>
          <p:cNvSpPr/>
          <p:nvPr>
            <p:custDataLst>
              <p:tags r:id="rId1"/>
            </p:custDataLst>
          </p:nvPr>
        </p:nvSpPr>
        <p:spPr>
          <a:xfrm>
            <a:off x="1176067" y="3006607"/>
            <a:ext cx="2291983" cy="2612342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46" tIns="19046" rIns="19046" bIns="19046" anchor="ctr"/>
          <a:lstStyle/>
          <a:p>
            <a:pPr lvl="0">
              <a:lnSpc>
                <a:spcPct val="120000"/>
              </a:lnSpc>
            </a:pPr>
            <a:endParaRPr sz="17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454"/>
          <p:cNvSpPr/>
          <p:nvPr>
            <p:custDataLst>
              <p:tags r:id="rId2"/>
            </p:custDataLst>
          </p:nvPr>
        </p:nvSpPr>
        <p:spPr>
          <a:xfrm>
            <a:off x="3722467" y="3006607"/>
            <a:ext cx="2291986" cy="2612342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46" tIns="19046" rIns="19046" bIns="19046" anchor="ctr"/>
          <a:lstStyle/>
          <a:p>
            <a:pPr lvl="0">
              <a:lnSpc>
                <a:spcPct val="120000"/>
              </a:lnSpc>
            </a:pPr>
            <a:endParaRPr sz="17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456"/>
          <p:cNvSpPr/>
          <p:nvPr>
            <p:custDataLst>
              <p:tags r:id="rId3"/>
            </p:custDataLst>
          </p:nvPr>
        </p:nvSpPr>
        <p:spPr>
          <a:xfrm>
            <a:off x="6248432" y="3006607"/>
            <a:ext cx="2291986" cy="2612342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46" tIns="19046" rIns="19046" bIns="19046" anchor="ctr"/>
          <a:lstStyle/>
          <a:p>
            <a:pPr lvl="0">
              <a:lnSpc>
                <a:spcPct val="120000"/>
              </a:lnSpc>
            </a:pPr>
            <a:endParaRPr sz="17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458"/>
          <p:cNvSpPr/>
          <p:nvPr>
            <p:custDataLst>
              <p:tags r:id="rId4"/>
            </p:custDataLst>
          </p:nvPr>
        </p:nvSpPr>
        <p:spPr>
          <a:xfrm>
            <a:off x="8794834" y="3006607"/>
            <a:ext cx="2291986" cy="2612342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46" tIns="19046" rIns="19046" bIns="19046" anchor="ctr"/>
          <a:lstStyle/>
          <a:p>
            <a:pPr lvl="0">
              <a:lnSpc>
                <a:spcPct val="120000"/>
              </a:lnSpc>
            </a:pPr>
            <a:endParaRPr sz="17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460"/>
          <p:cNvSpPr/>
          <p:nvPr>
            <p:custDataLst>
              <p:tags r:id="rId5"/>
            </p:custDataLst>
          </p:nvPr>
        </p:nvSpPr>
        <p:spPr>
          <a:xfrm>
            <a:off x="1478455" y="2167540"/>
            <a:ext cx="1687199" cy="1687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9046" tIns="19046" rIns="19046" bIns="19046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7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Group 20"/>
          <p:cNvGrpSpPr/>
          <p:nvPr>
            <p:custDataLst>
              <p:tags r:id="rId6"/>
            </p:custDataLst>
          </p:nvPr>
        </p:nvGrpSpPr>
        <p:grpSpPr>
          <a:xfrm>
            <a:off x="1406246" y="2207776"/>
            <a:ext cx="473845" cy="474043"/>
            <a:chOff x="1369087" y="2088729"/>
            <a:chExt cx="474017" cy="474016"/>
          </a:xfrm>
        </p:grpSpPr>
        <p:sp>
          <p:nvSpPr>
            <p:cNvPr id="10" name="Shape 1463"/>
            <p:cNvSpPr/>
            <p:nvPr>
              <p:custDataLst>
                <p:tags r:id="rId7"/>
              </p:custDataLst>
            </p:nvPr>
          </p:nvSpPr>
          <p:spPr>
            <a:xfrm>
              <a:off x="1369087" y="2088729"/>
              <a:ext cx="474017" cy="47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26784" tIns="26784" rIns="26784" bIns="26784" anchor="ctr"/>
            <a:lstStyle/>
            <a:p>
              <a:pPr lvl="0">
                <a:lnSpc>
                  <a:spcPct val="120000"/>
                </a:lnSpc>
              </a:pPr>
              <a:endParaRPr sz="1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1464"/>
            <p:cNvSpPr/>
            <p:nvPr>
              <p:custDataLst>
                <p:tags r:id="rId8"/>
              </p:custDataLst>
            </p:nvPr>
          </p:nvSpPr>
          <p:spPr>
            <a:xfrm>
              <a:off x="1477567" y="2232573"/>
              <a:ext cx="23165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 sz="1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Shape 1465"/>
          <p:cNvSpPr/>
          <p:nvPr>
            <p:custDataLst>
              <p:tags r:id="rId9"/>
            </p:custDataLst>
          </p:nvPr>
        </p:nvSpPr>
        <p:spPr>
          <a:xfrm>
            <a:off x="4024859" y="2167540"/>
            <a:ext cx="1687199" cy="1687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9046" tIns="19046" rIns="19046" bIns="19046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7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468"/>
          <p:cNvSpPr/>
          <p:nvPr>
            <p:custDataLst>
              <p:tags r:id="rId10"/>
            </p:custDataLst>
          </p:nvPr>
        </p:nvSpPr>
        <p:spPr>
          <a:xfrm>
            <a:off x="6568686" y="2167677"/>
            <a:ext cx="1683743" cy="1684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9046" tIns="19046" rIns="19046" bIns="19046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7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471"/>
          <p:cNvSpPr/>
          <p:nvPr>
            <p:custDataLst>
              <p:tags r:id="rId11"/>
            </p:custDataLst>
          </p:nvPr>
        </p:nvSpPr>
        <p:spPr>
          <a:xfrm>
            <a:off x="9119398" y="2169268"/>
            <a:ext cx="1683743" cy="1684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19046" tIns="19046" rIns="19046" bIns="19046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7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5" name="Group 32"/>
          <p:cNvGrpSpPr/>
          <p:nvPr>
            <p:custDataLst>
              <p:tags r:id="rId12"/>
            </p:custDataLst>
          </p:nvPr>
        </p:nvGrpSpPr>
        <p:grpSpPr>
          <a:xfrm>
            <a:off x="3942826" y="2207774"/>
            <a:ext cx="473845" cy="474043"/>
            <a:chOff x="3906591" y="2088732"/>
            <a:chExt cx="474017" cy="474017"/>
          </a:xfrm>
        </p:grpSpPr>
        <p:sp>
          <p:nvSpPr>
            <p:cNvPr id="16" name="Shape 1474"/>
            <p:cNvSpPr/>
            <p:nvPr>
              <p:custDataLst>
                <p:tags r:id="rId13"/>
              </p:custDataLst>
            </p:nvPr>
          </p:nvSpPr>
          <p:spPr>
            <a:xfrm>
              <a:off x="3906591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26784" tIns="26784" rIns="26784" bIns="26784" anchor="ctr"/>
            <a:lstStyle/>
            <a:p>
              <a:pPr lvl="0">
                <a:lnSpc>
                  <a:spcPct val="120000"/>
                </a:lnSpc>
              </a:pPr>
              <a:endParaRPr sz="1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" name="Group 1479"/>
            <p:cNvGrpSpPr/>
            <p:nvPr/>
          </p:nvGrpSpPr>
          <p:grpSpPr>
            <a:xfrm>
              <a:off x="4031314" y="2211790"/>
              <a:ext cx="199171" cy="186335"/>
              <a:chOff x="0" y="0"/>
              <a:chExt cx="398340" cy="372667"/>
            </a:xfrm>
          </p:grpSpPr>
          <p:sp>
            <p:nvSpPr>
              <p:cNvPr id="18" name="Shape 1477"/>
              <p:cNvSpPr/>
              <p:nvPr>
                <p:custDataLst>
                  <p:tags r:id="rId14"/>
                </p:custDataLst>
              </p:nvPr>
            </p:nvSpPr>
            <p:spPr>
              <a:xfrm>
                <a:off x="0" y="0"/>
                <a:ext cx="346395" cy="24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420" extrusionOk="0">
                    <a:moveTo>
                      <a:pt x="21474" y="11049"/>
                    </a:moveTo>
                    <a:lnTo>
                      <a:pt x="18909" y="958"/>
                    </a:lnTo>
                    <a:cubicBezTo>
                      <a:pt x="18720" y="217"/>
                      <a:pt x="18164" y="-180"/>
                      <a:pt x="17669" y="79"/>
                    </a:cubicBezTo>
                    <a:lnTo>
                      <a:pt x="618" y="8962"/>
                    </a:lnTo>
                    <a:cubicBezTo>
                      <a:pt x="123" y="9221"/>
                      <a:pt x="-126" y="10036"/>
                      <a:pt x="64" y="10782"/>
                    </a:cubicBezTo>
                    <a:lnTo>
                      <a:pt x="2769" y="21420"/>
                    </a:lnTo>
                    <a:lnTo>
                      <a:pt x="2769" y="15715"/>
                    </a:lnTo>
                    <a:cubicBezTo>
                      <a:pt x="2769" y="13145"/>
                      <a:pt x="4209" y="11049"/>
                      <a:pt x="5979" y="11049"/>
                    </a:cubicBezTo>
                    <a:lnTo>
                      <a:pt x="10484" y="11049"/>
                    </a:lnTo>
                    <a:lnTo>
                      <a:pt x="15858" y="5663"/>
                    </a:lnTo>
                    <a:lnTo>
                      <a:pt x="18967" y="11049"/>
                    </a:lnTo>
                    <a:cubicBezTo>
                      <a:pt x="18967" y="11049"/>
                      <a:pt x="21474" y="11049"/>
                      <a:pt x="21474" y="1104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endParaRPr sz="17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Shape 1478"/>
              <p:cNvSpPr/>
              <p:nvPr>
                <p:custDataLst>
                  <p:tags r:id="rId15"/>
                </p:custDataLst>
              </p:nvPr>
            </p:nvSpPr>
            <p:spPr>
              <a:xfrm>
                <a:off x="74826" y="149651"/>
                <a:ext cx="323515" cy="223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0"/>
                    </a:moveTo>
                    <a:lnTo>
                      <a:pt x="1028" y="0"/>
                    </a:lnTo>
                    <a:cubicBezTo>
                      <a:pt x="460" y="0"/>
                      <a:pt x="0" y="708"/>
                      <a:pt x="0" y="1571"/>
                    </a:cubicBezTo>
                    <a:lnTo>
                      <a:pt x="0" y="20029"/>
                    </a:lnTo>
                    <a:cubicBezTo>
                      <a:pt x="0" y="20897"/>
                      <a:pt x="460" y="21600"/>
                      <a:pt x="1028" y="21600"/>
                    </a:cubicBezTo>
                    <a:lnTo>
                      <a:pt x="20571" y="21600"/>
                    </a:lnTo>
                    <a:cubicBezTo>
                      <a:pt x="21140" y="21600"/>
                      <a:pt x="21600" y="20897"/>
                      <a:pt x="21600" y="20029"/>
                    </a:cubicBezTo>
                    <a:lnTo>
                      <a:pt x="21600" y="1571"/>
                    </a:lnTo>
                    <a:cubicBezTo>
                      <a:pt x="21600" y="708"/>
                      <a:pt x="21140" y="0"/>
                      <a:pt x="205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endParaRPr sz="17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40"/>
          <p:cNvGrpSpPr/>
          <p:nvPr>
            <p:custDataLst>
              <p:tags r:id="rId16"/>
            </p:custDataLst>
          </p:nvPr>
        </p:nvGrpSpPr>
        <p:grpSpPr>
          <a:xfrm>
            <a:off x="9029352" y="2207775"/>
            <a:ext cx="473845" cy="474043"/>
            <a:chOff x="8994965" y="2088733"/>
            <a:chExt cx="474017" cy="474017"/>
          </a:xfrm>
        </p:grpSpPr>
        <p:sp>
          <p:nvSpPr>
            <p:cNvPr id="21" name="Shape 1476"/>
            <p:cNvSpPr/>
            <p:nvPr>
              <p:custDataLst>
                <p:tags r:id="rId17"/>
              </p:custDataLst>
            </p:nvPr>
          </p:nvSpPr>
          <p:spPr>
            <a:xfrm>
              <a:off x="8994965" y="2088733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6784" tIns="26784" rIns="26784" bIns="26784" anchor="ctr"/>
            <a:lstStyle/>
            <a:p>
              <a:pPr lvl="0">
                <a:lnSpc>
                  <a:spcPct val="120000"/>
                </a:lnSpc>
              </a:pPr>
              <a:endParaRPr sz="1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Shape 1481"/>
            <p:cNvSpPr/>
            <p:nvPr>
              <p:custDataLst>
                <p:tags r:id="rId18"/>
              </p:custDataLst>
            </p:nvPr>
          </p:nvSpPr>
          <p:spPr>
            <a:xfrm>
              <a:off x="9132223" y="2211790"/>
              <a:ext cx="19460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 sz="1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Text Placeholder 5"/>
          <p:cNvSpPr txBox="1"/>
          <p:nvPr>
            <p:custDataLst>
              <p:tags r:id="rId19"/>
            </p:custDataLst>
          </p:nvPr>
        </p:nvSpPr>
        <p:spPr>
          <a:xfrm>
            <a:off x="1656724" y="2813550"/>
            <a:ext cx="1307798" cy="613319"/>
          </a:xfrm>
          <a:prstGeom prst="rect">
            <a:avLst/>
          </a:prstGeom>
        </p:spPr>
        <p:txBody>
          <a:bodyPr lIns="86695" tIns="43347" rIns="86695" bIns="43347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流感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6"/>
          <p:cNvSpPr txBox="1"/>
          <p:nvPr>
            <p:custDataLst>
              <p:tags r:id="rId20"/>
            </p:custDataLst>
          </p:nvPr>
        </p:nvSpPr>
        <p:spPr>
          <a:xfrm>
            <a:off x="1294858" y="3907784"/>
            <a:ext cx="2173192" cy="1390641"/>
          </a:xfrm>
          <a:prstGeom prst="rect">
            <a:avLst/>
          </a:prstGeom>
        </p:spPr>
        <p:txBody>
          <a:bodyPr lIns="86695" tIns="43347" rIns="86695" bIns="43347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急性呼吸道传染病，其病原体是一种新型的甲型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H1N1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流感病毒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，在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人群中传播。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5"/>
          <p:cNvSpPr txBox="1"/>
          <p:nvPr>
            <p:custDataLst>
              <p:tags r:id="rId21"/>
            </p:custDataLst>
          </p:nvPr>
        </p:nvSpPr>
        <p:spPr>
          <a:xfrm>
            <a:off x="4294162" y="2816475"/>
            <a:ext cx="1216314" cy="3900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特点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5"/>
          <p:cNvSpPr txBox="1"/>
          <p:nvPr>
            <p:custDataLst>
              <p:tags r:id="rId22"/>
            </p:custDataLst>
          </p:nvPr>
        </p:nvSpPr>
        <p:spPr>
          <a:xfrm>
            <a:off x="9386971" y="2816475"/>
            <a:ext cx="1216314" cy="3900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主要传染源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6"/>
          <p:cNvSpPr txBox="1"/>
          <p:nvPr>
            <p:custDataLst>
              <p:tags r:id="rId23"/>
            </p:custDataLst>
          </p:nvPr>
        </p:nvSpPr>
        <p:spPr>
          <a:xfrm>
            <a:off x="3875676" y="3999189"/>
            <a:ext cx="2053286" cy="15188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与以往或目前的季节性流感病毒不同，该病毒毒株包含有猪流感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、禽流感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和人流感三种流感病毒的基因片段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Placeholder 6"/>
          <p:cNvSpPr txBox="1"/>
          <p:nvPr>
            <p:custDataLst>
              <p:tags r:id="rId24"/>
            </p:custDataLst>
          </p:nvPr>
        </p:nvSpPr>
        <p:spPr>
          <a:xfrm>
            <a:off x="6373362" y="4191481"/>
            <a:ext cx="2042126" cy="11342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人感染甲流后的早期症状与普通流感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相似有些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还会出现腹泻或呕吐、肌肉痛或疲倦、眼睛发红等。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6"/>
          <p:cNvSpPr txBox="1"/>
          <p:nvPr>
            <p:custDataLst>
              <p:tags r:id="rId25"/>
            </p:custDataLst>
          </p:nvPr>
        </p:nvSpPr>
        <p:spPr>
          <a:xfrm>
            <a:off x="9053976" y="4127385"/>
            <a:ext cx="1814586" cy="11342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流感病人为主要传染源，无症状感染者也具有传染性。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5"/>
          <p:cNvSpPr txBox="1"/>
          <p:nvPr>
            <p:custDataLst>
              <p:tags r:id="rId26"/>
            </p:custDataLst>
          </p:nvPr>
        </p:nvSpPr>
        <p:spPr>
          <a:xfrm>
            <a:off x="6831283" y="2816475"/>
            <a:ext cx="1216314" cy="3900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典型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临床症状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Shape 1475"/>
          <p:cNvSpPr/>
          <p:nvPr>
            <p:custDataLst>
              <p:tags r:id="rId27"/>
            </p:custDataLst>
          </p:nvPr>
        </p:nvSpPr>
        <p:spPr>
          <a:xfrm>
            <a:off x="6486090" y="2207774"/>
            <a:ext cx="473845" cy="474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lvl="0">
              <a:lnSpc>
                <a:spcPct val="120000"/>
              </a:lnSpc>
            </a:pPr>
            <a:endParaRPr sz="17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Shape 1480"/>
          <p:cNvSpPr/>
          <p:nvPr>
            <p:custDataLst>
              <p:tags r:id="rId28"/>
            </p:custDataLst>
          </p:nvPr>
        </p:nvSpPr>
        <p:spPr>
          <a:xfrm>
            <a:off x="6629551" y="2330841"/>
            <a:ext cx="186280" cy="186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43" y="20435"/>
                </a:moveTo>
                <a:cubicBezTo>
                  <a:pt x="17964" y="20435"/>
                  <a:pt x="17252" y="19721"/>
                  <a:pt x="17252" y="18844"/>
                </a:cubicBezTo>
                <a:cubicBezTo>
                  <a:pt x="17252" y="17964"/>
                  <a:pt x="17964" y="17253"/>
                  <a:pt x="18843" y="17253"/>
                </a:cubicBezTo>
                <a:cubicBezTo>
                  <a:pt x="19721" y="17253"/>
                  <a:pt x="20434" y="17964"/>
                  <a:pt x="20434" y="18844"/>
                </a:cubicBezTo>
                <a:cubicBezTo>
                  <a:pt x="20434" y="19721"/>
                  <a:pt x="19721" y="20435"/>
                  <a:pt x="18843" y="20435"/>
                </a:cubicBezTo>
                <a:close/>
                <a:moveTo>
                  <a:pt x="12390" y="18844"/>
                </a:moveTo>
                <a:cubicBezTo>
                  <a:pt x="12390" y="19721"/>
                  <a:pt x="11679" y="20435"/>
                  <a:pt x="10801" y="20435"/>
                </a:cubicBezTo>
                <a:cubicBezTo>
                  <a:pt x="9922" y="20435"/>
                  <a:pt x="9210" y="19721"/>
                  <a:pt x="9210" y="18844"/>
                </a:cubicBezTo>
                <a:cubicBezTo>
                  <a:pt x="9210" y="17964"/>
                  <a:pt x="9922" y="17253"/>
                  <a:pt x="10801" y="17253"/>
                </a:cubicBezTo>
                <a:cubicBezTo>
                  <a:pt x="11679" y="17253"/>
                  <a:pt x="12390" y="17964"/>
                  <a:pt x="12390" y="18844"/>
                </a:cubicBezTo>
                <a:close/>
                <a:moveTo>
                  <a:pt x="9210" y="2756"/>
                </a:moveTo>
                <a:cubicBezTo>
                  <a:pt x="9210" y="1879"/>
                  <a:pt x="9922" y="1165"/>
                  <a:pt x="10801" y="1165"/>
                </a:cubicBezTo>
                <a:cubicBezTo>
                  <a:pt x="11679" y="1165"/>
                  <a:pt x="12390" y="1879"/>
                  <a:pt x="12390" y="2756"/>
                </a:cubicBezTo>
                <a:cubicBezTo>
                  <a:pt x="12390" y="3636"/>
                  <a:pt x="11679" y="4347"/>
                  <a:pt x="10801" y="4347"/>
                </a:cubicBezTo>
                <a:cubicBezTo>
                  <a:pt x="9922" y="4347"/>
                  <a:pt x="9210" y="3636"/>
                  <a:pt x="9210" y="2756"/>
                </a:cubicBezTo>
                <a:close/>
                <a:moveTo>
                  <a:pt x="4348" y="18844"/>
                </a:moveTo>
                <a:cubicBezTo>
                  <a:pt x="4348" y="19721"/>
                  <a:pt x="3636" y="20435"/>
                  <a:pt x="2757" y="20435"/>
                </a:cubicBezTo>
                <a:cubicBezTo>
                  <a:pt x="1879" y="20435"/>
                  <a:pt x="1168" y="19721"/>
                  <a:pt x="1168" y="18844"/>
                </a:cubicBezTo>
                <a:cubicBezTo>
                  <a:pt x="1168" y="17964"/>
                  <a:pt x="1879" y="17253"/>
                  <a:pt x="2757" y="17253"/>
                </a:cubicBezTo>
                <a:cubicBezTo>
                  <a:pt x="3636" y="17253"/>
                  <a:pt x="4348" y="17964"/>
                  <a:pt x="4348" y="18844"/>
                </a:cubicBezTo>
                <a:close/>
                <a:moveTo>
                  <a:pt x="19934" y="16312"/>
                </a:moveTo>
                <a:lnTo>
                  <a:pt x="19934" y="13672"/>
                </a:lnTo>
                <a:cubicBezTo>
                  <a:pt x="19934" y="12078"/>
                  <a:pt x="18879" y="9707"/>
                  <a:pt x="15971" y="9707"/>
                </a:cubicBezTo>
                <a:lnTo>
                  <a:pt x="13673" y="9707"/>
                </a:lnTo>
                <a:cubicBezTo>
                  <a:pt x="12050" y="9707"/>
                  <a:pt x="11899" y="8913"/>
                  <a:pt x="11892" y="8503"/>
                </a:cubicBezTo>
                <a:lnTo>
                  <a:pt x="11892" y="5288"/>
                </a:lnTo>
                <a:cubicBezTo>
                  <a:pt x="12872" y="4867"/>
                  <a:pt x="13558" y="3893"/>
                  <a:pt x="13558" y="2756"/>
                </a:cubicBezTo>
                <a:cubicBezTo>
                  <a:pt x="13558" y="1234"/>
                  <a:pt x="12323" y="0"/>
                  <a:pt x="10801" y="0"/>
                </a:cubicBezTo>
                <a:cubicBezTo>
                  <a:pt x="9277" y="0"/>
                  <a:pt x="8043" y="1234"/>
                  <a:pt x="8043" y="2756"/>
                </a:cubicBezTo>
                <a:cubicBezTo>
                  <a:pt x="8043" y="3893"/>
                  <a:pt x="8730" y="4867"/>
                  <a:pt x="9709" y="5288"/>
                </a:cubicBezTo>
                <a:lnTo>
                  <a:pt x="9709" y="8503"/>
                </a:lnTo>
                <a:cubicBezTo>
                  <a:pt x="9709" y="8799"/>
                  <a:pt x="9623" y="9707"/>
                  <a:pt x="7927" y="9707"/>
                </a:cubicBezTo>
                <a:lnTo>
                  <a:pt x="5631" y="9707"/>
                </a:lnTo>
                <a:cubicBezTo>
                  <a:pt x="2723" y="9707"/>
                  <a:pt x="1666" y="12078"/>
                  <a:pt x="1666" y="13672"/>
                </a:cubicBezTo>
                <a:lnTo>
                  <a:pt x="1666" y="16312"/>
                </a:lnTo>
                <a:cubicBezTo>
                  <a:pt x="686" y="16733"/>
                  <a:pt x="0" y="17707"/>
                  <a:pt x="0" y="18844"/>
                </a:cubicBezTo>
                <a:cubicBezTo>
                  <a:pt x="0" y="20366"/>
                  <a:pt x="1235" y="21600"/>
                  <a:pt x="2757" y="21600"/>
                </a:cubicBezTo>
                <a:cubicBezTo>
                  <a:pt x="4280" y="21600"/>
                  <a:pt x="5516" y="20366"/>
                  <a:pt x="5516" y="18844"/>
                </a:cubicBezTo>
                <a:cubicBezTo>
                  <a:pt x="5516" y="17707"/>
                  <a:pt x="4828" y="16733"/>
                  <a:pt x="3849" y="16312"/>
                </a:cubicBezTo>
                <a:lnTo>
                  <a:pt x="3849" y="13672"/>
                </a:lnTo>
                <a:cubicBezTo>
                  <a:pt x="3849" y="13376"/>
                  <a:pt x="3935" y="11890"/>
                  <a:pt x="5631" y="11890"/>
                </a:cubicBezTo>
                <a:lnTo>
                  <a:pt x="7927" y="11890"/>
                </a:lnTo>
                <a:cubicBezTo>
                  <a:pt x="8626" y="11890"/>
                  <a:pt x="9214" y="11785"/>
                  <a:pt x="9709" y="11608"/>
                </a:cubicBezTo>
                <a:lnTo>
                  <a:pt x="9709" y="16312"/>
                </a:lnTo>
                <a:cubicBezTo>
                  <a:pt x="8730" y="16733"/>
                  <a:pt x="8043" y="17707"/>
                  <a:pt x="8043" y="18844"/>
                </a:cubicBezTo>
                <a:cubicBezTo>
                  <a:pt x="8043" y="20366"/>
                  <a:pt x="9277" y="21600"/>
                  <a:pt x="10801" y="21600"/>
                </a:cubicBezTo>
                <a:cubicBezTo>
                  <a:pt x="12323" y="21600"/>
                  <a:pt x="13558" y="20366"/>
                  <a:pt x="13558" y="18844"/>
                </a:cubicBezTo>
                <a:cubicBezTo>
                  <a:pt x="13558" y="17707"/>
                  <a:pt x="12872" y="16733"/>
                  <a:pt x="11892" y="16312"/>
                </a:cubicBezTo>
                <a:lnTo>
                  <a:pt x="11892" y="11608"/>
                </a:lnTo>
                <a:cubicBezTo>
                  <a:pt x="12388" y="11785"/>
                  <a:pt x="12975" y="11890"/>
                  <a:pt x="13673" y="11890"/>
                </a:cubicBezTo>
                <a:lnTo>
                  <a:pt x="15971" y="11890"/>
                </a:lnTo>
                <a:cubicBezTo>
                  <a:pt x="17592" y="11890"/>
                  <a:pt x="17743" y="13263"/>
                  <a:pt x="17751" y="13672"/>
                </a:cubicBezTo>
                <a:lnTo>
                  <a:pt x="17751" y="16312"/>
                </a:lnTo>
                <a:cubicBezTo>
                  <a:pt x="16772" y="16733"/>
                  <a:pt x="16086" y="17707"/>
                  <a:pt x="16086" y="18844"/>
                </a:cubicBezTo>
                <a:cubicBezTo>
                  <a:pt x="16086" y="20366"/>
                  <a:pt x="17320" y="21600"/>
                  <a:pt x="18843" y="21600"/>
                </a:cubicBezTo>
                <a:cubicBezTo>
                  <a:pt x="20366" y="21600"/>
                  <a:pt x="21600" y="20366"/>
                  <a:pt x="21600" y="18844"/>
                </a:cubicBezTo>
                <a:cubicBezTo>
                  <a:pt x="21600" y="17707"/>
                  <a:pt x="20914" y="16733"/>
                  <a:pt x="19934" y="1631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7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23" grpId="0" build="p"/>
      <p:bldP spid="24" grpId="0" build="p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98662" y="2692198"/>
            <a:ext cx="8136904" cy="1593475"/>
            <a:chOff x="2982215" y="3046927"/>
            <a:chExt cx="8137963" cy="1593107"/>
          </a:xfrm>
        </p:grpSpPr>
        <p:sp>
          <p:nvSpPr>
            <p:cNvPr id="10" name="文本框 9"/>
            <p:cNvSpPr txBox="1"/>
            <p:nvPr/>
          </p:nvSpPr>
          <p:spPr>
            <a:xfrm>
              <a:off x="2982215" y="3046927"/>
              <a:ext cx="8137963" cy="10154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6000" b="1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控制传染病的基本环节</a:t>
              </a:r>
              <a:endParaRPr lang="zh-CN" altLang="en-US" sz="60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047566" y="4144307"/>
              <a:ext cx="6337529" cy="4957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</a:t>
              </a:r>
              <a:endParaRPr lang="en-US" altLang="zh-CN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94638" y="1741825"/>
            <a:ext cx="3249005" cy="9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5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</a:t>
            </a:r>
            <a:r>
              <a:rPr lang="en-US" altLang="zh-CN" sz="5400" b="1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5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1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5032573" y="451751"/>
            <a:ext cx="306034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控制传染病的基本环节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2604" y="5788578"/>
            <a:ext cx="6604517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3" tIns="45635" rIns="91273" bIns="45635" rtlCol="0" anchor="ctr"/>
          <a:lstStyle/>
          <a:p>
            <a:pPr algn="ctr" defTabSz="912495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6743278" y="4693413"/>
            <a:ext cx="577346" cy="115475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3" tIns="45635" rIns="91273" bIns="45635" rtlCol="0" anchor="ctr"/>
          <a:lstStyle/>
          <a:p>
            <a:pPr algn="ctr" defTabSz="912495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2686" y="4686306"/>
            <a:ext cx="3924436" cy="5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3" tIns="45635" rIns="91273" bIns="45635" rtlCol="0" anchor="ctr"/>
          <a:lstStyle/>
          <a:p>
            <a:pPr algn="ctr" defTabSz="912495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7" name="椭圆 4"/>
          <p:cNvSpPr/>
          <p:nvPr/>
        </p:nvSpPr>
        <p:spPr>
          <a:xfrm flipH="1">
            <a:off x="2270217" y="3584051"/>
            <a:ext cx="577346" cy="115475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3" tIns="45635" rIns="91273" bIns="45635" rtlCol="0" anchor="ctr"/>
          <a:lstStyle/>
          <a:p>
            <a:pPr algn="ctr" defTabSz="912495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47554" y="3587973"/>
            <a:ext cx="2675924" cy="52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3" tIns="45635" rIns="91273" bIns="45635" rtlCol="0" anchor="ctr"/>
          <a:lstStyle/>
          <a:p>
            <a:pPr algn="ctr" defTabSz="912495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9" name="椭圆 4"/>
          <p:cNvSpPr/>
          <p:nvPr/>
        </p:nvSpPr>
        <p:spPr>
          <a:xfrm flipH="1">
            <a:off x="4946140" y="2459460"/>
            <a:ext cx="577346" cy="115475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3" tIns="45635" rIns="91273" bIns="45635" rtlCol="0" anchor="ctr"/>
          <a:lstStyle/>
          <a:p>
            <a:pPr algn="ctr" defTabSz="912495"/>
            <a:endParaRPr lang="en-US" sz="3200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523486" y="2297262"/>
            <a:ext cx="4524539" cy="364533"/>
            <a:chOff x="2440137" y="1223211"/>
            <a:chExt cx="5647954" cy="273421"/>
          </a:xfrm>
          <a:solidFill>
            <a:srgbClr val="325F0B"/>
          </a:solidFill>
        </p:grpSpPr>
        <p:sp>
          <p:nvSpPr>
            <p:cNvPr id="13" name="矩形 12"/>
            <p:cNvSpPr/>
            <p:nvPr/>
          </p:nvSpPr>
          <p:spPr>
            <a:xfrm>
              <a:off x="2440137" y="1342222"/>
              <a:ext cx="5352543" cy="393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7784095" y="1192637"/>
              <a:ext cx="273421" cy="33457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/>
              <a:endParaRPr lang="en-US" sz="3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文本框 34"/>
          <p:cNvSpPr>
            <a:spLocks noChangeArrowheads="1"/>
          </p:cNvSpPr>
          <p:nvPr/>
        </p:nvSpPr>
        <p:spPr bwMode="auto">
          <a:xfrm>
            <a:off x="7292317" y="4495270"/>
            <a:ext cx="4164832" cy="16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3" tIns="45635" rIns="91273" bIns="45635">
            <a:spAutoFit/>
          </a:bodyPr>
          <a:lstStyle/>
          <a:p>
            <a:pPr defTabSz="912495"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控制传染源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2495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不少传染病在开始发病时就具有传染性，发病初期传染性最强。因此，对传染病人要早发现、早诊断、早报告、早治疗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" name="文本框 34"/>
          <p:cNvSpPr>
            <a:spLocks noChangeArrowheads="1"/>
          </p:cNvSpPr>
          <p:nvPr/>
        </p:nvSpPr>
        <p:spPr bwMode="auto">
          <a:xfrm>
            <a:off x="2928567" y="3663943"/>
            <a:ext cx="5398887" cy="8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3" tIns="45635" rIns="91273" bIns="45635">
            <a:spAutoFit/>
          </a:bodyPr>
          <a:lstStyle/>
          <a:p>
            <a:pPr defTabSz="912495"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控制传播途径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2495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切断传播途径的方法，主要是讲究个人卫生和环境卫生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7" name="文本框 34"/>
          <p:cNvSpPr>
            <a:spLocks noChangeArrowheads="1"/>
          </p:cNvSpPr>
          <p:nvPr/>
        </p:nvSpPr>
        <p:spPr bwMode="auto">
          <a:xfrm>
            <a:off x="5731666" y="2540239"/>
            <a:ext cx="5620124" cy="12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3" tIns="45635" rIns="91273" bIns="45635">
            <a:spAutoFit/>
          </a:bodyPr>
          <a:lstStyle/>
          <a:p>
            <a:pPr defTabSz="912495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保护易感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者</a:t>
            </a:r>
            <a:endParaRPr lang="en-US" altLang="zh-CN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2495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在传染病流行期间应该注意保护易感者，不要让易感者与传染源接触。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98662" y="2692198"/>
            <a:ext cx="8136904" cy="1593475"/>
            <a:chOff x="2982215" y="3046927"/>
            <a:chExt cx="8137963" cy="1593107"/>
          </a:xfrm>
        </p:grpSpPr>
        <p:sp>
          <p:nvSpPr>
            <p:cNvPr id="10" name="文本框 9"/>
            <p:cNvSpPr txBox="1"/>
            <p:nvPr/>
          </p:nvSpPr>
          <p:spPr>
            <a:xfrm>
              <a:off x="2982215" y="3046927"/>
              <a:ext cx="8137963" cy="10154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6000" b="1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预防传染病的措施</a:t>
              </a:r>
              <a:endParaRPr lang="zh-CN" altLang="en-US" sz="60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047566" y="4144307"/>
              <a:ext cx="6337529" cy="4957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</a:t>
              </a:r>
              <a:endParaRPr lang="en-US" altLang="zh-CN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94638" y="1741825"/>
            <a:ext cx="3249005" cy="9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5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</a:t>
            </a:r>
            <a:r>
              <a:rPr lang="en-US" altLang="zh-CN" sz="5400" b="1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5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05"/>
          <p:cNvSpPr/>
          <p:nvPr/>
        </p:nvSpPr>
        <p:spPr>
          <a:xfrm>
            <a:off x="8692221" y="2529485"/>
            <a:ext cx="2271890" cy="3265263"/>
          </a:xfrm>
          <a:prstGeom prst="roundRect">
            <a:avLst>
              <a:gd name="adj" fmla="val 0"/>
            </a:avLst>
          </a:prstGeom>
          <a:blipFill>
            <a:blip r:embed="rId1"/>
            <a:srcRect/>
            <a:stretch>
              <a:fillRect l="-77395" t="-1356" r="-39523" b="135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: 圆角 106"/>
          <p:cNvSpPr/>
          <p:nvPr/>
        </p:nvSpPr>
        <p:spPr>
          <a:xfrm>
            <a:off x="6198028" y="2529485"/>
            <a:ext cx="2271890" cy="3265263"/>
          </a:xfrm>
          <a:prstGeom prst="roundRect">
            <a:avLst>
              <a:gd name="adj" fmla="val 0"/>
            </a:avLst>
          </a:prstGeom>
          <a:blipFill>
            <a:blip r:embed="rId2"/>
            <a:srcRect/>
            <a:stretch>
              <a:fillRect l="-64938" r="-6493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角 107"/>
          <p:cNvSpPr/>
          <p:nvPr/>
        </p:nvSpPr>
        <p:spPr>
          <a:xfrm>
            <a:off x="3715687" y="2529485"/>
            <a:ext cx="2271890" cy="3265263"/>
          </a:xfrm>
          <a:prstGeom prst="roundRect">
            <a:avLst>
              <a:gd name="adj" fmla="val 0"/>
            </a:avLst>
          </a:prstGeom>
          <a:blipFill>
            <a:blip r:embed="rId3"/>
            <a:srcRect/>
            <a:stretch>
              <a:fillRect l="-77709" r="-7770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: 圆角 108"/>
          <p:cNvSpPr/>
          <p:nvPr/>
        </p:nvSpPr>
        <p:spPr>
          <a:xfrm>
            <a:off x="1234636" y="2529485"/>
            <a:ext cx="2263559" cy="3265263"/>
          </a:xfrm>
          <a:prstGeom prst="roundRect">
            <a:avLst>
              <a:gd name="adj" fmla="val 0"/>
            </a:avLst>
          </a:prstGeom>
          <a:blipFill>
            <a:blip r:embed="rId4"/>
            <a:srcRect/>
            <a:stretch>
              <a:fillRect l="-65361" r="-6536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Down Arrow Callout 15"/>
          <p:cNvSpPr/>
          <p:nvPr/>
        </p:nvSpPr>
        <p:spPr>
          <a:xfrm flipV="1">
            <a:off x="1234636" y="3796497"/>
            <a:ext cx="2263559" cy="1998253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32"/>
          <p:cNvSpPr txBox="1"/>
          <p:nvPr/>
        </p:nvSpPr>
        <p:spPr>
          <a:xfrm>
            <a:off x="1234637" y="4437906"/>
            <a:ext cx="2263560" cy="11871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合理膳食，增加营养，要多饮水，摄入足够的维生素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Down Arrow Callout 17"/>
          <p:cNvSpPr/>
          <p:nvPr/>
        </p:nvSpPr>
        <p:spPr>
          <a:xfrm flipV="1">
            <a:off x="3709291" y="3796496"/>
            <a:ext cx="2274767" cy="1998253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3720498" y="4437906"/>
            <a:ext cx="2263560" cy="11871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不到人口密集、人员混杂、空气污染的场所去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Down Arrow Callout 18"/>
          <p:cNvSpPr/>
          <p:nvPr/>
        </p:nvSpPr>
        <p:spPr>
          <a:xfrm flipV="1">
            <a:off x="6203484" y="3796496"/>
            <a:ext cx="2266434" cy="1998253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34"/>
          <p:cNvSpPr txBox="1"/>
          <p:nvPr/>
        </p:nvSpPr>
        <p:spPr>
          <a:xfrm>
            <a:off x="6206358" y="4437906"/>
            <a:ext cx="2263560" cy="8178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勤洗手，并用流动水彻底清洗干净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wn Arrow Callout 20"/>
          <p:cNvSpPr/>
          <p:nvPr/>
        </p:nvSpPr>
        <p:spPr>
          <a:xfrm flipV="1">
            <a:off x="8692220" y="3796497"/>
            <a:ext cx="2263559" cy="1998253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8692218" y="4437906"/>
            <a:ext cx="2263560" cy="8178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每天注意开窗通风，保持室内空气新鲜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Group 21"/>
          <p:cNvGrpSpPr/>
          <p:nvPr/>
        </p:nvGrpSpPr>
        <p:grpSpPr>
          <a:xfrm>
            <a:off x="2191289" y="4068641"/>
            <a:ext cx="350317" cy="301258"/>
            <a:chOff x="8356601" y="858836"/>
            <a:chExt cx="271463" cy="233363"/>
          </a:xfrm>
          <a:solidFill>
            <a:schemeClr val="bg1"/>
          </a:solidFill>
        </p:grpSpPr>
        <p:sp>
          <p:nvSpPr>
            <p:cNvPr id="24" name="Freeform 63"/>
            <p:cNvSpPr/>
            <p:nvPr/>
          </p:nvSpPr>
          <p:spPr bwMode="auto">
            <a:xfrm>
              <a:off x="8426451" y="896936"/>
              <a:ext cx="201613" cy="153988"/>
            </a:xfrm>
            <a:custGeom>
              <a:avLst/>
              <a:gdLst/>
              <a:ahLst/>
              <a:cxnLst>
                <a:cxn ang="0">
                  <a:pos x="37" y="65"/>
                </a:cxn>
                <a:cxn ang="0">
                  <a:pos x="31" y="66"/>
                </a:cxn>
                <a:cxn ang="0">
                  <a:pos x="2" y="45"/>
                </a:cxn>
                <a:cxn ang="0">
                  <a:pos x="1" y="39"/>
                </a:cxn>
                <a:cxn ang="0">
                  <a:pos x="5" y="34"/>
                </a:cxn>
                <a:cxn ang="0">
                  <a:pos x="11" y="33"/>
                </a:cxn>
                <a:cxn ang="0">
                  <a:pos x="29" y="47"/>
                </a:cxn>
                <a:cxn ang="0">
                  <a:pos x="35" y="46"/>
                </a:cxn>
                <a:cxn ang="0">
                  <a:pos x="76" y="2"/>
                </a:cxn>
                <a:cxn ang="0">
                  <a:pos x="82" y="2"/>
                </a:cxn>
                <a:cxn ang="0">
                  <a:pos x="87" y="6"/>
                </a:cxn>
                <a:cxn ang="0">
                  <a:pos x="87" y="12"/>
                </a:cxn>
                <a:cxn ang="0">
                  <a:pos x="37" y="65"/>
                </a:cxn>
              </a:cxnLst>
              <a:rect l="0" t="0" r="r" b="b"/>
              <a:pathLst>
                <a:path w="88" h="67">
                  <a:moveTo>
                    <a:pt x="37" y="65"/>
                  </a:moveTo>
                  <a:cubicBezTo>
                    <a:pt x="35" y="67"/>
                    <a:pt x="33" y="67"/>
                    <a:pt x="31" y="66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43"/>
                    <a:pt x="0" y="41"/>
                    <a:pt x="1" y="39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9" y="32"/>
                    <a:pt x="11" y="33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1" y="48"/>
                    <a:pt x="34" y="48"/>
                    <a:pt x="35" y="46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8" y="0"/>
                    <a:pt x="81" y="0"/>
                    <a:pt x="82" y="2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8" y="7"/>
                    <a:pt x="88" y="10"/>
                    <a:pt x="87" y="12"/>
                  </a:cubicBezTo>
                  <a:lnTo>
                    <a:pt x="37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64"/>
            <p:cNvSpPr/>
            <p:nvPr/>
          </p:nvSpPr>
          <p:spPr bwMode="auto">
            <a:xfrm>
              <a:off x="8356601" y="858836"/>
              <a:ext cx="239713" cy="233363"/>
            </a:xfrm>
            <a:custGeom>
              <a:avLst/>
              <a:gdLst/>
              <a:ahLst/>
              <a:cxnLst>
                <a:cxn ang="0">
                  <a:pos x="97" y="65"/>
                </a:cxn>
                <a:cxn ang="0">
                  <a:pos x="97" y="89"/>
                </a:cxn>
                <a:cxn ang="0">
                  <a:pos x="91" y="95"/>
                </a:cxn>
                <a:cxn ang="0">
                  <a:pos x="13" y="95"/>
                </a:cxn>
                <a:cxn ang="0">
                  <a:pos x="6" y="89"/>
                </a:cxn>
                <a:cxn ang="0">
                  <a:pos x="6" y="13"/>
                </a:cxn>
                <a:cxn ang="0">
                  <a:pos x="13" y="7"/>
                </a:cxn>
                <a:cxn ang="0">
                  <a:pos x="91" y="7"/>
                </a:cxn>
                <a:cxn ang="0">
                  <a:pos x="97" y="13"/>
                </a:cxn>
                <a:cxn ang="0">
                  <a:pos x="97" y="17"/>
                </a:cxn>
                <a:cxn ang="0">
                  <a:pos x="99" y="18"/>
                </a:cxn>
                <a:cxn ang="0">
                  <a:pos x="103" y="14"/>
                </a:cxn>
                <a:cxn ang="0">
                  <a:pos x="104" y="12"/>
                </a:cxn>
                <a:cxn ang="0">
                  <a:pos x="104" y="7"/>
                </a:cxn>
                <a:cxn ang="0">
                  <a:pos x="97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95"/>
                </a:cxn>
                <a:cxn ang="0">
                  <a:pos x="6" y="102"/>
                </a:cxn>
                <a:cxn ang="0">
                  <a:pos x="97" y="102"/>
                </a:cxn>
                <a:cxn ang="0">
                  <a:pos x="104" y="95"/>
                </a:cxn>
                <a:cxn ang="0">
                  <a:pos x="104" y="57"/>
                </a:cxn>
                <a:cxn ang="0">
                  <a:pos x="102" y="57"/>
                </a:cxn>
                <a:cxn ang="0">
                  <a:pos x="98" y="62"/>
                </a:cxn>
                <a:cxn ang="0">
                  <a:pos x="97" y="65"/>
                </a:cxn>
              </a:cxnLst>
              <a:rect l="0" t="0" r="r" b="b"/>
              <a:pathLst>
                <a:path w="104" h="102">
                  <a:moveTo>
                    <a:pt x="97" y="65"/>
                  </a:moveTo>
                  <a:cubicBezTo>
                    <a:pt x="97" y="89"/>
                    <a:pt x="97" y="89"/>
                    <a:pt x="97" y="89"/>
                  </a:cubicBezTo>
                  <a:cubicBezTo>
                    <a:pt x="97" y="92"/>
                    <a:pt x="94" y="95"/>
                    <a:pt x="91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9" y="95"/>
                    <a:pt x="6" y="92"/>
                    <a:pt x="6" y="8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0"/>
                    <a:pt x="9" y="7"/>
                    <a:pt x="13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4" y="7"/>
                    <a:pt x="97" y="10"/>
                    <a:pt x="97" y="13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9"/>
                    <a:pt x="99" y="18"/>
                    <a:pt x="99" y="18"/>
                  </a:cubicBezTo>
                  <a:cubicBezTo>
                    <a:pt x="99" y="18"/>
                    <a:pt x="102" y="15"/>
                    <a:pt x="103" y="14"/>
                  </a:cubicBezTo>
                  <a:cubicBezTo>
                    <a:pt x="103" y="14"/>
                    <a:pt x="104" y="13"/>
                    <a:pt x="104" y="1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3"/>
                    <a:pt x="101" y="0"/>
                    <a:pt x="9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9"/>
                    <a:pt x="2" y="102"/>
                    <a:pt x="6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101" y="102"/>
                    <a:pt x="104" y="99"/>
                    <a:pt x="104" y="95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56"/>
                    <a:pt x="102" y="57"/>
                    <a:pt x="102" y="57"/>
                  </a:cubicBezTo>
                  <a:cubicBezTo>
                    <a:pt x="102" y="57"/>
                    <a:pt x="99" y="60"/>
                    <a:pt x="98" y="62"/>
                  </a:cubicBezTo>
                  <a:cubicBezTo>
                    <a:pt x="97" y="62"/>
                    <a:pt x="97" y="63"/>
                    <a:pt x="97" y="6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4"/>
          <p:cNvGrpSpPr/>
          <p:nvPr/>
        </p:nvGrpSpPr>
        <p:grpSpPr>
          <a:xfrm>
            <a:off x="4698002" y="4048033"/>
            <a:ext cx="334571" cy="342475"/>
            <a:chOff x="2308225" y="2935287"/>
            <a:chExt cx="273050" cy="279400"/>
          </a:xfrm>
          <a:solidFill>
            <a:schemeClr val="bg1"/>
          </a:solidFill>
        </p:grpSpPr>
        <p:sp>
          <p:nvSpPr>
            <p:cNvPr id="27" name="Freeform 294"/>
            <p:cNvSpPr/>
            <p:nvPr/>
          </p:nvSpPr>
          <p:spPr bwMode="auto">
            <a:xfrm>
              <a:off x="2308225" y="2935287"/>
              <a:ext cx="246062" cy="279400"/>
            </a:xfrm>
            <a:custGeom>
              <a:avLst/>
              <a:gdLst/>
              <a:ahLst/>
              <a:cxnLst>
                <a:cxn ang="0">
                  <a:pos x="66" y="97"/>
                </a:cxn>
                <a:cxn ang="0">
                  <a:pos x="95" y="68"/>
                </a:cxn>
                <a:cxn ang="0">
                  <a:pos x="103" y="69"/>
                </a:cxn>
                <a:cxn ang="0">
                  <a:pos x="105" y="67"/>
                </a:cxn>
                <a:cxn ang="0">
                  <a:pos x="107" y="55"/>
                </a:cxn>
                <a:cxn ang="0">
                  <a:pos x="107" y="20"/>
                </a:cxn>
                <a:cxn ang="0">
                  <a:pos x="104" y="17"/>
                </a:cxn>
                <a:cxn ang="0">
                  <a:pos x="85" y="15"/>
                </a:cxn>
                <a:cxn ang="0">
                  <a:pos x="53" y="0"/>
                </a:cxn>
                <a:cxn ang="0">
                  <a:pos x="26" y="15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55"/>
                </a:cxn>
                <a:cxn ang="0">
                  <a:pos x="53" y="122"/>
                </a:cxn>
                <a:cxn ang="0">
                  <a:pos x="70" y="114"/>
                </a:cxn>
                <a:cxn ang="0">
                  <a:pos x="70" y="112"/>
                </a:cxn>
                <a:cxn ang="0">
                  <a:pos x="66" y="97"/>
                </a:cxn>
              </a:cxnLst>
              <a:rect l="0" t="0" r="r" b="b"/>
              <a:pathLst>
                <a:path w="107" h="122">
                  <a:moveTo>
                    <a:pt x="66" y="97"/>
                  </a:moveTo>
                  <a:cubicBezTo>
                    <a:pt x="66" y="81"/>
                    <a:pt x="79" y="68"/>
                    <a:pt x="95" y="68"/>
                  </a:cubicBezTo>
                  <a:cubicBezTo>
                    <a:pt x="98" y="68"/>
                    <a:pt x="101" y="68"/>
                    <a:pt x="103" y="69"/>
                  </a:cubicBezTo>
                  <a:cubicBezTo>
                    <a:pt x="104" y="69"/>
                    <a:pt x="105" y="68"/>
                    <a:pt x="105" y="67"/>
                  </a:cubicBezTo>
                  <a:cubicBezTo>
                    <a:pt x="106" y="63"/>
                    <a:pt x="107" y="59"/>
                    <a:pt x="107" y="55"/>
                  </a:cubicBezTo>
                  <a:cubicBezTo>
                    <a:pt x="107" y="55"/>
                    <a:pt x="107" y="20"/>
                    <a:pt x="107" y="20"/>
                  </a:cubicBezTo>
                  <a:cubicBezTo>
                    <a:pt x="107" y="17"/>
                    <a:pt x="105" y="17"/>
                    <a:pt x="104" y="17"/>
                  </a:cubicBezTo>
                  <a:cubicBezTo>
                    <a:pt x="98" y="17"/>
                    <a:pt x="91" y="17"/>
                    <a:pt x="85" y="15"/>
                  </a:cubicBezTo>
                  <a:cubicBezTo>
                    <a:pt x="71" y="11"/>
                    <a:pt x="58" y="0"/>
                    <a:pt x="53" y="0"/>
                  </a:cubicBezTo>
                  <a:cubicBezTo>
                    <a:pt x="49" y="0"/>
                    <a:pt x="40" y="11"/>
                    <a:pt x="26" y="15"/>
                  </a:cubicBezTo>
                  <a:cubicBezTo>
                    <a:pt x="18" y="17"/>
                    <a:pt x="10" y="17"/>
                    <a:pt x="3" y="16"/>
                  </a:cubicBezTo>
                  <a:cubicBezTo>
                    <a:pt x="2" y="16"/>
                    <a:pt x="1" y="16"/>
                    <a:pt x="1" y="19"/>
                  </a:cubicBezTo>
                  <a:cubicBezTo>
                    <a:pt x="1" y="20"/>
                    <a:pt x="0" y="55"/>
                    <a:pt x="0" y="55"/>
                  </a:cubicBezTo>
                  <a:cubicBezTo>
                    <a:pt x="0" y="90"/>
                    <a:pt x="43" y="122"/>
                    <a:pt x="53" y="122"/>
                  </a:cubicBezTo>
                  <a:cubicBezTo>
                    <a:pt x="57" y="122"/>
                    <a:pt x="62" y="120"/>
                    <a:pt x="70" y="114"/>
                  </a:cubicBezTo>
                  <a:cubicBezTo>
                    <a:pt x="71" y="113"/>
                    <a:pt x="70" y="113"/>
                    <a:pt x="70" y="112"/>
                  </a:cubicBezTo>
                  <a:cubicBezTo>
                    <a:pt x="67" y="108"/>
                    <a:pt x="66" y="102"/>
                    <a:pt x="66" y="9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95"/>
            <p:cNvSpPr/>
            <p:nvPr/>
          </p:nvSpPr>
          <p:spPr bwMode="auto">
            <a:xfrm>
              <a:off x="2471738" y="3121024"/>
              <a:ext cx="109537" cy="73025"/>
            </a:xfrm>
            <a:custGeom>
              <a:avLst/>
              <a:gdLst/>
              <a:ahLst/>
              <a:cxnLst>
                <a:cxn ang="0">
                  <a:pos x="24" y="31"/>
                </a:cxn>
                <a:cxn ang="0">
                  <a:pos x="20" y="31"/>
                </a:cxn>
                <a:cxn ang="0">
                  <a:pos x="2" y="17"/>
                </a:cxn>
                <a:cxn ang="0">
                  <a:pos x="1" y="14"/>
                </a:cxn>
                <a:cxn ang="0">
                  <a:pos x="4" y="11"/>
                </a:cxn>
                <a:cxn ang="0">
                  <a:pos x="7" y="10"/>
                </a:cxn>
                <a:cxn ang="0">
                  <a:pos x="19" y="19"/>
                </a:cxn>
                <a:cxn ang="0">
                  <a:pos x="23" y="18"/>
                </a:cxn>
                <a:cxn ang="0">
                  <a:pos x="40" y="1"/>
                </a:cxn>
                <a:cxn ang="0">
                  <a:pos x="44" y="1"/>
                </a:cxn>
                <a:cxn ang="0">
                  <a:pos x="47" y="3"/>
                </a:cxn>
                <a:cxn ang="0">
                  <a:pos x="47" y="7"/>
                </a:cxn>
                <a:cxn ang="0">
                  <a:pos x="24" y="31"/>
                </a:cxn>
              </a:cxnLst>
              <a:rect l="0" t="0" r="r" b="b"/>
              <a:pathLst>
                <a:path w="48" h="32">
                  <a:moveTo>
                    <a:pt x="24" y="31"/>
                  </a:moveTo>
                  <a:cubicBezTo>
                    <a:pt x="23" y="32"/>
                    <a:pt x="21" y="32"/>
                    <a:pt x="20" y="31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5"/>
                    <a:pt x="1" y="14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6" y="9"/>
                    <a:pt x="7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2" y="20"/>
                    <a:pt x="23" y="1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6"/>
                    <a:pt x="47" y="7"/>
                  </a:cubicBezTo>
                  <a:lnTo>
                    <a:pt x="24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7"/>
          <p:cNvGrpSpPr/>
          <p:nvPr/>
        </p:nvGrpSpPr>
        <p:grpSpPr>
          <a:xfrm>
            <a:off x="7149292" y="4033708"/>
            <a:ext cx="368831" cy="371109"/>
            <a:chOff x="2308226" y="1865311"/>
            <a:chExt cx="273050" cy="274638"/>
          </a:xfrm>
          <a:solidFill>
            <a:schemeClr val="bg1"/>
          </a:solidFill>
        </p:grpSpPr>
        <p:sp>
          <p:nvSpPr>
            <p:cNvPr id="30" name="Freeform 147"/>
            <p:cNvSpPr/>
            <p:nvPr/>
          </p:nvSpPr>
          <p:spPr bwMode="auto">
            <a:xfrm>
              <a:off x="2354263" y="1914524"/>
              <a:ext cx="180975" cy="92075"/>
            </a:xfrm>
            <a:custGeom>
              <a:avLst/>
              <a:gdLst/>
              <a:ahLst/>
              <a:cxnLst>
                <a:cxn ang="0">
                  <a:pos x="79" y="2"/>
                </a:cxn>
                <a:cxn ang="0">
                  <a:pos x="77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56" y="22"/>
                </a:cxn>
                <a:cxn ang="0">
                  <a:pos x="56" y="22"/>
                </a:cxn>
                <a:cxn ang="0">
                  <a:pos x="37" y="12"/>
                </a:cxn>
                <a:cxn ang="0">
                  <a:pos x="34" y="12"/>
                </a:cxn>
                <a:cxn ang="0">
                  <a:pos x="30" y="14"/>
                </a:cxn>
                <a:cxn ang="0">
                  <a:pos x="17" y="33"/>
                </a:cxn>
                <a:cxn ang="0">
                  <a:pos x="17" y="33"/>
                </a:cxn>
                <a:cxn ang="0">
                  <a:pos x="3" y="33"/>
                </a:cxn>
                <a:cxn ang="0">
                  <a:pos x="0" y="36"/>
                </a:cxn>
                <a:cxn ang="0">
                  <a:pos x="3" y="40"/>
                </a:cxn>
                <a:cxn ang="0">
                  <a:pos x="17" y="40"/>
                </a:cxn>
                <a:cxn ang="0">
                  <a:pos x="22" y="37"/>
                </a:cxn>
                <a:cxn ang="0">
                  <a:pos x="35" y="18"/>
                </a:cxn>
                <a:cxn ang="0">
                  <a:pos x="35" y="18"/>
                </a:cxn>
                <a:cxn ang="0">
                  <a:pos x="54" y="29"/>
                </a:cxn>
                <a:cxn ang="0">
                  <a:pos x="57" y="29"/>
                </a:cxn>
                <a:cxn ang="0">
                  <a:pos x="61" y="27"/>
                </a:cxn>
                <a:cxn ang="0">
                  <a:pos x="78" y="5"/>
                </a:cxn>
                <a:cxn ang="0">
                  <a:pos x="79" y="2"/>
                </a:cxn>
              </a:cxnLst>
              <a:rect l="0" t="0" r="r" b="b"/>
              <a:pathLst>
                <a:path w="79" h="40">
                  <a:moveTo>
                    <a:pt x="79" y="2"/>
                  </a:moveTo>
                  <a:cubicBezTo>
                    <a:pt x="78" y="2"/>
                    <a:pt x="78" y="1"/>
                    <a:pt x="77" y="0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4" y="0"/>
                    <a:pt x="73" y="0"/>
                    <a:pt x="73" y="1"/>
                  </a:cubicBezTo>
                  <a:cubicBezTo>
                    <a:pt x="73" y="1"/>
                    <a:pt x="60" y="17"/>
                    <a:pt x="56" y="22"/>
                  </a:cubicBezTo>
                  <a:cubicBezTo>
                    <a:pt x="56" y="23"/>
                    <a:pt x="56" y="22"/>
                    <a:pt x="56" y="2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5" y="12"/>
                    <a:pt x="34" y="12"/>
                  </a:cubicBezTo>
                  <a:cubicBezTo>
                    <a:pt x="33" y="12"/>
                    <a:pt x="31" y="12"/>
                    <a:pt x="30" y="1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3"/>
                    <a:pt x="0" y="35"/>
                    <a:pt x="0" y="36"/>
                  </a:cubicBezTo>
                  <a:cubicBezTo>
                    <a:pt x="0" y="38"/>
                    <a:pt x="1" y="40"/>
                    <a:pt x="3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1" y="38"/>
                    <a:pt x="22" y="37"/>
                  </a:cubicBezTo>
                  <a:cubicBezTo>
                    <a:pt x="22" y="37"/>
                    <a:pt x="32" y="23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6" y="29"/>
                    <a:pt x="57" y="29"/>
                  </a:cubicBezTo>
                  <a:cubicBezTo>
                    <a:pt x="58" y="29"/>
                    <a:pt x="60" y="29"/>
                    <a:pt x="61" y="27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4"/>
                    <a:pt x="79" y="3"/>
                    <a:pt x="7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48"/>
            <p:cNvSpPr>
              <a:spLocks noEditPoints="1"/>
            </p:cNvSpPr>
            <p:nvPr/>
          </p:nvSpPr>
          <p:spPr bwMode="auto">
            <a:xfrm>
              <a:off x="2308226" y="1865311"/>
              <a:ext cx="273050" cy="193675"/>
            </a:xfrm>
            <a:custGeom>
              <a:avLst/>
              <a:gdLst/>
              <a:ahLst/>
              <a:cxnLst>
                <a:cxn ang="0">
                  <a:pos x="109" y="74"/>
                </a:cxn>
                <a:cxn ang="0">
                  <a:pos x="108" y="75"/>
                </a:cxn>
                <a:cxn ang="0">
                  <a:pos x="11" y="75"/>
                </a:cxn>
                <a:cxn ang="0">
                  <a:pos x="10" y="74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07" y="10"/>
                </a:cxn>
                <a:cxn ang="0">
                  <a:pos x="109" y="11"/>
                </a:cxn>
                <a:cxn ang="0">
                  <a:pos x="109" y="74"/>
                </a:cxn>
                <a:cxn ang="0">
                  <a:pos x="119" y="6"/>
                </a:cxn>
                <a:cxn ang="0">
                  <a:pos x="119" y="4"/>
                </a:cxn>
                <a:cxn ang="0">
                  <a:pos x="115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4" y="11"/>
                </a:cxn>
                <a:cxn ang="0">
                  <a:pos x="4" y="75"/>
                </a:cxn>
                <a:cxn ang="0">
                  <a:pos x="3" y="75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4" y="85"/>
                </a:cxn>
                <a:cxn ang="0">
                  <a:pos x="115" y="85"/>
                </a:cxn>
                <a:cxn ang="0">
                  <a:pos x="119" y="82"/>
                </a:cxn>
                <a:cxn ang="0">
                  <a:pos x="119" y="79"/>
                </a:cxn>
                <a:cxn ang="0">
                  <a:pos x="116" y="75"/>
                </a:cxn>
                <a:cxn ang="0">
                  <a:pos x="115" y="75"/>
                </a:cxn>
                <a:cxn ang="0">
                  <a:pos x="115" y="11"/>
                </a:cxn>
                <a:cxn ang="0">
                  <a:pos x="116" y="10"/>
                </a:cxn>
                <a:cxn ang="0">
                  <a:pos x="119" y="6"/>
                </a:cxn>
              </a:cxnLst>
              <a:rect l="0" t="0" r="r" b="b"/>
              <a:pathLst>
                <a:path w="119" h="85">
                  <a:moveTo>
                    <a:pt x="109" y="74"/>
                  </a:moveTo>
                  <a:cubicBezTo>
                    <a:pt x="109" y="75"/>
                    <a:pt x="108" y="75"/>
                    <a:pt x="108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75"/>
                    <a:pt x="10" y="75"/>
                    <a:pt x="10" y="7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0"/>
                    <a:pt x="109" y="10"/>
                    <a:pt x="109" y="11"/>
                  </a:cubicBezTo>
                  <a:lnTo>
                    <a:pt x="109" y="74"/>
                  </a:lnTo>
                  <a:close/>
                  <a:moveTo>
                    <a:pt x="119" y="6"/>
                  </a:moveTo>
                  <a:cubicBezTo>
                    <a:pt x="119" y="4"/>
                    <a:pt x="119" y="4"/>
                    <a:pt x="119" y="4"/>
                  </a:cubicBezTo>
                  <a:cubicBezTo>
                    <a:pt x="119" y="1"/>
                    <a:pt x="117" y="0"/>
                    <a:pt x="11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3" y="75"/>
                    <a:pt x="3" y="75"/>
                  </a:cubicBezTo>
                  <a:cubicBezTo>
                    <a:pt x="1" y="76"/>
                    <a:pt x="0" y="77"/>
                    <a:pt x="0" y="7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2" y="85"/>
                    <a:pt x="4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7" y="85"/>
                    <a:pt x="119" y="84"/>
                    <a:pt x="119" y="82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7"/>
                    <a:pt x="117" y="76"/>
                    <a:pt x="116" y="75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0"/>
                    <a:pt x="116" y="10"/>
                    <a:pt x="116" y="10"/>
                  </a:cubicBezTo>
                  <a:cubicBezTo>
                    <a:pt x="118" y="9"/>
                    <a:pt x="119" y="8"/>
                    <a:pt x="119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49"/>
            <p:cNvSpPr/>
            <p:nvPr/>
          </p:nvSpPr>
          <p:spPr bwMode="auto">
            <a:xfrm>
              <a:off x="2382838" y="2073274"/>
              <a:ext cx="125413" cy="66675"/>
            </a:xfrm>
            <a:custGeom>
              <a:avLst/>
              <a:gdLst/>
              <a:ahLst/>
              <a:cxnLst>
                <a:cxn ang="0">
                  <a:pos x="53" y="23"/>
                </a:cxn>
                <a:cxn ang="0">
                  <a:pos x="31" y="8"/>
                </a:cxn>
                <a:cxn ang="0">
                  <a:pos x="31" y="7"/>
                </a:cxn>
                <a:cxn ang="0">
                  <a:pos x="31" y="2"/>
                </a:cxn>
                <a:cxn ang="0">
                  <a:pos x="27" y="0"/>
                </a:cxn>
                <a:cxn ang="0">
                  <a:pos x="24" y="2"/>
                </a:cxn>
                <a:cxn ang="0">
                  <a:pos x="24" y="7"/>
                </a:cxn>
                <a:cxn ang="0">
                  <a:pos x="23" y="8"/>
                </a:cxn>
                <a:cxn ang="0">
                  <a:pos x="2" y="23"/>
                </a:cxn>
                <a:cxn ang="0">
                  <a:pos x="1" y="28"/>
                </a:cxn>
                <a:cxn ang="0">
                  <a:pos x="4" y="29"/>
                </a:cxn>
                <a:cxn ang="0">
                  <a:pos x="5" y="29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26"/>
                </a:cxn>
                <a:cxn ang="0">
                  <a:pos x="27" y="29"/>
                </a:cxn>
                <a:cxn ang="0">
                  <a:pos x="31" y="26"/>
                </a:cxn>
                <a:cxn ang="0">
                  <a:pos x="31" y="16"/>
                </a:cxn>
                <a:cxn ang="0">
                  <a:pos x="31" y="16"/>
                </a:cxn>
                <a:cxn ang="0">
                  <a:pos x="49" y="29"/>
                </a:cxn>
                <a:cxn ang="0">
                  <a:pos x="51" y="29"/>
                </a:cxn>
                <a:cxn ang="0">
                  <a:pos x="54" y="28"/>
                </a:cxn>
                <a:cxn ang="0">
                  <a:pos x="53" y="23"/>
                </a:cxn>
              </a:cxnLst>
              <a:rect l="0" t="0" r="r" b="b"/>
              <a:pathLst>
                <a:path w="55" h="29">
                  <a:moveTo>
                    <a:pt x="53" y="23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0"/>
                    <a:pt x="29" y="0"/>
                    <a:pt x="27" y="0"/>
                  </a:cubicBezTo>
                  <a:cubicBezTo>
                    <a:pt x="25" y="0"/>
                    <a:pt x="24" y="0"/>
                    <a:pt x="24" y="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3" y="8"/>
                    <a:pt x="23" y="8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1" y="29"/>
                    <a:pt x="2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8"/>
                    <a:pt x="25" y="29"/>
                    <a:pt x="27" y="29"/>
                  </a:cubicBezTo>
                  <a:cubicBezTo>
                    <a:pt x="29" y="29"/>
                    <a:pt x="31" y="28"/>
                    <a:pt x="31" y="2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9"/>
                    <a:pt x="51" y="29"/>
                  </a:cubicBezTo>
                  <a:cubicBezTo>
                    <a:pt x="52" y="29"/>
                    <a:pt x="53" y="29"/>
                    <a:pt x="54" y="28"/>
                  </a:cubicBezTo>
                  <a:cubicBezTo>
                    <a:pt x="55" y="26"/>
                    <a:pt x="55" y="24"/>
                    <a:pt x="53" y="2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Freeform 10"/>
          <p:cNvSpPr>
            <a:spLocks noEditPoints="1"/>
          </p:cNvSpPr>
          <p:nvPr/>
        </p:nvSpPr>
        <p:spPr bwMode="auto">
          <a:xfrm>
            <a:off x="9623389" y="4022569"/>
            <a:ext cx="401218" cy="393403"/>
          </a:xfrm>
          <a:custGeom>
            <a:avLst/>
            <a:gdLst/>
            <a:ahLst/>
            <a:cxnLst>
              <a:cxn ang="0">
                <a:pos x="368" y="372"/>
              </a:cxn>
              <a:cxn ang="0">
                <a:pos x="298" y="367"/>
              </a:cxn>
              <a:cxn ang="0">
                <a:pos x="339" y="306"/>
              </a:cxn>
              <a:cxn ang="0">
                <a:pos x="313" y="488"/>
              </a:cxn>
              <a:cxn ang="0">
                <a:pos x="411" y="520"/>
              </a:cxn>
              <a:cxn ang="0">
                <a:pos x="270" y="502"/>
              </a:cxn>
              <a:cxn ang="0">
                <a:pos x="523" y="310"/>
              </a:cxn>
              <a:cxn ang="0">
                <a:pos x="569" y="434"/>
              </a:cxn>
              <a:cxn ang="0">
                <a:pos x="596" y="466"/>
              </a:cxn>
              <a:cxn ang="0">
                <a:pos x="569" y="520"/>
              </a:cxn>
              <a:cxn ang="0">
                <a:pos x="531" y="466"/>
              </a:cxn>
              <a:cxn ang="0">
                <a:pos x="432" y="443"/>
              </a:cxn>
              <a:cxn ang="0">
                <a:pos x="531" y="369"/>
              </a:cxn>
              <a:cxn ang="0">
                <a:pos x="532" y="347"/>
              </a:cxn>
              <a:cxn ang="0">
                <a:pos x="473" y="434"/>
              </a:cxn>
              <a:cxn ang="0">
                <a:pos x="531" y="434"/>
              </a:cxn>
              <a:cxn ang="0">
                <a:pos x="709" y="450"/>
              </a:cxn>
              <a:cxn ang="0">
                <a:pos x="153" y="337"/>
              </a:cxn>
              <a:cxn ang="0">
                <a:pos x="213" y="333"/>
              </a:cxn>
              <a:cxn ang="0">
                <a:pos x="143" y="142"/>
              </a:cxn>
              <a:cxn ang="0">
                <a:pos x="13" y="298"/>
              </a:cxn>
              <a:cxn ang="0">
                <a:pos x="338" y="747"/>
              </a:cxn>
              <a:cxn ang="0">
                <a:pos x="808" y="449"/>
              </a:cxn>
              <a:cxn ang="0">
                <a:pos x="733" y="414"/>
              </a:cxn>
              <a:cxn ang="0">
                <a:pos x="794" y="309"/>
              </a:cxn>
              <a:cxn ang="0">
                <a:pos x="714" y="333"/>
              </a:cxn>
              <a:cxn ang="0">
                <a:pos x="732" y="365"/>
              </a:cxn>
              <a:cxn ang="0">
                <a:pos x="812" y="341"/>
              </a:cxn>
              <a:cxn ang="0">
                <a:pos x="794" y="309"/>
              </a:cxn>
              <a:cxn ang="0">
                <a:pos x="681" y="213"/>
              </a:cxn>
              <a:cxn ang="0">
                <a:pos x="686" y="250"/>
              </a:cxn>
              <a:cxn ang="0">
                <a:pos x="765" y="221"/>
              </a:cxn>
              <a:cxn ang="0">
                <a:pos x="760" y="184"/>
              </a:cxn>
              <a:cxn ang="0">
                <a:pos x="643" y="78"/>
              </a:cxn>
              <a:cxn ang="0">
                <a:pos x="602" y="151"/>
              </a:cxn>
              <a:cxn ang="0">
                <a:pos x="638" y="162"/>
              </a:cxn>
              <a:cxn ang="0">
                <a:pos x="679" y="89"/>
              </a:cxn>
              <a:cxn ang="0">
                <a:pos x="643" y="78"/>
              </a:cxn>
              <a:cxn ang="0">
                <a:pos x="495" y="88"/>
              </a:cxn>
              <a:cxn ang="0">
                <a:pos x="525" y="111"/>
              </a:cxn>
              <a:cxn ang="0">
                <a:pos x="561" y="35"/>
              </a:cxn>
              <a:cxn ang="0">
                <a:pos x="532" y="12"/>
              </a:cxn>
              <a:cxn ang="0">
                <a:pos x="375" y="17"/>
              </a:cxn>
              <a:cxn ang="0">
                <a:pos x="397" y="98"/>
              </a:cxn>
              <a:cxn ang="0">
                <a:pos x="430" y="81"/>
              </a:cxn>
              <a:cxn ang="0">
                <a:pos x="408" y="0"/>
              </a:cxn>
              <a:cxn ang="0">
                <a:pos x="375" y="17"/>
              </a:cxn>
              <a:cxn ang="0">
                <a:pos x="276" y="127"/>
              </a:cxn>
              <a:cxn ang="0">
                <a:pos x="313" y="123"/>
              </a:cxn>
              <a:cxn ang="0">
                <a:pos x="286" y="43"/>
              </a:cxn>
              <a:cxn ang="0">
                <a:pos x="249" y="47"/>
              </a:cxn>
              <a:cxn ang="0">
                <a:pos x="244" y="65"/>
              </a:cxn>
            </a:cxnLst>
            <a:rect l="0" t="0" r="r" b="b"/>
            <a:pathLst>
              <a:path w="813" h="799">
                <a:moveTo>
                  <a:pt x="270" y="502"/>
                </a:moveTo>
                <a:cubicBezTo>
                  <a:pt x="270" y="426"/>
                  <a:pt x="368" y="414"/>
                  <a:pt x="368" y="372"/>
                </a:cubicBezTo>
                <a:cubicBezTo>
                  <a:pt x="368" y="354"/>
                  <a:pt x="354" y="343"/>
                  <a:pt x="336" y="343"/>
                </a:cubicBezTo>
                <a:cubicBezTo>
                  <a:pt x="311" y="343"/>
                  <a:pt x="298" y="367"/>
                  <a:pt x="298" y="367"/>
                </a:cubicBezTo>
                <a:cubicBezTo>
                  <a:pt x="270" y="348"/>
                  <a:pt x="270" y="348"/>
                  <a:pt x="270" y="348"/>
                </a:cubicBezTo>
                <a:cubicBezTo>
                  <a:pt x="270" y="348"/>
                  <a:pt x="289" y="306"/>
                  <a:pt x="339" y="306"/>
                </a:cubicBezTo>
                <a:cubicBezTo>
                  <a:pt x="376" y="306"/>
                  <a:pt x="408" y="329"/>
                  <a:pt x="408" y="369"/>
                </a:cubicBezTo>
                <a:cubicBezTo>
                  <a:pt x="408" y="436"/>
                  <a:pt x="314" y="448"/>
                  <a:pt x="313" y="488"/>
                </a:cubicBezTo>
                <a:cubicBezTo>
                  <a:pt x="411" y="488"/>
                  <a:pt x="411" y="488"/>
                  <a:pt x="411" y="488"/>
                </a:cubicBezTo>
                <a:cubicBezTo>
                  <a:pt x="411" y="520"/>
                  <a:pt x="411" y="520"/>
                  <a:pt x="411" y="520"/>
                </a:cubicBezTo>
                <a:cubicBezTo>
                  <a:pt x="271" y="520"/>
                  <a:pt x="271" y="520"/>
                  <a:pt x="271" y="520"/>
                </a:cubicBezTo>
                <a:cubicBezTo>
                  <a:pt x="271" y="514"/>
                  <a:pt x="270" y="508"/>
                  <a:pt x="270" y="502"/>
                </a:cubicBezTo>
                <a:close/>
                <a:moveTo>
                  <a:pt x="432" y="443"/>
                </a:moveTo>
                <a:cubicBezTo>
                  <a:pt x="523" y="310"/>
                  <a:pt x="523" y="310"/>
                  <a:pt x="523" y="310"/>
                </a:cubicBezTo>
                <a:cubicBezTo>
                  <a:pt x="569" y="310"/>
                  <a:pt x="569" y="310"/>
                  <a:pt x="569" y="310"/>
                </a:cubicBezTo>
                <a:cubicBezTo>
                  <a:pt x="569" y="434"/>
                  <a:pt x="569" y="434"/>
                  <a:pt x="569" y="434"/>
                </a:cubicBezTo>
                <a:cubicBezTo>
                  <a:pt x="596" y="434"/>
                  <a:pt x="596" y="434"/>
                  <a:pt x="596" y="434"/>
                </a:cubicBezTo>
                <a:cubicBezTo>
                  <a:pt x="596" y="466"/>
                  <a:pt x="596" y="466"/>
                  <a:pt x="596" y="466"/>
                </a:cubicBezTo>
                <a:cubicBezTo>
                  <a:pt x="569" y="466"/>
                  <a:pt x="569" y="466"/>
                  <a:pt x="569" y="466"/>
                </a:cubicBezTo>
                <a:cubicBezTo>
                  <a:pt x="569" y="520"/>
                  <a:pt x="569" y="520"/>
                  <a:pt x="569" y="520"/>
                </a:cubicBezTo>
                <a:cubicBezTo>
                  <a:pt x="531" y="520"/>
                  <a:pt x="531" y="520"/>
                  <a:pt x="531" y="520"/>
                </a:cubicBezTo>
                <a:cubicBezTo>
                  <a:pt x="531" y="466"/>
                  <a:pt x="531" y="466"/>
                  <a:pt x="531" y="466"/>
                </a:cubicBezTo>
                <a:cubicBezTo>
                  <a:pt x="432" y="466"/>
                  <a:pt x="432" y="466"/>
                  <a:pt x="432" y="466"/>
                </a:cubicBezTo>
                <a:lnTo>
                  <a:pt x="432" y="443"/>
                </a:lnTo>
                <a:close/>
                <a:moveTo>
                  <a:pt x="531" y="434"/>
                </a:moveTo>
                <a:cubicBezTo>
                  <a:pt x="531" y="369"/>
                  <a:pt x="531" y="369"/>
                  <a:pt x="531" y="369"/>
                </a:cubicBezTo>
                <a:cubicBezTo>
                  <a:pt x="531" y="359"/>
                  <a:pt x="532" y="347"/>
                  <a:pt x="532" y="347"/>
                </a:cubicBezTo>
                <a:cubicBezTo>
                  <a:pt x="532" y="347"/>
                  <a:pt x="532" y="347"/>
                  <a:pt x="532" y="347"/>
                </a:cubicBezTo>
                <a:cubicBezTo>
                  <a:pt x="532" y="347"/>
                  <a:pt x="527" y="359"/>
                  <a:pt x="521" y="367"/>
                </a:cubicBezTo>
                <a:cubicBezTo>
                  <a:pt x="473" y="434"/>
                  <a:pt x="473" y="434"/>
                  <a:pt x="473" y="434"/>
                </a:cubicBezTo>
                <a:cubicBezTo>
                  <a:pt x="473" y="434"/>
                  <a:pt x="473" y="434"/>
                  <a:pt x="473" y="434"/>
                </a:cubicBezTo>
                <a:lnTo>
                  <a:pt x="531" y="434"/>
                </a:lnTo>
                <a:close/>
                <a:moveTo>
                  <a:pt x="717" y="423"/>
                </a:moveTo>
                <a:cubicBezTo>
                  <a:pt x="709" y="450"/>
                  <a:pt x="709" y="450"/>
                  <a:pt x="709" y="450"/>
                </a:cubicBezTo>
                <a:cubicBezTo>
                  <a:pt x="668" y="599"/>
                  <a:pt x="516" y="693"/>
                  <a:pt x="365" y="656"/>
                </a:cubicBezTo>
                <a:cubicBezTo>
                  <a:pt x="221" y="620"/>
                  <a:pt x="131" y="480"/>
                  <a:pt x="153" y="337"/>
                </a:cubicBezTo>
                <a:cubicBezTo>
                  <a:pt x="196" y="349"/>
                  <a:pt x="196" y="349"/>
                  <a:pt x="196" y="349"/>
                </a:cubicBezTo>
                <a:cubicBezTo>
                  <a:pt x="206" y="352"/>
                  <a:pt x="216" y="343"/>
                  <a:pt x="213" y="333"/>
                </a:cubicBezTo>
                <a:cubicBezTo>
                  <a:pt x="166" y="149"/>
                  <a:pt x="166" y="149"/>
                  <a:pt x="166" y="149"/>
                </a:cubicBezTo>
                <a:cubicBezTo>
                  <a:pt x="163" y="139"/>
                  <a:pt x="151" y="135"/>
                  <a:pt x="143" y="142"/>
                </a:cubicBezTo>
                <a:cubicBezTo>
                  <a:pt x="7" y="275"/>
                  <a:pt x="7" y="275"/>
                  <a:pt x="7" y="275"/>
                </a:cubicBezTo>
                <a:cubicBezTo>
                  <a:pt x="0" y="283"/>
                  <a:pt x="3" y="295"/>
                  <a:pt x="13" y="298"/>
                </a:cubicBezTo>
                <a:cubicBezTo>
                  <a:pt x="61" y="312"/>
                  <a:pt x="61" y="312"/>
                  <a:pt x="61" y="312"/>
                </a:cubicBezTo>
                <a:cubicBezTo>
                  <a:pt x="25" y="504"/>
                  <a:pt x="144" y="696"/>
                  <a:pt x="338" y="747"/>
                </a:cubicBezTo>
                <a:cubicBezTo>
                  <a:pt x="540" y="799"/>
                  <a:pt x="745" y="675"/>
                  <a:pt x="801" y="474"/>
                </a:cubicBezTo>
                <a:cubicBezTo>
                  <a:pt x="808" y="449"/>
                  <a:pt x="808" y="449"/>
                  <a:pt x="808" y="449"/>
                </a:cubicBezTo>
                <a:cubicBezTo>
                  <a:pt x="810" y="442"/>
                  <a:pt x="806" y="434"/>
                  <a:pt x="799" y="432"/>
                </a:cubicBezTo>
                <a:cubicBezTo>
                  <a:pt x="733" y="414"/>
                  <a:pt x="733" y="414"/>
                  <a:pt x="733" y="414"/>
                </a:cubicBezTo>
                <a:cubicBezTo>
                  <a:pt x="726" y="412"/>
                  <a:pt x="719" y="416"/>
                  <a:pt x="717" y="423"/>
                </a:cubicBezTo>
                <a:close/>
                <a:moveTo>
                  <a:pt x="794" y="309"/>
                </a:moveTo>
                <a:cubicBezTo>
                  <a:pt x="725" y="317"/>
                  <a:pt x="725" y="317"/>
                  <a:pt x="725" y="317"/>
                </a:cubicBezTo>
                <a:cubicBezTo>
                  <a:pt x="718" y="318"/>
                  <a:pt x="713" y="325"/>
                  <a:pt x="714" y="333"/>
                </a:cubicBezTo>
                <a:cubicBezTo>
                  <a:pt x="716" y="354"/>
                  <a:pt x="716" y="354"/>
                  <a:pt x="716" y="354"/>
                </a:cubicBezTo>
                <a:cubicBezTo>
                  <a:pt x="717" y="361"/>
                  <a:pt x="724" y="366"/>
                  <a:pt x="732" y="365"/>
                </a:cubicBezTo>
                <a:cubicBezTo>
                  <a:pt x="800" y="356"/>
                  <a:pt x="800" y="356"/>
                  <a:pt x="800" y="356"/>
                </a:cubicBezTo>
                <a:cubicBezTo>
                  <a:pt x="808" y="355"/>
                  <a:pt x="813" y="349"/>
                  <a:pt x="812" y="341"/>
                </a:cubicBezTo>
                <a:cubicBezTo>
                  <a:pt x="809" y="320"/>
                  <a:pt x="809" y="320"/>
                  <a:pt x="809" y="320"/>
                </a:cubicBezTo>
                <a:cubicBezTo>
                  <a:pt x="808" y="313"/>
                  <a:pt x="801" y="308"/>
                  <a:pt x="794" y="309"/>
                </a:cubicBezTo>
                <a:close/>
                <a:moveTo>
                  <a:pt x="741" y="179"/>
                </a:moveTo>
                <a:cubicBezTo>
                  <a:pt x="681" y="213"/>
                  <a:pt x="681" y="213"/>
                  <a:pt x="681" y="213"/>
                </a:cubicBezTo>
                <a:cubicBezTo>
                  <a:pt x="674" y="216"/>
                  <a:pt x="672" y="225"/>
                  <a:pt x="676" y="231"/>
                </a:cubicBezTo>
                <a:cubicBezTo>
                  <a:pt x="686" y="250"/>
                  <a:pt x="686" y="250"/>
                  <a:pt x="686" y="250"/>
                </a:cubicBezTo>
                <a:cubicBezTo>
                  <a:pt x="690" y="256"/>
                  <a:pt x="698" y="258"/>
                  <a:pt x="704" y="255"/>
                </a:cubicBezTo>
                <a:cubicBezTo>
                  <a:pt x="765" y="221"/>
                  <a:pt x="765" y="221"/>
                  <a:pt x="765" y="221"/>
                </a:cubicBezTo>
                <a:cubicBezTo>
                  <a:pt x="771" y="217"/>
                  <a:pt x="774" y="209"/>
                  <a:pt x="770" y="202"/>
                </a:cubicBezTo>
                <a:cubicBezTo>
                  <a:pt x="760" y="184"/>
                  <a:pt x="760" y="184"/>
                  <a:pt x="760" y="184"/>
                </a:cubicBezTo>
                <a:cubicBezTo>
                  <a:pt x="756" y="177"/>
                  <a:pt x="748" y="175"/>
                  <a:pt x="741" y="179"/>
                </a:cubicBezTo>
                <a:close/>
                <a:moveTo>
                  <a:pt x="643" y="78"/>
                </a:moveTo>
                <a:cubicBezTo>
                  <a:pt x="600" y="132"/>
                  <a:pt x="600" y="132"/>
                  <a:pt x="600" y="132"/>
                </a:cubicBezTo>
                <a:cubicBezTo>
                  <a:pt x="596" y="138"/>
                  <a:pt x="597" y="147"/>
                  <a:pt x="602" y="151"/>
                </a:cubicBezTo>
                <a:cubicBezTo>
                  <a:pt x="619" y="165"/>
                  <a:pt x="619" y="165"/>
                  <a:pt x="619" y="165"/>
                </a:cubicBezTo>
                <a:cubicBezTo>
                  <a:pt x="625" y="169"/>
                  <a:pt x="633" y="168"/>
                  <a:pt x="638" y="162"/>
                </a:cubicBezTo>
                <a:cubicBezTo>
                  <a:pt x="681" y="108"/>
                  <a:pt x="681" y="108"/>
                  <a:pt x="681" y="108"/>
                </a:cubicBezTo>
                <a:cubicBezTo>
                  <a:pt x="686" y="102"/>
                  <a:pt x="685" y="94"/>
                  <a:pt x="679" y="89"/>
                </a:cubicBezTo>
                <a:cubicBezTo>
                  <a:pt x="663" y="76"/>
                  <a:pt x="663" y="76"/>
                  <a:pt x="663" y="76"/>
                </a:cubicBezTo>
                <a:cubicBezTo>
                  <a:pt x="657" y="71"/>
                  <a:pt x="648" y="72"/>
                  <a:pt x="643" y="78"/>
                </a:cubicBezTo>
                <a:close/>
                <a:moveTo>
                  <a:pt x="515" y="22"/>
                </a:moveTo>
                <a:cubicBezTo>
                  <a:pt x="495" y="88"/>
                  <a:pt x="495" y="88"/>
                  <a:pt x="495" y="88"/>
                </a:cubicBezTo>
                <a:cubicBezTo>
                  <a:pt x="493" y="95"/>
                  <a:pt x="497" y="103"/>
                  <a:pt x="505" y="105"/>
                </a:cubicBezTo>
                <a:cubicBezTo>
                  <a:pt x="525" y="111"/>
                  <a:pt x="525" y="111"/>
                  <a:pt x="525" y="111"/>
                </a:cubicBezTo>
                <a:cubicBezTo>
                  <a:pt x="532" y="113"/>
                  <a:pt x="540" y="109"/>
                  <a:pt x="542" y="102"/>
                </a:cubicBezTo>
                <a:cubicBezTo>
                  <a:pt x="561" y="35"/>
                  <a:pt x="561" y="35"/>
                  <a:pt x="561" y="35"/>
                </a:cubicBezTo>
                <a:cubicBezTo>
                  <a:pt x="564" y="28"/>
                  <a:pt x="560" y="21"/>
                  <a:pt x="552" y="18"/>
                </a:cubicBezTo>
                <a:cubicBezTo>
                  <a:pt x="532" y="12"/>
                  <a:pt x="532" y="12"/>
                  <a:pt x="532" y="12"/>
                </a:cubicBezTo>
                <a:cubicBezTo>
                  <a:pt x="525" y="10"/>
                  <a:pt x="517" y="14"/>
                  <a:pt x="515" y="22"/>
                </a:cubicBezTo>
                <a:close/>
                <a:moveTo>
                  <a:pt x="375" y="17"/>
                </a:moveTo>
                <a:cubicBezTo>
                  <a:pt x="382" y="86"/>
                  <a:pt x="382" y="86"/>
                  <a:pt x="382" y="86"/>
                </a:cubicBezTo>
                <a:cubicBezTo>
                  <a:pt x="382" y="94"/>
                  <a:pt x="389" y="99"/>
                  <a:pt x="397" y="98"/>
                </a:cubicBezTo>
                <a:cubicBezTo>
                  <a:pt x="417" y="96"/>
                  <a:pt x="417" y="96"/>
                  <a:pt x="417" y="96"/>
                </a:cubicBezTo>
                <a:cubicBezTo>
                  <a:pt x="425" y="96"/>
                  <a:pt x="430" y="89"/>
                  <a:pt x="430" y="81"/>
                </a:cubicBezTo>
                <a:cubicBezTo>
                  <a:pt x="423" y="13"/>
                  <a:pt x="423" y="13"/>
                  <a:pt x="423" y="13"/>
                </a:cubicBezTo>
                <a:cubicBezTo>
                  <a:pt x="422" y="5"/>
                  <a:pt x="416" y="0"/>
                  <a:pt x="408" y="0"/>
                </a:cubicBezTo>
                <a:cubicBezTo>
                  <a:pt x="387" y="2"/>
                  <a:pt x="387" y="2"/>
                  <a:pt x="387" y="2"/>
                </a:cubicBezTo>
                <a:cubicBezTo>
                  <a:pt x="380" y="3"/>
                  <a:pt x="374" y="10"/>
                  <a:pt x="375" y="17"/>
                </a:cubicBezTo>
                <a:close/>
                <a:moveTo>
                  <a:pt x="244" y="65"/>
                </a:moveTo>
                <a:cubicBezTo>
                  <a:pt x="276" y="127"/>
                  <a:pt x="276" y="127"/>
                  <a:pt x="276" y="127"/>
                </a:cubicBezTo>
                <a:cubicBezTo>
                  <a:pt x="279" y="134"/>
                  <a:pt x="287" y="136"/>
                  <a:pt x="294" y="133"/>
                </a:cubicBezTo>
                <a:cubicBezTo>
                  <a:pt x="313" y="123"/>
                  <a:pt x="313" y="123"/>
                  <a:pt x="313" y="123"/>
                </a:cubicBezTo>
                <a:cubicBezTo>
                  <a:pt x="319" y="120"/>
                  <a:pt x="322" y="111"/>
                  <a:pt x="318" y="105"/>
                </a:cubicBezTo>
                <a:cubicBezTo>
                  <a:pt x="286" y="43"/>
                  <a:pt x="286" y="43"/>
                  <a:pt x="286" y="43"/>
                </a:cubicBezTo>
                <a:cubicBezTo>
                  <a:pt x="283" y="37"/>
                  <a:pt x="275" y="34"/>
                  <a:pt x="268" y="37"/>
                </a:cubicBezTo>
                <a:cubicBezTo>
                  <a:pt x="249" y="47"/>
                  <a:pt x="249" y="47"/>
                  <a:pt x="249" y="47"/>
                </a:cubicBezTo>
                <a:cubicBezTo>
                  <a:pt x="243" y="51"/>
                  <a:pt x="240" y="59"/>
                  <a:pt x="244" y="6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38" tIns="45719" rIns="91438" bIns="45719" numCol="1" anchor="t" anchorCtr="0" compatLnSpc="1"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1486694" y="1701602"/>
            <a:ext cx="9937104" cy="53151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对付传染病有效的方法就是合理搭配饮食、加强锻炼、养成良好的生活习惯、注意劳逸结合等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032573" y="451751"/>
            <a:ext cx="306034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预防传染病的措施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05"/>
          <p:cNvSpPr/>
          <p:nvPr/>
        </p:nvSpPr>
        <p:spPr>
          <a:xfrm>
            <a:off x="8692221" y="2529485"/>
            <a:ext cx="2271890" cy="3265263"/>
          </a:xfrm>
          <a:prstGeom prst="roundRect">
            <a:avLst>
              <a:gd name="adj" fmla="val 0"/>
            </a:avLst>
          </a:prstGeom>
          <a:blipFill>
            <a:blip r:embed="rId1"/>
            <a:srcRect/>
            <a:stretch>
              <a:fillRect l="-77395" t="-1356" r="-39523" b="135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: 圆角 106"/>
          <p:cNvSpPr/>
          <p:nvPr/>
        </p:nvSpPr>
        <p:spPr>
          <a:xfrm>
            <a:off x="6198028" y="2529485"/>
            <a:ext cx="2271890" cy="3265263"/>
          </a:xfrm>
          <a:prstGeom prst="roundRect">
            <a:avLst>
              <a:gd name="adj" fmla="val 0"/>
            </a:avLst>
          </a:prstGeom>
          <a:blipFill>
            <a:blip r:embed="rId2"/>
            <a:srcRect/>
            <a:stretch>
              <a:fillRect l="-64938" r="-6493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角 107"/>
          <p:cNvSpPr/>
          <p:nvPr/>
        </p:nvSpPr>
        <p:spPr>
          <a:xfrm>
            <a:off x="3715687" y="2529485"/>
            <a:ext cx="2271890" cy="3265263"/>
          </a:xfrm>
          <a:prstGeom prst="roundRect">
            <a:avLst>
              <a:gd name="adj" fmla="val 0"/>
            </a:avLst>
          </a:prstGeom>
          <a:blipFill>
            <a:blip r:embed="rId3"/>
            <a:srcRect/>
            <a:stretch>
              <a:fillRect l="-77709" r="-7770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: 圆角 108"/>
          <p:cNvSpPr/>
          <p:nvPr/>
        </p:nvSpPr>
        <p:spPr>
          <a:xfrm>
            <a:off x="1234636" y="2529485"/>
            <a:ext cx="2263559" cy="3265263"/>
          </a:xfrm>
          <a:prstGeom prst="roundRect">
            <a:avLst>
              <a:gd name="adj" fmla="val 0"/>
            </a:avLst>
          </a:prstGeom>
          <a:blipFill>
            <a:blip r:embed="rId4"/>
            <a:srcRect/>
            <a:stretch>
              <a:fillRect l="-65361" r="-6536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Down Arrow Callout 15"/>
          <p:cNvSpPr/>
          <p:nvPr/>
        </p:nvSpPr>
        <p:spPr>
          <a:xfrm flipV="1">
            <a:off x="1234636" y="3796497"/>
            <a:ext cx="2263559" cy="1998253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32"/>
          <p:cNvSpPr txBox="1"/>
          <p:nvPr/>
        </p:nvSpPr>
        <p:spPr>
          <a:xfrm>
            <a:off x="1234637" y="4437906"/>
            <a:ext cx="2263560" cy="11871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合理安排作息时间，做到生活有规律，不要过度疲劳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Down Arrow Callout 17"/>
          <p:cNvSpPr/>
          <p:nvPr/>
        </p:nvSpPr>
        <p:spPr>
          <a:xfrm flipV="1">
            <a:off x="3709291" y="3796496"/>
            <a:ext cx="2274767" cy="1998253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3720498" y="4437906"/>
            <a:ext cx="2263560" cy="11871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不食不清洁食物，不喝生水，不随便倒垃圾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Down Arrow Callout 18"/>
          <p:cNvSpPr/>
          <p:nvPr/>
        </p:nvSpPr>
        <p:spPr>
          <a:xfrm flipV="1">
            <a:off x="6203484" y="3796496"/>
            <a:ext cx="2266434" cy="1998253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34"/>
          <p:cNvSpPr txBox="1"/>
          <p:nvPr/>
        </p:nvSpPr>
        <p:spPr>
          <a:xfrm>
            <a:off x="6206358" y="4437906"/>
            <a:ext cx="2263560" cy="8178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要讲究个人卫生，不随便吐痰，打喷嚏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wn Arrow Callout 20"/>
          <p:cNvSpPr/>
          <p:nvPr/>
        </p:nvSpPr>
        <p:spPr>
          <a:xfrm flipV="1">
            <a:off x="8692220" y="3796497"/>
            <a:ext cx="2263559" cy="1998253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8692218" y="4437906"/>
            <a:ext cx="2263560" cy="8178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发热或不适时及早就医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Group 21"/>
          <p:cNvGrpSpPr/>
          <p:nvPr/>
        </p:nvGrpSpPr>
        <p:grpSpPr>
          <a:xfrm>
            <a:off x="2191289" y="4068641"/>
            <a:ext cx="350317" cy="301258"/>
            <a:chOff x="8356601" y="858836"/>
            <a:chExt cx="271463" cy="233363"/>
          </a:xfrm>
          <a:solidFill>
            <a:schemeClr val="bg1"/>
          </a:solidFill>
        </p:grpSpPr>
        <p:sp>
          <p:nvSpPr>
            <p:cNvPr id="24" name="Freeform 63"/>
            <p:cNvSpPr/>
            <p:nvPr/>
          </p:nvSpPr>
          <p:spPr bwMode="auto">
            <a:xfrm>
              <a:off x="8426451" y="896936"/>
              <a:ext cx="201613" cy="153988"/>
            </a:xfrm>
            <a:custGeom>
              <a:avLst/>
              <a:gdLst/>
              <a:ahLst/>
              <a:cxnLst>
                <a:cxn ang="0">
                  <a:pos x="37" y="65"/>
                </a:cxn>
                <a:cxn ang="0">
                  <a:pos x="31" y="66"/>
                </a:cxn>
                <a:cxn ang="0">
                  <a:pos x="2" y="45"/>
                </a:cxn>
                <a:cxn ang="0">
                  <a:pos x="1" y="39"/>
                </a:cxn>
                <a:cxn ang="0">
                  <a:pos x="5" y="34"/>
                </a:cxn>
                <a:cxn ang="0">
                  <a:pos x="11" y="33"/>
                </a:cxn>
                <a:cxn ang="0">
                  <a:pos x="29" y="47"/>
                </a:cxn>
                <a:cxn ang="0">
                  <a:pos x="35" y="46"/>
                </a:cxn>
                <a:cxn ang="0">
                  <a:pos x="76" y="2"/>
                </a:cxn>
                <a:cxn ang="0">
                  <a:pos x="82" y="2"/>
                </a:cxn>
                <a:cxn ang="0">
                  <a:pos x="87" y="6"/>
                </a:cxn>
                <a:cxn ang="0">
                  <a:pos x="87" y="12"/>
                </a:cxn>
                <a:cxn ang="0">
                  <a:pos x="37" y="65"/>
                </a:cxn>
              </a:cxnLst>
              <a:rect l="0" t="0" r="r" b="b"/>
              <a:pathLst>
                <a:path w="88" h="67">
                  <a:moveTo>
                    <a:pt x="37" y="65"/>
                  </a:moveTo>
                  <a:cubicBezTo>
                    <a:pt x="35" y="67"/>
                    <a:pt x="33" y="67"/>
                    <a:pt x="31" y="66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43"/>
                    <a:pt x="0" y="41"/>
                    <a:pt x="1" y="39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9" y="32"/>
                    <a:pt x="11" y="33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1" y="48"/>
                    <a:pt x="34" y="48"/>
                    <a:pt x="35" y="46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8" y="0"/>
                    <a:pt x="81" y="0"/>
                    <a:pt x="82" y="2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8" y="7"/>
                    <a:pt x="88" y="10"/>
                    <a:pt x="87" y="12"/>
                  </a:cubicBezTo>
                  <a:lnTo>
                    <a:pt x="37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64"/>
            <p:cNvSpPr/>
            <p:nvPr/>
          </p:nvSpPr>
          <p:spPr bwMode="auto">
            <a:xfrm>
              <a:off x="8356601" y="858836"/>
              <a:ext cx="239713" cy="233363"/>
            </a:xfrm>
            <a:custGeom>
              <a:avLst/>
              <a:gdLst/>
              <a:ahLst/>
              <a:cxnLst>
                <a:cxn ang="0">
                  <a:pos x="97" y="65"/>
                </a:cxn>
                <a:cxn ang="0">
                  <a:pos x="97" y="89"/>
                </a:cxn>
                <a:cxn ang="0">
                  <a:pos x="91" y="95"/>
                </a:cxn>
                <a:cxn ang="0">
                  <a:pos x="13" y="95"/>
                </a:cxn>
                <a:cxn ang="0">
                  <a:pos x="6" y="89"/>
                </a:cxn>
                <a:cxn ang="0">
                  <a:pos x="6" y="13"/>
                </a:cxn>
                <a:cxn ang="0">
                  <a:pos x="13" y="7"/>
                </a:cxn>
                <a:cxn ang="0">
                  <a:pos x="91" y="7"/>
                </a:cxn>
                <a:cxn ang="0">
                  <a:pos x="97" y="13"/>
                </a:cxn>
                <a:cxn ang="0">
                  <a:pos x="97" y="17"/>
                </a:cxn>
                <a:cxn ang="0">
                  <a:pos x="99" y="18"/>
                </a:cxn>
                <a:cxn ang="0">
                  <a:pos x="103" y="14"/>
                </a:cxn>
                <a:cxn ang="0">
                  <a:pos x="104" y="12"/>
                </a:cxn>
                <a:cxn ang="0">
                  <a:pos x="104" y="7"/>
                </a:cxn>
                <a:cxn ang="0">
                  <a:pos x="97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95"/>
                </a:cxn>
                <a:cxn ang="0">
                  <a:pos x="6" y="102"/>
                </a:cxn>
                <a:cxn ang="0">
                  <a:pos x="97" y="102"/>
                </a:cxn>
                <a:cxn ang="0">
                  <a:pos x="104" y="95"/>
                </a:cxn>
                <a:cxn ang="0">
                  <a:pos x="104" y="57"/>
                </a:cxn>
                <a:cxn ang="0">
                  <a:pos x="102" y="57"/>
                </a:cxn>
                <a:cxn ang="0">
                  <a:pos x="98" y="62"/>
                </a:cxn>
                <a:cxn ang="0">
                  <a:pos x="97" y="65"/>
                </a:cxn>
              </a:cxnLst>
              <a:rect l="0" t="0" r="r" b="b"/>
              <a:pathLst>
                <a:path w="104" h="102">
                  <a:moveTo>
                    <a:pt x="97" y="65"/>
                  </a:moveTo>
                  <a:cubicBezTo>
                    <a:pt x="97" y="89"/>
                    <a:pt x="97" y="89"/>
                    <a:pt x="97" y="89"/>
                  </a:cubicBezTo>
                  <a:cubicBezTo>
                    <a:pt x="97" y="92"/>
                    <a:pt x="94" y="95"/>
                    <a:pt x="91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9" y="95"/>
                    <a:pt x="6" y="92"/>
                    <a:pt x="6" y="8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0"/>
                    <a:pt x="9" y="7"/>
                    <a:pt x="13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4" y="7"/>
                    <a:pt x="97" y="10"/>
                    <a:pt x="97" y="13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9"/>
                    <a:pt x="99" y="18"/>
                    <a:pt x="99" y="18"/>
                  </a:cubicBezTo>
                  <a:cubicBezTo>
                    <a:pt x="99" y="18"/>
                    <a:pt x="102" y="15"/>
                    <a:pt x="103" y="14"/>
                  </a:cubicBezTo>
                  <a:cubicBezTo>
                    <a:pt x="103" y="14"/>
                    <a:pt x="104" y="13"/>
                    <a:pt x="104" y="1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3"/>
                    <a:pt x="101" y="0"/>
                    <a:pt x="9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9"/>
                    <a:pt x="2" y="102"/>
                    <a:pt x="6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101" y="102"/>
                    <a:pt x="104" y="99"/>
                    <a:pt x="104" y="95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56"/>
                    <a:pt x="102" y="57"/>
                    <a:pt x="102" y="57"/>
                  </a:cubicBezTo>
                  <a:cubicBezTo>
                    <a:pt x="102" y="57"/>
                    <a:pt x="99" y="60"/>
                    <a:pt x="98" y="62"/>
                  </a:cubicBezTo>
                  <a:cubicBezTo>
                    <a:pt x="97" y="62"/>
                    <a:pt x="97" y="63"/>
                    <a:pt x="97" y="6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4"/>
          <p:cNvGrpSpPr/>
          <p:nvPr/>
        </p:nvGrpSpPr>
        <p:grpSpPr>
          <a:xfrm>
            <a:off x="4698002" y="4048033"/>
            <a:ext cx="334571" cy="342475"/>
            <a:chOff x="2308225" y="2935287"/>
            <a:chExt cx="273050" cy="279400"/>
          </a:xfrm>
          <a:solidFill>
            <a:schemeClr val="bg1"/>
          </a:solidFill>
        </p:grpSpPr>
        <p:sp>
          <p:nvSpPr>
            <p:cNvPr id="27" name="Freeform 294"/>
            <p:cNvSpPr/>
            <p:nvPr/>
          </p:nvSpPr>
          <p:spPr bwMode="auto">
            <a:xfrm>
              <a:off x="2308225" y="2935287"/>
              <a:ext cx="246062" cy="279400"/>
            </a:xfrm>
            <a:custGeom>
              <a:avLst/>
              <a:gdLst/>
              <a:ahLst/>
              <a:cxnLst>
                <a:cxn ang="0">
                  <a:pos x="66" y="97"/>
                </a:cxn>
                <a:cxn ang="0">
                  <a:pos x="95" y="68"/>
                </a:cxn>
                <a:cxn ang="0">
                  <a:pos x="103" y="69"/>
                </a:cxn>
                <a:cxn ang="0">
                  <a:pos x="105" y="67"/>
                </a:cxn>
                <a:cxn ang="0">
                  <a:pos x="107" y="55"/>
                </a:cxn>
                <a:cxn ang="0">
                  <a:pos x="107" y="20"/>
                </a:cxn>
                <a:cxn ang="0">
                  <a:pos x="104" y="17"/>
                </a:cxn>
                <a:cxn ang="0">
                  <a:pos x="85" y="15"/>
                </a:cxn>
                <a:cxn ang="0">
                  <a:pos x="53" y="0"/>
                </a:cxn>
                <a:cxn ang="0">
                  <a:pos x="26" y="15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55"/>
                </a:cxn>
                <a:cxn ang="0">
                  <a:pos x="53" y="122"/>
                </a:cxn>
                <a:cxn ang="0">
                  <a:pos x="70" y="114"/>
                </a:cxn>
                <a:cxn ang="0">
                  <a:pos x="70" y="112"/>
                </a:cxn>
                <a:cxn ang="0">
                  <a:pos x="66" y="97"/>
                </a:cxn>
              </a:cxnLst>
              <a:rect l="0" t="0" r="r" b="b"/>
              <a:pathLst>
                <a:path w="107" h="122">
                  <a:moveTo>
                    <a:pt x="66" y="97"/>
                  </a:moveTo>
                  <a:cubicBezTo>
                    <a:pt x="66" y="81"/>
                    <a:pt x="79" y="68"/>
                    <a:pt x="95" y="68"/>
                  </a:cubicBezTo>
                  <a:cubicBezTo>
                    <a:pt x="98" y="68"/>
                    <a:pt x="101" y="68"/>
                    <a:pt x="103" y="69"/>
                  </a:cubicBezTo>
                  <a:cubicBezTo>
                    <a:pt x="104" y="69"/>
                    <a:pt x="105" y="68"/>
                    <a:pt x="105" y="67"/>
                  </a:cubicBezTo>
                  <a:cubicBezTo>
                    <a:pt x="106" y="63"/>
                    <a:pt x="107" y="59"/>
                    <a:pt x="107" y="55"/>
                  </a:cubicBezTo>
                  <a:cubicBezTo>
                    <a:pt x="107" y="55"/>
                    <a:pt x="107" y="20"/>
                    <a:pt x="107" y="20"/>
                  </a:cubicBezTo>
                  <a:cubicBezTo>
                    <a:pt x="107" y="17"/>
                    <a:pt x="105" y="17"/>
                    <a:pt x="104" y="17"/>
                  </a:cubicBezTo>
                  <a:cubicBezTo>
                    <a:pt x="98" y="17"/>
                    <a:pt x="91" y="17"/>
                    <a:pt x="85" y="15"/>
                  </a:cubicBezTo>
                  <a:cubicBezTo>
                    <a:pt x="71" y="11"/>
                    <a:pt x="58" y="0"/>
                    <a:pt x="53" y="0"/>
                  </a:cubicBezTo>
                  <a:cubicBezTo>
                    <a:pt x="49" y="0"/>
                    <a:pt x="40" y="11"/>
                    <a:pt x="26" y="15"/>
                  </a:cubicBezTo>
                  <a:cubicBezTo>
                    <a:pt x="18" y="17"/>
                    <a:pt x="10" y="17"/>
                    <a:pt x="3" y="16"/>
                  </a:cubicBezTo>
                  <a:cubicBezTo>
                    <a:pt x="2" y="16"/>
                    <a:pt x="1" y="16"/>
                    <a:pt x="1" y="19"/>
                  </a:cubicBezTo>
                  <a:cubicBezTo>
                    <a:pt x="1" y="20"/>
                    <a:pt x="0" y="55"/>
                    <a:pt x="0" y="55"/>
                  </a:cubicBezTo>
                  <a:cubicBezTo>
                    <a:pt x="0" y="90"/>
                    <a:pt x="43" y="122"/>
                    <a:pt x="53" y="122"/>
                  </a:cubicBezTo>
                  <a:cubicBezTo>
                    <a:pt x="57" y="122"/>
                    <a:pt x="62" y="120"/>
                    <a:pt x="70" y="114"/>
                  </a:cubicBezTo>
                  <a:cubicBezTo>
                    <a:pt x="71" y="113"/>
                    <a:pt x="70" y="113"/>
                    <a:pt x="70" y="112"/>
                  </a:cubicBezTo>
                  <a:cubicBezTo>
                    <a:pt x="67" y="108"/>
                    <a:pt x="66" y="102"/>
                    <a:pt x="66" y="9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95"/>
            <p:cNvSpPr/>
            <p:nvPr/>
          </p:nvSpPr>
          <p:spPr bwMode="auto">
            <a:xfrm>
              <a:off x="2471738" y="3121024"/>
              <a:ext cx="109537" cy="73025"/>
            </a:xfrm>
            <a:custGeom>
              <a:avLst/>
              <a:gdLst/>
              <a:ahLst/>
              <a:cxnLst>
                <a:cxn ang="0">
                  <a:pos x="24" y="31"/>
                </a:cxn>
                <a:cxn ang="0">
                  <a:pos x="20" y="31"/>
                </a:cxn>
                <a:cxn ang="0">
                  <a:pos x="2" y="17"/>
                </a:cxn>
                <a:cxn ang="0">
                  <a:pos x="1" y="14"/>
                </a:cxn>
                <a:cxn ang="0">
                  <a:pos x="4" y="11"/>
                </a:cxn>
                <a:cxn ang="0">
                  <a:pos x="7" y="10"/>
                </a:cxn>
                <a:cxn ang="0">
                  <a:pos x="19" y="19"/>
                </a:cxn>
                <a:cxn ang="0">
                  <a:pos x="23" y="18"/>
                </a:cxn>
                <a:cxn ang="0">
                  <a:pos x="40" y="1"/>
                </a:cxn>
                <a:cxn ang="0">
                  <a:pos x="44" y="1"/>
                </a:cxn>
                <a:cxn ang="0">
                  <a:pos x="47" y="3"/>
                </a:cxn>
                <a:cxn ang="0">
                  <a:pos x="47" y="7"/>
                </a:cxn>
                <a:cxn ang="0">
                  <a:pos x="24" y="31"/>
                </a:cxn>
              </a:cxnLst>
              <a:rect l="0" t="0" r="r" b="b"/>
              <a:pathLst>
                <a:path w="48" h="32">
                  <a:moveTo>
                    <a:pt x="24" y="31"/>
                  </a:moveTo>
                  <a:cubicBezTo>
                    <a:pt x="23" y="32"/>
                    <a:pt x="21" y="32"/>
                    <a:pt x="20" y="31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5"/>
                    <a:pt x="1" y="14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6" y="9"/>
                    <a:pt x="7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2" y="20"/>
                    <a:pt x="23" y="1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6"/>
                    <a:pt x="47" y="7"/>
                  </a:cubicBezTo>
                  <a:lnTo>
                    <a:pt x="24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7"/>
          <p:cNvGrpSpPr/>
          <p:nvPr/>
        </p:nvGrpSpPr>
        <p:grpSpPr>
          <a:xfrm>
            <a:off x="7149292" y="4033708"/>
            <a:ext cx="368831" cy="371109"/>
            <a:chOff x="2308226" y="1865311"/>
            <a:chExt cx="273050" cy="274638"/>
          </a:xfrm>
          <a:solidFill>
            <a:schemeClr val="bg1"/>
          </a:solidFill>
        </p:grpSpPr>
        <p:sp>
          <p:nvSpPr>
            <p:cNvPr id="30" name="Freeform 147"/>
            <p:cNvSpPr/>
            <p:nvPr/>
          </p:nvSpPr>
          <p:spPr bwMode="auto">
            <a:xfrm>
              <a:off x="2354263" y="1914524"/>
              <a:ext cx="180975" cy="92075"/>
            </a:xfrm>
            <a:custGeom>
              <a:avLst/>
              <a:gdLst/>
              <a:ahLst/>
              <a:cxnLst>
                <a:cxn ang="0">
                  <a:pos x="79" y="2"/>
                </a:cxn>
                <a:cxn ang="0">
                  <a:pos x="77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56" y="22"/>
                </a:cxn>
                <a:cxn ang="0">
                  <a:pos x="56" y="22"/>
                </a:cxn>
                <a:cxn ang="0">
                  <a:pos x="37" y="12"/>
                </a:cxn>
                <a:cxn ang="0">
                  <a:pos x="34" y="12"/>
                </a:cxn>
                <a:cxn ang="0">
                  <a:pos x="30" y="14"/>
                </a:cxn>
                <a:cxn ang="0">
                  <a:pos x="17" y="33"/>
                </a:cxn>
                <a:cxn ang="0">
                  <a:pos x="17" y="33"/>
                </a:cxn>
                <a:cxn ang="0">
                  <a:pos x="3" y="33"/>
                </a:cxn>
                <a:cxn ang="0">
                  <a:pos x="0" y="36"/>
                </a:cxn>
                <a:cxn ang="0">
                  <a:pos x="3" y="40"/>
                </a:cxn>
                <a:cxn ang="0">
                  <a:pos x="17" y="40"/>
                </a:cxn>
                <a:cxn ang="0">
                  <a:pos x="22" y="37"/>
                </a:cxn>
                <a:cxn ang="0">
                  <a:pos x="35" y="18"/>
                </a:cxn>
                <a:cxn ang="0">
                  <a:pos x="35" y="18"/>
                </a:cxn>
                <a:cxn ang="0">
                  <a:pos x="54" y="29"/>
                </a:cxn>
                <a:cxn ang="0">
                  <a:pos x="57" y="29"/>
                </a:cxn>
                <a:cxn ang="0">
                  <a:pos x="61" y="27"/>
                </a:cxn>
                <a:cxn ang="0">
                  <a:pos x="78" y="5"/>
                </a:cxn>
                <a:cxn ang="0">
                  <a:pos x="79" y="2"/>
                </a:cxn>
              </a:cxnLst>
              <a:rect l="0" t="0" r="r" b="b"/>
              <a:pathLst>
                <a:path w="79" h="40">
                  <a:moveTo>
                    <a:pt x="79" y="2"/>
                  </a:moveTo>
                  <a:cubicBezTo>
                    <a:pt x="78" y="2"/>
                    <a:pt x="78" y="1"/>
                    <a:pt x="77" y="0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4" y="0"/>
                    <a:pt x="73" y="0"/>
                    <a:pt x="73" y="1"/>
                  </a:cubicBezTo>
                  <a:cubicBezTo>
                    <a:pt x="73" y="1"/>
                    <a:pt x="60" y="17"/>
                    <a:pt x="56" y="22"/>
                  </a:cubicBezTo>
                  <a:cubicBezTo>
                    <a:pt x="56" y="23"/>
                    <a:pt x="56" y="22"/>
                    <a:pt x="56" y="2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5" y="12"/>
                    <a:pt x="34" y="12"/>
                  </a:cubicBezTo>
                  <a:cubicBezTo>
                    <a:pt x="33" y="12"/>
                    <a:pt x="31" y="12"/>
                    <a:pt x="30" y="1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3"/>
                    <a:pt x="0" y="35"/>
                    <a:pt x="0" y="36"/>
                  </a:cubicBezTo>
                  <a:cubicBezTo>
                    <a:pt x="0" y="38"/>
                    <a:pt x="1" y="40"/>
                    <a:pt x="3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1" y="38"/>
                    <a:pt x="22" y="37"/>
                  </a:cubicBezTo>
                  <a:cubicBezTo>
                    <a:pt x="22" y="37"/>
                    <a:pt x="32" y="23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6" y="29"/>
                    <a:pt x="57" y="29"/>
                  </a:cubicBezTo>
                  <a:cubicBezTo>
                    <a:pt x="58" y="29"/>
                    <a:pt x="60" y="29"/>
                    <a:pt x="61" y="27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4"/>
                    <a:pt x="79" y="3"/>
                    <a:pt x="7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48"/>
            <p:cNvSpPr>
              <a:spLocks noEditPoints="1"/>
            </p:cNvSpPr>
            <p:nvPr/>
          </p:nvSpPr>
          <p:spPr bwMode="auto">
            <a:xfrm>
              <a:off x="2308226" y="1865311"/>
              <a:ext cx="273050" cy="193675"/>
            </a:xfrm>
            <a:custGeom>
              <a:avLst/>
              <a:gdLst/>
              <a:ahLst/>
              <a:cxnLst>
                <a:cxn ang="0">
                  <a:pos x="109" y="74"/>
                </a:cxn>
                <a:cxn ang="0">
                  <a:pos x="108" y="75"/>
                </a:cxn>
                <a:cxn ang="0">
                  <a:pos x="11" y="75"/>
                </a:cxn>
                <a:cxn ang="0">
                  <a:pos x="10" y="74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07" y="10"/>
                </a:cxn>
                <a:cxn ang="0">
                  <a:pos x="109" y="11"/>
                </a:cxn>
                <a:cxn ang="0">
                  <a:pos x="109" y="74"/>
                </a:cxn>
                <a:cxn ang="0">
                  <a:pos x="119" y="6"/>
                </a:cxn>
                <a:cxn ang="0">
                  <a:pos x="119" y="4"/>
                </a:cxn>
                <a:cxn ang="0">
                  <a:pos x="115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4" y="11"/>
                </a:cxn>
                <a:cxn ang="0">
                  <a:pos x="4" y="75"/>
                </a:cxn>
                <a:cxn ang="0">
                  <a:pos x="3" y="75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4" y="85"/>
                </a:cxn>
                <a:cxn ang="0">
                  <a:pos x="115" y="85"/>
                </a:cxn>
                <a:cxn ang="0">
                  <a:pos x="119" y="82"/>
                </a:cxn>
                <a:cxn ang="0">
                  <a:pos x="119" y="79"/>
                </a:cxn>
                <a:cxn ang="0">
                  <a:pos x="116" y="75"/>
                </a:cxn>
                <a:cxn ang="0">
                  <a:pos x="115" y="75"/>
                </a:cxn>
                <a:cxn ang="0">
                  <a:pos x="115" y="11"/>
                </a:cxn>
                <a:cxn ang="0">
                  <a:pos x="116" y="10"/>
                </a:cxn>
                <a:cxn ang="0">
                  <a:pos x="119" y="6"/>
                </a:cxn>
              </a:cxnLst>
              <a:rect l="0" t="0" r="r" b="b"/>
              <a:pathLst>
                <a:path w="119" h="85">
                  <a:moveTo>
                    <a:pt x="109" y="74"/>
                  </a:moveTo>
                  <a:cubicBezTo>
                    <a:pt x="109" y="75"/>
                    <a:pt x="108" y="75"/>
                    <a:pt x="108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75"/>
                    <a:pt x="10" y="75"/>
                    <a:pt x="10" y="7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0"/>
                    <a:pt x="109" y="10"/>
                    <a:pt x="109" y="11"/>
                  </a:cubicBezTo>
                  <a:lnTo>
                    <a:pt x="109" y="74"/>
                  </a:lnTo>
                  <a:close/>
                  <a:moveTo>
                    <a:pt x="119" y="6"/>
                  </a:moveTo>
                  <a:cubicBezTo>
                    <a:pt x="119" y="4"/>
                    <a:pt x="119" y="4"/>
                    <a:pt x="119" y="4"/>
                  </a:cubicBezTo>
                  <a:cubicBezTo>
                    <a:pt x="119" y="1"/>
                    <a:pt x="117" y="0"/>
                    <a:pt x="11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3" y="75"/>
                    <a:pt x="3" y="75"/>
                  </a:cubicBezTo>
                  <a:cubicBezTo>
                    <a:pt x="1" y="76"/>
                    <a:pt x="0" y="77"/>
                    <a:pt x="0" y="7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2" y="85"/>
                    <a:pt x="4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7" y="85"/>
                    <a:pt x="119" y="84"/>
                    <a:pt x="119" y="82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7"/>
                    <a:pt x="117" y="76"/>
                    <a:pt x="116" y="75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0"/>
                    <a:pt x="116" y="10"/>
                    <a:pt x="116" y="10"/>
                  </a:cubicBezTo>
                  <a:cubicBezTo>
                    <a:pt x="118" y="9"/>
                    <a:pt x="119" y="8"/>
                    <a:pt x="119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49"/>
            <p:cNvSpPr/>
            <p:nvPr/>
          </p:nvSpPr>
          <p:spPr bwMode="auto">
            <a:xfrm>
              <a:off x="2382838" y="2073274"/>
              <a:ext cx="125413" cy="66675"/>
            </a:xfrm>
            <a:custGeom>
              <a:avLst/>
              <a:gdLst/>
              <a:ahLst/>
              <a:cxnLst>
                <a:cxn ang="0">
                  <a:pos x="53" y="23"/>
                </a:cxn>
                <a:cxn ang="0">
                  <a:pos x="31" y="8"/>
                </a:cxn>
                <a:cxn ang="0">
                  <a:pos x="31" y="7"/>
                </a:cxn>
                <a:cxn ang="0">
                  <a:pos x="31" y="2"/>
                </a:cxn>
                <a:cxn ang="0">
                  <a:pos x="27" y="0"/>
                </a:cxn>
                <a:cxn ang="0">
                  <a:pos x="24" y="2"/>
                </a:cxn>
                <a:cxn ang="0">
                  <a:pos x="24" y="7"/>
                </a:cxn>
                <a:cxn ang="0">
                  <a:pos x="23" y="8"/>
                </a:cxn>
                <a:cxn ang="0">
                  <a:pos x="2" y="23"/>
                </a:cxn>
                <a:cxn ang="0">
                  <a:pos x="1" y="28"/>
                </a:cxn>
                <a:cxn ang="0">
                  <a:pos x="4" y="29"/>
                </a:cxn>
                <a:cxn ang="0">
                  <a:pos x="5" y="29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26"/>
                </a:cxn>
                <a:cxn ang="0">
                  <a:pos x="27" y="29"/>
                </a:cxn>
                <a:cxn ang="0">
                  <a:pos x="31" y="26"/>
                </a:cxn>
                <a:cxn ang="0">
                  <a:pos x="31" y="16"/>
                </a:cxn>
                <a:cxn ang="0">
                  <a:pos x="31" y="16"/>
                </a:cxn>
                <a:cxn ang="0">
                  <a:pos x="49" y="29"/>
                </a:cxn>
                <a:cxn ang="0">
                  <a:pos x="51" y="29"/>
                </a:cxn>
                <a:cxn ang="0">
                  <a:pos x="54" y="28"/>
                </a:cxn>
                <a:cxn ang="0">
                  <a:pos x="53" y="23"/>
                </a:cxn>
              </a:cxnLst>
              <a:rect l="0" t="0" r="r" b="b"/>
              <a:pathLst>
                <a:path w="55" h="29">
                  <a:moveTo>
                    <a:pt x="53" y="23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0"/>
                    <a:pt x="29" y="0"/>
                    <a:pt x="27" y="0"/>
                  </a:cubicBezTo>
                  <a:cubicBezTo>
                    <a:pt x="25" y="0"/>
                    <a:pt x="24" y="0"/>
                    <a:pt x="24" y="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3" y="8"/>
                    <a:pt x="23" y="8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1" y="29"/>
                    <a:pt x="2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8"/>
                    <a:pt x="25" y="29"/>
                    <a:pt x="27" y="29"/>
                  </a:cubicBezTo>
                  <a:cubicBezTo>
                    <a:pt x="29" y="29"/>
                    <a:pt x="31" y="28"/>
                    <a:pt x="31" y="2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9"/>
                    <a:pt x="51" y="29"/>
                  </a:cubicBezTo>
                  <a:cubicBezTo>
                    <a:pt x="52" y="29"/>
                    <a:pt x="53" y="29"/>
                    <a:pt x="54" y="28"/>
                  </a:cubicBezTo>
                  <a:cubicBezTo>
                    <a:pt x="55" y="26"/>
                    <a:pt x="55" y="24"/>
                    <a:pt x="53" y="2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Freeform 10"/>
          <p:cNvSpPr>
            <a:spLocks noEditPoints="1"/>
          </p:cNvSpPr>
          <p:nvPr/>
        </p:nvSpPr>
        <p:spPr bwMode="auto">
          <a:xfrm>
            <a:off x="9623389" y="4022569"/>
            <a:ext cx="401218" cy="393403"/>
          </a:xfrm>
          <a:custGeom>
            <a:avLst/>
            <a:gdLst/>
            <a:ahLst/>
            <a:cxnLst>
              <a:cxn ang="0">
                <a:pos x="368" y="372"/>
              </a:cxn>
              <a:cxn ang="0">
                <a:pos x="298" y="367"/>
              </a:cxn>
              <a:cxn ang="0">
                <a:pos x="339" y="306"/>
              </a:cxn>
              <a:cxn ang="0">
                <a:pos x="313" y="488"/>
              </a:cxn>
              <a:cxn ang="0">
                <a:pos x="411" y="520"/>
              </a:cxn>
              <a:cxn ang="0">
                <a:pos x="270" y="502"/>
              </a:cxn>
              <a:cxn ang="0">
                <a:pos x="523" y="310"/>
              </a:cxn>
              <a:cxn ang="0">
                <a:pos x="569" y="434"/>
              </a:cxn>
              <a:cxn ang="0">
                <a:pos x="596" y="466"/>
              </a:cxn>
              <a:cxn ang="0">
                <a:pos x="569" y="520"/>
              </a:cxn>
              <a:cxn ang="0">
                <a:pos x="531" y="466"/>
              </a:cxn>
              <a:cxn ang="0">
                <a:pos x="432" y="443"/>
              </a:cxn>
              <a:cxn ang="0">
                <a:pos x="531" y="369"/>
              </a:cxn>
              <a:cxn ang="0">
                <a:pos x="532" y="347"/>
              </a:cxn>
              <a:cxn ang="0">
                <a:pos x="473" y="434"/>
              </a:cxn>
              <a:cxn ang="0">
                <a:pos x="531" y="434"/>
              </a:cxn>
              <a:cxn ang="0">
                <a:pos x="709" y="450"/>
              </a:cxn>
              <a:cxn ang="0">
                <a:pos x="153" y="337"/>
              </a:cxn>
              <a:cxn ang="0">
                <a:pos x="213" y="333"/>
              </a:cxn>
              <a:cxn ang="0">
                <a:pos x="143" y="142"/>
              </a:cxn>
              <a:cxn ang="0">
                <a:pos x="13" y="298"/>
              </a:cxn>
              <a:cxn ang="0">
                <a:pos x="338" y="747"/>
              </a:cxn>
              <a:cxn ang="0">
                <a:pos x="808" y="449"/>
              </a:cxn>
              <a:cxn ang="0">
                <a:pos x="733" y="414"/>
              </a:cxn>
              <a:cxn ang="0">
                <a:pos x="794" y="309"/>
              </a:cxn>
              <a:cxn ang="0">
                <a:pos x="714" y="333"/>
              </a:cxn>
              <a:cxn ang="0">
                <a:pos x="732" y="365"/>
              </a:cxn>
              <a:cxn ang="0">
                <a:pos x="812" y="341"/>
              </a:cxn>
              <a:cxn ang="0">
                <a:pos x="794" y="309"/>
              </a:cxn>
              <a:cxn ang="0">
                <a:pos x="681" y="213"/>
              </a:cxn>
              <a:cxn ang="0">
                <a:pos x="686" y="250"/>
              </a:cxn>
              <a:cxn ang="0">
                <a:pos x="765" y="221"/>
              </a:cxn>
              <a:cxn ang="0">
                <a:pos x="760" y="184"/>
              </a:cxn>
              <a:cxn ang="0">
                <a:pos x="643" y="78"/>
              </a:cxn>
              <a:cxn ang="0">
                <a:pos x="602" y="151"/>
              </a:cxn>
              <a:cxn ang="0">
                <a:pos x="638" y="162"/>
              </a:cxn>
              <a:cxn ang="0">
                <a:pos x="679" y="89"/>
              </a:cxn>
              <a:cxn ang="0">
                <a:pos x="643" y="78"/>
              </a:cxn>
              <a:cxn ang="0">
                <a:pos x="495" y="88"/>
              </a:cxn>
              <a:cxn ang="0">
                <a:pos x="525" y="111"/>
              </a:cxn>
              <a:cxn ang="0">
                <a:pos x="561" y="35"/>
              </a:cxn>
              <a:cxn ang="0">
                <a:pos x="532" y="12"/>
              </a:cxn>
              <a:cxn ang="0">
                <a:pos x="375" y="17"/>
              </a:cxn>
              <a:cxn ang="0">
                <a:pos x="397" y="98"/>
              </a:cxn>
              <a:cxn ang="0">
                <a:pos x="430" y="81"/>
              </a:cxn>
              <a:cxn ang="0">
                <a:pos x="408" y="0"/>
              </a:cxn>
              <a:cxn ang="0">
                <a:pos x="375" y="17"/>
              </a:cxn>
              <a:cxn ang="0">
                <a:pos x="276" y="127"/>
              </a:cxn>
              <a:cxn ang="0">
                <a:pos x="313" y="123"/>
              </a:cxn>
              <a:cxn ang="0">
                <a:pos x="286" y="43"/>
              </a:cxn>
              <a:cxn ang="0">
                <a:pos x="249" y="47"/>
              </a:cxn>
              <a:cxn ang="0">
                <a:pos x="244" y="65"/>
              </a:cxn>
            </a:cxnLst>
            <a:rect l="0" t="0" r="r" b="b"/>
            <a:pathLst>
              <a:path w="813" h="799">
                <a:moveTo>
                  <a:pt x="270" y="502"/>
                </a:moveTo>
                <a:cubicBezTo>
                  <a:pt x="270" y="426"/>
                  <a:pt x="368" y="414"/>
                  <a:pt x="368" y="372"/>
                </a:cubicBezTo>
                <a:cubicBezTo>
                  <a:pt x="368" y="354"/>
                  <a:pt x="354" y="343"/>
                  <a:pt x="336" y="343"/>
                </a:cubicBezTo>
                <a:cubicBezTo>
                  <a:pt x="311" y="343"/>
                  <a:pt x="298" y="367"/>
                  <a:pt x="298" y="367"/>
                </a:cubicBezTo>
                <a:cubicBezTo>
                  <a:pt x="270" y="348"/>
                  <a:pt x="270" y="348"/>
                  <a:pt x="270" y="348"/>
                </a:cubicBezTo>
                <a:cubicBezTo>
                  <a:pt x="270" y="348"/>
                  <a:pt x="289" y="306"/>
                  <a:pt x="339" y="306"/>
                </a:cubicBezTo>
                <a:cubicBezTo>
                  <a:pt x="376" y="306"/>
                  <a:pt x="408" y="329"/>
                  <a:pt x="408" y="369"/>
                </a:cubicBezTo>
                <a:cubicBezTo>
                  <a:pt x="408" y="436"/>
                  <a:pt x="314" y="448"/>
                  <a:pt x="313" y="488"/>
                </a:cubicBezTo>
                <a:cubicBezTo>
                  <a:pt x="411" y="488"/>
                  <a:pt x="411" y="488"/>
                  <a:pt x="411" y="488"/>
                </a:cubicBezTo>
                <a:cubicBezTo>
                  <a:pt x="411" y="520"/>
                  <a:pt x="411" y="520"/>
                  <a:pt x="411" y="520"/>
                </a:cubicBezTo>
                <a:cubicBezTo>
                  <a:pt x="271" y="520"/>
                  <a:pt x="271" y="520"/>
                  <a:pt x="271" y="520"/>
                </a:cubicBezTo>
                <a:cubicBezTo>
                  <a:pt x="271" y="514"/>
                  <a:pt x="270" y="508"/>
                  <a:pt x="270" y="502"/>
                </a:cubicBezTo>
                <a:close/>
                <a:moveTo>
                  <a:pt x="432" y="443"/>
                </a:moveTo>
                <a:cubicBezTo>
                  <a:pt x="523" y="310"/>
                  <a:pt x="523" y="310"/>
                  <a:pt x="523" y="310"/>
                </a:cubicBezTo>
                <a:cubicBezTo>
                  <a:pt x="569" y="310"/>
                  <a:pt x="569" y="310"/>
                  <a:pt x="569" y="310"/>
                </a:cubicBezTo>
                <a:cubicBezTo>
                  <a:pt x="569" y="434"/>
                  <a:pt x="569" y="434"/>
                  <a:pt x="569" y="434"/>
                </a:cubicBezTo>
                <a:cubicBezTo>
                  <a:pt x="596" y="434"/>
                  <a:pt x="596" y="434"/>
                  <a:pt x="596" y="434"/>
                </a:cubicBezTo>
                <a:cubicBezTo>
                  <a:pt x="596" y="466"/>
                  <a:pt x="596" y="466"/>
                  <a:pt x="596" y="466"/>
                </a:cubicBezTo>
                <a:cubicBezTo>
                  <a:pt x="569" y="466"/>
                  <a:pt x="569" y="466"/>
                  <a:pt x="569" y="466"/>
                </a:cubicBezTo>
                <a:cubicBezTo>
                  <a:pt x="569" y="520"/>
                  <a:pt x="569" y="520"/>
                  <a:pt x="569" y="520"/>
                </a:cubicBezTo>
                <a:cubicBezTo>
                  <a:pt x="531" y="520"/>
                  <a:pt x="531" y="520"/>
                  <a:pt x="531" y="520"/>
                </a:cubicBezTo>
                <a:cubicBezTo>
                  <a:pt x="531" y="466"/>
                  <a:pt x="531" y="466"/>
                  <a:pt x="531" y="466"/>
                </a:cubicBezTo>
                <a:cubicBezTo>
                  <a:pt x="432" y="466"/>
                  <a:pt x="432" y="466"/>
                  <a:pt x="432" y="466"/>
                </a:cubicBezTo>
                <a:lnTo>
                  <a:pt x="432" y="443"/>
                </a:lnTo>
                <a:close/>
                <a:moveTo>
                  <a:pt x="531" y="434"/>
                </a:moveTo>
                <a:cubicBezTo>
                  <a:pt x="531" y="369"/>
                  <a:pt x="531" y="369"/>
                  <a:pt x="531" y="369"/>
                </a:cubicBezTo>
                <a:cubicBezTo>
                  <a:pt x="531" y="359"/>
                  <a:pt x="532" y="347"/>
                  <a:pt x="532" y="347"/>
                </a:cubicBezTo>
                <a:cubicBezTo>
                  <a:pt x="532" y="347"/>
                  <a:pt x="532" y="347"/>
                  <a:pt x="532" y="347"/>
                </a:cubicBezTo>
                <a:cubicBezTo>
                  <a:pt x="532" y="347"/>
                  <a:pt x="527" y="359"/>
                  <a:pt x="521" y="367"/>
                </a:cubicBezTo>
                <a:cubicBezTo>
                  <a:pt x="473" y="434"/>
                  <a:pt x="473" y="434"/>
                  <a:pt x="473" y="434"/>
                </a:cubicBezTo>
                <a:cubicBezTo>
                  <a:pt x="473" y="434"/>
                  <a:pt x="473" y="434"/>
                  <a:pt x="473" y="434"/>
                </a:cubicBezTo>
                <a:lnTo>
                  <a:pt x="531" y="434"/>
                </a:lnTo>
                <a:close/>
                <a:moveTo>
                  <a:pt x="717" y="423"/>
                </a:moveTo>
                <a:cubicBezTo>
                  <a:pt x="709" y="450"/>
                  <a:pt x="709" y="450"/>
                  <a:pt x="709" y="450"/>
                </a:cubicBezTo>
                <a:cubicBezTo>
                  <a:pt x="668" y="599"/>
                  <a:pt x="516" y="693"/>
                  <a:pt x="365" y="656"/>
                </a:cubicBezTo>
                <a:cubicBezTo>
                  <a:pt x="221" y="620"/>
                  <a:pt x="131" y="480"/>
                  <a:pt x="153" y="337"/>
                </a:cubicBezTo>
                <a:cubicBezTo>
                  <a:pt x="196" y="349"/>
                  <a:pt x="196" y="349"/>
                  <a:pt x="196" y="349"/>
                </a:cubicBezTo>
                <a:cubicBezTo>
                  <a:pt x="206" y="352"/>
                  <a:pt x="216" y="343"/>
                  <a:pt x="213" y="333"/>
                </a:cubicBezTo>
                <a:cubicBezTo>
                  <a:pt x="166" y="149"/>
                  <a:pt x="166" y="149"/>
                  <a:pt x="166" y="149"/>
                </a:cubicBezTo>
                <a:cubicBezTo>
                  <a:pt x="163" y="139"/>
                  <a:pt x="151" y="135"/>
                  <a:pt x="143" y="142"/>
                </a:cubicBezTo>
                <a:cubicBezTo>
                  <a:pt x="7" y="275"/>
                  <a:pt x="7" y="275"/>
                  <a:pt x="7" y="275"/>
                </a:cubicBezTo>
                <a:cubicBezTo>
                  <a:pt x="0" y="283"/>
                  <a:pt x="3" y="295"/>
                  <a:pt x="13" y="298"/>
                </a:cubicBezTo>
                <a:cubicBezTo>
                  <a:pt x="61" y="312"/>
                  <a:pt x="61" y="312"/>
                  <a:pt x="61" y="312"/>
                </a:cubicBezTo>
                <a:cubicBezTo>
                  <a:pt x="25" y="504"/>
                  <a:pt x="144" y="696"/>
                  <a:pt x="338" y="747"/>
                </a:cubicBezTo>
                <a:cubicBezTo>
                  <a:pt x="540" y="799"/>
                  <a:pt x="745" y="675"/>
                  <a:pt x="801" y="474"/>
                </a:cubicBezTo>
                <a:cubicBezTo>
                  <a:pt x="808" y="449"/>
                  <a:pt x="808" y="449"/>
                  <a:pt x="808" y="449"/>
                </a:cubicBezTo>
                <a:cubicBezTo>
                  <a:pt x="810" y="442"/>
                  <a:pt x="806" y="434"/>
                  <a:pt x="799" y="432"/>
                </a:cubicBezTo>
                <a:cubicBezTo>
                  <a:pt x="733" y="414"/>
                  <a:pt x="733" y="414"/>
                  <a:pt x="733" y="414"/>
                </a:cubicBezTo>
                <a:cubicBezTo>
                  <a:pt x="726" y="412"/>
                  <a:pt x="719" y="416"/>
                  <a:pt x="717" y="423"/>
                </a:cubicBezTo>
                <a:close/>
                <a:moveTo>
                  <a:pt x="794" y="309"/>
                </a:moveTo>
                <a:cubicBezTo>
                  <a:pt x="725" y="317"/>
                  <a:pt x="725" y="317"/>
                  <a:pt x="725" y="317"/>
                </a:cubicBezTo>
                <a:cubicBezTo>
                  <a:pt x="718" y="318"/>
                  <a:pt x="713" y="325"/>
                  <a:pt x="714" y="333"/>
                </a:cubicBezTo>
                <a:cubicBezTo>
                  <a:pt x="716" y="354"/>
                  <a:pt x="716" y="354"/>
                  <a:pt x="716" y="354"/>
                </a:cubicBezTo>
                <a:cubicBezTo>
                  <a:pt x="717" y="361"/>
                  <a:pt x="724" y="366"/>
                  <a:pt x="732" y="365"/>
                </a:cubicBezTo>
                <a:cubicBezTo>
                  <a:pt x="800" y="356"/>
                  <a:pt x="800" y="356"/>
                  <a:pt x="800" y="356"/>
                </a:cubicBezTo>
                <a:cubicBezTo>
                  <a:pt x="808" y="355"/>
                  <a:pt x="813" y="349"/>
                  <a:pt x="812" y="341"/>
                </a:cubicBezTo>
                <a:cubicBezTo>
                  <a:pt x="809" y="320"/>
                  <a:pt x="809" y="320"/>
                  <a:pt x="809" y="320"/>
                </a:cubicBezTo>
                <a:cubicBezTo>
                  <a:pt x="808" y="313"/>
                  <a:pt x="801" y="308"/>
                  <a:pt x="794" y="309"/>
                </a:cubicBezTo>
                <a:close/>
                <a:moveTo>
                  <a:pt x="741" y="179"/>
                </a:moveTo>
                <a:cubicBezTo>
                  <a:pt x="681" y="213"/>
                  <a:pt x="681" y="213"/>
                  <a:pt x="681" y="213"/>
                </a:cubicBezTo>
                <a:cubicBezTo>
                  <a:pt x="674" y="216"/>
                  <a:pt x="672" y="225"/>
                  <a:pt x="676" y="231"/>
                </a:cubicBezTo>
                <a:cubicBezTo>
                  <a:pt x="686" y="250"/>
                  <a:pt x="686" y="250"/>
                  <a:pt x="686" y="250"/>
                </a:cubicBezTo>
                <a:cubicBezTo>
                  <a:pt x="690" y="256"/>
                  <a:pt x="698" y="258"/>
                  <a:pt x="704" y="255"/>
                </a:cubicBezTo>
                <a:cubicBezTo>
                  <a:pt x="765" y="221"/>
                  <a:pt x="765" y="221"/>
                  <a:pt x="765" y="221"/>
                </a:cubicBezTo>
                <a:cubicBezTo>
                  <a:pt x="771" y="217"/>
                  <a:pt x="774" y="209"/>
                  <a:pt x="770" y="202"/>
                </a:cubicBezTo>
                <a:cubicBezTo>
                  <a:pt x="760" y="184"/>
                  <a:pt x="760" y="184"/>
                  <a:pt x="760" y="184"/>
                </a:cubicBezTo>
                <a:cubicBezTo>
                  <a:pt x="756" y="177"/>
                  <a:pt x="748" y="175"/>
                  <a:pt x="741" y="179"/>
                </a:cubicBezTo>
                <a:close/>
                <a:moveTo>
                  <a:pt x="643" y="78"/>
                </a:moveTo>
                <a:cubicBezTo>
                  <a:pt x="600" y="132"/>
                  <a:pt x="600" y="132"/>
                  <a:pt x="600" y="132"/>
                </a:cubicBezTo>
                <a:cubicBezTo>
                  <a:pt x="596" y="138"/>
                  <a:pt x="597" y="147"/>
                  <a:pt x="602" y="151"/>
                </a:cubicBezTo>
                <a:cubicBezTo>
                  <a:pt x="619" y="165"/>
                  <a:pt x="619" y="165"/>
                  <a:pt x="619" y="165"/>
                </a:cubicBezTo>
                <a:cubicBezTo>
                  <a:pt x="625" y="169"/>
                  <a:pt x="633" y="168"/>
                  <a:pt x="638" y="162"/>
                </a:cubicBezTo>
                <a:cubicBezTo>
                  <a:pt x="681" y="108"/>
                  <a:pt x="681" y="108"/>
                  <a:pt x="681" y="108"/>
                </a:cubicBezTo>
                <a:cubicBezTo>
                  <a:pt x="686" y="102"/>
                  <a:pt x="685" y="94"/>
                  <a:pt x="679" y="89"/>
                </a:cubicBezTo>
                <a:cubicBezTo>
                  <a:pt x="663" y="76"/>
                  <a:pt x="663" y="76"/>
                  <a:pt x="663" y="76"/>
                </a:cubicBezTo>
                <a:cubicBezTo>
                  <a:pt x="657" y="71"/>
                  <a:pt x="648" y="72"/>
                  <a:pt x="643" y="78"/>
                </a:cubicBezTo>
                <a:close/>
                <a:moveTo>
                  <a:pt x="515" y="22"/>
                </a:moveTo>
                <a:cubicBezTo>
                  <a:pt x="495" y="88"/>
                  <a:pt x="495" y="88"/>
                  <a:pt x="495" y="88"/>
                </a:cubicBezTo>
                <a:cubicBezTo>
                  <a:pt x="493" y="95"/>
                  <a:pt x="497" y="103"/>
                  <a:pt x="505" y="105"/>
                </a:cubicBezTo>
                <a:cubicBezTo>
                  <a:pt x="525" y="111"/>
                  <a:pt x="525" y="111"/>
                  <a:pt x="525" y="111"/>
                </a:cubicBezTo>
                <a:cubicBezTo>
                  <a:pt x="532" y="113"/>
                  <a:pt x="540" y="109"/>
                  <a:pt x="542" y="102"/>
                </a:cubicBezTo>
                <a:cubicBezTo>
                  <a:pt x="561" y="35"/>
                  <a:pt x="561" y="35"/>
                  <a:pt x="561" y="35"/>
                </a:cubicBezTo>
                <a:cubicBezTo>
                  <a:pt x="564" y="28"/>
                  <a:pt x="560" y="21"/>
                  <a:pt x="552" y="18"/>
                </a:cubicBezTo>
                <a:cubicBezTo>
                  <a:pt x="532" y="12"/>
                  <a:pt x="532" y="12"/>
                  <a:pt x="532" y="12"/>
                </a:cubicBezTo>
                <a:cubicBezTo>
                  <a:pt x="525" y="10"/>
                  <a:pt x="517" y="14"/>
                  <a:pt x="515" y="22"/>
                </a:cubicBezTo>
                <a:close/>
                <a:moveTo>
                  <a:pt x="375" y="17"/>
                </a:moveTo>
                <a:cubicBezTo>
                  <a:pt x="382" y="86"/>
                  <a:pt x="382" y="86"/>
                  <a:pt x="382" y="86"/>
                </a:cubicBezTo>
                <a:cubicBezTo>
                  <a:pt x="382" y="94"/>
                  <a:pt x="389" y="99"/>
                  <a:pt x="397" y="98"/>
                </a:cubicBezTo>
                <a:cubicBezTo>
                  <a:pt x="417" y="96"/>
                  <a:pt x="417" y="96"/>
                  <a:pt x="417" y="96"/>
                </a:cubicBezTo>
                <a:cubicBezTo>
                  <a:pt x="425" y="96"/>
                  <a:pt x="430" y="89"/>
                  <a:pt x="430" y="81"/>
                </a:cubicBezTo>
                <a:cubicBezTo>
                  <a:pt x="423" y="13"/>
                  <a:pt x="423" y="13"/>
                  <a:pt x="423" y="13"/>
                </a:cubicBezTo>
                <a:cubicBezTo>
                  <a:pt x="422" y="5"/>
                  <a:pt x="416" y="0"/>
                  <a:pt x="408" y="0"/>
                </a:cubicBezTo>
                <a:cubicBezTo>
                  <a:pt x="387" y="2"/>
                  <a:pt x="387" y="2"/>
                  <a:pt x="387" y="2"/>
                </a:cubicBezTo>
                <a:cubicBezTo>
                  <a:pt x="380" y="3"/>
                  <a:pt x="374" y="10"/>
                  <a:pt x="375" y="17"/>
                </a:cubicBezTo>
                <a:close/>
                <a:moveTo>
                  <a:pt x="244" y="65"/>
                </a:moveTo>
                <a:cubicBezTo>
                  <a:pt x="276" y="127"/>
                  <a:pt x="276" y="127"/>
                  <a:pt x="276" y="127"/>
                </a:cubicBezTo>
                <a:cubicBezTo>
                  <a:pt x="279" y="134"/>
                  <a:pt x="287" y="136"/>
                  <a:pt x="294" y="133"/>
                </a:cubicBezTo>
                <a:cubicBezTo>
                  <a:pt x="313" y="123"/>
                  <a:pt x="313" y="123"/>
                  <a:pt x="313" y="123"/>
                </a:cubicBezTo>
                <a:cubicBezTo>
                  <a:pt x="319" y="120"/>
                  <a:pt x="322" y="111"/>
                  <a:pt x="318" y="105"/>
                </a:cubicBezTo>
                <a:cubicBezTo>
                  <a:pt x="286" y="43"/>
                  <a:pt x="286" y="43"/>
                  <a:pt x="286" y="43"/>
                </a:cubicBezTo>
                <a:cubicBezTo>
                  <a:pt x="283" y="37"/>
                  <a:pt x="275" y="34"/>
                  <a:pt x="268" y="37"/>
                </a:cubicBezTo>
                <a:cubicBezTo>
                  <a:pt x="249" y="47"/>
                  <a:pt x="249" y="47"/>
                  <a:pt x="249" y="47"/>
                </a:cubicBezTo>
                <a:cubicBezTo>
                  <a:pt x="243" y="51"/>
                  <a:pt x="240" y="59"/>
                  <a:pt x="244" y="6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38" tIns="45719" rIns="91438" bIns="45719" numCol="1" anchor="t" anchorCtr="0" compatLnSpc="1"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1486694" y="1701602"/>
            <a:ext cx="9937104" cy="53151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对付传染病有效的方法就是合理搭配饮食、加强锻炼、养成良好的生活习惯、注意劳逸结合等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032573" y="451751"/>
            <a:ext cx="306034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预防传染病的措施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106"/>
          <p:cNvSpPr/>
          <p:nvPr/>
        </p:nvSpPr>
        <p:spPr>
          <a:xfrm>
            <a:off x="7056145" y="2610080"/>
            <a:ext cx="2271890" cy="3265263"/>
          </a:xfrm>
          <a:prstGeom prst="roundRect">
            <a:avLst>
              <a:gd name="adj" fmla="val 0"/>
            </a:avLst>
          </a:prstGeom>
          <a:blipFill>
            <a:blip r:embed="rId1"/>
            <a:srcRect/>
            <a:stretch>
              <a:fillRect l="-64938" r="-6493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角 107"/>
          <p:cNvSpPr/>
          <p:nvPr/>
        </p:nvSpPr>
        <p:spPr>
          <a:xfrm>
            <a:off x="3286894" y="2586637"/>
            <a:ext cx="2271890" cy="3265263"/>
          </a:xfrm>
          <a:prstGeom prst="roundRect">
            <a:avLst>
              <a:gd name="adj" fmla="val 0"/>
            </a:avLst>
          </a:prstGeom>
          <a:blipFill>
            <a:blip r:embed="rId2"/>
            <a:srcRect/>
            <a:stretch>
              <a:fillRect l="-77709" r="-7770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Down Arrow Callout 17"/>
          <p:cNvSpPr/>
          <p:nvPr/>
        </p:nvSpPr>
        <p:spPr>
          <a:xfrm flipV="1">
            <a:off x="3280498" y="3853648"/>
            <a:ext cx="2274767" cy="1998253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3291705" y="4495058"/>
            <a:ext cx="2263560" cy="11871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避免接触传染病人，尽量不到传染病流行疫区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Down Arrow Callout 18"/>
          <p:cNvSpPr/>
          <p:nvPr/>
        </p:nvSpPr>
        <p:spPr>
          <a:xfrm flipV="1">
            <a:off x="7061601" y="3877091"/>
            <a:ext cx="2266434" cy="1998253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34"/>
          <p:cNvSpPr txBox="1"/>
          <p:nvPr/>
        </p:nvSpPr>
        <p:spPr>
          <a:xfrm>
            <a:off x="7064475" y="4518501"/>
            <a:ext cx="2263560" cy="8178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传染病人用过的物品及房间要适当消毒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6" name="Group 24"/>
          <p:cNvGrpSpPr/>
          <p:nvPr/>
        </p:nvGrpSpPr>
        <p:grpSpPr>
          <a:xfrm>
            <a:off x="4269209" y="4105185"/>
            <a:ext cx="334571" cy="342475"/>
            <a:chOff x="2308225" y="2935287"/>
            <a:chExt cx="273050" cy="279400"/>
          </a:xfrm>
          <a:solidFill>
            <a:schemeClr val="bg1"/>
          </a:solidFill>
        </p:grpSpPr>
        <p:sp>
          <p:nvSpPr>
            <p:cNvPr id="27" name="Freeform 294"/>
            <p:cNvSpPr/>
            <p:nvPr/>
          </p:nvSpPr>
          <p:spPr bwMode="auto">
            <a:xfrm>
              <a:off x="2308225" y="2935287"/>
              <a:ext cx="246062" cy="279400"/>
            </a:xfrm>
            <a:custGeom>
              <a:avLst/>
              <a:gdLst/>
              <a:ahLst/>
              <a:cxnLst>
                <a:cxn ang="0">
                  <a:pos x="66" y="97"/>
                </a:cxn>
                <a:cxn ang="0">
                  <a:pos x="95" y="68"/>
                </a:cxn>
                <a:cxn ang="0">
                  <a:pos x="103" y="69"/>
                </a:cxn>
                <a:cxn ang="0">
                  <a:pos x="105" y="67"/>
                </a:cxn>
                <a:cxn ang="0">
                  <a:pos x="107" y="55"/>
                </a:cxn>
                <a:cxn ang="0">
                  <a:pos x="107" y="20"/>
                </a:cxn>
                <a:cxn ang="0">
                  <a:pos x="104" y="17"/>
                </a:cxn>
                <a:cxn ang="0">
                  <a:pos x="85" y="15"/>
                </a:cxn>
                <a:cxn ang="0">
                  <a:pos x="53" y="0"/>
                </a:cxn>
                <a:cxn ang="0">
                  <a:pos x="26" y="15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55"/>
                </a:cxn>
                <a:cxn ang="0">
                  <a:pos x="53" y="122"/>
                </a:cxn>
                <a:cxn ang="0">
                  <a:pos x="70" y="114"/>
                </a:cxn>
                <a:cxn ang="0">
                  <a:pos x="70" y="112"/>
                </a:cxn>
                <a:cxn ang="0">
                  <a:pos x="66" y="97"/>
                </a:cxn>
              </a:cxnLst>
              <a:rect l="0" t="0" r="r" b="b"/>
              <a:pathLst>
                <a:path w="107" h="122">
                  <a:moveTo>
                    <a:pt x="66" y="97"/>
                  </a:moveTo>
                  <a:cubicBezTo>
                    <a:pt x="66" y="81"/>
                    <a:pt x="79" y="68"/>
                    <a:pt x="95" y="68"/>
                  </a:cubicBezTo>
                  <a:cubicBezTo>
                    <a:pt x="98" y="68"/>
                    <a:pt x="101" y="68"/>
                    <a:pt x="103" y="69"/>
                  </a:cubicBezTo>
                  <a:cubicBezTo>
                    <a:pt x="104" y="69"/>
                    <a:pt x="105" y="68"/>
                    <a:pt x="105" y="67"/>
                  </a:cubicBezTo>
                  <a:cubicBezTo>
                    <a:pt x="106" y="63"/>
                    <a:pt x="107" y="59"/>
                    <a:pt x="107" y="55"/>
                  </a:cubicBezTo>
                  <a:cubicBezTo>
                    <a:pt x="107" y="55"/>
                    <a:pt x="107" y="20"/>
                    <a:pt x="107" y="20"/>
                  </a:cubicBezTo>
                  <a:cubicBezTo>
                    <a:pt x="107" y="17"/>
                    <a:pt x="105" y="17"/>
                    <a:pt x="104" y="17"/>
                  </a:cubicBezTo>
                  <a:cubicBezTo>
                    <a:pt x="98" y="17"/>
                    <a:pt x="91" y="17"/>
                    <a:pt x="85" y="15"/>
                  </a:cubicBezTo>
                  <a:cubicBezTo>
                    <a:pt x="71" y="11"/>
                    <a:pt x="58" y="0"/>
                    <a:pt x="53" y="0"/>
                  </a:cubicBezTo>
                  <a:cubicBezTo>
                    <a:pt x="49" y="0"/>
                    <a:pt x="40" y="11"/>
                    <a:pt x="26" y="15"/>
                  </a:cubicBezTo>
                  <a:cubicBezTo>
                    <a:pt x="18" y="17"/>
                    <a:pt x="10" y="17"/>
                    <a:pt x="3" y="16"/>
                  </a:cubicBezTo>
                  <a:cubicBezTo>
                    <a:pt x="2" y="16"/>
                    <a:pt x="1" y="16"/>
                    <a:pt x="1" y="19"/>
                  </a:cubicBezTo>
                  <a:cubicBezTo>
                    <a:pt x="1" y="20"/>
                    <a:pt x="0" y="55"/>
                    <a:pt x="0" y="55"/>
                  </a:cubicBezTo>
                  <a:cubicBezTo>
                    <a:pt x="0" y="90"/>
                    <a:pt x="43" y="122"/>
                    <a:pt x="53" y="122"/>
                  </a:cubicBezTo>
                  <a:cubicBezTo>
                    <a:pt x="57" y="122"/>
                    <a:pt x="62" y="120"/>
                    <a:pt x="70" y="114"/>
                  </a:cubicBezTo>
                  <a:cubicBezTo>
                    <a:pt x="71" y="113"/>
                    <a:pt x="70" y="113"/>
                    <a:pt x="70" y="112"/>
                  </a:cubicBezTo>
                  <a:cubicBezTo>
                    <a:pt x="67" y="108"/>
                    <a:pt x="66" y="102"/>
                    <a:pt x="66" y="9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95"/>
            <p:cNvSpPr/>
            <p:nvPr/>
          </p:nvSpPr>
          <p:spPr bwMode="auto">
            <a:xfrm>
              <a:off x="2471738" y="3121024"/>
              <a:ext cx="109537" cy="73025"/>
            </a:xfrm>
            <a:custGeom>
              <a:avLst/>
              <a:gdLst/>
              <a:ahLst/>
              <a:cxnLst>
                <a:cxn ang="0">
                  <a:pos x="24" y="31"/>
                </a:cxn>
                <a:cxn ang="0">
                  <a:pos x="20" y="31"/>
                </a:cxn>
                <a:cxn ang="0">
                  <a:pos x="2" y="17"/>
                </a:cxn>
                <a:cxn ang="0">
                  <a:pos x="1" y="14"/>
                </a:cxn>
                <a:cxn ang="0">
                  <a:pos x="4" y="11"/>
                </a:cxn>
                <a:cxn ang="0">
                  <a:pos x="7" y="10"/>
                </a:cxn>
                <a:cxn ang="0">
                  <a:pos x="19" y="19"/>
                </a:cxn>
                <a:cxn ang="0">
                  <a:pos x="23" y="18"/>
                </a:cxn>
                <a:cxn ang="0">
                  <a:pos x="40" y="1"/>
                </a:cxn>
                <a:cxn ang="0">
                  <a:pos x="44" y="1"/>
                </a:cxn>
                <a:cxn ang="0">
                  <a:pos x="47" y="3"/>
                </a:cxn>
                <a:cxn ang="0">
                  <a:pos x="47" y="7"/>
                </a:cxn>
                <a:cxn ang="0">
                  <a:pos x="24" y="31"/>
                </a:cxn>
              </a:cxnLst>
              <a:rect l="0" t="0" r="r" b="b"/>
              <a:pathLst>
                <a:path w="48" h="32">
                  <a:moveTo>
                    <a:pt x="24" y="31"/>
                  </a:moveTo>
                  <a:cubicBezTo>
                    <a:pt x="23" y="32"/>
                    <a:pt x="21" y="32"/>
                    <a:pt x="20" y="31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5"/>
                    <a:pt x="1" y="14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6" y="9"/>
                    <a:pt x="7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2" y="20"/>
                    <a:pt x="23" y="1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6"/>
                    <a:pt x="47" y="7"/>
                  </a:cubicBezTo>
                  <a:lnTo>
                    <a:pt x="24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7"/>
          <p:cNvGrpSpPr/>
          <p:nvPr/>
        </p:nvGrpSpPr>
        <p:grpSpPr>
          <a:xfrm>
            <a:off x="8007409" y="4114303"/>
            <a:ext cx="368831" cy="371109"/>
            <a:chOff x="2308226" y="1865311"/>
            <a:chExt cx="273050" cy="274638"/>
          </a:xfrm>
          <a:solidFill>
            <a:schemeClr val="bg1"/>
          </a:solidFill>
        </p:grpSpPr>
        <p:sp>
          <p:nvSpPr>
            <p:cNvPr id="30" name="Freeform 147"/>
            <p:cNvSpPr/>
            <p:nvPr/>
          </p:nvSpPr>
          <p:spPr bwMode="auto">
            <a:xfrm>
              <a:off x="2354263" y="1914524"/>
              <a:ext cx="180975" cy="92075"/>
            </a:xfrm>
            <a:custGeom>
              <a:avLst/>
              <a:gdLst/>
              <a:ahLst/>
              <a:cxnLst>
                <a:cxn ang="0">
                  <a:pos x="79" y="2"/>
                </a:cxn>
                <a:cxn ang="0">
                  <a:pos x="77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56" y="22"/>
                </a:cxn>
                <a:cxn ang="0">
                  <a:pos x="56" y="22"/>
                </a:cxn>
                <a:cxn ang="0">
                  <a:pos x="37" y="12"/>
                </a:cxn>
                <a:cxn ang="0">
                  <a:pos x="34" y="12"/>
                </a:cxn>
                <a:cxn ang="0">
                  <a:pos x="30" y="14"/>
                </a:cxn>
                <a:cxn ang="0">
                  <a:pos x="17" y="33"/>
                </a:cxn>
                <a:cxn ang="0">
                  <a:pos x="17" y="33"/>
                </a:cxn>
                <a:cxn ang="0">
                  <a:pos x="3" y="33"/>
                </a:cxn>
                <a:cxn ang="0">
                  <a:pos x="0" y="36"/>
                </a:cxn>
                <a:cxn ang="0">
                  <a:pos x="3" y="40"/>
                </a:cxn>
                <a:cxn ang="0">
                  <a:pos x="17" y="40"/>
                </a:cxn>
                <a:cxn ang="0">
                  <a:pos x="22" y="37"/>
                </a:cxn>
                <a:cxn ang="0">
                  <a:pos x="35" y="18"/>
                </a:cxn>
                <a:cxn ang="0">
                  <a:pos x="35" y="18"/>
                </a:cxn>
                <a:cxn ang="0">
                  <a:pos x="54" y="29"/>
                </a:cxn>
                <a:cxn ang="0">
                  <a:pos x="57" y="29"/>
                </a:cxn>
                <a:cxn ang="0">
                  <a:pos x="61" y="27"/>
                </a:cxn>
                <a:cxn ang="0">
                  <a:pos x="78" y="5"/>
                </a:cxn>
                <a:cxn ang="0">
                  <a:pos x="79" y="2"/>
                </a:cxn>
              </a:cxnLst>
              <a:rect l="0" t="0" r="r" b="b"/>
              <a:pathLst>
                <a:path w="79" h="40">
                  <a:moveTo>
                    <a:pt x="79" y="2"/>
                  </a:moveTo>
                  <a:cubicBezTo>
                    <a:pt x="78" y="2"/>
                    <a:pt x="78" y="1"/>
                    <a:pt x="77" y="0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4" y="0"/>
                    <a:pt x="73" y="0"/>
                    <a:pt x="73" y="1"/>
                  </a:cubicBezTo>
                  <a:cubicBezTo>
                    <a:pt x="73" y="1"/>
                    <a:pt x="60" y="17"/>
                    <a:pt x="56" y="22"/>
                  </a:cubicBezTo>
                  <a:cubicBezTo>
                    <a:pt x="56" y="23"/>
                    <a:pt x="56" y="22"/>
                    <a:pt x="56" y="2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5" y="12"/>
                    <a:pt x="34" y="12"/>
                  </a:cubicBezTo>
                  <a:cubicBezTo>
                    <a:pt x="33" y="12"/>
                    <a:pt x="31" y="12"/>
                    <a:pt x="30" y="1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3"/>
                    <a:pt x="0" y="35"/>
                    <a:pt x="0" y="36"/>
                  </a:cubicBezTo>
                  <a:cubicBezTo>
                    <a:pt x="0" y="38"/>
                    <a:pt x="1" y="40"/>
                    <a:pt x="3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1" y="38"/>
                    <a:pt x="22" y="37"/>
                  </a:cubicBezTo>
                  <a:cubicBezTo>
                    <a:pt x="22" y="37"/>
                    <a:pt x="32" y="23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6" y="29"/>
                    <a:pt x="57" y="29"/>
                  </a:cubicBezTo>
                  <a:cubicBezTo>
                    <a:pt x="58" y="29"/>
                    <a:pt x="60" y="29"/>
                    <a:pt x="61" y="27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4"/>
                    <a:pt x="79" y="3"/>
                    <a:pt x="7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48"/>
            <p:cNvSpPr>
              <a:spLocks noEditPoints="1"/>
            </p:cNvSpPr>
            <p:nvPr/>
          </p:nvSpPr>
          <p:spPr bwMode="auto">
            <a:xfrm>
              <a:off x="2308226" y="1865311"/>
              <a:ext cx="273050" cy="193675"/>
            </a:xfrm>
            <a:custGeom>
              <a:avLst/>
              <a:gdLst/>
              <a:ahLst/>
              <a:cxnLst>
                <a:cxn ang="0">
                  <a:pos x="109" y="74"/>
                </a:cxn>
                <a:cxn ang="0">
                  <a:pos x="108" y="75"/>
                </a:cxn>
                <a:cxn ang="0">
                  <a:pos x="11" y="75"/>
                </a:cxn>
                <a:cxn ang="0">
                  <a:pos x="10" y="74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07" y="10"/>
                </a:cxn>
                <a:cxn ang="0">
                  <a:pos x="109" y="11"/>
                </a:cxn>
                <a:cxn ang="0">
                  <a:pos x="109" y="74"/>
                </a:cxn>
                <a:cxn ang="0">
                  <a:pos x="119" y="6"/>
                </a:cxn>
                <a:cxn ang="0">
                  <a:pos x="119" y="4"/>
                </a:cxn>
                <a:cxn ang="0">
                  <a:pos x="115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4" y="11"/>
                </a:cxn>
                <a:cxn ang="0">
                  <a:pos x="4" y="75"/>
                </a:cxn>
                <a:cxn ang="0">
                  <a:pos x="3" y="75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4" y="85"/>
                </a:cxn>
                <a:cxn ang="0">
                  <a:pos x="115" y="85"/>
                </a:cxn>
                <a:cxn ang="0">
                  <a:pos x="119" y="82"/>
                </a:cxn>
                <a:cxn ang="0">
                  <a:pos x="119" y="79"/>
                </a:cxn>
                <a:cxn ang="0">
                  <a:pos x="116" y="75"/>
                </a:cxn>
                <a:cxn ang="0">
                  <a:pos x="115" y="75"/>
                </a:cxn>
                <a:cxn ang="0">
                  <a:pos x="115" y="11"/>
                </a:cxn>
                <a:cxn ang="0">
                  <a:pos x="116" y="10"/>
                </a:cxn>
                <a:cxn ang="0">
                  <a:pos x="119" y="6"/>
                </a:cxn>
              </a:cxnLst>
              <a:rect l="0" t="0" r="r" b="b"/>
              <a:pathLst>
                <a:path w="119" h="85">
                  <a:moveTo>
                    <a:pt x="109" y="74"/>
                  </a:moveTo>
                  <a:cubicBezTo>
                    <a:pt x="109" y="75"/>
                    <a:pt x="108" y="75"/>
                    <a:pt x="108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75"/>
                    <a:pt x="10" y="75"/>
                    <a:pt x="10" y="7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0"/>
                    <a:pt x="109" y="10"/>
                    <a:pt x="109" y="11"/>
                  </a:cubicBezTo>
                  <a:lnTo>
                    <a:pt x="109" y="74"/>
                  </a:lnTo>
                  <a:close/>
                  <a:moveTo>
                    <a:pt x="119" y="6"/>
                  </a:moveTo>
                  <a:cubicBezTo>
                    <a:pt x="119" y="4"/>
                    <a:pt x="119" y="4"/>
                    <a:pt x="119" y="4"/>
                  </a:cubicBezTo>
                  <a:cubicBezTo>
                    <a:pt x="119" y="1"/>
                    <a:pt x="117" y="0"/>
                    <a:pt x="11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3" y="75"/>
                    <a:pt x="3" y="75"/>
                  </a:cubicBezTo>
                  <a:cubicBezTo>
                    <a:pt x="1" y="76"/>
                    <a:pt x="0" y="77"/>
                    <a:pt x="0" y="7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2" y="85"/>
                    <a:pt x="4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7" y="85"/>
                    <a:pt x="119" y="84"/>
                    <a:pt x="119" y="82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7"/>
                    <a:pt x="117" y="76"/>
                    <a:pt x="116" y="75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0"/>
                    <a:pt x="116" y="10"/>
                    <a:pt x="116" y="10"/>
                  </a:cubicBezTo>
                  <a:cubicBezTo>
                    <a:pt x="118" y="9"/>
                    <a:pt x="119" y="8"/>
                    <a:pt x="119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49"/>
            <p:cNvSpPr/>
            <p:nvPr/>
          </p:nvSpPr>
          <p:spPr bwMode="auto">
            <a:xfrm>
              <a:off x="2382838" y="2073274"/>
              <a:ext cx="125413" cy="66675"/>
            </a:xfrm>
            <a:custGeom>
              <a:avLst/>
              <a:gdLst/>
              <a:ahLst/>
              <a:cxnLst>
                <a:cxn ang="0">
                  <a:pos x="53" y="23"/>
                </a:cxn>
                <a:cxn ang="0">
                  <a:pos x="31" y="8"/>
                </a:cxn>
                <a:cxn ang="0">
                  <a:pos x="31" y="7"/>
                </a:cxn>
                <a:cxn ang="0">
                  <a:pos x="31" y="2"/>
                </a:cxn>
                <a:cxn ang="0">
                  <a:pos x="27" y="0"/>
                </a:cxn>
                <a:cxn ang="0">
                  <a:pos x="24" y="2"/>
                </a:cxn>
                <a:cxn ang="0">
                  <a:pos x="24" y="7"/>
                </a:cxn>
                <a:cxn ang="0">
                  <a:pos x="23" y="8"/>
                </a:cxn>
                <a:cxn ang="0">
                  <a:pos x="2" y="23"/>
                </a:cxn>
                <a:cxn ang="0">
                  <a:pos x="1" y="28"/>
                </a:cxn>
                <a:cxn ang="0">
                  <a:pos x="4" y="29"/>
                </a:cxn>
                <a:cxn ang="0">
                  <a:pos x="5" y="29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26"/>
                </a:cxn>
                <a:cxn ang="0">
                  <a:pos x="27" y="29"/>
                </a:cxn>
                <a:cxn ang="0">
                  <a:pos x="31" y="26"/>
                </a:cxn>
                <a:cxn ang="0">
                  <a:pos x="31" y="16"/>
                </a:cxn>
                <a:cxn ang="0">
                  <a:pos x="31" y="16"/>
                </a:cxn>
                <a:cxn ang="0">
                  <a:pos x="49" y="29"/>
                </a:cxn>
                <a:cxn ang="0">
                  <a:pos x="51" y="29"/>
                </a:cxn>
                <a:cxn ang="0">
                  <a:pos x="54" y="28"/>
                </a:cxn>
                <a:cxn ang="0">
                  <a:pos x="53" y="23"/>
                </a:cxn>
              </a:cxnLst>
              <a:rect l="0" t="0" r="r" b="b"/>
              <a:pathLst>
                <a:path w="55" h="29">
                  <a:moveTo>
                    <a:pt x="53" y="23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0"/>
                    <a:pt x="29" y="0"/>
                    <a:pt x="27" y="0"/>
                  </a:cubicBezTo>
                  <a:cubicBezTo>
                    <a:pt x="25" y="0"/>
                    <a:pt x="24" y="0"/>
                    <a:pt x="24" y="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3" y="8"/>
                    <a:pt x="23" y="8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1" y="29"/>
                    <a:pt x="2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8"/>
                    <a:pt x="25" y="29"/>
                    <a:pt x="27" y="29"/>
                  </a:cubicBezTo>
                  <a:cubicBezTo>
                    <a:pt x="29" y="29"/>
                    <a:pt x="31" y="28"/>
                    <a:pt x="31" y="2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9"/>
                    <a:pt x="51" y="29"/>
                  </a:cubicBezTo>
                  <a:cubicBezTo>
                    <a:pt x="52" y="29"/>
                    <a:pt x="53" y="29"/>
                    <a:pt x="54" y="28"/>
                  </a:cubicBezTo>
                  <a:cubicBezTo>
                    <a:pt x="55" y="26"/>
                    <a:pt x="55" y="24"/>
                    <a:pt x="53" y="2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Text Placeholder 2"/>
          <p:cNvSpPr txBox="1"/>
          <p:nvPr/>
        </p:nvSpPr>
        <p:spPr>
          <a:xfrm>
            <a:off x="1486694" y="1701602"/>
            <a:ext cx="9937104" cy="53151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对付传染病有效的方法就是合理搭配饮食、加强锻炼、养成良好的生活习惯、注意劳逸结合等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032573" y="451751"/>
            <a:ext cx="306034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预防传染病的措施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/>
      <p:bldP spid="15" grpId="0" animBg="1"/>
      <p:bldP spid="16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5"/>
          <p:cNvSpPr txBox="1">
            <a:spLocks noChangeArrowheads="1"/>
          </p:cNvSpPr>
          <p:nvPr/>
        </p:nvSpPr>
        <p:spPr bwMode="auto">
          <a:xfrm flipH="1">
            <a:off x="1670881" y="2515168"/>
            <a:ext cx="2160240" cy="113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6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25"/>
          <p:cNvSpPr txBox="1">
            <a:spLocks noChangeArrowheads="1"/>
          </p:cNvSpPr>
          <p:nvPr/>
        </p:nvSpPr>
        <p:spPr bwMode="auto">
          <a:xfrm flipH="1">
            <a:off x="1351013" y="3751627"/>
            <a:ext cx="2799976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  </a:t>
            </a:r>
            <a:endParaRPr lang="zh-CN" altLang="en-US" sz="3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八边形 4"/>
          <p:cNvSpPr/>
          <p:nvPr/>
        </p:nvSpPr>
        <p:spPr>
          <a:xfrm rot="1482289">
            <a:off x="4192028" y="1243840"/>
            <a:ext cx="657612" cy="657850"/>
          </a:xfrm>
          <a:prstGeom prst="oct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25"/>
          <p:cNvSpPr txBox="1">
            <a:spLocks noChangeArrowheads="1"/>
          </p:cNvSpPr>
          <p:nvPr/>
        </p:nvSpPr>
        <p:spPr bwMode="auto">
          <a:xfrm flipH="1">
            <a:off x="4010797" y="1302953"/>
            <a:ext cx="1086879" cy="50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25"/>
          <p:cNvSpPr txBox="1">
            <a:spLocks noChangeArrowheads="1"/>
          </p:cNvSpPr>
          <p:nvPr/>
        </p:nvSpPr>
        <p:spPr bwMode="auto">
          <a:xfrm flipH="1">
            <a:off x="4732723" y="1302953"/>
            <a:ext cx="3099103" cy="6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传染病简介</a:t>
            </a:r>
            <a:endParaRPr lang="zh-CN" altLang="en-US" sz="3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八边形 7"/>
          <p:cNvSpPr/>
          <p:nvPr/>
        </p:nvSpPr>
        <p:spPr>
          <a:xfrm rot="1482289">
            <a:off x="4192028" y="2073467"/>
            <a:ext cx="657612" cy="657850"/>
          </a:xfrm>
          <a:prstGeom prst="oc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25"/>
          <p:cNvSpPr txBox="1">
            <a:spLocks noChangeArrowheads="1"/>
          </p:cNvSpPr>
          <p:nvPr/>
        </p:nvSpPr>
        <p:spPr bwMode="auto">
          <a:xfrm flipH="1">
            <a:off x="4010797" y="2132580"/>
            <a:ext cx="1086879" cy="50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5"/>
          <p:cNvSpPr txBox="1">
            <a:spLocks noChangeArrowheads="1"/>
          </p:cNvSpPr>
          <p:nvPr/>
        </p:nvSpPr>
        <p:spPr bwMode="auto">
          <a:xfrm flipH="1">
            <a:off x="4989693" y="2086923"/>
            <a:ext cx="3910271" cy="6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冬季常见的传染病</a:t>
            </a:r>
            <a:endParaRPr lang="zh-CN" altLang="en-US" sz="33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八边形 10"/>
          <p:cNvSpPr/>
          <p:nvPr/>
        </p:nvSpPr>
        <p:spPr>
          <a:xfrm rot="1482289">
            <a:off x="4192027" y="2852306"/>
            <a:ext cx="657612" cy="657850"/>
          </a:xfrm>
          <a:prstGeom prst="octagon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25"/>
          <p:cNvSpPr txBox="1">
            <a:spLocks noChangeArrowheads="1"/>
          </p:cNvSpPr>
          <p:nvPr/>
        </p:nvSpPr>
        <p:spPr bwMode="auto">
          <a:xfrm flipH="1">
            <a:off x="4010796" y="2911419"/>
            <a:ext cx="1086879" cy="50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25"/>
          <p:cNvSpPr txBox="1">
            <a:spLocks noChangeArrowheads="1"/>
          </p:cNvSpPr>
          <p:nvPr/>
        </p:nvSpPr>
        <p:spPr bwMode="auto">
          <a:xfrm flipH="1">
            <a:off x="5062534" y="2911419"/>
            <a:ext cx="4486335" cy="6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控制传染病的基本环节</a:t>
            </a:r>
            <a:endParaRPr lang="zh-CN" altLang="en-US" sz="33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八边形 13"/>
          <p:cNvSpPr/>
          <p:nvPr/>
        </p:nvSpPr>
        <p:spPr>
          <a:xfrm rot="1482289">
            <a:off x="4192027" y="3649229"/>
            <a:ext cx="657612" cy="657850"/>
          </a:xfrm>
          <a:prstGeom prst="octagon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25"/>
          <p:cNvSpPr txBox="1">
            <a:spLocks noChangeArrowheads="1"/>
          </p:cNvSpPr>
          <p:nvPr/>
        </p:nvSpPr>
        <p:spPr bwMode="auto">
          <a:xfrm flipH="1">
            <a:off x="4010796" y="3708342"/>
            <a:ext cx="1086879" cy="50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25"/>
          <p:cNvSpPr txBox="1">
            <a:spLocks noChangeArrowheads="1"/>
          </p:cNvSpPr>
          <p:nvPr/>
        </p:nvSpPr>
        <p:spPr bwMode="auto">
          <a:xfrm flipH="1">
            <a:off x="4399511" y="3708342"/>
            <a:ext cx="5048882" cy="6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预防传染病的措施</a:t>
            </a:r>
            <a:endParaRPr lang="zh-CN" altLang="en-US" sz="33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八边形 22"/>
          <p:cNvSpPr/>
          <p:nvPr/>
        </p:nvSpPr>
        <p:spPr>
          <a:xfrm rot="1482289">
            <a:off x="4200776" y="4430023"/>
            <a:ext cx="657612" cy="657850"/>
          </a:xfrm>
          <a:prstGeom prst="octagon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5"/>
          <p:cNvSpPr txBox="1">
            <a:spLocks noChangeArrowheads="1"/>
          </p:cNvSpPr>
          <p:nvPr/>
        </p:nvSpPr>
        <p:spPr bwMode="auto">
          <a:xfrm flipH="1">
            <a:off x="4019545" y="4489136"/>
            <a:ext cx="1086879" cy="50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5"/>
          <p:cNvSpPr txBox="1">
            <a:spLocks noChangeArrowheads="1"/>
          </p:cNvSpPr>
          <p:nvPr/>
        </p:nvSpPr>
        <p:spPr bwMode="auto">
          <a:xfrm flipH="1">
            <a:off x="4863615" y="4489136"/>
            <a:ext cx="2464984" cy="6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班会总结</a:t>
            </a:r>
            <a:endParaRPr lang="zh-CN" altLang="en-US" sz="33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99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99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99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99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99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99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399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99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899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399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399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899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399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399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899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23" grpId="0" animBg="1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46733" y="2692198"/>
            <a:ext cx="7056785" cy="1593475"/>
            <a:chOff x="3630371" y="3046927"/>
            <a:chExt cx="7057704" cy="1593107"/>
          </a:xfrm>
        </p:grpSpPr>
        <p:sp>
          <p:nvSpPr>
            <p:cNvPr id="10" name="文本框 9"/>
            <p:cNvSpPr txBox="1"/>
            <p:nvPr/>
          </p:nvSpPr>
          <p:spPr>
            <a:xfrm>
              <a:off x="3630371" y="3046927"/>
              <a:ext cx="7057704" cy="10154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6000" b="1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班会总结</a:t>
              </a:r>
              <a:endParaRPr lang="zh-CN" altLang="en-US" sz="60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047566" y="4144307"/>
              <a:ext cx="6337529" cy="4957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</a:t>
              </a:r>
              <a:endParaRPr lang="en-US" altLang="zh-CN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94638" y="1741825"/>
            <a:ext cx="3249005" cy="9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5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</a:t>
            </a:r>
            <a:r>
              <a:rPr lang="en-US" altLang="zh-CN" sz="5400" b="1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5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2638822" y="2844770"/>
            <a:ext cx="7416824" cy="171034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希望同学们都能以正确的方式</a:t>
            </a:r>
            <a:r>
              <a:rPr lang="zh-CN" alt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来防</a:t>
            </a:r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冬季传染病！</a:t>
            </a:r>
            <a:endParaRPr lang="zh-CN" altLang="en-US" sz="2800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Lato Light" charset="0"/>
              <a:sym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zh-CN" altLang="en-US" sz="2800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Lato Light" charset="0"/>
              <a:sym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但愿同学们都能健康快乐的成长！</a:t>
            </a:r>
            <a:endParaRPr lang="zh-CN" altLang="en-US" sz="2800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Lato Light" charset="0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619">
            <a:off x="9492006" y="2855833"/>
            <a:ext cx="2160240" cy="32173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" y="2826642"/>
            <a:ext cx="2503887" cy="3484978"/>
          </a:xfrm>
          <a:prstGeom prst="rect">
            <a:avLst/>
          </a:prstGeom>
        </p:spPr>
      </p:pic>
      <p:sp>
        <p:nvSpPr>
          <p:cNvPr id="11" name="Content Placeholder 2"/>
          <p:cNvSpPr txBox="1"/>
          <p:nvPr/>
        </p:nvSpPr>
        <p:spPr>
          <a:xfrm>
            <a:off x="5375126" y="443590"/>
            <a:ext cx="2376264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班会总结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270670" y="2140329"/>
            <a:ext cx="9182142" cy="113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6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冬季传染病</a:t>
            </a:r>
            <a:r>
              <a:rPr lang="zh-CN" altLang="en-US" sz="6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预防小</a:t>
            </a:r>
            <a:r>
              <a:rPr lang="zh-CN" altLang="en-US" sz="6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知识</a:t>
            </a:r>
            <a:endParaRPr lang="zh-CN" altLang="en-US" sz="6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2297345" y="3701852"/>
            <a:ext cx="7128791" cy="37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en-US" altLang="zh-CN" sz="15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Introduction Of </a:t>
            </a:r>
            <a:r>
              <a:rPr lang="en-US" altLang="zh-CN" sz="15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Atmospheric Business </a:t>
            </a:r>
            <a:r>
              <a:rPr lang="en-US" altLang="zh-CN" sz="15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Plan PPT Template, Complete Framework</a:t>
            </a:r>
            <a:endParaRPr lang="zh-CN" altLang="en-US" sz="15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86694" y="3454925"/>
            <a:ext cx="8280920" cy="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82" y="2709714"/>
            <a:ext cx="2098012" cy="40410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2" y="4379358"/>
            <a:ext cx="5832647" cy="2344629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82" y="2709714"/>
            <a:ext cx="2098012" cy="40410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2" y="4379358"/>
            <a:ext cx="5832647" cy="2344629"/>
          </a:xfrm>
          <a:prstGeom prst="rect">
            <a:avLst/>
          </a:prstGeom>
        </p:spPr>
      </p:pic>
      <p:sp>
        <p:nvSpPr>
          <p:cNvPr id="8" name="PA_矩形 4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0750" y="909514"/>
            <a:ext cx="7344816" cy="40395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46934" y="5013419"/>
            <a:ext cx="42906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更多精品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模板：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http://www.51miz.com/ppt/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3874" y="2695928"/>
            <a:ext cx="6336704" cy="1589745"/>
            <a:chOff x="4047566" y="3050656"/>
            <a:chExt cx="6337529" cy="1589378"/>
          </a:xfrm>
        </p:grpSpPr>
        <p:sp>
          <p:nvSpPr>
            <p:cNvPr id="10" name="文本框 9"/>
            <p:cNvSpPr txBox="1"/>
            <p:nvPr/>
          </p:nvSpPr>
          <p:spPr>
            <a:xfrm>
              <a:off x="4566597" y="3050656"/>
              <a:ext cx="5473321" cy="10154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6000" b="1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传染病简介</a:t>
              </a:r>
              <a:endParaRPr lang="zh-CN" altLang="en-US" sz="60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047566" y="4144307"/>
              <a:ext cx="6337529" cy="4957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</a:t>
              </a:r>
              <a:endParaRPr lang="en-US" altLang="zh-CN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94638" y="1741825"/>
            <a:ext cx="3249005" cy="9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5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01</a:t>
            </a:r>
            <a:endParaRPr lang="zh-CN" altLang="en-US" sz="5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90549" y="1519642"/>
            <a:ext cx="11809312" cy="588068"/>
            <a:chOff x="142929" y="1139467"/>
            <a:chExt cx="8858138" cy="440949"/>
          </a:xfrm>
        </p:grpSpPr>
        <p:cxnSp>
          <p:nvCxnSpPr>
            <p:cNvPr id="8" name="Straight Connector 3"/>
            <p:cNvCxnSpPr/>
            <p:nvPr/>
          </p:nvCxnSpPr>
          <p:spPr>
            <a:xfrm>
              <a:off x="142929" y="1356615"/>
              <a:ext cx="1139650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"/>
            <p:cNvCxnSpPr/>
            <p:nvPr/>
          </p:nvCxnSpPr>
          <p:spPr>
            <a:xfrm>
              <a:off x="1952709" y="1366123"/>
              <a:ext cx="1242138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27"/>
            <p:cNvSpPr/>
            <p:nvPr/>
          </p:nvSpPr>
          <p:spPr bwMode="auto">
            <a:xfrm>
              <a:off x="1417606" y="1139467"/>
              <a:ext cx="427240" cy="427240"/>
            </a:xfrm>
            <a:custGeom>
              <a:avLst/>
              <a:gdLst>
                <a:gd name="T0" fmla="*/ 545 w 913"/>
                <a:gd name="T1" fmla="*/ 9 h 913"/>
                <a:gd name="T2" fmla="*/ 367 w 913"/>
                <a:gd name="T3" fmla="*/ 9 h 913"/>
                <a:gd name="T4" fmla="*/ 0 w 913"/>
                <a:gd name="T5" fmla="*/ 456 h 913"/>
                <a:gd name="T6" fmla="*/ 367 w 913"/>
                <a:gd name="T7" fmla="*/ 904 h 913"/>
                <a:gd name="T8" fmla="*/ 545 w 913"/>
                <a:gd name="T9" fmla="*/ 904 h 913"/>
                <a:gd name="T10" fmla="*/ 913 w 913"/>
                <a:gd name="T11" fmla="*/ 456 h 913"/>
                <a:gd name="T12" fmla="*/ 339 w 913"/>
                <a:gd name="T13" fmla="*/ 108 h 913"/>
                <a:gd name="T14" fmla="*/ 171 w 913"/>
                <a:gd name="T15" fmla="*/ 225 h 913"/>
                <a:gd name="T16" fmla="*/ 118 w 913"/>
                <a:gd name="T17" fmla="*/ 314 h 913"/>
                <a:gd name="T18" fmla="*/ 181 w 913"/>
                <a:gd name="T19" fmla="*/ 403 h 913"/>
                <a:gd name="T20" fmla="*/ 118 w 913"/>
                <a:gd name="T21" fmla="*/ 314 h 913"/>
                <a:gd name="T22" fmla="*/ 91 w 913"/>
                <a:gd name="T23" fmla="*/ 492 h 913"/>
                <a:gd name="T24" fmla="*/ 196 w 913"/>
                <a:gd name="T25" fmla="*/ 581 h 913"/>
                <a:gd name="T26" fmla="*/ 158 w 913"/>
                <a:gd name="T27" fmla="*/ 670 h 913"/>
                <a:gd name="T28" fmla="*/ 339 w 913"/>
                <a:gd name="T29" fmla="*/ 804 h 913"/>
                <a:gd name="T30" fmla="*/ 412 w 913"/>
                <a:gd name="T31" fmla="*/ 748 h 913"/>
                <a:gd name="T32" fmla="*/ 412 w 913"/>
                <a:gd name="T33" fmla="*/ 670 h 913"/>
                <a:gd name="T34" fmla="*/ 412 w 913"/>
                <a:gd name="T35" fmla="*/ 581 h 913"/>
                <a:gd name="T36" fmla="*/ 269 w 913"/>
                <a:gd name="T37" fmla="*/ 492 h 913"/>
                <a:gd name="T38" fmla="*/ 412 w 913"/>
                <a:gd name="T39" fmla="*/ 581 h 913"/>
                <a:gd name="T40" fmla="*/ 271 w 913"/>
                <a:gd name="T41" fmla="*/ 403 h 913"/>
                <a:gd name="T42" fmla="*/ 412 w 913"/>
                <a:gd name="T43" fmla="*/ 314 h 913"/>
                <a:gd name="T44" fmla="*/ 412 w 913"/>
                <a:gd name="T45" fmla="*/ 225 h 913"/>
                <a:gd name="T46" fmla="*/ 412 w 913"/>
                <a:gd name="T47" fmla="*/ 165 h 913"/>
                <a:gd name="T48" fmla="*/ 795 w 913"/>
                <a:gd name="T49" fmla="*/ 314 h 913"/>
                <a:gd name="T50" fmla="*/ 732 w 913"/>
                <a:gd name="T51" fmla="*/ 403 h 913"/>
                <a:gd name="T52" fmla="*/ 795 w 913"/>
                <a:gd name="T53" fmla="*/ 314 h 913"/>
                <a:gd name="T54" fmla="*/ 672 w 913"/>
                <a:gd name="T55" fmla="*/ 225 h 913"/>
                <a:gd name="T56" fmla="*/ 742 w 913"/>
                <a:gd name="T57" fmla="*/ 225 h 913"/>
                <a:gd name="T58" fmla="*/ 564 w 913"/>
                <a:gd name="T59" fmla="*/ 225 h 913"/>
                <a:gd name="T60" fmla="*/ 501 w 913"/>
                <a:gd name="T61" fmla="*/ 165 h 913"/>
                <a:gd name="T62" fmla="*/ 617 w 913"/>
                <a:gd name="T63" fmla="*/ 314 h 913"/>
                <a:gd name="T64" fmla="*/ 501 w 913"/>
                <a:gd name="T65" fmla="*/ 403 h 913"/>
                <a:gd name="T66" fmla="*/ 501 w 913"/>
                <a:gd name="T67" fmla="*/ 492 h 913"/>
                <a:gd name="T68" fmla="*/ 624 w 913"/>
                <a:gd name="T69" fmla="*/ 581 h 913"/>
                <a:gd name="T70" fmla="*/ 501 w 913"/>
                <a:gd name="T71" fmla="*/ 492 h 913"/>
                <a:gd name="T72" fmla="*/ 501 w 913"/>
                <a:gd name="T73" fmla="*/ 670 h 913"/>
                <a:gd name="T74" fmla="*/ 501 w 913"/>
                <a:gd name="T75" fmla="*/ 748 h 913"/>
                <a:gd name="T76" fmla="*/ 682 w 913"/>
                <a:gd name="T77" fmla="*/ 670 h 913"/>
                <a:gd name="T78" fmla="*/ 573 w 913"/>
                <a:gd name="T79" fmla="*/ 804 h 913"/>
                <a:gd name="T80" fmla="*/ 733 w 913"/>
                <a:gd name="T81" fmla="*/ 492 h 913"/>
                <a:gd name="T82" fmla="*/ 802 w 913"/>
                <a:gd name="T83" fmla="*/ 58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3" h="913">
                  <a:moveTo>
                    <a:pt x="751" y="108"/>
                  </a:moveTo>
                  <a:cubicBezTo>
                    <a:pt x="693" y="59"/>
                    <a:pt x="623" y="24"/>
                    <a:pt x="545" y="9"/>
                  </a:cubicBezTo>
                  <a:cubicBezTo>
                    <a:pt x="517" y="3"/>
                    <a:pt x="487" y="0"/>
                    <a:pt x="456" y="0"/>
                  </a:cubicBezTo>
                  <a:cubicBezTo>
                    <a:pt x="426" y="0"/>
                    <a:pt x="396" y="3"/>
                    <a:pt x="367" y="9"/>
                  </a:cubicBezTo>
                  <a:cubicBezTo>
                    <a:pt x="290" y="24"/>
                    <a:pt x="219" y="59"/>
                    <a:pt x="161" y="108"/>
                  </a:cubicBezTo>
                  <a:cubicBezTo>
                    <a:pt x="63" y="192"/>
                    <a:pt x="0" y="317"/>
                    <a:pt x="0" y="456"/>
                  </a:cubicBezTo>
                  <a:cubicBezTo>
                    <a:pt x="0" y="596"/>
                    <a:pt x="63" y="721"/>
                    <a:pt x="161" y="804"/>
                  </a:cubicBezTo>
                  <a:cubicBezTo>
                    <a:pt x="219" y="854"/>
                    <a:pt x="290" y="889"/>
                    <a:pt x="367" y="904"/>
                  </a:cubicBezTo>
                  <a:cubicBezTo>
                    <a:pt x="396" y="910"/>
                    <a:pt x="426" y="913"/>
                    <a:pt x="456" y="913"/>
                  </a:cubicBezTo>
                  <a:cubicBezTo>
                    <a:pt x="487" y="913"/>
                    <a:pt x="517" y="910"/>
                    <a:pt x="545" y="904"/>
                  </a:cubicBezTo>
                  <a:cubicBezTo>
                    <a:pt x="623" y="889"/>
                    <a:pt x="693" y="854"/>
                    <a:pt x="751" y="804"/>
                  </a:cubicBezTo>
                  <a:cubicBezTo>
                    <a:pt x="850" y="721"/>
                    <a:pt x="913" y="596"/>
                    <a:pt x="913" y="456"/>
                  </a:cubicBezTo>
                  <a:cubicBezTo>
                    <a:pt x="913" y="317"/>
                    <a:pt x="850" y="192"/>
                    <a:pt x="751" y="108"/>
                  </a:cubicBezTo>
                  <a:close/>
                  <a:moveTo>
                    <a:pt x="339" y="108"/>
                  </a:moveTo>
                  <a:cubicBezTo>
                    <a:pt x="301" y="141"/>
                    <a:pt x="267" y="181"/>
                    <a:pt x="241" y="225"/>
                  </a:cubicBezTo>
                  <a:cubicBezTo>
                    <a:pt x="171" y="225"/>
                    <a:pt x="171" y="225"/>
                    <a:pt x="171" y="225"/>
                  </a:cubicBezTo>
                  <a:cubicBezTo>
                    <a:pt x="215" y="172"/>
                    <a:pt x="273" y="131"/>
                    <a:pt x="339" y="108"/>
                  </a:cubicBezTo>
                  <a:close/>
                  <a:moveTo>
                    <a:pt x="118" y="314"/>
                  </a:moveTo>
                  <a:cubicBezTo>
                    <a:pt x="201" y="314"/>
                    <a:pt x="201" y="314"/>
                    <a:pt x="201" y="314"/>
                  </a:cubicBezTo>
                  <a:cubicBezTo>
                    <a:pt x="191" y="343"/>
                    <a:pt x="185" y="372"/>
                    <a:pt x="181" y="403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8" y="372"/>
                    <a:pt x="106" y="342"/>
                    <a:pt x="118" y="314"/>
                  </a:cubicBezTo>
                  <a:close/>
                  <a:moveTo>
                    <a:pt x="111" y="581"/>
                  </a:moveTo>
                  <a:cubicBezTo>
                    <a:pt x="101" y="553"/>
                    <a:pt x="94" y="523"/>
                    <a:pt x="91" y="492"/>
                  </a:cubicBezTo>
                  <a:cubicBezTo>
                    <a:pt x="180" y="492"/>
                    <a:pt x="180" y="492"/>
                    <a:pt x="180" y="492"/>
                  </a:cubicBezTo>
                  <a:cubicBezTo>
                    <a:pt x="182" y="523"/>
                    <a:pt x="188" y="553"/>
                    <a:pt x="196" y="581"/>
                  </a:cubicBezTo>
                  <a:lnTo>
                    <a:pt x="111" y="581"/>
                  </a:lnTo>
                  <a:close/>
                  <a:moveTo>
                    <a:pt x="158" y="670"/>
                  </a:moveTo>
                  <a:cubicBezTo>
                    <a:pt x="231" y="670"/>
                    <a:pt x="231" y="670"/>
                    <a:pt x="231" y="670"/>
                  </a:cubicBezTo>
                  <a:cubicBezTo>
                    <a:pt x="259" y="722"/>
                    <a:pt x="295" y="767"/>
                    <a:pt x="339" y="804"/>
                  </a:cubicBezTo>
                  <a:cubicBezTo>
                    <a:pt x="266" y="780"/>
                    <a:pt x="203" y="732"/>
                    <a:pt x="158" y="670"/>
                  </a:cubicBezTo>
                  <a:close/>
                  <a:moveTo>
                    <a:pt x="412" y="748"/>
                  </a:moveTo>
                  <a:cubicBezTo>
                    <a:pt x="383" y="726"/>
                    <a:pt x="357" y="700"/>
                    <a:pt x="336" y="670"/>
                  </a:cubicBezTo>
                  <a:cubicBezTo>
                    <a:pt x="412" y="670"/>
                    <a:pt x="412" y="670"/>
                    <a:pt x="412" y="670"/>
                  </a:cubicBezTo>
                  <a:lnTo>
                    <a:pt x="412" y="748"/>
                  </a:lnTo>
                  <a:close/>
                  <a:moveTo>
                    <a:pt x="412" y="581"/>
                  </a:moveTo>
                  <a:cubicBezTo>
                    <a:pt x="289" y="581"/>
                    <a:pt x="289" y="581"/>
                    <a:pt x="289" y="581"/>
                  </a:cubicBezTo>
                  <a:cubicBezTo>
                    <a:pt x="279" y="553"/>
                    <a:pt x="272" y="523"/>
                    <a:pt x="269" y="492"/>
                  </a:cubicBezTo>
                  <a:cubicBezTo>
                    <a:pt x="412" y="492"/>
                    <a:pt x="412" y="492"/>
                    <a:pt x="412" y="492"/>
                  </a:cubicBezTo>
                  <a:lnTo>
                    <a:pt x="412" y="581"/>
                  </a:lnTo>
                  <a:close/>
                  <a:moveTo>
                    <a:pt x="412" y="403"/>
                  </a:moveTo>
                  <a:cubicBezTo>
                    <a:pt x="271" y="403"/>
                    <a:pt x="271" y="403"/>
                    <a:pt x="271" y="403"/>
                  </a:cubicBezTo>
                  <a:cubicBezTo>
                    <a:pt x="276" y="372"/>
                    <a:pt x="284" y="342"/>
                    <a:pt x="296" y="314"/>
                  </a:cubicBezTo>
                  <a:cubicBezTo>
                    <a:pt x="412" y="314"/>
                    <a:pt x="412" y="314"/>
                    <a:pt x="412" y="314"/>
                  </a:cubicBezTo>
                  <a:lnTo>
                    <a:pt x="412" y="403"/>
                  </a:lnTo>
                  <a:close/>
                  <a:moveTo>
                    <a:pt x="412" y="225"/>
                  </a:moveTo>
                  <a:cubicBezTo>
                    <a:pt x="349" y="225"/>
                    <a:pt x="349" y="225"/>
                    <a:pt x="349" y="225"/>
                  </a:cubicBezTo>
                  <a:cubicBezTo>
                    <a:pt x="368" y="202"/>
                    <a:pt x="389" y="182"/>
                    <a:pt x="412" y="165"/>
                  </a:cubicBezTo>
                  <a:lnTo>
                    <a:pt x="412" y="225"/>
                  </a:lnTo>
                  <a:close/>
                  <a:moveTo>
                    <a:pt x="795" y="314"/>
                  </a:moveTo>
                  <a:cubicBezTo>
                    <a:pt x="807" y="342"/>
                    <a:pt x="815" y="372"/>
                    <a:pt x="820" y="403"/>
                  </a:cubicBezTo>
                  <a:cubicBezTo>
                    <a:pt x="732" y="403"/>
                    <a:pt x="732" y="403"/>
                    <a:pt x="732" y="403"/>
                  </a:cubicBezTo>
                  <a:cubicBezTo>
                    <a:pt x="728" y="372"/>
                    <a:pt x="721" y="343"/>
                    <a:pt x="712" y="314"/>
                  </a:cubicBezTo>
                  <a:lnTo>
                    <a:pt x="795" y="314"/>
                  </a:lnTo>
                  <a:close/>
                  <a:moveTo>
                    <a:pt x="742" y="225"/>
                  </a:moveTo>
                  <a:cubicBezTo>
                    <a:pt x="672" y="225"/>
                    <a:pt x="672" y="225"/>
                    <a:pt x="672" y="225"/>
                  </a:cubicBezTo>
                  <a:cubicBezTo>
                    <a:pt x="645" y="181"/>
                    <a:pt x="612" y="141"/>
                    <a:pt x="573" y="108"/>
                  </a:cubicBezTo>
                  <a:cubicBezTo>
                    <a:pt x="640" y="131"/>
                    <a:pt x="698" y="172"/>
                    <a:pt x="742" y="225"/>
                  </a:cubicBezTo>
                  <a:close/>
                  <a:moveTo>
                    <a:pt x="501" y="165"/>
                  </a:moveTo>
                  <a:cubicBezTo>
                    <a:pt x="524" y="182"/>
                    <a:pt x="545" y="202"/>
                    <a:pt x="564" y="225"/>
                  </a:cubicBezTo>
                  <a:cubicBezTo>
                    <a:pt x="501" y="225"/>
                    <a:pt x="501" y="225"/>
                    <a:pt x="501" y="225"/>
                  </a:cubicBezTo>
                  <a:lnTo>
                    <a:pt x="501" y="165"/>
                  </a:lnTo>
                  <a:close/>
                  <a:moveTo>
                    <a:pt x="501" y="314"/>
                  </a:moveTo>
                  <a:cubicBezTo>
                    <a:pt x="617" y="314"/>
                    <a:pt x="617" y="314"/>
                    <a:pt x="617" y="314"/>
                  </a:cubicBezTo>
                  <a:cubicBezTo>
                    <a:pt x="629" y="342"/>
                    <a:pt x="637" y="372"/>
                    <a:pt x="642" y="403"/>
                  </a:cubicBezTo>
                  <a:cubicBezTo>
                    <a:pt x="501" y="403"/>
                    <a:pt x="501" y="403"/>
                    <a:pt x="501" y="403"/>
                  </a:cubicBezTo>
                  <a:lnTo>
                    <a:pt x="501" y="314"/>
                  </a:lnTo>
                  <a:close/>
                  <a:moveTo>
                    <a:pt x="501" y="492"/>
                  </a:moveTo>
                  <a:cubicBezTo>
                    <a:pt x="644" y="492"/>
                    <a:pt x="644" y="492"/>
                    <a:pt x="644" y="492"/>
                  </a:cubicBezTo>
                  <a:cubicBezTo>
                    <a:pt x="641" y="523"/>
                    <a:pt x="634" y="553"/>
                    <a:pt x="624" y="581"/>
                  </a:cubicBezTo>
                  <a:cubicBezTo>
                    <a:pt x="501" y="581"/>
                    <a:pt x="501" y="581"/>
                    <a:pt x="501" y="581"/>
                  </a:cubicBezTo>
                  <a:lnTo>
                    <a:pt x="501" y="492"/>
                  </a:lnTo>
                  <a:close/>
                  <a:moveTo>
                    <a:pt x="501" y="748"/>
                  </a:moveTo>
                  <a:cubicBezTo>
                    <a:pt x="501" y="670"/>
                    <a:pt x="501" y="670"/>
                    <a:pt x="501" y="670"/>
                  </a:cubicBezTo>
                  <a:cubicBezTo>
                    <a:pt x="577" y="670"/>
                    <a:pt x="577" y="670"/>
                    <a:pt x="577" y="670"/>
                  </a:cubicBezTo>
                  <a:cubicBezTo>
                    <a:pt x="555" y="700"/>
                    <a:pt x="530" y="726"/>
                    <a:pt x="501" y="748"/>
                  </a:cubicBezTo>
                  <a:close/>
                  <a:moveTo>
                    <a:pt x="573" y="804"/>
                  </a:moveTo>
                  <a:cubicBezTo>
                    <a:pt x="617" y="767"/>
                    <a:pt x="654" y="722"/>
                    <a:pt x="682" y="670"/>
                  </a:cubicBezTo>
                  <a:cubicBezTo>
                    <a:pt x="755" y="670"/>
                    <a:pt x="755" y="670"/>
                    <a:pt x="755" y="670"/>
                  </a:cubicBezTo>
                  <a:cubicBezTo>
                    <a:pt x="710" y="732"/>
                    <a:pt x="647" y="780"/>
                    <a:pt x="573" y="804"/>
                  </a:cubicBezTo>
                  <a:close/>
                  <a:moveTo>
                    <a:pt x="717" y="581"/>
                  </a:moveTo>
                  <a:cubicBezTo>
                    <a:pt x="725" y="553"/>
                    <a:pt x="731" y="523"/>
                    <a:pt x="733" y="492"/>
                  </a:cubicBezTo>
                  <a:cubicBezTo>
                    <a:pt x="822" y="492"/>
                    <a:pt x="822" y="492"/>
                    <a:pt x="822" y="492"/>
                  </a:cubicBezTo>
                  <a:cubicBezTo>
                    <a:pt x="819" y="523"/>
                    <a:pt x="812" y="553"/>
                    <a:pt x="802" y="581"/>
                  </a:cubicBezTo>
                  <a:lnTo>
                    <a:pt x="717" y="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" name="Group 28"/>
            <p:cNvGrpSpPr/>
            <p:nvPr/>
          </p:nvGrpSpPr>
          <p:grpSpPr>
            <a:xfrm>
              <a:off x="3254519" y="1195587"/>
              <a:ext cx="604111" cy="341074"/>
              <a:chOff x="6475413" y="254001"/>
              <a:chExt cx="762000" cy="430212"/>
            </a:xfrm>
            <a:solidFill>
              <a:schemeClr val="accent2"/>
            </a:solidFill>
          </p:grpSpPr>
          <p:sp>
            <p:nvSpPr>
              <p:cNvPr id="23" name="Freeform: Shape 29"/>
              <p:cNvSpPr/>
              <p:nvPr/>
            </p:nvSpPr>
            <p:spPr bwMode="auto">
              <a:xfrm>
                <a:off x="6475413" y="652463"/>
                <a:ext cx="762000" cy="31750"/>
              </a:xfrm>
              <a:custGeom>
                <a:avLst/>
                <a:gdLst>
                  <a:gd name="T0" fmla="*/ 0 w 1140"/>
                  <a:gd name="T1" fmla="*/ 0 h 47"/>
                  <a:gd name="T2" fmla="*/ 197 w 1140"/>
                  <a:gd name="T3" fmla="*/ 47 h 47"/>
                  <a:gd name="T4" fmla="*/ 992 w 1140"/>
                  <a:gd name="T5" fmla="*/ 45 h 47"/>
                  <a:gd name="T6" fmla="*/ 1140 w 1140"/>
                  <a:gd name="T7" fmla="*/ 0 h 47"/>
                  <a:gd name="T8" fmla="*/ 0 w 11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0" h="47">
                    <a:moveTo>
                      <a:pt x="0" y="0"/>
                    </a:moveTo>
                    <a:cubicBezTo>
                      <a:pt x="0" y="0"/>
                      <a:pt x="97" y="47"/>
                      <a:pt x="197" y="47"/>
                    </a:cubicBezTo>
                    <a:cubicBezTo>
                      <a:pt x="298" y="47"/>
                      <a:pt x="992" y="45"/>
                      <a:pt x="992" y="45"/>
                    </a:cubicBezTo>
                    <a:cubicBezTo>
                      <a:pt x="992" y="45"/>
                      <a:pt x="1107" y="42"/>
                      <a:pt x="11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: Shape 30"/>
              <p:cNvSpPr/>
              <p:nvPr/>
            </p:nvSpPr>
            <p:spPr bwMode="auto">
              <a:xfrm>
                <a:off x="6769100" y="352426"/>
                <a:ext cx="168275" cy="158750"/>
              </a:xfrm>
              <a:custGeom>
                <a:avLst/>
                <a:gdLst>
                  <a:gd name="T0" fmla="*/ 106 w 106"/>
                  <a:gd name="T1" fmla="*/ 38 h 100"/>
                  <a:gd name="T2" fmla="*/ 65 w 106"/>
                  <a:gd name="T3" fmla="*/ 38 h 100"/>
                  <a:gd name="T4" fmla="*/ 53 w 106"/>
                  <a:gd name="T5" fmla="*/ 0 h 100"/>
                  <a:gd name="T6" fmla="*/ 40 w 106"/>
                  <a:gd name="T7" fmla="*/ 38 h 100"/>
                  <a:gd name="T8" fmla="*/ 0 w 106"/>
                  <a:gd name="T9" fmla="*/ 38 h 100"/>
                  <a:gd name="T10" fmla="*/ 33 w 106"/>
                  <a:gd name="T11" fmla="*/ 62 h 100"/>
                  <a:gd name="T12" fmla="*/ 20 w 106"/>
                  <a:gd name="T13" fmla="*/ 100 h 100"/>
                  <a:gd name="T14" fmla="*/ 53 w 106"/>
                  <a:gd name="T15" fmla="*/ 76 h 100"/>
                  <a:gd name="T16" fmla="*/ 85 w 106"/>
                  <a:gd name="T17" fmla="*/ 100 h 100"/>
                  <a:gd name="T18" fmla="*/ 73 w 106"/>
                  <a:gd name="T19" fmla="*/ 62 h 100"/>
                  <a:gd name="T20" fmla="*/ 106 w 106"/>
                  <a:gd name="T21" fmla="*/ 3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00">
                    <a:moveTo>
                      <a:pt x="106" y="38"/>
                    </a:moveTo>
                    <a:lnTo>
                      <a:pt x="65" y="38"/>
                    </a:lnTo>
                    <a:lnTo>
                      <a:pt x="53" y="0"/>
                    </a:lnTo>
                    <a:lnTo>
                      <a:pt x="40" y="38"/>
                    </a:lnTo>
                    <a:lnTo>
                      <a:pt x="0" y="38"/>
                    </a:lnTo>
                    <a:lnTo>
                      <a:pt x="33" y="62"/>
                    </a:lnTo>
                    <a:lnTo>
                      <a:pt x="20" y="100"/>
                    </a:lnTo>
                    <a:lnTo>
                      <a:pt x="53" y="76"/>
                    </a:lnTo>
                    <a:lnTo>
                      <a:pt x="85" y="100"/>
                    </a:lnTo>
                    <a:lnTo>
                      <a:pt x="73" y="62"/>
                    </a:lnTo>
                    <a:lnTo>
                      <a:pt x="10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: Shape 31"/>
              <p:cNvSpPr/>
              <p:nvPr/>
            </p:nvSpPr>
            <p:spPr bwMode="auto">
              <a:xfrm>
                <a:off x="6724650" y="342901"/>
                <a:ext cx="47625" cy="53975"/>
              </a:xfrm>
              <a:custGeom>
                <a:avLst/>
                <a:gdLst>
                  <a:gd name="T0" fmla="*/ 44 w 71"/>
                  <a:gd name="T1" fmla="*/ 0 h 80"/>
                  <a:gd name="T2" fmla="*/ 0 w 71"/>
                  <a:gd name="T3" fmla="*/ 65 h 80"/>
                  <a:gd name="T4" fmla="*/ 35 w 71"/>
                  <a:gd name="T5" fmla="*/ 80 h 80"/>
                  <a:gd name="T6" fmla="*/ 71 w 71"/>
                  <a:gd name="T7" fmla="*/ 27 h 80"/>
                  <a:gd name="T8" fmla="*/ 44 w 7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44" y="0"/>
                    </a:moveTo>
                    <a:cubicBezTo>
                      <a:pt x="25" y="19"/>
                      <a:pt x="10" y="41"/>
                      <a:pt x="0" y="65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3" y="60"/>
                      <a:pt x="55" y="42"/>
                      <a:pt x="71" y="27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: Shape 32"/>
              <p:cNvSpPr/>
              <p:nvPr/>
            </p:nvSpPr>
            <p:spPr bwMode="auto">
              <a:xfrm>
                <a:off x="6713538" y="438151"/>
                <a:ext cx="34925" cy="52388"/>
              </a:xfrm>
              <a:custGeom>
                <a:avLst/>
                <a:gdLst>
                  <a:gd name="T0" fmla="*/ 38 w 51"/>
                  <a:gd name="T1" fmla="*/ 0 h 78"/>
                  <a:gd name="T2" fmla="*/ 0 w 51"/>
                  <a:gd name="T3" fmla="*/ 1 h 78"/>
                  <a:gd name="T4" fmla="*/ 15 w 51"/>
                  <a:gd name="T5" fmla="*/ 78 h 78"/>
                  <a:gd name="T6" fmla="*/ 51 w 51"/>
                  <a:gd name="T7" fmla="*/ 64 h 78"/>
                  <a:gd name="T8" fmla="*/ 38 w 51"/>
                  <a:gd name="T9" fmla="*/ 1 h 78"/>
                  <a:gd name="T10" fmla="*/ 38 w 51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78">
                    <a:moveTo>
                      <a:pt x="3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8"/>
                      <a:pt x="5" y="54"/>
                      <a:pt x="15" y="78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42" y="44"/>
                      <a:pt x="38" y="23"/>
                      <a:pt x="38" y="1"/>
                    </a:cubicBez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: Shape 33"/>
              <p:cNvSpPr/>
              <p:nvPr/>
            </p:nvSpPr>
            <p:spPr bwMode="auto">
              <a:xfrm>
                <a:off x="6753225" y="515938"/>
                <a:ext cx="53975" cy="49213"/>
              </a:xfrm>
              <a:custGeom>
                <a:avLst/>
                <a:gdLst>
                  <a:gd name="T0" fmla="*/ 0 w 81"/>
                  <a:gd name="T1" fmla="*/ 27 h 72"/>
                  <a:gd name="T2" fmla="*/ 66 w 81"/>
                  <a:gd name="T3" fmla="*/ 72 h 72"/>
                  <a:gd name="T4" fmla="*/ 81 w 81"/>
                  <a:gd name="T5" fmla="*/ 36 h 72"/>
                  <a:gd name="T6" fmla="*/ 27 w 81"/>
                  <a:gd name="T7" fmla="*/ 0 h 72"/>
                  <a:gd name="T8" fmla="*/ 0 w 81"/>
                  <a:gd name="T9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2">
                    <a:moveTo>
                      <a:pt x="0" y="27"/>
                    </a:moveTo>
                    <a:cubicBezTo>
                      <a:pt x="19" y="46"/>
                      <a:pt x="42" y="61"/>
                      <a:pt x="66" y="72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61" y="28"/>
                      <a:pt x="43" y="16"/>
                      <a:pt x="27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: Shape 34"/>
              <p:cNvSpPr/>
              <p:nvPr/>
            </p:nvSpPr>
            <p:spPr bwMode="auto">
              <a:xfrm>
                <a:off x="6797675" y="303213"/>
                <a:ext cx="52388" cy="33338"/>
              </a:xfrm>
              <a:custGeom>
                <a:avLst/>
                <a:gdLst>
                  <a:gd name="T0" fmla="*/ 78 w 78"/>
                  <a:gd name="T1" fmla="*/ 38 h 51"/>
                  <a:gd name="T2" fmla="*/ 78 w 78"/>
                  <a:gd name="T3" fmla="*/ 38 h 51"/>
                  <a:gd name="T4" fmla="*/ 78 w 78"/>
                  <a:gd name="T5" fmla="*/ 0 h 51"/>
                  <a:gd name="T6" fmla="*/ 0 w 78"/>
                  <a:gd name="T7" fmla="*/ 16 h 51"/>
                  <a:gd name="T8" fmla="*/ 15 w 78"/>
                  <a:gd name="T9" fmla="*/ 51 h 51"/>
                  <a:gd name="T10" fmla="*/ 78 w 78"/>
                  <a:gd name="T11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1">
                    <a:moveTo>
                      <a:pt x="78" y="38"/>
                    </a:move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51" y="0"/>
                      <a:pt x="25" y="5"/>
                      <a:pt x="0" y="16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35" y="42"/>
                      <a:pt x="56" y="38"/>
                      <a:pt x="7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: Shape 35"/>
              <p:cNvSpPr/>
              <p:nvPr/>
            </p:nvSpPr>
            <p:spPr bwMode="auto">
              <a:xfrm>
                <a:off x="6953250" y="387351"/>
                <a:ext cx="33338" cy="50800"/>
              </a:xfrm>
              <a:custGeom>
                <a:avLst/>
                <a:gdLst>
                  <a:gd name="T0" fmla="*/ 0 w 50"/>
                  <a:gd name="T1" fmla="*/ 14 h 78"/>
                  <a:gd name="T2" fmla="*/ 12 w 50"/>
                  <a:gd name="T3" fmla="*/ 78 h 78"/>
                  <a:gd name="T4" fmla="*/ 12 w 50"/>
                  <a:gd name="T5" fmla="*/ 78 h 78"/>
                  <a:gd name="T6" fmla="*/ 50 w 50"/>
                  <a:gd name="T7" fmla="*/ 78 h 78"/>
                  <a:gd name="T8" fmla="*/ 35 w 50"/>
                  <a:gd name="T9" fmla="*/ 0 h 78"/>
                  <a:gd name="T10" fmla="*/ 0 w 50"/>
                  <a:gd name="T11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8">
                    <a:moveTo>
                      <a:pt x="0" y="14"/>
                    </a:moveTo>
                    <a:cubicBezTo>
                      <a:pt x="8" y="34"/>
                      <a:pt x="12" y="56"/>
                      <a:pt x="12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51"/>
                      <a:pt x="45" y="25"/>
                      <a:pt x="35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: Shape 36"/>
              <p:cNvSpPr/>
              <p:nvPr/>
            </p:nvSpPr>
            <p:spPr bwMode="auto">
              <a:xfrm>
                <a:off x="6892925" y="312738"/>
                <a:ext cx="53975" cy="47625"/>
              </a:xfrm>
              <a:custGeom>
                <a:avLst/>
                <a:gdLst>
                  <a:gd name="T0" fmla="*/ 81 w 81"/>
                  <a:gd name="T1" fmla="*/ 44 h 71"/>
                  <a:gd name="T2" fmla="*/ 15 w 81"/>
                  <a:gd name="T3" fmla="*/ 0 h 71"/>
                  <a:gd name="T4" fmla="*/ 0 w 81"/>
                  <a:gd name="T5" fmla="*/ 35 h 71"/>
                  <a:gd name="T6" fmla="*/ 54 w 81"/>
                  <a:gd name="T7" fmla="*/ 71 h 71"/>
                  <a:gd name="T8" fmla="*/ 81 w 81"/>
                  <a:gd name="T9" fmla="*/ 4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1">
                    <a:moveTo>
                      <a:pt x="81" y="44"/>
                    </a:moveTo>
                    <a:cubicBezTo>
                      <a:pt x="62" y="25"/>
                      <a:pt x="39" y="10"/>
                      <a:pt x="15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43"/>
                      <a:pt x="38" y="55"/>
                      <a:pt x="54" y="71"/>
                    </a:cubicBezTo>
                    <a:lnTo>
                      <a:pt x="8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: Shape 37"/>
              <p:cNvSpPr/>
              <p:nvPr/>
            </p:nvSpPr>
            <p:spPr bwMode="auto">
              <a:xfrm>
                <a:off x="6850063" y="541338"/>
                <a:ext cx="52388" cy="33338"/>
              </a:xfrm>
              <a:custGeom>
                <a:avLst/>
                <a:gdLst>
                  <a:gd name="T0" fmla="*/ 1 w 78"/>
                  <a:gd name="T1" fmla="*/ 12 h 50"/>
                  <a:gd name="T2" fmla="*/ 0 w 78"/>
                  <a:gd name="T3" fmla="*/ 12 h 50"/>
                  <a:gd name="T4" fmla="*/ 1 w 78"/>
                  <a:gd name="T5" fmla="*/ 50 h 50"/>
                  <a:gd name="T6" fmla="*/ 78 w 78"/>
                  <a:gd name="T7" fmla="*/ 35 h 50"/>
                  <a:gd name="T8" fmla="*/ 64 w 78"/>
                  <a:gd name="T9" fmla="*/ 0 h 50"/>
                  <a:gd name="T10" fmla="*/ 1 w 78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0">
                    <a:moveTo>
                      <a:pt x="1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27" y="50"/>
                      <a:pt x="53" y="45"/>
                      <a:pt x="78" y="3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4" y="8"/>
                      <a:pt x="22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: Shape 38"/>
              <p:cNvSpPr/>
              <p:nvPr/>
            </p:nvSpPr>
            <p:spPr bwMode="auto">
              <a:xfrm>
                <a:off x="6927850" y="481013"/>
                <a:ext cx="47625" cy="53975"/>
              </a:xfrm>
              <a:custGeom>
                <a:avLst/>
                <a:gdLst>
                  <a:gd name="T0" fmla="*/ 0 w 71"/>
                  <a:gd name="T1" fmla="*/ 53 h 80"/>
                  <a:gd name="T2" fmla="*/ 27 w 71"/>
                  <a:gd name="T3" fmla="*/ 80 h 80"/>
                  <a:gd name="T4" fmla="*/ 71 w 71"/>
                  <a:gd name="T5" fmla="*/ 14 h 80"/>
                  <a:gd name="T6" fmla="*/ 36 w 71"/>
                  <a:gd name="T7" fmla="*/ 0 h 80"/>
                  <a:gd name="T8" fmla="*/ 0 w 71"/>
                  <a:gd name="T9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0" y="53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46" y="61"/>
                      <a:pt x="61" y="39"/>
                      <a:pt x="71" y="1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8" y="20"/>
                      <a:pt x="16" y="38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: Shape 39"/>
              <p:cNvSpPr/>
              <p:nvPr/>
            </p:nvSpPr>
            <p:spPr bwMode="auto">
              <a:xfrm>
                <a:off x="6580188" y="254001"/>
                <a:ext cx="552450" cy="369888"/>
              </a:xfrm>
              <a:custGeom>
                <a:avLst/>
                <a:gdLst>
                  <a:gd name="T0" fmla="*/ 35 w 827"/>
                  <a:gd name="T1" fmla="*/ 554 h 554"/>
                  <a:gd name="T2" fmla="*/ 793 w 827"/>
                  <a:gd name="T3" fmla="*/ 554 h 554"/>
                  <a:gd name="T4" fmla="*/ 827 w 827"/>
                  <a:gd name="T5" fmla="*/ 519 h 554"/>
                  <a:gd name="T6" fmla="*/ 827 w 827"/>
                  <a:gd name="T7" fmla="*/ 34 h 554"/>
                  <a:gd name="T8" fmla="*/ 793 w 827"/>
                  <a:gd name="T9" fmla="*/ 0 h 554"/>
                  <a:gd name="T10" fmla="*/ 35 w 827"/>
                  <a:gd name="T11" fmla="*/ 0 h 554"/>
                  <a:gd name="T12" fmla="*/ 0 w 827"/>
                  <a:gd name="T13" fmla="*/ 34 h 554"/>
                  <a:gd name="T14" fmla="*/ 0 w 827"/>
                  <a:gd name="T15" fmla="*/ 519 h 554"/>
                  <a:gd name="T16" fmla="*/ 35 w 827"/>
                  <a:gd name="T17" fmla="*/ 554 h 554"/>
                  <a:gd name="T18" fmla="*/ 42 w 827"/>
                  <a:gd name="T19" fmla="*/ 41 h 554"/>
                  <a:gd name="T20" fmla="*/ 782 w 827"/>
                  <a:gd name="T21" fmla="*/ 41 h 554"/>
                  <a:gd name="T22" fmla="*/ 782 w 827"/>
                  <a:gd name="T23" fmla="*/ 505 h 554"/>
                  <a:gd name="T24" fmla="*/ 42 w 827"/>
                  <a:gd name="T25" fmla="*/ 505 h 554"/>
                  <a:gd name="T26" fmla="*/ 42 w 827"/>
                  <a:gd name="T27" fmla="*/ 41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7" h="554">
                    <a:moveTo>
                      <a:pt x="35" y="554"/>
                    </a:moveTo>
                    <a:cubicBezTo>
                      <a:pt x="793" y="554"/>
                      <a:pt x="793" y="554"/>
                      <a:pt x="793" y="554"/>
                    </a:cubicBezTo>
                    <a:cubicBezTo>
                      <a:pt x="811" y="554"/>
                      <a:pt x="827" y="538"/>
                      <a:pt x="827" y="519"/>
                    </a:cubicBezTo>
                    <a:cubicBezTo>
                      <a:pt x="827" y="34"/>
                      <a:pt x="827" y="34"/>
                      <a:pt x="827" y="34"/>
                    </a:cubicBezTo>
                    <a:cubicBezTo>
                      <a:pt x="827" y="15"/>
                      <a:pt x="811" y="0"/>
                      <a:pt x="79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38"/>
                      <a:pt x="16" y="554"/>
                      <a:pt x="35" y="554"/>
                    </a:cubicBezTo>
                    <a:close/>
                    <a:moveTo>
                      <a:pt x="42" y="41"/>
                    </a:moveTo>
                    <a:cubicBezTo>
                      <a:pt x="782" y="41"/>
                      <a:pt x="782" y="41"/>
                      <a:pt x="782" y="41"/>
                    </a:cubicBezTo>
                    <a:cubicBezTo>
                      <a:pt x="782" y="505"/>
                      <a:pt x="782" y="505"/>
                      <a:pt x="782" y="505"/>
                    </a:cubicBezTo>
                    <a:cubicBezTo>
                      <a:pt x="42" y="505"/>
                      <a:pt x="42" y="505"/>
                      <a:pt x="42" y="505"/>
                    </a:cubicBezTo>
                    <a:lnTo>
                      <a:pt x="4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40"/>
            <p:cNvGrpSpPr/>
            <p:nvPr/>
          </p:nvGrpSpPr>
          <p:grpSpPr>
            <a:xfrm>
              <a:off x="7304540" y="1162103"/>
              <a:ext cx="418308" cy="418308"/>
              <a:chOff x="1981200" y="163513"/>
              <a:chExt cx="609600" cy="609600"/>
            </a:xfrm>
            <a:solidFill>
              <a:schemeClr val="accent4"/>
            </a:solidFill>
          </p:grpSpPr>
          <p:sp>
            <p:nvSpPr>
              <p:cNvPr id="20" name="Freeform: Shape 41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912 h 912"/>
                  <a:gd name="T2" fmla="*/ 0 w 912"/>
                  <a:gd name="T3" fmla="*/ 456 h 912"/>
                  <a:gd name="T4" fmla="*/ 456 w 912"/>
                  <a:gd name="T5" fmla="*/ 0 h 912"/>
                  <a:gd name="T6" fmla="*/ 912 w 912"/>
                  <a:gd name="T7" fmla="*/ 456 h 912"/>
                  <a:gd name="T8" fmla="*/ 456 w 912"/>
                  <a:gd name="T9" fmla="*/ 912 h 912"/>
                  <a:gd name="T10" fmla="*/ 456 w 912"/>
                  <a:gd name="T11" fmla="*/ 114 h 912"/>
                  <a:gd name="T12" fmla="*/ 114 w 912"/>
                  <a:gd name="T13" fmla="*/ 456 h 912"/>
                  <a:gd name="T14" fmla="*/ 456 w 912"/>
                  <a:gd name="T15" fmla="*/ 798 h 912"/>
                  <a:gd name="T16" fmla="*/ 798 w 912"/>
                  <a:gd name="T17" fmla="*/ 456 h 912"/>
                  <a:gd name="T18" fmla="*/ 456 w 912"/>
                  <a:gd name="T19" fmla="*/ 114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2" h="912">
                    <a:moveTo>
                      <a:pt x="456" y="912"/>
                    </a:moveTo>
                    <a:cubicBezTo>
                      <a:pt x="204" y="912"/>
                      <a:pt x="0" y="708"/>
                      <a:pt x="0" y="456"/>
                    </a:cubicBezTo>
                    <a:cubicBezTo>
                      <a:pt x="0" y="205"/>
                      <a:pt x="204" y="0"/>
                      <a:pt x="456" y="0"/>
                    </a:cubicBezTo>
                    <a:cubicBezTo>
                      <a:pt x="707" y="0"/>
                      <a:pt x="912" y="205"/>
                      <a:pt x="912" y="456"/>
                    </a:cubicBezTo>
                    <a:cubicBezTo>
                      <a:pt x="912" y="708"/>
                      <a:pt x="707" y="912"/>
                      <a:pt x="456" y="912"/>
                    </a:cubicBezTo>
                    <a:close/>
                    <a:moveTo>
                      <a:pt x="456" y="114"/>
                    </a:moveTo>
                    <a:cubicBezTo>
                      <a:pt x="267" y="114"/>
                      <a:pt x="114" y="267"/>
                      <a:pt x="114" y="456"/>
                    </a:cubicBezTo>
                    <a:cubicBezTo>
                      <a:pt x="114" y="645"/>
                      <a:pt x="267" y="798"/>
                      <a:pt x="456" y="798"/>
                    </a:cubicBezTo>
                    <a:cubicBezTo>
                      <a:pt x="644" y="798"/>
                      <a:pt x="798" y="645"/>
                      <a:pt x="798" y="456"/>
                    </a:cubicBezTo>
                    <a:cubicBezTo>
                      <a:pt x="798" y="267"/>
                      <a:pt x="644" y="114"/>
                      <a:pt x="45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: Shape 42"/>
              <p:cNvSpPr/>
              <p:nvPr/>
            </p:nvSpPr>
            <p:spPr bwMode="auto">
              <a:xfrm>
                <a:off x="2178050" y="328613"/>
                <a:ext cx="261938" cy="209550"/>
              </a:xfrm>
              <a:custGeom>
                <a:avLst/>
                <a:gdLst>
                  <a:gd name="T0" fmla="*/ 199 w 394"/>
                  <a:gd name="T1" fmla="*/ 112 h 313"/>
                  <a:gd name="T2" fmla="*/ 162 w 394"/>
                  <a:gd name="T3" fmla="*/ 105 h 313"/>
                  <a:gd name="T4" fmla="*/ 136 w 394"/>
                  <a:gd name="T5" fmla="*/ 108 h 313"/>
                  <a:gd name="T6" fmla="*/ 0 w 394"/>
                  <a:gd name="T7" fmla="*/ 42 h 313"/>
                  <a:gd name="T8" fmla="*/ 60 w 394"/>
                  <a:gd name="T9" fmla="*/ 187 h 313"/>
                  <a:gd name="T10" fmla="*/ 57 w 394"/>
                  <a:gd name="T11" fmla="*/ 209 h 313"/>
                  <a:gd name="T12" fmla="*/ 162 w 394"/>
                  <a:gd name="T13" fmla="*/ 313 h 313"/>
                  <a:gd name="T14" fmla="*/ 266 w 394"/>
                  <a:gd name="T15" fmla="*/ 209 h 313"/>
                  <a:gd name="T16" fmla="*/ 266 w 394"/>
                  <a:gd name="T17" fmla="*/ 203 h 313"/>
                  <a:gd name="T18" fmla="*/ 394 w 394"/>
                  <a:gd name="T19" fmla="*/ 0 h 313"/>
                  <a:gd name="T20" fmla="*/ 199 w 394"/>
                  <a:gd name="T21" fmla="*/ 112 h 313"/>
                  <a:gd name="T22" fmla="*/ 162 w 394"/>
                  <a:gd name="T23" fmla="*/ 248 h 313"/>
                  <a:gd name="T24" fmla="*/ 123 w 394"/>
                  <a:gd name="T25" fmla="*/ 209 h 313"/>
                  <a:gd name="T26" fmla="*/ 162 w 394"/>
                  <a:gd name="T27" fmla="*/ 170 h 313"/>
                  <a:gd name="T28" fmla="*/ 200 w 394"/>
                  <a:gd name="T29" fmla="*/ 209 h 313"/>
                  <a:gd name="T30" fmla="*/ 162 w 394"/>
                  <a:gd name="T31" fmla="*/ 248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" h="313">
                    <a:moveTo>
                      <a:pt x="199" y="112"/>
                    </a:moveTo>
                    <a:cubicBezTo>
                      <a:pt x="188" y="107"/>
                      <a:pt x="175" y="105"/>
                      <a:pt x="162" y="105"/>
                    </a:cubicBezTo>
                    <a:cubicBezTo>
                      <a:pt x="153" y="105"/>
                      <a:pt x="145" y="106"/>
                      <a:pt x="136" y="10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58" y="194"/>
                      <a:pt x="57" y="201"/>
                      <a:pt x="57" y="209"/>
                    </a:cubicBezTo>
                    <a:cubicBezTo>
                      <a:pt x="57" y="267"/>
                      <a:pt x="104" y="313"/>
                      <a:pt x="162" y="313"/>
                    </a:cubicBezTo>
                    <a:cubicBezTo>
                      <a:pt x="219" y="313"/>
                      <a:pt x="266" y="267"/>
                      <a:pt x="266" y="209"/>
                    </a:cubicBezTo>
                    <a:cubicBezTo>
                      <a:pt x="266" y="207"/>
                      <a:pt x="266" y="205"/>
                      <a:pt x="266" y="203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199" y="112"/>
                    </a:lnTo>
                    <a:close/>
                    <a:moveTo>
                      <a:pt x="162" y="248"/>
                    </a:moveTo>
                    <a:cubicBezTo>
                      <a:pt x="140" y="248"/>
                      <a:pt x="123" y="230"/>
                      <a:pt x="123" y="209"/>
                    </a:cubicBezTo>
                    <a:cubicBezTo>
                      <a:pt x="123" y="188"/>
                      <a:pt x="140" y="170"/>
                      <a:pt x="162" y="170"/>
                    </a:cubicBezTo>
                    <a:cubicBezTo>
                      <a:pt x="183" y="170"/>
                      <a:pt x="200" y="188"/>
                      <a:pt x="200" y="209"/>
                    </a:cubicBezTo>
                    <a:cubicBezTo>
                      <a:pt x="200" y="230"/>
                      <a:pt x="183" y="248"/>
                      <a:pt x="16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: Shape 43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0 h 912"/>
                  <a:gd name="T2" fmla="*/ 0 w 912"/>
                  <a:gd name="T3" fmla="*/ 456 h 912"/>
                  <a:gd name="T4" fmla="*/ 456 w 912"/>
                  <a:gd name="T5" fmla="*/ 912 h 912"/>
                  <a:gd name="T6" fmla="*/ 912 w 912"/>
                  <a:gd name="T7" fmla="*/ 456 h 912"/>
                  <a:gd name="T8" fmla="*/ 456 w 912"/>
                  <a:gd name="T9" fmla="*/ 0 h 912"/>
                  <a:gd name="T10" fmla="*/ 477 w 912"/>
                  <a:gd name="T11" fmla="*/ 797 h 912"/>
                  <a:gd name="T12" fmla="*/ 477 w 912"/>
                  <a:gd name="T13" fmla="*/ 754 h 912"/>
                  <a:gd name="T14" fmla="*/ 453 w 912"/>
                  <a:gd name="T15" fmla="*/ 730 h 912"/>
                  <a:gd name="T16" fmla="*/ 429 w 912"/>
                  <a:gd name="T17" fmla="*/ 754 h 912"/>
                  <a:gd name="T18" fmla="*/ 429 w 912"/>
                  <a:gd name="T19" fmla="*/ 797 h 912"/>
                  <a:gd name="T20" fmla="*/ 115 w 912"/>
                  <a:gd name="T21" fmla="*/ 479 h 912"/>
                  <a:gd name="T22" fmla="*/ 157 w 912"/>
                  <a:gd name="T23" fmla="*/ 479 h 912"/>
                  <a:gd name="T24" fmla="*/ 181 w 912"/>
                  <a:gd name="T25" fmla="*/ 455 h 912"/>
                  <a:gd name="T26" fmla="*/ 157 w 912"/>
                  <a:gd name="T27" fmla="*/ 431 h 912"/>
                  <a:gd name="T28" fmla="*/ 115 w 912"/>
                  <a:gd name="T29" fmla="*/ 431 h 912"/>
                  <a:gd name="T30" fmla="*/ 431 w 912"/>
                  <a:gd name="T31" fmla="*/ 115 h 912"/>
                  <a:gd name="T32" fmla="*/ 431 w 912"/>
                  <a:gd name="T33" fmla="*/ 159 h 912"/>
                  <a:gd name="T34" fmla="*/ 456 w 912"/>
                  <a:gd name="T35" fmla="*/ 183 h 912"/>
                  <a:gd name="T36" fmla="*/ 480 w 912"/>
                  <a:gd name="T37" fmla="*/ 159 h 912"/>
                  <a:gd name="T38" fmla="*/ 480 w 912"/>
                  <a:gd name="T39" fmla="*/ 115 h 912"/>
                  <a:gd name="T40" fmla="*/ 797 w 912"/>
                  <a:gd name="T41" fmla="*/ 433 h 912"/>
                  <a:gd name="T42" fmla="*/ 752 w 912"/>
                  <a:gd name="T43" fmla="*/ 433 h 912"/>
                  <a:gd name="T44" fmla="*/ 728 w 912"/>
                  <a:gd name="T45" fmla="*/ 458 h 912"/>
                  <a:gd name="T46" fmla="*/ 752 w 912"/>
                  <a:gd name="T47" fmla="*/ 482 h 912"/>
                  <a:gd name="T48" fmla="*/ 796 w 912"/>
                  <a:gd name="T49" fmla="*/ 482 h 912"/>
                  <a:gd name="T50" fmla="*/ 477 w 912"/>
                  <a:gd name="T51" fmla="*/ 797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2" h="912">
                    <a:moveTo>
                      <a:pt x="456" y="0"/>
                    </a:moveTo>
                    <a:cubicBezTo>
                      <a:pt x="204" y="0"/>
                      <a:pt x="0" y="205"/>
                      <a:pt x="0" y="456"/>
                    </a:cubicBezTo>
                    <a:cubicBezTo>
                      <a:pt x="0" y="708"/>
                      <a:pt x="204" y="912"/>
                      <a:pt x="456" y="912"/>
                    </a:cubicBezTo>
                    <a:cubicBezTo>
                      <a:pt x="707" y="912"/>
                      <a:pt x="912" y="708"/>
                      <a:pt x="912" y="456"/>
                    </a:cubicBezTo>
                    <a:cubicBezTo>
                      <a:pt x="912" y="205"/>
                      <a:pt x="707" y="0"/>
                      <a:pt x="456" y="0"/>
                    </a:cubicBezTo>
                    <a:close/>
                    <a:moveTo>
                      <a:pt x="477" y="797"/>
                    </a:moveTo>
                    <a:cubicBezTo>
                      <a:pt x="477" y="754"/>
                      <a:pt x="477" y="754"/>
                      <a:pt x="477" y="754"/>
                    </a:cubicBezTo>
                    <a:cubicBezTo>
                      <a:pt x="477" y="741"/>
                      <a:pt x="467" y="730"/>
                      <a:pt x="453" y="730"/>
                    </a:cubicBezTo>
                    <a:cubicBezTo>
                      <a:pt x="440" y="730"/>
                      <a:pt x="429" y="741"/>
                      <a:pt x="429" y="754"/>
                    </a:cubicBezTo>
                    <a:cubicBezTo>
                      <a:pt x="429" y="797"/>
                      <a:pt x="429" y="797"/>
                      <a:pt x="429" y="797"/>
                    </a:cubicBezTo>
                    <a:cubicBezTo>
                      <a:pt x="261" y="784"/>
                      <a:pt x="126" y="648"/>
                      <a:pt x="115" y="479"/>
                    </a:cubicBezTo>
                    <a:cubicBezTo>
                      <a:pt x="157" y="479"/>
                      <a:pt x="157" y="479"/>
                      <a:pt x="157" y="479"/>
                    </a:cubicBezTo>
                    <a:cubicBezTo>
                      <a:pt x="170" y="479"/>
                      <a:pt x="181" y="469"/>
                      <a:pt x="181" y="455"/>
                    </a:cubicBezTo>
                    <a:cubicBezTo>
                      <a:pt x="181" y="442"/>
                      <a:pt x="170" y="431"/>
                      <a:pt x="157" y="431"/>
                    </a:cubicBezTo>
                    <a:cubicBezTo>
                      <a:pt x="115" y="431"/>
                      <a:pt x="115" y="431"/>
                      <a:pt x="115" y="431"/>
                    </a:cubicBezTo>
                    <a:cubicBezTo>
                      <a:pt x="127" y="262"/>
                      <a:pt x="262" y="127"/>
                      <a:pt x="431" y="115"/>
                    </a:cubicBezTo>
                    <a:cubicBezTo>
                      <a:pt x="431" y="159"/>
                      <a:pt x="431" y="159"/>
                      <a:pt x="431" y="159"/>
                    </a:cubicBezTo>
                    <a:cubicBezTo>
                      <a:pt x="431" y="172"/>
                      <a:pt x="442" y="183"/>
                      <a:pt x="456" y="183"/>
                    </a:cubicBezTo>
                    <a:cubicBezTo>
                      <a:pt x="469" y="183"/>
                      <a:pt x="480" y="172"/>
                      <a:pt x="480" y="159"/>
                    </a:cubicBezTo>
                    <a:cubicBezTo>
                      <a:pt x="480" y="115"/>
                      <a:pt x="480" y="115"/>
                      <a:pt x="480" y="115"/>
                    </a:cubicBezTo>
                    <a:cubicBezTo>
                      <a:pt x="650" y="127"/>
                      <a:pt x="785" y="263"/>
                      <a:pt x="797" y="433"/>
                    </a:cubicBezTo>
                    <a:cubicBezTo>
                      <a:pt x="752" y="433"/>
                      <a:pt x="752" y="433"/>
                      <a:pt x="752" y="433"/>
                    </a:cubicBezTo>
                    <a:cubicBezTo>
                      <a:pt x="739" y="433"/>
                      <a:pt x="728" y="444"/>
                      <a:pt x="728" y="458"/>
                    </a:cubicBezTo>
                    <a:cubicBezTo>
                      <a:pt x="728" y="471"/>
                      <a:pt x="739" y="482"/>
                      <a:pt x="752" y="482"/>
                    </a:cubicBezTo>
                    <a:cubicBezTo>
                      <a:pt x="796" y="482"/>
                      <a:pt x="796" y="482"/>
                      <a:pt x="796" y="482"/>
                    </a:cubicBezTo>
                    <a:cubicBezTo>
                      <a:pt x="784" y="651"/>
                      <a:pt x="647" y="786"/>
                      <a:pt x="477" y="7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5281427" y="1144285"/>
              <a:ext cx="491121" cy="436131"/>
              <a:chOff x="152400" y="198438"/>
              <a:chExt cx="609600" cy="541338"/>
            </a:xfrm>
            <a:solidFill>
              <a:schemeClr val="accent3"/>
            </a:solidFill>
          </p:grpSpPr>
          <p:sp>
            <p:nvSpPr>
              <p:cNvPr id="17" name="Freeform: Shape 45"/>
              <p:cNvSpPr/>
              <p:nvPr/>
            </p:nvSpPr>
            <p:spPr bwMode="auto">
              <a:xfrm>
                <a:off x="350838" y="384176"/>
                <a:ext cx="36513" cy="31750"/>
              </a:xfrm>
              <a:custGeom>
                <a:avLst/>
                <a:gdLst>
                  <a:gd name="T0" fmla="*/ 23 w 23"/>
                  <a:gd name="T1" fmla="*/ 7 h 20"/>
                  <a:gd name="T2" fmla="*/ 0 w 23"/>
                  <a:gd name="T3" fmla="*/ 20 h 20"/>
                  <a:gd name="T4" fmla="*/ 0 w 23"/>
                  <a:gd name="T5" fmla="*/ 0 h 20"/>
                  <a:gd name="T6" fmla="*/ 23 w 23"/>
                  <a:gd name="T7" fmla="*/ 0 h 20"/>
                  <a:gd name="T8" fmla="*/ 23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3" y="7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: Shape 46"/>
              <p:cNvSpPr/>
              <p:nvPr/>
            </p:nvSpPr>
            <p:spPr bwMode="auto">
              <a:xfrm>
                <a:off x="523875" y="384176"/>
                <a:ext cx="36513" cy="31750"/>
              </a:xfrm>
              <a:custGeom>
                <a:avLst/>
                <a:gdLst>
                  <a:gd name="T0" fmla="*/ 0 w 23"/>
                  <a:gd name="T1" fmla="*/ 7 h 20"/>
                  <a:gd name="T2" fmla="*/ 23 w 23"/>
                  <a:gd name="T3" fmla="*/ 20 h 20"/>
                  <a:gd name="T4" fmla="*/ 23 w 23"/>
                  <a:gd name="T5" fmla="*/ 0 h 20"/>
                  <a:gd name="T6" fmla="*/ 0 w 23"/>
                  <a:gd name="T7" fmla="*/ 0 h 20"/>
                  <a:gd name="T8" fmla="*/ 0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0" y="7"/>
                    </a:moveTo>
                    <a:lnTo>
                      <a:pt x="23" y="2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: Shape 47"/>
              <p:cNvSpPr/>
              <p:nvPr/>
            </p:nvSpPr>
            <p:spPr bwMode="auto">
              <a:xfrm>
                <a:off x="152400" y="198438"/>
                <a:ext cx="609600" cy="541338"/>
              </a:xfrm>
              <a:custGeom>
                <a:avLst/>
                <a:gdLst>
                  <a:gd name="T0" fmla="*/ 499 w 912"/>
                  <a:gd name="T1" fmla="*/ 451 h 810"/>
                  <a:gd name="T2" fmla="*/ 560 w 912"/>
                  <a:gd name="T3" fmla="*/ 451 h 810"/>
                  <a:gd name="T4" fmla="*/ 912 w 912"/>
                  <a:gd name="T5" fmla="*/ 560 h 810"/>
                  <a:gd name="T6" fmla="*/ 912 w 912"/>
                  <a:gd name="T7" fmla="*/ 526 h 810"/>
                  <a:gd name="T8" fmla="*/ 499 w 912"/>
                  <a:gd name="T9" fmla="*/ 290 h 810"/>
                  <a:gd name="T10" fmla="*/ 499 w 912"/>
                  <a:gd name="T11" fmla="*/ 97 h 810"/>
                  <a:gd name="T12" fmla="*/ 456 w 912"/>
                  <a:gd name="T13" fmla="*/ 0 h 810"/>
                  <a:gd name="T14" fmla="*/ 413 w 912"/>
                  <a:gd name="T15" fmla="*/ 97 h 810"/>
                  <a:gd name="T16" fmla="*/ 413 w 912"/>
                  <a:gd name="T17" fmla="*/ 290 h 810"/>
                  <a:gd name="T18" fmla="*/ 0 w 912"/>
                  <a:gd name="T19" fmla="*/ 526 h 810"/>
                  <a:gd name="T20" fmla="*/ 0 w 912"/>
                  <a:gd name="T21" fmla="*/ 560 h 810"/>
                  <a:gd name="T22" fmla="*/ 353 w 912"/>
                  <a:gd name="T23" fmla="*/ 451 h 810"/>
                  <a:gd name="T24" fmla="*/ 413 w 912"/>
                  <a:gd name="T25" fmla="*/ 451 h 810"/>
                  <a:gd name="T26" fmla="*/ 413 w 912"/>
                  <a:gd name="T27" fmla="*/ 653 h 810"/>
                  <a:gd name="T28" fmla="*/ 414 w 912"/>
                  <a:gd name="T29" fmla="*/ 658 h 810"/>
                  <a:gd name="T30" fmla="*/ 279 w 912"/>
                  <a:gd name="T31" fmla="*/ 746 h 810"/>
                  <a:gd name="T32" fmla="*/ 279 w 912"/>
                  <a:gd name="T33" fmla="*/ 772 h 810"/>
                  <a:gd name="T34" fmla="*/ 429 w 912"/>
                  <a:gd name="T35" fmla="*/ 746 h 810"/>
                  <a:gd name="T36" fmla="*/ 456 w 912"/>
                  <a:gd name="T37" fmla="*/ 810 h 810"/>
                  <a:gd name="T38" fmla="*/ 483 w 912"/>
                  <a:gd name="T39" fmla="*/ 746 h 810"/>
                  <a:gd name="T40" fmla="*/ 633 w 912"/>
                  <a:gd name="T41" fmla="*/ 772 h 810"/>
                  <a:gd name="T42" fmla="*/ 633 w 912"/>
                  <a:gd name="T43" fmla="*/ 746 h 810"/>
                  <a:gd name="T44" fmla="*/ 498 w 912"/>
                  <a:gd name="T45" fmla="*/ 658 h 810"/>
                  <a:gd name="T46" fmla="*/ 499 w 912"/>
                  <a:gd name="T47" fmla="*/ 653 h 810"/>
                  <a:gd name="T48" fmla="*/ 499 w 912"/>
                  <a:gd name="T49" fmla="*/ 451 h 810"/>
                  <a:gd name="T50" fmla="*/ 424 w 912"/>
                  <a:gd name="T51" fmla="*/ 61 h 810"/>
                  <a:gd name="T52" fmla="*/ 456 w 912"/>
                  <a:gd name="T53" fmla="*/ 33 h 810"/>
                  <a:gd name="T54" fmla="*/ 488 w 912"/>
                  <a:gd name="T55" fmla="*/ 61 h 810"/>
                  <a:gd name="T56" fmla="*/ 456 w 912"/>
                  <a:gd name="T57" fmla="*/ 49 h 810"/>
                  <a:gd name="T58" fmla="*/ 424 w 912"/>
                  <a:gd name="T59" fmla="*/ 61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2" h="810">
                    <a:moveTo>
                      <a:pt x="499" y="451"/>
                    </a:moveTo>
                    <a:cubicBezTo>
                      <a:pt x="560" y="451"/>
                      <a:pt x="560" y="451"/>
                      <a:pt x="560" y="451"/>
                    </a:cubicBezTo>
                    <a:cubicBezTo>
                      <a:pt x="912" y="560"/>
                      <a:pt x="912" y="560"/>
                      <a:pt x="912" y="560"/>
                    </a:cubicBezTo>
                    <a:cubicBezTo>
                      <a:pt x="912" y="526"/>
                      <a:pt x="912" y="526"/>
                      <a:pt x="912" y="526"/>
                    </a:cubicBezTo>
                    <a:cubicBezTo>
                      <a:pt x="499" y="290"/>
                      <a:pt x="499" y="290"/>
                      <a:pt x="499" y="290"/>
                    </a:cubicBezTo>
                    <a:cubicBezTo>
                      <a:pt x="499" y="219"/>
                      <a:pt x="499" y="139"/>
                      <a:pt x="499" y="97"/>
                    </a:cubicBezTo>
                    <a:cubicBezTo>
                      <a:pt x="499" y="11"/>
                      <a:pt x="456" y="0"/>
                      <a:pt x="456" y="0"/>
                    </a:cubicBezTo>
                    <a:cubicBezTo>
                      <a:pt x="456" y="0"/>
                      <a:pt x="413" y="11"/>
                      <a:pt x="413" y="97"/>
                    </a:cubicBezTo>
                    <a:cubicBezTo>
                      <a:pt x="413" y="140"/>
                      <a:pt x="413" y="220"/>
                      <a:pt x="413" y="290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353" y="451"/>
                      <a:pt x="353" y="451"/>
                      <a:pt x="353" y="451"/>
                    </a:cubicBezTo>
                    <a:cubicBezTo>
                      <a:pt x="413" y="451"/>
                      <a:pt x="413" y="451"/>
                      <a:pt x="413" y="451"/>
                    </a:cubicBezTo>
                    <a:cubicBezTo>
                      <a:pt x="413" y="524"/>
                      <a:pt x="413" y="608"/>
                      <a:pt x="413" y="653"/>
                    </a:cubicBezTo>
                    <a:cubicBezTo>
                      <a:pt x="413" y="654"/>
                      <a:pt x="414" y="656"/>
                      <a:pt x="414" y="658"/>
                    </a:cubicBezTo>
                    <a:cubicBezTo>
                      <a:pt x="279" y="746"/>
                      <a:pt x="279" y="746"/>
                      <a:pt x="279" y="746"/>
                    </a:cubicBezTo>
                    <a:cubicBezTo>
                      <a:pt x="279" y="772"/>
                      <a:pt x="279" y="772"/>
                      <a:pt x="279" y="772"/>
                    </a:cubicBezTo>
                    <a:cubicBezTo>
                      <a:pt x="429" y="746"/>
                      <a:pt x="429" y="746"/>
                      <a:pt x="429" y="746"/>
                    </a:cubicBezTo>
                    <a:cubicBezTo>
                      <a:pt x="441" y="785"/>
                      <a:pt x="456" y="810"/>
                      <a:pt x="456" y="810"/>
                    </a:cubicBezTo>
                    <a:cubicBezTo>
                      <a:pt x="456" y="810"/>
                      <a:pt x="471" y="785"/>
                      <a:pt x="483" y="746"/>
                    </a:cubicBezTo>
                    <a:cubicBezTo>
                      <a:pt x="633" y="772"/>
                      <a:pt x="633" y="772"/>
                      <a:pt x="633" y="772"/>
                    </a:cubicBezTo>
                    <a:cubicBezTo>
                      <a:pt x="633" y="746"/>
                      <a:pt x="633" y="746"/>
                      <a:pt x="633" y="746"/>
                    </a:cubicBezTo>
                    <a:cubicBezTo>
                      <a:pt x="498" y="658"/>
                      <a:pt x="498" y="658"/>
                      <a:pt x="498" y="658"/>
                    </a:cubicBezTo>
                    <a:cubicBezTo>
                      <a:pt x="498" y="656"/>
                      <a:pt x="499" y="654"/>
                      <a:pt x="499" y="653"/>
                    </a:cubicBezTo>
                    <a:cubicBezTo>
                      <a:pt x="499" y="608"/>
                      <a:pt x="499" y="524"/>
                      <a:pt x="499" y="451"/>
                    </a:cubicBezTo>
                    <a:close/>
                    <a:moveTo>
                      <a:pt x="424" y="61"/>
                    </a:moveTo>
                    <a:cubicBezTo>
                      <a:pt x="428" y="47"/>
                      <a:pt x="441" y="33"/>
                      <a:pt x="456" y="33"/>
                    </a:cubicBezTo>
                    <a:cubicBezTo>
                      <a:pt x="471" y="33"/>
                      <a:pt x="484" y="47"/>
                      <a:pt x="488" y="61"/>
                    </a:cubicBezTo>
                    <a:cubicBezTo>
                      <a:pt x="481" y="51"/>
                      <a:pt x="470" y="49"/>
                      <a:pt x="456" y="49"/>
                    </a:cubicBezTo>
                    <a:cubicBezTo>
                      <a:pt x="442" y="49"/>
                      <a:pt x="431" y="51"/>
                      <a:pt x="42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4" name="Straight Connector 51"/>
            <p:cNvCxnSpPr/>
            <p:nvPr/>
          </p:nvCxnSpPr>
          <p:spPr>
            <a:xfrm>
              <a:off x="3951880" y="1366123"/>
              <a:ext cx="1242138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2"/>
            <p:cNvCxnSpPr/>
            <p:nvPr/>
          </p:nvCxnSpPr>
          <p:spPr>
            <a:xfrm>
              <a:off x="5951051" y="1366123"/>
              <a:ext cx="1242138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3"/>
            <p:cNvCxnSpPr/>
            <p:nvPr/>
          </p:nvCxnSpPr>
          <p:spPr>
            <a:xfrm>
              <a:off x="7839363" y="1366123"/>
              <a:ext cx="1161704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1058164" y="2355362"/>
            <a:ext cx="2233045" cy="3411292"/>
            <a:chOff x="793725" y="1766112"/>
            <a:chExt cx="1675002" cy="2557877"/>
          </a:xfrm>
        </p:grpSpPr>
        <p:sp>
          <p:nvSpPr>
            <p:cNvPr id="35" name="Freeform: Shape 8"/>
            <p:cNvSpPr/>
            <p:nvPr/>
          </p:nvSpPr>
          <p:spPr bwMode="auto">
            <a:xfrm>
              <a:off x="793725" y="1766112"/>
              <a:ext cx="1675002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流感：是由流感病毒引起的急性呼吸道传染病，它通过飞沫传播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55"/>
            <p:cNvSpPr/>
            <p:nvPr/>
          </p:nvSpPr>
          <p:spPr>
            <a:xfrm>
              <a:off x="1100311" y="2296344"/>
              <a:ext cx="1061829" cy="34624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24963" y="2355362"/>
            <a:ext cx="2233043" cy="3411292"/>
            <a:chOff x="2719075" y="1766112"/>
            <a:chExt cx="1675000" cy="2557877"/>
          </a:xfrm>
        </p:grpSpPr>
        <p:sp>
          <p:nvSpPr>
            <p:cNvPr id="38" name="Freeform: Shape 12"/>
            <p:cNvSpPr/>
            <p:nvPr/>
          </p:nvSpPr>
          <p:spPr bwMode="auto">
            <a:xfrm>
              <a:off x="2719075" y="1766112"/>
              <a:ext cx="1675000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传染性强，易造成暴发、流行。表现为高热、头痛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、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乏力、肌肉酸痛等，呼吸道症状较轻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58"/>
            <p:cNvSpPr/>
            <p:nvPr/>
          </p:nvSpPr>
          <p:spPr>
            <a:xfrm>
              <a:off x="3020626" y="2296344"/>
              <a:ext cx="1061829" cy="34624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59734" y="2355362"/>
            <a:ext cx="2233044" cy="3411292"/>
            <a:chOff x="4695410" y="1766112"/>
            <a:chExt cx="1675001" cy="2557877"/>
          </a:xfrm>
        </p:grpSpPr>
        <p:sp>
          <p:nvSpPr>
            <p:cNvPr id="41" name="Freeform: Shape 16"/>
            <p:cNvSpPr/>
            <p:nvPr/>
          </p:nvSpPr>
          <p:spPr bwMode="auto">
            <a:xfrm>
              <a:off x="4695410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发现流感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流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行时，应减少集会，注意房屋通风并预防接种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流感疫苗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Rectangle 59"/>
            <p:cNvSpPr/>
            <p:nvPr/>
          </p:nvSpPr>
          <p:spPr>
            <a:xfrm>
              <a:off x="4996073" y="2296344"/>
              <a:ext cx="1061829" cy="34624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900435" y="2355362"/>
            <a:ext cx="2233044" cy="3411292"/>
            <a:chOff x="6676194" y="1766112"/>
            <a:chExt cx="1675001" cy="2557877"/>
          </a:xfrm>
        </p:grpSpPr>
        <p:sp>
          <p:nvSpPr>
            <p:cNvPr id="44" name="Freeform: Shape 20"/>
            <p:cNvSpPr/>
            <p:nvPr/>
          </p:nvSpPr>
          <p:spPr bwMode="auto">
            <a:xfrm>
              <a:off x="6676194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患者居家隔离至病后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5——7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天或热退两天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Rectangle 60"/>
            <p:cNvSpPr/>
            <p:nvPr/>
          </p:nvSpPr>
          <p:spPr>
            <a:xfrm>
              <a:off x="6998576" y="2296344"/>
              <a:ext cx="1061829" cy="34624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5032573" y="451751"/>
            <a:ext cx="306034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传染病是什么？ 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5032573" y="451751"/>
            <a:ext cx="306034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认识传染病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4" y="2354000"/>
            <a:ext cx="3960441" cy="3714686"/>
          </a:xfrm>
          <a:prstGeom prst="rect">
            <a:avLst/>
          </a:prstGeom>
        </p:spPr>
      </p:pic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5316541" y="2165437"/>
            <a:ext cx="5832648" cy="3903249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zh-CN" altLang="en-US" sz="18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 传染病是病原体从呼吸道感染侵入、传播而引起的疾病。由于冬春季寒冷，人们在外边活动减少，多集中在室内，这更增加了传染机会</a:t>
            </a:r>
            <a:r>
              <a:rPr lang="zh-CN" alt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。</a:t>
            </a:r>
            <a:endParaRPr lang="en-US" altLang="zh-CN" sz="1800" b="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Lato Light" charset="0"/>
              <a:sym typeface="Arial" panose="020B0604020202020204" pitchFamily="34" charset="0"/>
            </a:endParaRPr>
          </a:p>
          <a:p>
            <a:pPr algn="l">
              <a:lnSpc>
                <a:spcPct val="125000"/>
              </a:lnSpc>
            </a:pPr>
            <a:endParaRPr lang="en-US" altLang="zh-CN" sz="1800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Lato Light" charset="0"/>
              <a:sym typeface="Arial" panose="020B0604020202020204" pitchFamily="34" charset="0"/>
            </a:endParaRPr>
          </a:p>
          <a:p>
            <a:pPr algn="l">
              <a:lnSpc>
                <a:spcPct val="125000"/>
              </a:lnSpc>
            </a:pPr>
            <a:r>
              <a:rPr lang="zh-CN" alt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为了</a:t>
            </a:r>
            <a:r>
              <a:rPr lang="zh-CN" altLang="en-US" sz="18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御寒，人们习惯把门窗关得很严，这样，室内外的空气很难交换，在空气相对静止的室内，带有病菌、病毒的飞沫在空气中飘浮，人在屋子里呆的时间长，空气又不新鲜，自然容易感染呼吸道传染病</a:t>
            </a:r>
            <a:r>
              <a:rPr lang="zh-CN" alt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。</a:t>
            </a:r>
            <a:endParaRPr lang="en-US" altLang="zh-CN" sz="1800" b="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Lato Light" charset="0"/>
              <a:sym typeface="Arial" panose="020B0604020202020204" pitchFamily="34" charset="0"/>
            </a:endParaRPr>
          </a:p>
          <a:p>
            <a:pPr algn="l">
              <a:lnSpc>
                <a:spcPct val="125000"/>
              </a:lnSpc>
            </a:pPr>
            <a:endParaRPr lang="en-US" altLang="zh-CN" sz="1800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Lato Light" charset="0"/>
              <a:sym typeface="Arial" panose="020B0604020202020204" pitchFamily="34" charset="0"/>
            </a:endParaRPr>
          </a:p>
          <a:p>
            <a:pPr algn="l">
              <a:lnSpc>
                <a:spcPct val="125000"/>
              </a:lnSpc>
            </a:pPr>
            <a:r>
              <a:rPr lang="zh-CN" alt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另外</a:t>
            </a:r>
            <a:r>
              <a:rPr lang="zh-CN" altLang="en-US" sz="18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，寒冷的空气会使鼻黏膜的血管收缩，降低呼吸道的抵抗力，这也是容易得病的一个原因</a:t>
            </a:r>
            <a:r>
              <a:rPr lang="zh-CN" alt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。 </a:t>
            </a:r>
            <a:endParaRPr lang="zh-CN" altLang="en-US" sz="1800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Lato Light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3874" y="2692199"/>
            <a:ext cx="6495626" cy="1593474"/>
            <a:chOff x="4047566" y="3046928"/>
            <a:chExt cx="6496472" cy="1593106"/>
          </a:xfrm>
        </p:grpSpPr>
        <p:sp>
          <p:nvSpPr>
            <p:cNvPr id="10" name="文本框 9"/>
            <p:cNvSpPr txBox="1"/>
            <p:nvPr/>
          </p:nvSpPr>
          <p:spPr>
            <a:xfrm>
              <a:off x="4062473" y="3046928"/>
              <a:ext cx="6481565" cy="10154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6000" b="1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冬季常见的传染病</a:t>
              </a:r>
              <a:endParaRPr lang="zh-CN" altLang="en-US" sz="60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047566" y="4144307"/>
              <a:ext cx="6337529" cy="4957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</a:t>
              </a:r>
              <a:endParaRPr lang="en-US" altLang="zh-CN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94638" y="1741825"/>
            <a:ext cx="3249005" cy="9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5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</a:t>
            </a:r>
            <a:r>
              <a:rPr lang="en-US" altLang="zh-CN" sz="5400" b="1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5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3"/>
          <p:cNvSpPr/>
          <p:nvPr/>
        </p:nvSpPr>
        <p:spPr bwMode="auto">
          <a:xfrm>
            <a:off x="6558673" y="3806135"/>
            <a:ext cx="733290" cy="104794"/>
          </a:xfrm>
          <a:custGeom>
            <a:avLst/>
            <a:gdLst>
              <a:gd name="T0" fmla="*/ 246 w 246"/>
              <a:gd name="T1" fmla="*/ 0 h 35"/>
              <a:gd name="T2" fmla="*/ 3 w 246"/>
              <a:gd name="T3" fmla="*/ 0 h 35"/>
              <a:gd name="T4" fmla="*/ 3 w 246"/>
              <a:gd name="T5" fmla="*/ 9 h 35"/>
              <a:gd name="T6" fmla="*/ 0 w 246"/>
              <a:gd name="T7" fmla="*/ 35 h 35"/>
              <a:gd name="T8" fmla="*/ 246 w 246"/>
              <a:gd name="T9" fmla="*/ 35 h 35"/>
              <a:gd name="T10" fmla="*/ 244 w 246"/>
              <a:gd name="T11" fmla="*/ 19 h 35"/>
              <a:gd name="T12" fmla="*/ 246 w 246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35">
                <a:moveTo>
                  <a:pt x="246" y="0"/>
                </a:moveTo>
                <a:cubicBezTo>
                  <a:pt x="3" y="0"/>
                  <a:pt x="3" y="0"/>
                  <a:pt x="3" y="0"/>
                </a:cubicBezTo>
                <a:cubicBezTo>
                  <a:pt x="3" y="3"/>
                  <a:pt x="3" y="6"/>
                  <a:pt x="3" y="9"/>
                </a:cubicBezTo>
                <a:cubicBezTo>
                  <a:pt x="3" y="18"/>
                  <a:pt x="2" y="27"/>
                  <a:pt x="0" y="35"/>
                </a:cubicBezTo>
                <a:cubicBezTo>
                  <a:pt x="246" y="35"/>
                  <a:pt x="246" y="35"/>
                  <a:pt x="246" y="35"/>
                </a:cubicBezTo>
                <a:cubicBezTo>
                  <a:pt x="245" y="30"/>
                  <a:pt x="244" y="25"/>
                  <a:pt x="244" y="19"/>
                </a:cubicBezTo>
                <a:cubicBezTo>
                  <a:pt x="244" y="13"/>
                  <a:pt x="245" y="7"/>
                  <a:pt x="24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7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34"/>
          <p:cNvSpPr/>
          <p:nvPr/>
        </p:nvSpPr>
        <p:spPr bwMode="auto">
          <a:xfrm>
            <a:off x="5090508" y="3806135"/>
            <a:ext cx="769796" cy="104794"/>
          </a:xfrm>
          <a:custGeom>
            <a:avLst/>
            <a:gdLst>
              <a:gd name="T0" fmla="*/ 255 w 258"/>
              <a:gd name="T1" fmla="*/ 0 h 35"/>
              <a:gd name="T2" fmla="*/ 0 w 258"/>
              <a:gd name="T3" fmla="*/ 0 h 35"/>
              <a:gd name="T4" fmla="*/ 2 w 258"/>
              <a:gd name="T5" fmla="*/ 19 h 35"/>
              <a:gd name="T6" fmla="*/ 0 w 258"/>
              <a:gd name="T7" fmla="*/ 35 h 35"/>
              <a:gd name="T8" fmla="*/ 258 w 258"/>
              <a:gd name="T9" fmla="*/ 35 h 35"/>
              <a:gd name="T10" fmla="*/ 255 w 258"/>
              <a:gd name="T11" fmla="*/ 9 h 35"/>
              <a:gd name="T12" fmla="*/ 255 w 258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35">
                <a:moveTo>
                  <a:pt x="255" y="0"/>
                </a:moveTo>
                <a:cubicBezTo>
                  <a:pt x="0" y="0"/>
                  <a:pt x="0" y="0"/>
                  <a:pt x="0" y="0"/>
                </a:cubicBezTo>
                <a:cubicBezTo>
                  <a:pt x="1" y="7"/>
                  <a:pt x="2" y="13"/>
                  <a:pt x="2" y="19"/>
                </a:cubicBezTo>
                <a:cubicBezTo>
                  <a:pt x="2" y="25"/>
                  <a:pt x="1" y="30"/>
                  <a:pt x="0" y="35"/>
                </a:cubicBezTo>
                <a:cubicBezTo>
                  <a:pt x="258" y="35"/>
                  <a:pt x="258" y="35"/>
                  <a:pt x="258" y="35"/>
                </a:cubicBezTo>
                <a:cubicBezTo>
                  <a:pt x="256" y="27"/>
                  <a:pt x="255" y="18"/>
                  <a:pt x="255" y="9"/>
                </a:cubicBezTo>
                <a:cubicBezTo>
                  <a:pt x="255" y="6"/>
                  <a:pt x="255" y="3"/>
                  <a:pt x="25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7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35"/>
          <p:cNvSpPr/>
          <p:nvPr/>
        </p:nvSpPr>
        <p:spPr bwMode="auto">
          <a:xfrm>
            <a:off x="7855422" y="3806135"/>
            <a:ext cx="788841" cy="104794"/>
          </a:xfrm>
          <a:custGeom>
            <a:avLst/>
            <a:gdLst>
              <a:gd name="T0" fmla="*/ 264 w 264"/>
              <a:gd name="T1" fmla="*/ 0 h 35"/>
              <a:gd name="T2" fmla="*/ 0 w 264"/>
              <a:gd name="T3" fmla="*/ 0 h 35"/>
              <a:gd name="T4" fmla="*/ 2 w 264"/>
              <a:gd name="T5" fmla="*/ 19 h 35"/>
              <a:gd name="T6" fmla="*/ 0 w 264"/>
              <a:gd name="T7" fmla="*/ 35 h 35"/>
              <a:gd name="T8" fmla="*/ 263 w 264"/>
              <a:gd name="T9" fmla="*/ 35 h 35"/>
              <a:gd name="T10" fmla="*/ 262 w 264"/>
              <a:gd name="T11" fmla="*/ 19 h 35"/>
              <a:gd name="T12" fmla="*/ 264 w 264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4" h="35">
                <a:moveTo>
                  <a:pt x="264" y="0"/>
                </a:moveTo>
                <a:cubicBezTo>
                  <a:pt x="0" y="0"/>
                  <a:pt x="0" y="0"/>
                  <a:pt x="0" y="0"/>
                </a:cubicBezTo>
                <a:cubicBezTo>
                  <a:pt x="1" y="7"/>
                  <a:pt x="2" y="13"/>
                  <a:pt x="2" y="19"/>
                </a:cubicBezTo>
                <a:cubicBezTo>
                  <a:pt x="2" y="25"/>
                  <a:pt x="1" y="30"/>
                  <a:pt x="0" y="35"/>
                </a:cubicBezTo>
                <a:cubicBezTo>
                  <a:pt x="263" y="35"/>
                  <a:pt x="263" y="35"/>
                  <a:pt x="263" y="35"/>
                </a:cubicBezTo>
                <a:cubicBezTo>
                  <a:pt x="262" y="30"/>
                  <a:pt x="262" y="25"/>
                  <a:pt x="262" y="19"/>
                </a:cubicBezTo>
                <a:cubicBezTo>
                  <a:pt x="262" y="13"/>
                  <a:pt x="263" y="7"/>
                  <a:pt x="26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7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36"/>
          <p:cNvSpPr/>
          <p:nvPr/>
        </p:nvSpPr>
        <p:spPr bwMode="auto">
          <a:xfrm>
            <a:off x="2284329" y="3806135"/>
            <a:ext cx="836458" cy="104794"/>
          </a:xfrm>
          <a:custGeom>
            <a:avLst/>
            <a:gdLst>
              <a:gd name="T0" fmla="*/ 280 w 280"/>
              <a:gd name="T1" fmla="*/ 0 h 35"/>
              <a:gd name="T2" fmla="*/ 2 w 280"/>
              <a:gd name="T3" fmla="*/ 0 h 35"/>
              <a:gd name="T4" fmla="*/ 2 w 280"/>
              <a:gd name="T5" fmla="*/ 9 h 35"/>
              <a:gd name="T6" fmla="*/ 0 w 280"/>
              <a:gd name="T7" fmla="*/ 35 h 35"/>
              <a:gd name="T8" fmla="*/ 279 w 280"/>
              <a:gd name="T9" fmla="*/ 35 h 35"/>
              <a:gd name="T10" fmla="*/ 278 w 280"/>
              <a:gd name="T11" fmla="*/ 19 h 35"/>
              <a:gd name="T12" fmla="*/ 280 w 280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0" h="35">
                <a:moveTo>
                  <a:pt x="280" y="0"/>
                </a:moveTo>
                <a:cubicBezTo>
                  <a:pt x="2" y="0"/>
                  <a:pt x="2" y="0"/>
                  <a:pt x="2" y="0"/>
                </a:cubicBezTo>
                <a:cubicBezTo>
                  <a:pt x="2" y="3"/>
                  <a:pt x="2" y="6"/>
                  <a:pt x="2" y="9"/>
                </a:cubicBezTo>
                <a:cubicBezTo>
                  <a:pt x="2" y="18"/>
                  <a:pt x="1" y="27"/>
                  <a:pt x="0" y="35"/>
                </a:cubicBezTo>
                <a:cubicBezTo>
                  <a:pt x="279" y="35"/>
                  <a:pt x="279" y="35"/>
                  <a:pt x="279" y="35"/>
                </a:cubicBezTo>
                <a:cubicBezTo>
                  <a:pt x="278" y="30"/>
                  <a:pt x="278" y="25"/>
                  <a:pt x="278" y="19"/>
                </a:cubicBezTo>
                <a:cubicBezTo>
                  <a:pt x="278" y="13"/>
                  <a:pt x="278" y="7"/>
                  <a:pt x="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7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37"/>
          <p:cNvSpPr/>
          <p:nvPr/>
        </p:nvSpPr>
        <p:spPr bwMode="auto">
          <a:xfrm>
            <a:off x="3681069" y="3806135"/>
            <a:ext cx="844393" cy="104794"/>
          </a:xfrm>
          <a:custGeom>
            <a:avLst/>
            <a:gdLst>
              <a:gd name="T0" fmla="*/ 283 w 283"/>
              <a:gd name="T1" fmla="*/ 0 h 35"/>
              <a:gd name="T2" fmla="*/ 0 w 283"/>
              <a:gd name="T3" fmla="*/ 0 h 35"/>
              <a:gd name="T4" fmla="*/ 2 w 283"/>
              <a:gd name="T5" fmla="*/ 19 h 35"/>
              <a:gd name="T6" fmla="*/ 1 w 283"/>
              <a:gd name="T7" fmla="*/ 35 h 35"/>
              <a:gd name="T8" fmla="*/ 283 w 283"/>
              <a:gd name="T9" fmla="*/ 35 h 35"/>
              <a:gd name="T10" fmla="*/ 281 w 283"/>
              <a:gd name="T11" fmla="*/ 19 h 35"/>
              <a:gd name="T12" fmla="*/ 283 w 283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3" h="35">
                <a:moveTo>
                  <a:pt x="283" y="0"/>
                </a:moveTo>
                <a:cubicBezTo>
                  <a:pt x="0" y="0"/>
                  <a:pt x="0" y="0"/>
                  <a:pt x="0" y="0"/>
                </a:cubicBezTo>
                <a:cubicBezTo>
                  <a:pt x="1" y="7"/>
                  <a:pt x="2" y="13"/>
                  <a:pt x="2" y="19"/>
                </a:cubicBezTo>
                <a:cubicBezTo>
                  <a:pt x="2" y="25"/>
                  <a:pt x="1" y="30"/>
                  <a:pt x="1" y="35"/>
                </a:cubicBezTo>
                <a:cubicBezTo>
                  <a:pt x="283" y="35"/>
                  <a:pt x="283" y="35"/>
                  <a:pt x="283" y="35"/>
                </a:cubicBezTo>
                <a:cubicBezTo>
                  <a:pt x="282" y="30"/>
                  <a:pt x="281" y="25"/>
                  <a:pt x="281" y="19"/>
                </a:cubicBezTo>
                <a:cubicBezTo>
                  <a:pt x="281" y="13"/>
                  <a:pt x="282" y="7"/>
                  <a:pt x="28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7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38"/>
          <p:cNvSpPr/>
          <p:nvPr/>
        </p:nvSpPr>
        <p:spPr bwMode="auto">
          <a:xfrm>
            <a:off x="9204545" y="3806135"/>
            <a:ext cx="761859" cy="104794"/>
          </a:xfrm>
          <a:custGeom>
            <a:avLst/>
            <a:gdLst>
              <a:gd name="T0" fmla="*/ 252 w 255"/>
              <a:gd name="T1" fmla="*/ 0 h 35"/>
              <a:gd name="T2" fmla="*/ 0 w 255"/>
              <a:gd name="T3" fmla="*/ 0 h 35"/>
              <a:gd name="T4" fmla="*/ 2 w 255"/>
              <a:gd name="T5" fmla="*/ 19 h 35"/>
              <a:gd name="T6" fmla="*/ 1 w 255"/>
              <a:gd name="T7" fmla="*/ 35 h 35"/>
              <a:gd name="T8" fmla="*/ 255 w 255"/>
              <a:gd name="T9" fmla="*/ 35 h 35"/>
              <a:gd name="T10" fmla="*/ 252 w 255"/>
              <a:gd name="T11" fmla="*/ 9 h 35"/>
              <a:gd name="T12" fmla="*/ 252 w 255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35">
                <a:moveTo>
                  <a:pt x="252" y="0"/>
                </a:moveTo>
                <a:cubicBezTo>
                  <a:pt x="0" y="0"/>
                  <a:pt x="0" y="0"/>
                  <a:pt x="0" y="0"/>
                </a:cubicBezTo>
                <a:cubicBezTo>
                  <a:pt x="2" y="7"/>
                  <a:pt x="2" y="13"/>
                  <a:pt x="2" y="19"/>
                </a:cubicBezTo>
                <a:cubicBezTo>
                  <a:pt x="2" y="25"/>
                  <a:pt x="2" y="30"/>
                  <a:pt x="1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3" y="27"/>
                  <a:pt x="252" y="18"/>
                  <a:pt x="252" y="9"/>
                </a:cubicBezTo>
                <a:cubicBezTo>
                  <a:pt x="252" y="6"/>
                  <a:pt x="252" y="3"/>
                  <a:pt x="2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7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7543" y="442695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流感（流行性感冒）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77760" y="299774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麻疹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95401" y="439149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水痘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67386" y="299774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流行性腮腺炎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217970" y="442695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风疹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075453" y="2997746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甲型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H1N1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流感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285613" y="3574317"/>
            <a:ext cx="576157" cy="581128"/>
            <a:chOff x="7286625" y="3570288"/>
            <a:chExt cx="576263" cy="581025"/>
          </a:xfrm>
        </p:grpSpPr>
        <p:sp>
          <p:nvSpPr>
            <p:cNvPr id="35" name="Freeform 44"/>
            <p:cNvSpPr/>
            <p:nvPr/>
          </p:nvSpPr>
          <p:spPr bwMode="auto">
            <a:xfrm>
              <a:off x="7286625" y="3570288"/>
              <a:ext cx="576263" cy="581025"/>
            </a:xfrm>
            <a:custGeom>
              <a:avLst/>
              <a:gdLst>
                <a:gd name="T0" fmla="*/ 191 w 193"/>
                <a:gd name="T1" fmla="*/ 77 h 193"/>
                <a:gd name="T2" fmla="*/ 97 w 193"/>
                <a:gd name="T3" fmla="*/ 0 h 193"/>
                <a:gd name="T4" fmla="*/ 2 w 193"/>
                <a:gd name="T5" fmla="*/ 77 h 193"/>
                <a:gd name="T6" fmla="*/ 0 w 193"/>
                <a:gd name="T7" fmla="*/ 96 h 193"/>
                <a:gd name="T8" fmla="*/ 2 w 193"/>
                <a:gd name="T9" fmla="*/ 112 h 193"/>
                <a:gd name="T10" fmla="*/ 97 w 193"/>
                <a:gd name="T11" fmla="*/ 193 h 193"/>
                <a:gd name="T12" fmla="*/ 191 w 193"/>
                <a:gd name="T13" fmla="*/ 112 h 193"/>
                <a:gd name="T14" fmla="*/ 193 w 193"/>
                <a:gd name="T15" fmla="*/ 96 h 193"/>
                <a:gd name="T16" fmla="*/ 191 w 193"/>
                <a:gd name="T17" fmla="*/ 7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93">
                  <a:moveTo>
                    <a:pt x="191" y="77"/>
                  </a:moveTo>
                  <a:cubicBezTo>
                    <a:pt x="182" y="33"/>
                    <a:pt x="143" y="0"/>
                    <a:pt x="97" y="0"/>
                  </a:cubicBezTo>
                  <a:cubicBezTo>
                    <a:pt x="50" y="0"/>
                    <a:pt x="11" y="33"/>
                    <a:pt x="2" y="77"/>
                  </a:cubicBezTo>
                  <a:cubicBezTo>
                    <a:pt x="1" y="84"/>
                    <a:pt x="0" y="90"/>
                    <a:pt x="0" y="96"/>
                  </a:cubicBezTo>
                  <a:cubicBezTo>
                    <a:pt x="0" y="102"/>
                    <a:pt x="1" y="107"/>
                    <a:pt x="2" y="112"/>
                  </a:cubicBezTo>
                  <a:cubicBezTo>
                    <a:pt x="9" y="158"/>
                    <a:pt x="49" y="193"/>
                    <a:pt x="97" y="193"/>
                  </a:cubicBezTo>
                  <a:cubicBezTo>
                    <a:pt x="144" y="193"/>
                    <a:pt x="184" y="158"/>
                    <a:pt x="191" y="112"/>
                  </a:cubicBezTo>
                  <a:cubicBezTo>
                    <a:pt x="192" y="107"/>
                    <a:pt x="193" y="102"/>
                    <a:pt x="193" y="96"/>
                  </a:cubicBezTo>
                  <a:cubicBezTo>
                    <a:pt x="193" y="90"/>
                    <a:pt x="192" y="84"/>
                    <a:pt x="1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172"/>
            <p:cNvSpPr>
              <a:spLocks noChangeAspect="1" noEditPoints="1"/>
            </p:cNvSpPr>
            <p:nvPr/>
          </p:nvSpPr>
          <p:spPr bwMode="auto">
            <a:xfrm>
              <a:off x="7476256" y="3756143"/>
              <a:ext cx="197001" cy="209314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8576" tIns="34288" rIns="68576" bIns="34288" numCol="1" anchor="t" anchorCtr="0" compatLnSpc="1"/>
            <a:lstStyle/>
            <a:p>
              <a:endParaRPr lang="zh-CN" altLang="en-US" sz="17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956882" y="3471112"/>
            <a:ext cx="715831" cy="724028"/>
            <a:chOff x="9958388" y="3467100"/>
            <a:chExt cx="715963" cy="723900"/>
          </a:xfrm>
        </p:grpSpPr>
        <p:sp>
          <p:nvSpPr>
            <p:cNvPr id="38" name="Freeform 41"/>
            <p:cNvSpPr/>
            <p:nvPr/>
          </p:nvSpPr>
          <p:spPr bwMode="auto">
            <a:xfrm>
              <a:off x="9958388" y="3467100"/>
              <a:ext cx="715963" cy="723900"/>
            </a:xfrm>
            <a:custGeom>
              <a:avLst/>
              <a:gdLst>
                <a:gd name="T0" fmla="*/ 120 w 240"/>
                <a:gd name="T1" fmla="*/ 0 h 240"/>
                <a:gd name="T2" fmla="*/ 0 w 240"/>
                <a:gd name="T3" fmla="*/ 111 h 240"/>
                <a:gd name="T4" fmla="*/ 0 w 240"/>
                <a:gd name="T5" fmla="*/ 120 h 240"/>
                <a:gd name="T6" fmla="*/ 3 w 240"/>
                <a:gd name="T7" fmla="*/ 146 h 240"/>
                <a:gd name="T8" fmla="*/ 120 w 240"/>
                <a:gd name="T9" fmla="*/ 240 h 240"/>
                <a:gd name="T10" fmla="*/ 240 w 240"/>
                <a:gd name="T11" fmla="*/ 120 h 240"/>
                <a:gd name="T12" fmla="*/ 120 w 240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cubicBezTo>
                    <a:pt x="57" y="0"/>
                    <a:pt x="5" y="49"/>
                    <a:pt x="0" y="111"/>
                  </a:cubicBezTo>
                  <a:cubicBezTo>
                    <a:pt x="0" y="114"/>
                    <a:pt x="0" y="117"/>
                    <a:pt x="0" y="120"/>
                  </a:cubicBezTo>
                  <a:cubicBezTo>
                    <a:pt x="0" y="129"/>
                    <a:pt x="1" y="138"/>
                    <a:pt x="3" y="146"/>
                  </a:cubicBezTo>
                  <a:cubicBezTo>
                    <a:pt x="15" y="200"/>
                    <a:pt x="6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119"/>
            <p:cNvSpPr>
              <a:spLocks noChangeAspect="1" noEditPoints="1"/>
            </p:cNvSpPr>
            <p:nvPr/>
          </p:nvSpPr>
          <p:spPr bwMode="auto">
            <a:xfrm>
              <a:off x="10217869" y="3759698"/>
              <a:ext cx="197001" cy="138705"/>
            </a:xfrm>
            <a:custGeom>
              <a:avLst/>
              <a:gdLst>
                <a:gd name="T0" fmla="*/ 65 w 91"/>
                <a:gd name="T1" fmla="*/ 9 h 64"/>
                <a:gd name="T2" fmla="*/ 34 w 91"/>
                <a:gd name="T3" fmla="*/ 9 h 64"/>
                <a:gd name="T4" fmla="*/ 27 w 91"/>
                <a:gd name="T5" fmla="*/ 0 h 64"/>
                <a:gd name="T6" fmla="*/ 5 w 91"/>
                <a:gd name="T7" fmla="*/ 0 h 64"/>
                <a:gd name="T8" fmla="*/ 0 w 91"/>
                <a:gd name="T9" fmla="*/ 4 h 64"/>
                <a:gd name="T10" fmla="*/ 0 w 91"/>
                <a:gd name="T11" fmla="*/ 50 h 64"/>
                <a:gd name="T12" fmla="*/ 4 w 91"/>
                <a:gd name="T13" fmla="*/ 54 h 64"/>
                <a:gd name="T14" fmla="*/ 14 w 91"/>
                <a:gd name="T15" fmla="*/ 25 h 64"/>
                <a:gd name="T16" fmla="*/ 20 w 91"/>
                <a:gd name="T17" fmla="*/ 18 h 64"/>
                <a:gd name="T18" fmla="*/ 29 w 91"/>
                <a:gd name="T19" fmla="*/ 14 h 64"/>
                <a:gd name="T20" fmla="*/ 60 w 91"/>
                <a:gd name="T21" fmla="*/ 14 h 64"/>
                <a:gd name="T22" fmla="*/ 65 w 91"/>
                <a:gd name="T23" fmla="*/ 9 h 64"/>
                <a:gd name="T24" fmla="*/ 72 w 91"/>
                <a:gd name="T25" fmla="*/ 15 h 64"/>
                <a:gd name="T26" fmla="*/ 66 w 91"/>
                <a:gd name="T27" fmla="*/ 15 h 64"/>
                <a:gd name="T28" fmla="*/ 79 w 91"/>
                <a:gd name="T29" fmla="*/ 1 h 64"/>
                <a:gd name="T30" fmla="*/ 90 w 91"/>
                <a:gd name="T31" fmla="*/ 15 h 64"/>
                <a:gd name="T32" fmla="*/ 85 w 91"/>
                <a:gd name="T33" fmla="*/ 15 h 64"/>
                <a:gd name="T34" fmla="*/ 59 w 91"/>
                <a:gd name="T35" fmla="*/ 36 h 64"/>
                <a:gd name="T36" fmla="*/ 59 w 91"/>
                <a:gd name="T37" fmla="*/ 33 h 64"/>
                <a:gd name="T38" fmla="*/ 72 w 91"/>
                <a:gd name="T39" fmla="*/ 15 h 64"/>
                <a:gd name="T40" fmla="*/ 79 w 91"/>
                <a:gd name="T41" fmla="*/ 64 h 64"/>
                <a:gd name="T42" fmla="*/ 11 w 91"/>
                <a:gd name="T43" fmla="*/ 64 h 64"/>
                <a:gd name="T44" fmla="*/ 22 w 91"/>
                <a:gd name="T45" fmla="*/ 31 h 64"/>
                <a:gd name="T46" fmla="*/ 26 w 91"/>
                <a:gd name="T47" fmla="*/ 26 h 64"/>
                <a:gd name="T48" fmla="*/ 33 w 91"/>
                <a:gd name="T49" fmla="*/ 23 h 64"/>
                <a:gd name="T50" fmla="*/ 63 w 91"/>
                <a:gd name="T51" fmla="*/ 23 h 64"/>
                <a:gd name="T52" fmla="*/ 57 w 91"/>
                <a:gd name="T53" fmla="*/ 28 h 64"/>
                <a:gd name="T54" fmla="*/ 54 w 91"/>
                <a:gd name="T55" fmla="*/ 30 h 64"/>
                <a:gd name="T56" fmla="*/ 54 w 91"/>
                <a:gd name="T57" fmla="*/ 41 h 64"/>
                <a:gd name="T58" fmla="*/ 59 w 91"/>
                <a:gd name="T59" fmla="*/ 41 h 64"/>
                <a:gd name="T60" fmla="*/ 87 w 91"/>
                <a:gd name="T61" fmla="*/ 23 h 64"/>
                <a:gd name="T62" fmla="*/ 89 w 91"/>
                <a:gd name="T63" fmla="*/ 24 h 64"/>
                <a:gd name="T64" fmla="*/ 91 w 91"/>
                <a:gd name="T65" fmla="*/ 25 h 64"/>
                <a:gd name="T66" fmla="*/ 91 w 91"/>
                <a:gd name="T67" fmla="*/ 28 h 64"/>
                <a:gd name="T68" fmla="*/ 91 w 91"/>
                <a:gd name="T69" fmla="*/ 30 h 64"/>
                <a:gd name="T70" fmla="*/ 79 w 91"/>
                <a:gd name="T7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64">
                  <a:moveTo>
                    <a:pt x="6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2"/>
                    <a:pt x="17" y="20"/>
                    <a:pt x="20" y="18"/>
                  </a:cubicBezTo>
                  <a:cubicBezTo>
                    <a:pt x="22" y="16"/>
                    <a:pt x="26" y="14"/>
                    <a:pt x="2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2" y="15"/>
                  </a:moveTo>
                  <a:cubicBezTo>
                    <a:pt x="66" y="15"/>
                    <a:pt x="66" y="15"/>
                    <a:pt x="66" y="15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2" y="28"/>
                    <a:pt x="72" y="35"/>
                    <a:pt x="59" y="36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6" y="29"/>
                    <a:pt x="70" y="23"/>
                    <a:pt x="72" y="15"/>
                  </a:cubicBezTo>
                  <a:close/>
                  <a:moveTo>
                    <a:pt x="79" y="64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29"/>
                    <a:pt x="24" y="27"/>
                    <a:pt x="26" y="26"/>
                  </a:cubicBezTo>
                  <a:cubicBezTo>
                    <a:pt x="28" y="24"/>
                    <a:pt x="31" y="23"/>
                    <a:pt x="3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1" y="25"/>
                    <a:pt x="59" y="27"/>
                    <a:pt x="57" y="2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72" y="40"/>
                    <a:pt x="82" y="34"/>
                    <a:pt x="87" y="23"/>
                  </a:cubicBezTo>
                  <a:cubicBezTo>
                    <a:pt x="88" y="23"/>
                    <a:pt x="88" y="24"/>
                    <a:pt x="89" y="24"/>
                  </a:cubicBezTo>
                  <a:cubicBezTo>
                    <a:pt x="89" y="24"/>
                    <a:pt x="90" y="25"/>
                    <a:pt x="91" y="25"/>
                  </a:cubicBezTo>
                  <a:cubicBezTo>
                    <a:pt x="91" y="26"/>
                    <a:pt x="91" y="27"/>
                    <a:pt x="91" y="28"/>
                  </a:cubicBezTo>
                  <a:cubicBezTo>
                    <a:pt x="91" y="28"/>
                    <a:pt x="91" y="29"/>
                    <a:pt x="91" y="30"/>
                  </a:cubicBezTo>
                  <a:lnTo>
                    <a:pt x="79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zh-CN" altLang="en-US" sz="17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637913" y="3574317"/>
            <a:ext cx="572983" cy="581128"/>
            <a:chOff x="8639175" y="3570288"/>
            <a:chExt cx="573088" cy="581025"/>
          </a:xfrm>
        </p:grpSpPr>
        <p:sp>
          <p:nvSpPr>
            <p:cNvPr id="41" name="Freeform 45"/>
            <p:cNvSpPr/>
            <p:nvPr/>
          </p:nvSpPr>
          <p:spPr bwMode="auto">
            <a:xfrm>
              <a:off x="8639175" y="3570288"/>
              <a:ext cx="573088" cy="581025"/>
            </a:xfrm>
            <a:custGeom>
              <a:avLst/>
              <a:gdLst>
                <a:gd name="T0" fmla="*/ 190 w 192"/>
                <a:gd name="T1" fmla="*/ 77 h 193"/>
                <a:gd name="T2" fmla="*/ 96 w 192"/>
                <a:gd name="T3" fmla="*/ 0 h 193"/>
                <a:gd name="T4" fmla="*/ 2 w 192"/>
                <a:gd name="T5" fmla="*/ 77 h 193"/>
                <a:gd name="T6" fmla="*/ 0 w 192"/>
                <a:gd name="T7" fmla="*/ 96 h 193"/>
                <a:gd name="T8" fmla="*/ 1 w 192"/>
                <a:gd name="T9" fmla="*/ 112 h 193"/>
                <a:gd name="T10" fmla="*/ 96 w 192"/>
                <a:gd name="T11" fmla="*/ 193 h 193"/>
                <a:gd name="T12" fmla="*/ 191 w 192"/>
                <a:gd name="T13" fmla="*/ 112 h 193"/>
                <a:gd name="T14" fmla="*/ 192 w 192"/>
                <a:gd name="T15" fmla="*/ 96 h 193"/>
                <a:gd name="T16" fmla="*/ 190 w 192"/>
                <a:gd name="T17" fmla="*/ 7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93">
                  <a:moveTo>
                    <a:pt x="190" y="77"/>
                  </a:moveTo>
                  <a:cubicBezTo>
                    <a:pt x="182" y="33"/>
                    <a:pt x="143" y="0"/>
                    <a:pt x="96" y="0"/>
                  </a:cubicBezTo>
                  <a:cubicBezTo>
                    <a:pt x="50" y="0"/>
                    <a:pt x="11" y="33"/>
                    <a:pt x="2" y="77"/>
                  </a:cubicBezTo>
                  <a:cubicBezTo>
                    <a:pt x="1" y="84"/>
                    <a:pt x="0" y="90"/>
                    <a:pt x="0" y="96"/>
                  </a:cubicBezTo>
                  <a:cubicBezTo>
                    <a:pt x="0" y="102"/>
                    <a:pt x="0" y="107"/>
                    <a:pt x="1" y="112"/>
                  </a:cubicBezTo>
                  <a:cubicBezTo>
                    <a:pt x="9" y="158"/>
                    <a:pt x="48" y="193"/>
                    <a:pt x="96" y="193"/>
                  </a:cubicBezTo>
                  <a:cubicBezTo>
                    <a:pt x="144" y="193"/>
                    <a:pt x="184" y="158"/>
                    <a:pt x="191" y="112"/>
                  </a:cubicBezTo>
                  <a:cubicBezTo>
                    <a:pt x="192" y="107"/>
                    <a:pt x="192" y="102"/>
                    <a:pt x="192" y="96"/>
                  </a:cubicBezTo>
                  <a:cubicBezTo>
                    <a:pt x="192" y="90"/>
                    <a:pt x="192" y="84"/>
                    <a:pt x="190" y="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57"/>
            <p:cNvSpPr>
              <a:spLocks noChangeAspect="1" noEditPoints="1"/>
            </p:cNvSpPr>
            <p:nvPr/>
          </p:nvSpPr>
          <p:spPr bwMode="auto">
            <a:xfrm>
              <a:off x="8827219" y="3752126"/>
              <a:ext cx="197001" cy="217349"/>
            </a:xfrm>
            <a:custGeom>
              <a:avLst/>
              <a:gdLst>
                <a:gd name="T0" fmla="*/ 25 w 99"/>
                <a:gd name="T1" fmla="*/ 58 h 109"/>
                <a:gd name="T2" fmla="*/ 15 w 99"/>
                <a:gd name="T3" fmla="*/ 61 h 109"/>
                <a:gd name="T4" fmla="*/ 51 w 99"/>
                <a:gd name="T5" fmla="*/ 55 h 109"/>
                <a:gd name="T6" fmla="*/ 63 w 99"/>
                <a:gd name="T7" fmla="*/ 46 h 109"/>
                <a:gd name="T8" fmla="*/ 56 w 99"/>
                <a:gd name="T9" fmla="*/ 59 h 109"/>
                <a:gd name="T10" fmla="*/ 51 w 99"/>
                <a:gd name="T11" fmla="*/ 67 h 109"/>
                <a:gd name="T12" fmla="*/ 46 w 99"/>
                <a:gd name="T13" fmla="*/ 57 h 109"/>
                <a:gd name="T14" fmla="*/ 38 w 99"/>
                <a:gd name="T15" fmla="*/ 37 h 109"/>
                <a:gd name="T16" fmla="*/ 51 w 99"/>
                <a:gd name="T17" fmla="*/ 55 h 109"/>
                <a:gd name="T18" fmla="*/ 42 w 99"/>
                <a:gd name="T19" fmla="*/ 33 h 109"/>
                <a:gd name="T20" fmla="*/ 42 w 99"/>
                <a:gd name="T21" fmla="*/ 0 h 109"/>
                <a:gd name="T22" fmla="*/ 15 w 99"/>
                <a:gd name="T23" fmla="*/ 25 h 109"/>
                <a:gd name="T24" fmla="*/ 15 w 99"/>
                <a:gd name="T25" fmla="*/ 94 h 109"/>
                <a:gd name="T26" fmla="*/ 84 w 99"/>
                <a:gd name="T27" fmla="*/ 94 h 109"/>
                <a:gd name="T28" fmla="*/ 97 w 99"/>
                <a:gd name="T29" fmla="*/ 73 h 109"/>
                <a:gd name="T30" fmla="*/ 85 w 99"/>
                <a:gd name="T31" fmla="*/ 71 h 109"/>
                <a:gd name="T32" fmla="*/ 49 w 99"/>
                <a:gd name="T33" fmla="*/ 97 h 109"/>
                <a:gd name="T34" fmla="*/ 12 w 99"/>
                <a:gd name="T35" fmla="*/ 60 h 109"/>
                <a:gd name="T36" fmla="*/ 42 w 99"/>
                <a:gd name="T37" fmla="*/ 22 h 109"/>
                <a:gd name="T38" fmla="*/ 85 w 99"/>
                <a:gd name="T39" fmla="*/ 47 h 109"/>
                <a:gd name="T40" fmla="*/ 95 w 99"/>
                <a:gd name="T41" fmla="*/ 41 h 109"/>
                <a:gd name="T42" fmla="*/ 98 w 99"/>
                <a:gd name="T43" fmla="*/ 53 h 109"/>
                <a:gd name="T44" fmla="*/ 87 w 99"/>
                <a:gd name="T45" fmla="*/ 56 h 109"/>
                <a:gd name="T46" fmla="*/ 87 w 99"/>
                <a:gd name="T47" fmla="*/ 67 h 109"/>
                <a:gd name="T48" fmla="*/ 87 w 99"/>
                <a:gd name="T49" fmla="*/ 59 h 109"/>
                <a:gd name="T50" fmla="*/ 99 w 99"/>
                <a:gd name="T51" fmla="*/ 57 h 109"/>
                <a:gd name="T52" fmla="*/ 99 w 99"/>
                <a:gd name="T53" fmla="*/ 60 h 109"/>
                <a:gd name="T54" fmla="*/ 97 w 99"/>
                <a:gd name="T55" fmla="*/ 71 h 109"/>
                <a:gd name="T56" fmla="*/ 87 w 99"/>
                <a:gd name="T57" fmla="*/ 67 h 109"/>
                <a:gd name="T58" fmla="*/ 80 w 99"/>
                <a:gd name="T59" fmla="*/ 37 h 109"/>
                <a:gd name="T60" fmla="*/ 88 w 99"/>
                <a:gd name="T61" fmla="*/ 28 h 109"/>
                <a:gd name="T62" fmla="*/ 94 w 99"/>
                <a:gd name="T63" fmla="*/ 38 h 109"/>
                <a:gd name="T64" fmla="*/ 84 w 99"/>
                <a:gd name="T65" fmla="*/ 44 h 109"/>
                <a:gd name="T66" fmla="*/ 77 w 99"/>
                <a:gd name="T67" fmla="*/ 34 h 109"/>
                <a:gd name="T68" fmla="*/ 71 w 99"/>
                <a:gd name="T69" fmla="*/ 28 h 109"/>
                <a:gd name="T70" fmla="*/ 76 w 99"/>
                <a:gd name="T71" fmla="*/ 18 h 109"/>
                <a:gd name="T72" fmla="*/ 84 w 99"/>
                <a:gd name="T73" fmla="*/ 25 h 109"/>
                <a:gd name="T74" fmla="*/ 86 w 99"/>
                <a:gd name="T75" fmla="*/ 27 h 109"/>
                <a:gd name="T76" fmla="*/ 50 w 99"/>
                <a:gd name="T77" fmla="*/ 93 h 109"/>
                <a:gd name="T78" fmla="*/ 53 w 99"/>
                <a:gd name="T79" fmla="*/ 83 h 109"/>
                <a:gd name="T80" fmla="*/ 50 w 99"/>
                <a:gd name="T81" fmla="*/ 93 h 109"/>
                <a:gd name="T82" fmla="*/ 67 w 99"/>
                <a:gd name="T83" fmla="*/ 76 h 109"/>
                <a:gd name="T84" fmla="*/ 77 w 99"/>
                <a:gd name="T85" fmla="*/ 81 h 109"/>
                <a:gd name="T86" fmla="*/ 25 w 99"/>
                <a:gd name="T87" fmla="*/ 83 h 109"/>
                <a:gd name="T88" fmla="*/ 34 w 99"/>
                <a:gd name="T89" fmla="*/ 78 h 109"/>
                <a:gd name="T90" fmla="*/ 25 w 99"/>
                <a:gd name="T91" fmla="*/ 83 h 109"/>
                <a:gd name="T92" fmla="*/ 33 w 99"/>
                <a:gd name="T93" fmla="*/ 40 h 109"/>
                <a:gd name="T94" fmla="*/ 23 w 99"/>
                <a:gd name="T95" fmla="*/ 36 h 109"/>
                <a:gd name="T96" fmla="*/ 75 w 99"/>
                <a:gd name="T97" fmla="*/ 34 h 109"/>
                <a:gd name="T98" fmla="*/ 66 w 99"/>
                <a:gd name="T99" fmla="*/ 39 h 109"/>
                <a:gd name="T100" fmla="*/ 75 w 99"/>
                <a:gd name="T101" fmla="*/ 34 h 109"/>
                <a:gd name="T102" fmla="*/ 75 w 99"/>
                <a:gd name="T103" fmla="*/ 59 h 109"/>
                <a:gd name="T104" fmla="*/ 85 w 99"/>
                <a:gd name="T10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114435" y="3574317"/>
            <a:ext cx="572983" cy="581128"/>
            <a:chOff x="3114675" y="3570288"/>
            <a:chExt cx="573088" cy="581025"/>
          </a:xfrm>
        </p:grpSpPr>
        <p:sp>
          <p:nvSpPr>
            <p:cNvPr id="44" name="Freeform 42"/>
            <p:cNvSpPr/>
            <p:nvPr/>
          </p:nvSpPr>
          <p:spPr bwMode="auto">
            <a:xfrm>
              <a:off x="3114675" y="3570288"/>
              <a:ext cx="573088" cy="581025"/>
            </a:xfrm>
            <a:custGeom>
              <a:avLst/>
              <a:gdLst>
                <a:gd name="T0" fmla="*/ 190 w 192"/>
                <a:gd name="T1" fmla="*/ 77 h 193"/>
                <a:gd name="T2" fmla="*/ 96 w 192"/>
                <a:gd name="T3" fmla="*/ 0 h 193"/>
                <a:gd name="T4" fmla="*/ 2 w 192"/>
                <a:gd name="T5" fmla="*/ 77 h 193"/>
                <a:gd name="T6" fmla="*/ 0 w 192"/>
                <a:gd name="T7" fmla="*/ 96 h 193"/>
                <a:gd name="T8" fmla="*/ 1 w 192"/>
                <a:gd name="T9" fmla="*/ 112 h 193"/>
                <a:gd name="T10" fmla="*/ 96 w 192"/>
                <a:gd name="T11" fmla="*/ 193 h 193"/>
                <a:gd name="T12" fmla="*/ 191 w 192"/>
                <a:gd name="T13" fmla="*/ 112 h 193"/>
                <a:gd name="T14" fmla="*/ 192 w 192"/>
                <a:gd name="T15" fmla="*/ 96 h 193"/>
                <a:gd name="T16" fmla="*/ 190 w 192"/>
                <a:gd name="T17" fmla="*/ 7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93">
                  <a:moveTo>
                    <a:pt x="190" y="77"/>
                  </a:moveTo>
                  <a:cubicBezTo>
                    <a:pt x="181" y="33"/>
                    <a:pt x="142" y="0"/>
                    <a:pt x="96" y="0"/>
                  </a:cubicBezTo>
                  <a:cubicBezTo>
                    <a:pt x="49" y="0"/>
                    <a:pt x="10" y="33"/>
                    <a:pt x="2" y="77"/>
                  </a:cubicBezTo>
                  <a:cubicBezTo>
                    <a:pt x="0" y="84"/>
                    <a:pt x="0" y="90"/>
                    <a:pt x="0" y="96"/>
                  </a:cubicBezTo>
                  <a:cubicBezTo>
                    <a:pt x="0" y="102"/>
                    <a:pt x="0" y="107"/>
                    <a:pt x="1" y="112"/>
                  </a:cubicBezTo>
                  <a:cubicBezTo>
                    <a:pt x="8" y="158"/>
                    <a:pt x="48" y="193"/>
                    <a:pt x="96" y="193"/>
                  </a:cubicBezTo>
                  <a:cubicBezTo>
                    <a:pt x="144" y="193"/>
                    <a:pt x="183" y="158"/>
                    <a:pt x="191" y="112"/>
                  </a:cubicBezTo>
                  <a:cubicBezTo>
                    <a:pt x="191" y="107"/>
                    <a:pt x="192" y="102"/>
                    <a:pt x="192" y="96"/>
                  </a:cubicBezTo>
                  <a:cubicBezTo>
                    <a:pt x="192" y="90"/>
                    <a:pt x="191" y="84"/>
                    <a:pt x="190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5" name="组合 44"/>
            <p:cNvGrpSpPr>
              <a:grpSpLocks noChangeAspect="1"/>
            </p:cNvGrpSpPr>
            <p:nvPr/>
          </p:nvGrpSpPr>
          <p:grpSpPr>
            <a:xfrm>
              <a:off x="3302719" y="3762657"/>
              <a:ext cx="197001" cy="196287"/>
              <a:chOff x="3618897" y="2279040"/>
              <a:chExt cx="706229" cy="703668"/>
            </a:xfrm>
            <a:solidFill>
              <a:schemeClr val="bg1"/>
            </a:solidFill>
          </p:grpSpPr>
          <p:sp>
            <p:nvSpPr>
              <p:cNvPr id="46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zh-CN" altLang="en-US" sz="17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zh-CN" altLang="en-US" sz="17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45651" y="2427528"/>
                <a:ext cx="253087" cy="253452"/>
              </a:xfrm>
              <a:custGeom>
                <a:avLst/>
                <a:gdLst>
                  <a:gd name="T0" fmla="*/ 3 w 293"/>
                  <a:gd name="T1" fmla="*/ 38 h 293"/>
                  <a:gd name="T2" fmla="*/ 16 w 293"/>
                  <a:gd name="T3" fmla="*/ 15 h 293"/>
                  <a:gd name="T4" fmla="*/ 39 w 293"/>
                  <a:gd name="T5" fmla="*/ 28 h 293"/>
                  <a:gd name="T6" fmla="*/ 50 w 293"/>
                  <a:gd name="T7" fmla="*/ 65 h 293"/>
                  <a:gd name="T8" fmla="*/ 91 w 293"/>
                  <a:gd name="T9" fmla="*/ 53 h 293"/>
                  <a:gd name="T10" fmla="*/ 91 w 293"/>
                  <a:gd name="T11" fmla="*/ 53 h 293"/>
                  <a:gd name="T12" fmla="*/ 127 w 293"/>
                  <a:gd name="T13" fmla="*/ 48 h 293"/>
                  <a:gd name="T14" fmla="*/ 127 w 293"/>
                  <a:gd name="T15" fmla="*/ 19 h 293"/>
                  <a:gd name="T16" fmla="*/ 146 w 293"/>
                  <a:gd name="T17" fmla="*/ 0 h 293"/>
                  <a:gd name="T18" fmla="*/ 165 w 293"/>
                  <a:gd name="T19" fmla="*/ 19 h 293"/>
                  <a:gd name="T20" fmla="*/ 165 w 293"/>
                  <a:gd name="T21" fmla="*/ 48 h 293"/>
                  <a:gd name="T22" fmla="*/ 202 w 293"/>
                  <a:gd name="T23" fmla="*/ 53 h 293"/>
                  <a:gd name="T24" fmla="*/ 202 w 293"/>
                  <a:gd name="T25" fmla="*/ 53 h 293"/>
                  <a:gd name="T26" fmla="*/ 202 w 293"/>
                  <a:gd name="T27" fmla="*/ 53 h 293"/>
                  <a:gd name="T28" fmla="*/ 242 w 293"/>
                  <a:gd name="T29" fmla="*/ 65 h 293"/>
                  <a:gd name="T30" fmla="*/ 253 w 293"/>
                  <a:gd name="T31" fmla="*/ 28 h 293"/>
                  <a:gd name="T32" fmla="*/ 277 w 293"/>
                  <a:gd name="T33" fmla="*/ 15 h 293"/>
                  <a:gd name="T34" fmla="*/ 290 w 293"/>
                  <a:gd name="T35" fmla="*/ 38 h 293"/>
                  <a:gd name="T36" fmla="*/ 220 w 293"/>
                  <a:gd name="T37" fmla="*/ 278 h 293"/>
                  <a:gd name="T38" fmla="*/ 196 w 293"/>
                  <a:gd name="T39" fmla="*/ 290 h 293"/>
                  <a:gd name="T40" fmla="*/ 183 w 293"/>
                  <a:gd name="T41" fmla="*/ 267 h 293"/>
                  <a:gd name="T42" fmla="*/ 232 w 293"/>
                  <a:gd name="T43" fmla="*/ 102 h 293"/>
                  <a:gd name="T44" fmla="*/ 194 w 293"/>
                  <a:gd name="T45" fmla="*/ 90 h 293"/>
                  <a:gd name="T46" fmla="*/ 194 w 293"/>
                  <a:gd name="T47" fmla="*/ 90 h 293"/>
                  <a:gd name="T48" fmla="*/ 165 w 293"/>
                  <a:gd name="T49" fmla="*/ 86 h 293"/>
                  <a:gd name="T50" fmla="*/ 165 w 293"/>
                  <a:gd name="T51" fmla="*/ 132 h 293"/>
                  <a:gd name="T52" fmla="*/ 146 w 293"/>
                  <a:gd name="T53" fmla="*/ 151 h 293"/>
                  <a:gd name="T54" fmla="*/ 127 w 293"/>
                  <a:gd name="T55" fmla="*/ 132 h 293"/>
                  <a:gd name="T56" fmla="*/ 127 w 293"/>
                  <a:gd name="T57" fmla="*/ 86 h 293"/>
                  <a:gd name="T58" fmla="*/ 99 w 293"/>
                  <a:gd name="T59" fmla="*/ 90 h 293"/>
                  <a:gd name="T60" fmla="*/ 99 w 293"/>
                  <a:gd name="T61" fmla="*/ 90 h 293"/>
                  <a:gd name="T62" fmla="*/ 61 w 293"/>
                  <a:gd name="T63" fmla="*/ 102 h 293"/>
                  <a:gd name="T64" fmla="*/ 109 w 293"/>
                  <a:gd name="T65" fmla="*/ 267 h 293"/>
                  <a:gd name="T66" fmla="*/ 96 w 293"/>
                  <a:gd name="T67" fmla="*/ 290 h 293"/>
                  <a:gd name="T68" fmla="*/ 73 w 293"/>
                  <a:gd name="T69" fmla="*/ 278 h 293"/>
                  <a:gd name="T70" fmla="*/ 3 w 293"/>
                  <a:gd name="T71" fmla="*/ 3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zh-CN" altLang="en-US" sz="17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5850779" y="3471112"/>
            <a:ext cx="715831" cy="724028"/>
            <a:chOff x="5851525" y="3467100"/>
            <a:chExt cx="715963" cy="723900"/>
          </a:xfrm>
        </p:grpSpPr>
        <p:sp>
          <p:nvSpPr>
            <p:cNvPr id="50" name="Freeform 40"/>
            <p:cNvSpPr/>
            <p:nvPr/>
          </p:nvSpPr>
          <p:spPr bwMode="auto">
            <a:xfrm>
              <a:off x="5851525" y="3467100"/>
              <a:ext cx="715963" cy="723900"/>
            </a:xfrm>
            <a:custGeom>
              <a:avLst/>
              <a:gdLst>
                <a:gd name="T0" fmla="*/ 240 w 240"/>
                <a:gd name="T1" fmla="*/ 111 h 240"/>
                <a:gd name="T2" fmla="*/ 120 w 240"/>
                <a:gd name="T3" fmla="*/ 0 h 240"/>
                <a:gd name="T4" fmla="*/ 0 w 240"/>
                <a:gd name="T5" fmla="*/ 111 h 240"/>
                <a:gd name="T6" fmla="*/ 0 w 240"/>
                <a:gd name="T7" fmla="*/ 120 h 240"/>
                <a:gd name="T8" fmla="*/ 3 w 240"/>
                <a:gd name="T9" fmla="*/ 146 h 240"/>
                <a:gd name="T10" fmla="*/ 120 w 240"/>
                <a:gd name="T11" fmla="*/ 240 h 240"/>
                <a:gd name="T12" fmla="*/ 237 w 240"/>
                <a:gd name="T13" fmla="*/ 146 h 240"/>
                <a:gd name="T14" fmla="*/ 240 w 240"/>
                <a:gd name="T15" fmla="*/ 120 h 240"/>
                <a:gd name="T16" fmla="*/ 240 w 240"/>
                <a:gd name="T17" fmla="*/ 11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40">
                  <a:moveTo>
                    <a:pt x="240" y="111"/>
                  </a:moveTo>
                  <a:cubicBezTo>
                    <a:pt x="236" y="49"/>
                    <a:pt x="184" y="0"/>
                    <a:pt x="120" y="0"/>
                  </a:cubicBezTo>
                  <a:cubicBezTo>
                    <a:pt x="57" y="0"/>
                    <a:pt x="5" y="49"/>
                    <a:pt x="0" y="111"/>
                  </a:cubicBezTo>
                  <a:cubicBezTo>
                    <a:pt x="0" y="114"/>
                    <a:pt x="0" y="117"/>
                    <a:pt x="0" y="120"/>
                  </a:cubicBezTo>
                  <a:cubicBezTo>
                    <a:pt x="0" y="129"/>
                    <a:pt x="1" y="138"/>
                    <a:pt x="3" y="146"/>
                  </a:cubicBezTo>
                  <a:cubicBezTo>
                    <a:pt x="15" y="200"/>
                    <a:pt x="63" y="240"/>
                    <a:pt x="120" y="240"/>
                  </a:cubicBezTo>
                  <a:cubicBezTo>
                    <a:pt x="178" y="240"/>
                    <a:pt x="226" y="200"/>
                    <a:pt x="237" y="146"/>
                  </a:cubicBezTo>
                  <a:cubicBezTo>
                    <a:pt x="239" y="138"/>
                    <a:pt x="240" y="129"/>
                    <a:pt x="240" y="120"/>
                  </a:cubicBezTo>
                  <a:cubicBezTo>
                    <a:pt x="240" y="117"/>
                    <a:pt x="240" y="114"/>
                    <a:pt x="240" y="1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6111005" y="3696276"/>
              <a:ext cx="197002" cy="265549"/>
              <a:chOff x="3722033" y="3714538"/>
              <a:chExt cx="500321" cy="674410"/>
            </a:xfrm>
            <a:solidFill>
              <a:schemeClr val="bg1"/>
            </a:solidFill>
          </p:grpSpPr>
          <p:sp>
            <p:nvSpPr>
              <p:cNvPr id="52" name="Freeform 27"/>
              <p:cNvSpPr>
                <a:spLocks noEditPoints="1"/>
              </p:cNvSpPr>
              <p:nvPr/>
            </p:nvSpPr>
            <p:spPr bwMode="auto">
              <a:xfrm>
                <a:off x="3818586" y="4203888"/>
                <a:ext cx="306118" cy="185060"/>
              </a:xfrm>
              <a:custGeom>
                <a:avLst/>
                <a:gdLst>
                  <a:gd name="T0" fmla="*/ 317 w 354"/>
                  <a:gd name="T1" fmla="*/ 5 h 214"/>
                  <a:gd name="T2" fmla="*/ 354 w 354"/>
                  <a:gd name="T3" fmla="*/ 186 h 214"/>
                  <a:gd name="T4" fmla="*/ 294 w 354"/>
                  <a:gd name="T5" fmla="*/ 171 h 214"/>
                  <a:gd name="T6" fmla="*/ 250 w 354"/>
                  <a:gd name="T7" fmla="*/ 214 h 214"/>
                  <a:gd name="T8" fmla="*/ 215 w 354"/>
                  <a:gd name="T9" fmla="*/ 44 h 214"/>
                  <a:gd name="T10" fmla="*/ 230 w 354"/>
                  <a:gd name="T11" fmla="*/ 46 h 214"/>
                  <a:gd name="T12" fmla="*/ 241 w 354"/>
                  <a:gd name="T13" fmla="*/ 45 h 214"/>
                  <a:gd name="T14" fmla="*/ 287 w 354"/>
                  <a:gd name="T15" fmla="*/ 7 h 214"/>
                  <a:gd name="T16" fmla="*/ 292 w 354"/>
                  <a:gd name="T17" fmla="*/ 0 h 214"/>
                  <a:gd name="T18" fmla="*/ 300 w 354"/>
                  <a:gd name="T19" fmla="*/ 2 h 214"/>
                  <a:gd name="T20" fmla="*/ 317 w 354"/>
                  <a:gd name="T21" fmla="*/ 5 h 214"/>
                  <a:gd name="T22" fmla="*/ 140 w 354"/>
                  <a:gd name="T23" fmla="*/ 44 h 214"/>
                  <a:gd name="T24" fmla="*/ 105 w 354"/>
                  <a:gd name="T25" fmla="*/ 214 h 214"/>
                  <a:gd name="T26" fmla="*/ 60 w 354"/>
                  <a:gd name="T27" fmla="*/ 171 h 214"/>
                  <a:gd name="T28" fmla="*/ 0 w 354"/>
                  <a:gd name="T29" fmla="*/ 186 h 214"/>
                  <a:gd name="T30" fmla="*/ 38 w 354"/>
                  <a:gd name="T31" fmla="*/ 5 h 214"/>
                  <a:gd name="T32" fmla="*/ 55 w 354"/>
                  <a:gd name="T33" fmla="*/ 2 h 214"/>
                  <a:gd name="T34" fmla="*/ 63 w 354"/>
                  <a:gd name="T35" fmla="*/ 0 h 214"/>
                  <a:gd name="T36" fmla="*/ 67 w 354"/>
                  <a:gd name="T37" fmla="*/ 7 h 214"/>
                  <a:gd name="T38" fmla="*/ 103 w 354"/>
                  <a:gd name="T39" fmla="*/ 42 h 214"/>
                  <a:gd name="T40" fmla="*/ 114 w 354"/>
                  <a:gd name="T41" fmla="*/ 45 h 214"/>
                  <a:gd name="T42" fmla="*/ 140 w 354"/>
                  <a:gd name="T43" fmla="*/ 4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214">
                    <a:moveTo>
                      <a:pt x="317" y="5"/>
                    </a:moveTo>
                    <a:cubicBezTo>
                      <a:pt x="354" y="186"/>
                      <a:pt x="354" y="186"/>
                      <a:pt x="354" y="186"/>
                    </a:cubicBezTo>
                    <a:cubicBezTo>
                      <a:pt x="294" y="171"/>
                      <a:pt x="294" y="171"/>
                      <a:pt x="294" y="171"/>
                    </a:cubicBezTo>
                    <a:cubicBezTo>
                      <a:pt x="250" y="214"/>
                      <a:pt x="250" y="214"/>
                      <a:pt x="250" y="21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20" y="45"/>
                      <a:pt x="225" y="46"/>
                      <a:pt x="230" y="46"/>
                    </a:cubicBezTo>
                    <a:cubicBezTo>
                      <a:pt x="234" y="46"/>
                      <a:pt x="238" y="46"/>
                      <a:pt x="241" y="45"/>
                    </a:cubicBezTo>
                    <a:cubicBezTo>
                      <a:pt x="264" y="40"/>
                      <a:pt x="276" y="25"/>
                      <a:pt x="287" y="7"/>
                    </a:cubicBezTo>
                    <a:cubicBezTo>
                      <a:pt x="289" y="5"/>
                      <a:pt x="290" y="2"/>
                      <a:pt x="292" y="0"/>
                    </a:cubicBezTo>
                    <a:cubicBezTo>
                      <a:pt x="295" y="0"/>
                      <a:pt x="298" y="1"/>
                      <a:pt x="300" y="2"/>
                    </a:cubicBezTo>
                    <a:cubicBezTo>
                      <a:pt x="306" y="3"/>
                      <a:pt x="311" y="4"/>
                      <a:pt x="317" y="5"/>
                    </a:cubicBezTo>
                    <a:close/>
                    <a:moveTo>
                      <a:pt x="140" y="44"/>
                    </a:moveTo>
                    <a:cubicBezTo>
                      <a:pt x="105" y="214"/>
                      <a:pt x="105" y="214"/>
                      <a:pt x="105" y="214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3" y="4"/>
                      <a:pt x="49" y="3"/>
                      <a:pt x="55" y="2"/>
                    </a:cubicBezTo>
                    <a:cubicBezTo>
                      <a:pt x="57" y="1"/>
                      <a:pt x="60" y="1"/>
                      <a:pt x="63" y="0"/>
                    </a:cubicBezTo>
                    <a:cubicBezTo>
                      <a:pt x="65" y="2"/>
                      <a:pt x="66" y="5"/>
                      <a:pt x="67" y="7"/>
                    </a:cubicBezTo>
                    <a:cubicBezTo>
                      <a:pt x="77" y="21"/>
                      <a:pt x="86" y="35"/>
                      <a:pt x="103" y="42"/>
                    </a:cubicBezTo>
                    <a:cubicBezTo>
                      <a:pt x="106" y="43"/>
                      <a:pt x="110" y="44"/>
                      <a:pt x="114" y="45"/>
                    </a:cubicBezTo>
                    <a:cubicBezTo>
                      <a:pt x="123" y="47"/>
                      <a:pt x="131" y="46"/>
                      <a:pt x="1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zh-CN" altLang="en-US" sz="17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28"/>
              <p:cNvSpPr>
                <a:spLocks noEditPoints="1"/>
              </p:cNvSpPr>
              <p:nvPr/>
            </p:nvSpPr>
            <p:spPr bwMode="auto">
              <a:xfrm>
                <a:off x="3722033" y="3714538"/>
                <a:ext cx="500321" cy="500687"/>
              </a:xfrm>
              <a:custGeom>
                <a:avLst/>
                <a:gdLst>
                  <a:gd name="T0" fmla="*/ 289 w 579"/>
                  <a:gd name="T1" fmla="*/ 28 h 579"/>
                  <a:gd name="T2" fmla="*/ 346 w 579"/>
                  <a:gd name="T3" fmla="*/ 4 h 579"/>
                  <a:gd name="T4" fmla="*/ 390 w 579"/>
                  <a:gd name="T5" fmla="*/ 48 h 579"/>
                  <a:gd name="T6" fmla="*/ 451 w 579"/>
                  <a:gd name="T7" fmla="*/ 48 h 579"/>
                  <a:gd name="T8" fmla="*/ 475 w 579"/>
                  <a:gd name="T9" fmla="*/ 105 h 579"/>
                  <a:gd name="T10" fmla="*/ 532 w 579"/>
                  <a:gd name="T11" fmla="*/ 128 h 579"/>
                  <a:gd name="T12" fmla="*/ 531 w 579"/>
                  <a:gd name="T13" fmla="*/ 190 h 579"/>
                  <a:gd name="T14" fmla="*/ 575 w 579"/>
                  <a:gd name="T15" fmla="*/ 233 h 579"/>
                  <a:gd name="T16" fmla="*/ 551 w 579"/>
                  <a:gd name="T17" fmla="*/ 290 h 579"/>
                  <a:gd name="T18" fmla="*/ 575 w 579"/>
                  <a:gd name="T19" fmla="*/ 347 h 579"/>
                  <a:gd name="T20" fmla="*/ 531 w 579"/>
                  <a:gd name="T21" fmla="*/ 390 h 579"/>
                  <a:gd name="T22" fmla="*/ 532 w 579"/>
                  <a:gd name="T23" fmla="*/ 452 h 579"/>
                  <a:gd name="T24" fmla="*/ 475 w 579"/>
                  <a:gd name="T25" fmla="*/ 475 h 579"/>
                  <a:gd name="T26" fmla="*/ 451 w 579"/>
                  <a:gd name="T27" fmla="*/ 532 h 579"/>
                  <a:gd name="T28" fmla="*/ 390 w 579"/>
                  <a:gd name="T29" fmla="*/ 532 h 579"/>
                  <a:gd name="T30" fmla="*/ 346 w 579"/>
                  <a:gd name="T31" fmla="*/ 575 h 579"/>
                  <a:gd name="T32" fmla="*/ 289 w 579"/>
                  <a:gd name="T33" fmla="*/ 552 h 579"/>
                  <a:gd name="T34" fmla="*/ 233 w 579"/>
                  <a:gd name="T35" fmla="*/ 575 h 579"/>
                  <a:gd name="T36" fmla="*/ 189 w 579"/>
                  <a:gd name="T37" fmla="*/ 532 h 579"/>
                  <a:gd name="T38" fmla="*/ 128 w 579"/>
                  <a:gd name="T39" fmla="*/ 532 h 579"/>
                  <a:gd name="T40" fmla="*/ 104 w 579"/>
                  <a:gd name="T41" fmla="*/ 475 h 579"/>
                  <a:gd name="T42" fmla="*/ 47 w 579"/>
                  <a:gd name="T43" fmla="*/ 452 h 579"/>
                  <a:gd name="T44" fmla="*/ 47 w 579"/>
                  <a:gd name="T45" fmla="*/ 390 h 579"/>
                  <a:gd name="T46" fmla="*/ 4 w 579"/>
                  <a:gd name="T47" fmla="*/ 347 h 579"/>
                  <a:gd name="T48" fmla="*/ 27 w 579"/>
                  <a:gd name="T49" fmla="*/ 290 h 579"/>
                  <a:gd name="T50" fmla="*/ 4 w 579"/>
                  <a:gd name="T51" fmla="*/ 233 h 579"/>
                  <a:gd name="T52" fmla="*/ 47 w 579"/>
                  <a:gd name="T53" fmla="*/ 190 h 579"/>
                  <a:gd name="T54" fmla="*/ 47 w 579"/>
                  <a:gd name="T55" fmla="*/ 128 h 579"/>
                  <a:gd name="T56" fmla="*/ 104 w 579"/>
                  <a:gd name="T57" fmla="*/ 105 h 579"/>
                  <a:gd name="T58" fmla="*/ 128 w 579"/>
                  <a:gd name="T59" fmla="*/ 48 h 579"/>
                  <a:gd name="T60" fmla="*/ 189 w 579"/>
                  <a:gd name="T61" fmla="*/ 48 h 579"/>
                  <a:gd name="T62" fmla="*/ 233 w 579"/>
                  <a:gd name="T63" fmla="*/ 4 h 579"/>
                  <a:gd name="T64" fmla="*/ 289 w 579"/>
                  <a:gd name="T65" fmla="*/ 28 h 579"/>
                  <a:gd name="T66" fmla="*/ 367 w 579"/>
                  <a:gd name="T67" fmla="*/ 103 h 579"/>
                  <a:gd name="T68" fmla="*/ 87 w 579"/>
                  <a:gd name="T69" fmla="*/ 288 h 579"/>
                  <a:gd name="T70" fmla="*/ 367 w 579"/>
                  <a:gd name="T71" fmla="*/ 477 h 579"/>
                  <a:gd name="T72" fmla="*/ 431 w 579"/>
                  <a:gd name="T73" fmla="*/ 146 h 579"/>
                  <a:gd name="T74" fmla="*/ 367 w 579"/>
                  <a:gd name="T75" fmla="*/ 10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9" h="579">
                    <a:moveTo>
                      <a:pt x="289" y="28"/>
                    </a:moveTo>
                    <a:cubicBezTo>
                      <a:pt x="308" y="29"/>
                      <a:pt x="327" y="0"/>
                      <a:pt x="346" y="4"/>
                    </a:cubicBezTo>
                    <a:cubicBezTo>
                      <a:pt x="365" y="8"/>
                      <a:pt x="371" y="42"/>
                      <a:pt x="390" y="48"/>
                    </a:cubicBezTo>
                    <a:cubicBezTo>
                      <a:pt x="407" y="56"/>
                      <a:pt x="435" y="37"/>
                      <a:pt x="451" y="48"/>
                    </a:cubicBezTo>
                    <a:cubicBezTo>
                      <a:pt x="467" y="58"/>
                      <a:pt x="460" y="92"/>
                      <a:pt x="475" y="105"/>
                    </a:cubicBezTo>
                    <a:cubicBezTo>
                      <a:pt x="487" y="119"/>
                      <a:pt x="521" y="112"/>
                      <a:pt x="532" y="128"/>
                    </a:cubicBezTo>
                    <a:cubicBezTo>
                      <a:pt x="542" y="144"/>
                      <a:pt x="523" y="172"/>
                      <a:pt x="531" y="190"/>
                    </a:cubicBezTo>
                    <a:cubicBezTo>
                      <a:pt x="537" y="208"/>
                      <a:pt x="571" y="214"/>
                      <a:pt x="575" y="233"/>
                    </a:cubicBezTo>
                    <a:cubicBezTo>
                      <a:pt x="579" y="252"/>
                      <a:pt x="550" y="271"/>
                      <a:pt x="551" y="290"/>
                    </a:cubicBezTo>
                    <a:cubicBezTo>
                      <a:pt x="550" y="309"/>
                      <a:pt x="579" y="328"/>
                      <a:pt x="575" y="347"/>
                    </a:cubicBezTo>
                    <a:cubicBezTo>
                      <a:pt x="571" y="366"/>
                      <a:pt x="538" y="372"/>
                      <a:pt x="531" y="390"/>
                    </a:cubicBezTo>
                    <a:cubicBezTo>
                      <a:pt x="523" y="407"/>
                      <a:pt x="542" y="436"/>
                      <a:pt x="532" y="452"/>
                    </a:cubicBezTo>
                    <a:cubicBezTo>
                      <a:pt x="521" y="468"/>
                      <a:pt x="487" y="461"/>
                      <a:pt x="475" y="475"/>
                    </a:cubicBezTo>
                    <a:cubicBezTo>
                      <a:pt x="460" y="488"/>
                      <a:pt x="467" y="521"/>
                      <a:pt x="451" y="532"/>
                    </a:cubicBezTo>
                    <a:cubicBezTo>
                      <a:pt x="435" y="543"/>
                      <a:pt x="407" y="523"/>
                      <a:pt x="390" y="532"/>
                    </a:cubicBezTo>
                    <a:cubicBezTo>
                      <a:pt x="372" y="538"/>
                      <a:pt x="365" y="572"/>
                      <a:pt x="346" y="575"/>
                    </a:cubicBezTo>
                    <a:cubicBezTo>
                      <a:pt x="327" y="579"/>
                      <a:pt x="309" y="550"/>
                      <a:pt x="289" y="552"/>
                    </a:cubicBezTo>
                    <a:cubicBezTo>
                      <a:pt x="270" y="550"/>
                      <a:pt x="252" y="579"/>
                      <a:pt x="233" y="575"/>
                    </a:cubicBezTo>
                    <a:cubicBezTo>
                      <a:pt x="214" y="572"/>
                      <a:pt x="207" y="538"/>
                      <a:pt x="189" y="532"/>
                    </a:cubicBezTo>
                    <a:cubicBezTo>
                      <a:pt x="172" y="523"/>
                      <a:pt x="144" y="543"/>
                      <a:pt x="128" y="532"/>
                    </a:cubicBezTo>
                    <a:cubicBezTo>
                      <a:pt x="112" y="521"/>
                      <a:pt x="119" y="488"/>
                      <a:pt x="104" y="475"/>
                    </a:cubicBezTo>
                    <a:cubicBezTo>
                      <a:pt x="92" y="461"/>
                      <a:pt x="58" y="468"/>
                      <a:pt x="47" y="452"/>
                    </a:cubicBezTo>
                    <a:cubicBezTo>
                      <a:pt x="36" y="436"/>
                      <a:pt x="56" y="407"/>
                      <a:pt x="47" y="390"/>
                    </a:cubicBezTo>
                    <a:cubicBezTo>
                      <a:pt x="41" y="372"/>
                      <a:pt x="8" y="366"/>
                      <a:pt x="4" y="347"/>
                    </a:cubicBezTo>
                    <a:cubicBezTo>
                      <a:pt x="0" y="328"/>
                      <a:pt x="29" y="309"/>
                      <a:pt x="27" y="290"/>
                    </a:cubicBezTo>
                    <a:cubicBezTo>
                      <a:pt x="29" y="271"/>
                      <a:pt x="0" y="252"/>
                      <a:pt x="4" y="233"/>
                    </a:cubicBezTo>
                    <a:cubicBezTo>
                      <a:pt x="8" y="214"/>
                      <a:pt x="41" y="208"/>
                      <a:pt x="47" y="190"/>
                    </a:cubicBezTo>
                    <a:cubicBezTo>
                      <a:pt x="56" y="172"/>
                      <a:pt x="36" y="144"/>
                      <a:pt x="47" y="128"/>
                    </a:cubicBezTo>
                    <a:cubicBezTo>
                      <a:pt x="58" y="112"/>
                      <a:pt x="92" y="119"/>
                      <a:pt x="104" y="105"/>
                    </a:cubicBezTo>
                    <a:cubicBezTo>
                      <a:pt x="119" y="92"/>
                      <a:pt x="112" y="58"/>
                      <a:pt x="128" y="48"/>
                    </a:cubicBezTo>
                    <a:cubicBezTo>
                      <a:pt x="144" y="37"/>
                      <a:pt x="172" y="56"/>
                      <a:pt x="189" y="48"/>
                    </a:cubicBezTo>
                    <a:cubicBezTo>
                      <a:pt x="207" y="42"/>
                      <a:pt x="214" y="8"/>
                      <a:pt x="233" y="4"/>
                    </a:cubicBezTo>
                    <a:cubicBezTo>
                      <a:pt x="252" y="0"/>
                      <a:pt x="270" y="29"/>
                      <a:pt x="289" y="28"/>
                    </a:cubicBezTo>
                    <a:close/>
                    <a:moveTo>
                      <a:pt x="367" y="103"/>
                    </a:moveTo>
                    <a:cubicBezTo>
                      <a:pt x="234" y="48"/>
                      <a:pt x="88" y="145"/>
                      <a:pt x="87" y="288"/>
                    </a:cubicBezTo>
                    <a:cubicBezTo>
                      <a:pt x="86" y="433"/>
                      <a:pt x="233" y="532"/>
                      <a:pt x="367" y="477"/>
                    </a:cubicBezTo>
                    <a:cubicBezTo>
                      <a:pt x="501" y="421"/>
                      <a:pt x="534" y="247"/>
                      <a:pt x="431" y="146"/>
                    </a:cubicBezTo>
                    <a:cubicBezTo>
                      <a:pt x="413" y="127"/>
                      <a:pt x="391" y="113"/>
                      <a:pt x="367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zh-CN" altLang="en-US" sz="17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29"/>
              <p:cNvSpPr>
                <a:spLocks noEditPoints="1"/>
              </p:cNvSpPr>
              <p:nvPr/>
            </p:nvSpPr>
            <p:spPr bwMode="auto">
              <a:xfrm>
                <a:off x="3829192" y="3821698"/>
                <a:ext cx="286002" cy="287100"/>
              </a:xfrm>
              <a:custGeom>
                <a:avLst/>
                <a:gdLst>
                  <a:gd name="T0" fmla="*/ 165 w 331"/>
                  <a:gd name="T1" fmla="*/ 0 h 332"/>
                  <a:gd name="T2" fmla="*/ 331 w 331"/>
                  <a:gd name="T3" fmla="*/ 166 h 332"/>
                  <a:gd name="T4" fmla="*/ 165 w 331"/>
                  <a:gd name="T5" fmla="*/ 332 h 332"/>
                  <a:gd name="T6" fmla="*/ 0 w 331"/>
                  <a:gd name="T7" fmla="*/ 166 h 332"/>
                  <a:gd name="T8" fmla="*/ 165 w 331"/>
                  <a:gd name="T9" fmla="*/ 0 h 332"/>
                  <a:gd name="T10" fmla="*/ 176 w 331"/>
                  <a:gd name="T11" fmla="*/ 50 h 332"/>
                  <a:gd name="T12" fmla="*/ 205 w 331"/>
                  <a:gd name="T13" fmla="*/ 111 h 332"/>
                  <a:gd name="T14" fmla="*/ 272 w 331"/>
                  <a:gd name="T15" fmla="*/ 119 h 332"/>
                  <a:gd name="T16" fmla="*/ 282 w 331"/>
                  <a:gd name="T17" fmla="*/ 127 h 332"/>
                  <a:gd name="T18" fmla="*/ 279 w 331"/>
                  <a:gd name="T19" fmla="*/ 140 h 332"/>
                  <a:gd name="T20" fmla="*/ 229 w 331"/>
                  <a:gd name="T21" fmla="*/ 186 h 332"/>
                  <a:gd name="T22" fmla="*/ 242 w 331"/>
                  <a:gd name="T23" fmla="*/ 252 h 332"/>
                  <a:gd name="T24" fmla="*/ 237 w 331"/>
                  <a:gd name="T25" fmla="*/ 265 h 332"/>
                  <a:gd name="T26" fmla="*/ 224 w 331"/>
                  <a:gd name="T27" fmla="*/ 265 h 332"/>
                  <a:gd name="T28" fmla="*/ 165 w 331"/>
                  <a:gd name="T29" fmla="*/ 232 h 332"/>
                  <a:gd name="T30" fmla="*/ 106 w 331"/>
                  <a:gd name="T31" fmla="*/ 265 h 332"/>
                  <a:gd name="T32" fmla="*/ 93 w 331"/>
                  <a:gd name="T33" fmla="*/ 265 h 332"/>
                  <a:gd name="T34" fmla="*/ 89 w 331"/>
                  <a:gd name="T35" fmla="*/ 252 h 332"/>
                  <a:gd name="T36" fmla="*/ 102 w 331"/>
                  <a:gd name="T37" fmla="*/ 186 h 332"/>
                  <a:gd name="T38" fmla="*/ 52 w 331"/>
                  <a:gd name="T39" fmla="*/ 140 h 332"/>
                  <a:gd name="T40" fmla="*/ 49 w 331"/>
                  <a:gd name="T41" fmla="*/ 127 h 332"/>
                  <a:gd name="T42" fmla="*/ 59 w 331"/>
                  <a:gd name="T43" fmla="*/ 119 h 332"/>
                  <a:gd name="T44" fmla="*/ 126 w 331"/>
                  <a:gd name="T45" fmla="*/ 111 h 332"/>
                  <a:gd name="T46" fmla="*/ 154 w 331"/>
                  <a:gd name="T47" fmla="*/ 50 h 332"/>
                  <a:gd name="T48" fmla="*/ 165 w 331"/>
                  <a:gd name="T49" fmla="*/ 43 h 332"/>
                  <a:gd name="T50" fmla="*/ 176 w 331"/>
                  <a:gd name="T51" fmla="*/ 5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332">
                    <a:moveTo>
                      <a:pt x="165" y="0"/>
                    </a:moveTo>
                    <a:cubicBezTo>
                      <a:pt x="257" y="0"/>
                      <a:pt x="331" y="74"/>
                      <a:pt x="331" y="166"/>
                    </a:cubicBezTo>
                    <a:cubicBezTo>
                      <a:pt x="331" y="257"/>
                      <a:pt x="257" y="332"/>
                      <a:pt x="165" y="332"/>
                    </a:cubicBezTo>
                    <a:cubicBezTo>
                      <a:pt x="74" y="332"/>
                      <a:pt x="0" y="257"/>
                      <a:pt x="0" y="166"/>
                    </a:cubicBezTo>
                    <a:cubicBezTo>
                      <a:pt x="0" y="74"/>
                      <a:pt x="74" y="0"/>
                      <a:pt x="165" y="0"/>
                    </a:cubicBezTo>
                    <a:close/>
                    <a:moveTo>
                      <a:pt x="176" y="50"/>
                    </a:move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72" y="119"/>
                      <a:pt x="272" y="119"/>
                      <a:pt x="272" y="119"/>
                    </a:cubicBezTo>
                    <a:cubicBezTo>
                      <a:pt x="277" y="120"/>
                      <a:pt x="281" y="123"/>
                      <a:pt x="282" y="127"/>
                    </a:cubicBezTo>
                    <a:cubicBezTo>
                      <a:pt x="284" y="132"/>
                      <a:pt x="282" y="137"/>
                      <a:pt x="279" y="140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7"/>
                      <a:pt x="241" y="262"/>
                      <a:pt x="237" y="265"/>
                    </a:cubicBezTo>
                    <a:cubicBezTo>
                      <a:pt x="234" y="267"/>
                      <a:pt x="229" y="268"/>
                      <a:pt x="224" y="265"/>
                    </a:cubicBezTo>
                    <a:cubicBezTo>
                      <a:pt x="165" y="232"/>
                      <a:pt x="165" y="232"/>
                      <a:pt x="165" y="232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02" y="268"/>
                      <a:pt x="97" y="267"/>
                      <a:pt x="93" y="265"/>
                    </a:cubicBezTo>
                    <a:cubicBezTo>
                      <a:pt x="89" y="262"/>
                      <a:pt x="88" y="257"/>
                      <a:pt x="89" y="252"/>
                    </a:cubicBezTo>
                    <a:cubicBezTo>
                      <a:pt x="102" y="186"/>
                      <a:pt x="102" y="186"/>
                      <a:pt x="102" y="186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48" y="137"/>
                      <a:pt x="47" y="132"/>
                      <a:pt x="49" y="127"/>
                    </a:cubicBezTo>
                    <a:cubicBezTo>
                      <a:pt x="50" y="123"/>
                      <a:pt x="54" y="120"/>
                      <a:pt x="59" y="119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6" y="45"/>
                      <a:pt x="161" y="43"/>
                      <a:pt x="165" y="43"/>
                    </a:cubicBezTo>
                    <a:cubicBezTo>
                      <a:pt x="170" y="43"/>
                      <a:pt x="174" y="45"/>
                      <a:pt x="17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zh-CN" altLang="en-US" sz="17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4520701" y="3574317"/>
            <a:ext cx="574568" cy="581128"/>
            <a:chOff x="4521200" y="3570288"/>
            <a:chExt cx="574675" cy="581025"/>
          </a:xfrm>
        </p:grpSpPr>
        <p:sp>
          <p:nvSpPr>
            <p:cNvPr id="56" name="Freeform 43"/>
            <p:cNvSpPr/>
            <p:nvPr/>
          </p:nvSpPr>
          <p:spPr bwMode="auto">
            <a:xfrm>
              <a:off x="4521200" y="3570288"/>
              <a:ext cx="574675" cy="581025"/>
            </a:xfrm>
            <a:custGeom>
              <a:avLst/>
              <a:gdLst>
                <a:gd name="T0" fmla="*/ 191 w 193"/>
                <a:gd name="T1" fmla="*/ 77 h 193"/>
                <a:gd name="T2" fmla="*/ 96 w 193"/>
                <a:gd name="T3" fmla="*/ 0 h 193"/>
                <a:gd name="T4" fmla="*/ 2 w 193"/>
                <a:gd name="T5" fmla="*/ 77 h 193"/>
                <a:gd name="T6" fmla="*/ 0 w 193"/>
                <a:gd name="T7" fmla="*/ 96 h 193"/>
                <a:gd name="T8" fmla="*/ 2 w 193"/>
                <a:gd name="T9" fmla="*/ 112 h 193"/>
                <a:gd name="T10" fmla="*/ 96 w 193"/>
                <a:gd name="T11" fmla="*/ 193 h 193"/>
                <a:gd name="T12" fmla="*/ 191 w 193"/>
                <a:gd name="T13" fmla="*/ 112 h 193"/>
                <a:gd name="T14" fmla="*/ 193 w 193"/>
                <a:gd name="T15" fmla="*/ 96 h 193"/>
                <a:gd name="T16" fmla="*/ 191 w 193"/>
                <a:gd name="T17" fmla="*/ 7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93">
                  <a:moveTo>
                    <a:pt x="191" y="77"/>
                  </a:moveTo>
                  <a:cubicBezTo>
                    <a:pt x="182" y="33"/>
                    <a:pt x="143" y="0"/>
                    <a:pt x="96" y="0"/>
                  </a:cubicBezTo>
                  <a:cubicBezTo>
                    <a:pt x="50" y="0"/>
                    <a:pt x="11" y="33"/>
                    <a:pt x="2" y="77"/>
                  </a:cubicBezTo>
                  <a:cubicBezTo>
                    <a:pt x="1" y="84"/>
                    <a:pt x="0" y="90"/>
                    <a:pt x="0" y="96"/>
                  </a:cubicBezTo>
                  <a:cubicBezTo>
                    <a:pt x="0" y="102"/>
                    <a:pt x="1" y="107"/>
                    <a:pt x="2" y="112"/>
                  </a:cubicBezTo>
                  <a:cubicBezTo>
                    <a:pt x="9" y="158"/>
                    <a:pt x="49" y="193"/>
                    <a:pt x="96" y="193"/>
                  </a:cubicBezTo>
                  <a:cubicBezTo>
                    <a:pt x="144" y="193"/>
                    <a:pt x="184" y="158"/>
                    <a:pt x="191" y="112"/>
                  </a:cubicBezTo>
                  <a:cubicBezTo>
                    <a:pt x="192" y="107"/>
                    <a:pt x="193" y="102"/>
                    <a:pt x="193" y="96"/>
                  </a:cubicBezTo>
                  <a:cubicBezTo>
                    <a:pt x="193" y="90"/>
                    <a:pt x="192" y="84"/>
                    <a:pt x="191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7" name="组合 56"/>
            <p:cNvGrpSpPr>
              <a:grpSpLocks noChangeAspect="1"/>
            </p:cNvGrpSpPr>
            <p:nvPr/>
          </p:nvGrpSpPr>
          <p:grpSpPr>
            <a:xfrm>
              <a:off x="4710037" y="3776988"/>
              <a:ext cx="197001" cy="167624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58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zh-CN" altLang="en-US" sz="17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zh-CN" altLang="en-US" sz="17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574845" y="3471112"/>
            <a:ext cx="715831" cy="724028"/>
            <a:chOff x="1574800" y="3467100"/>
            <a:chExt cx="715963" cy="723900"/>
          </a:xfrm>
        </p:grpSpPr>
        <p:sp>
          <p:nvSpPr>
            <p:cNvPr id="61" name="Freeform 39"/>
            <p:cNvSpPr/>
            <p:nvPr/>
          </p:nvSpPr>
          <p:spPr bwMode="auto">
            <a:xfrm>
              <a:off x="1574800" y="3467100"/>
              <a:ext cx="715963" cy="723900"/>
            </a:xfrm>
            <a:custGeom>
              <a:avLst/>
              <a:gdLst>
                <a:gd name="T0" fmla="*/ 240 w 240"/>
                <a:gd name="T1" fmla="*/ 111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38 w 240"/>
                <a:gd name="T9" fmla="*/ 146 h 240"/>
                <a:gd name="T10" fmla="*/ 240 w 240"/>
                <a:gd name="T11" fmla="*/ 120 h 240"/>
                <a:gd name="T12" fmla="*/ 240 w 240"/>
                <a:gd name="T13" fmla="*/ 11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40">
                  <a:moveTo>
                    <a:pt x="240" y="111"/>
                  </a:moveTo>
                  <a:cubicBezTo>
                    <a:pt x="236" y="49"/>
                    <a:pt x="184" y="0"/>
                    <a:pt x="120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78" y="240"/>
                    <a:pt x="226" y="200"/>
                    <a:pt x="238" y="146"/>
                  </a:cubicBezTo>
                  <a:cubicBezTo>
                    <a:pt x="239" y="138"/>
                    <a:pt x="240" y="129"/>
                    <a:pt x="240" y="120"/>
                  </a:cubicBezTo>
                  <a:cubicBezTo>
                    <a:pt x="240" y="117"/>
                    <a:pt x="240" y="114"/>
                    <a:pt x="240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1839715" y="3735893"/>
              <a:ext cx="186133" cy="186314"/>
              <a:chOff x="5240338" y="2657475"/>
              <a:chExt cx="1630363" cy="1631951"/>
            </a:xfrm>
            <a:solidFill>
              <a:schemeClr val="bg1"/>
            </a:solidFill>
          </p:grpSpPr>
          <p:sp>
            <p:nvSpPr>
              <p:cNvPr id="63" name="Freeform 5"/>
              <p:cNvSpPr/>
              <p:nvPr/>
            </p:nvSpPr>
            <p:spPr bwMode="auto">
              <a:xfrm>
                <a:off x="5240338" y="2735263"/>
                <a:ext cx="1552575" cy="1554163"/>
              </a:xfrm>
              <a:custGeom>
                <a:avLst/>
                <a:gdLst>
                  <a:gd name="T0" fmla="*/ 391 w 517"/>
                  <a:gd name="T1" fmla="*/ 73 h 519"/>
                  <a:gd name="T2" fmla="*/ 346 w 517"/>
                  <a:gd name="T3" fmla="*/ 101 h 519"/>
                  <a:gd name="T4" fmla="*/ 325 w 517"/>
                  <a:gd name="T5" fmla="*/ 98 h 519"/>
                  <a:gd name="T6" fmla="*/ 122 w 517"/>
                  <a:gd name="T7" fmla="*/ 151 h 519"/>
                  <a:gd name="T8" fmla="*/ 125 w 517"/>
                  <a:gd name="T9" fmla="*/ 369 h 519"/>
                  <a:gd name="T10" fmla="*/ 332 w 517"/>
                  <a:gd name="T11" fmla="*/ 416 h 519"/>
                  <a:gd name="T12" fmla="*/ 421 w 517"/>
                  <a:gd name="T13" fmla="*/ 197 h 519"/>
                  <a:gd name="T14" fmla="*/ 425 w 517"/>
                  <a:gd name="T15" fmla="*/ 155 h 519"/>
                  <a:gd name="T16" fmla="*/ 443 w 517"/>
                  <a:gd name="T17" fmla="*/ 127 h 519"/>
                  <a:gd name="T18" fmla="*/ 444 w 517"/>
                  <a:gd name="T19" fmla="*/ 398 h 519"/>
                  <a:gd name="T20" fmla="*/ 113 w 517"/>
                  <a:gd name="T21" fmla="*/ 438 h 519"/>
                  <a:gd name="T22" fmla="*/ 88 w 517"/>
                  <a:gd name="T23" fmla="*/ 101 h 519"/>
                  <a:gd name="T24" fmla="*/ 391 w 517"/>
                  <a:gd name="T25" fmla="*/ 7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7" h="519">
                    <a:moveTo>
                      <a:pt x="391" y="73"/>
                    </a:moveTo>
                    <a:cubicBezTo>
                      <a:pt x="376" y="83"/>
                      <a:pt x="361" y="93"/>
                      <a:pt x="346" y="101"/>
                    </a:cubicBezTo>
                    <a:cubicBezTo>
                      <a:pt x="340" y="103"/>
                      <a:pt x="331" y="100"/>
                      <a:pt x="325" y="98"/>
                    </a:cubicBezTo>
                    <a:cubicBezTo>
                      <a:pt x="252" y="68"/>
                      <a:pt x="166" y="91"/>
                      <a:pt x="122" y="151"/>
                    </a:cubicBezTo>
                    <a:cubicBezTo>
                      <a:pt x="72" y="219"/>
                      <a:pt x="73" y="305"/>
                      <a:pt x="125" y="369"/>
                    </a:cubicBezTo>
                    <a:cubicBezTo>
                      <a:pt x="174" y="429"/>
                      <a:pt x="261" y="449"/>
                      <a:pt x="332" y="416"/>
                    </a:cubicBezTo>
                    <a:cubicBezTo>
                      <a:pt x="413" y="379"/>
                      <a:pt x="454" y="279"/>
                      <a:pt x="421" y="197"/>
                    </a:cubicBezTo>
                    <a:cubicBezTo>
                      <a:pt x="414" y="181"/>
                      <a:pt x="415" y="169"/>
                      <a:pt x="425" y="155"/>
                    </a:cubicBezTo>
                    <a:cubicBezTo>
                      <a:pt x="432" y="146"/>
                      <a:pt x="437" y="136"/>
                      <a:pt x="443" y="127"/>
                    </a:cubicBezTo>
                    <a:cubicBezTo>
                      <a:pt x="491" y="165"/>
                      <a:pt x="517" y="302"/>
                      <a:pt x="444" y="398"/>
                    </a:cubicBezTo>
                    <a:cubicBezTo>
                      <a:pt x="366" y="501"/>
                      <a:pt x="209" y="519"/>
                      <a:pt x="113" y="438"/>
                    </a:cubicBezTo>
                    <a:cubicBezTo>
                      <a:pt x="0" y="343"/>
                      <a:pt x="9" y="187"/>
                      <a:pt x="88" y="101"/>
                    </a:cubicBezTo>
                    <a:cubicBezTo>
                      <a:pt x="181" y="0"/>
                      <a:pt x="336" y="17"/>
                      <a:pt x="391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zh-CN" altLang="en-US" sz="17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6"/>
              <p:cNvSpPr/>
              <p:nvPr/>
            </p:nvSpPr>
            <p:spPr bwMode="auto">
              <a:xfrm>
                <a:off x="5618163" y="3103563"/>
                <a:ext cx="793750" cy="793750"/>
              </a:xfrm>
              <a:custGeom>
                <a:avLst/>
                <a:gdLst>
                  <a:gd name="T0" fmla="*/ 132 w 264"/>
                  <a:gd name="T1" fmla="*/ 265 h 265"/>
                  <a:gd name="T2" fmla="*/ 3 w 264"/>
                  <a:gd name="T3" fmla="*/ 128 h 265"/>
                  <a:gd name="T4" fmla="*/ 141 w 264"/>
                  <a:gd name="T5" fmla="*/ 5 h 265"/>
                  <a:gd name="T6" fmla="*/ 161 w 264"/>
                  <a:gd name="T7" fmla="*/ 8 h 265"/>
                  <a:gd name="T8" fmla="*/ 168 w 264"/>
                  <a:gd name="T9" fmla="*/ 27 h 265"/>
                  <a:gd name="T10" fmla="*/ 156 w 264"/>
                  <a:gd name="T11" fmla="*/ 50 h 265"/>
                  <a:gd name="T12" fmla="*/ 135 w 264"/>
                  <a:gd name="T13" fmla="*/ 63 h 265"/>
                  <a:gd name="T14" fmla="*/ 60 w 264"/>
                  <a:gd name="T15" fmla="*/ 131 h 265"/>
                  <a:gd name="T16" fmla="*/ 124 w 264"/>
                  <a:gd name="T17" fmla="*/ 207 h 265"/>
                  <a:gd name="T18" fmla="*/ 205 w 264"/>
                  <a:gd name="T19" fmla="*/ 136 h 265"/>
                  <a:gd name="T20" fmla="*/ 224 w 264"/>
                  <a:gd name="T21" fmla="*/ 110 h 265"/>
                  <a:gd name="T22" fmla="*/ 226 w 264"/>
                  <a:gd name="T23" fmla="*/ 109 h 265"/>
                  <a:gd name="T24" fmla="*/ 254 w 264"/>
                  <a:gd name="T25" fmla="*/ 97 h 265"/>
                  <a:gd name="T26" fmla="*/ 263 w 264"/>
                  <a:gd name="T27" fmla="*/ 135 h 265"/>
                  <a:gd name="T28" fmla="*/ 132 w 264"/>
                  <a:gd name="T2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265">
                    <a:moveTo>
                      <a:pt x="132" y="265"/>
                    </a:moveTo>
                    <a:cubicBezTo>
                      <a:pt x="57" y="265"/>
                      <a:pt x="0" y="205"/>
                      <a:pt x="3" y="128"/>
                    </a:cubicBezTo>
                    <a:cubicBezTo>
                      <a:pt x="5" y="58"/>
                      <a:pt x="70" y="0"/>
                      <a:pt x="141" y="5"/>
                    </a:cubicBezTo>
                    <a:cubicBezTo>
                      <a:pt x="148" y="6"/>
                      <a:pt x="155" y="7"/>
                      <a:pt x="161" y="8"/>
                    </a:cubicBezTo>
                    <a:cubicBezTo>
                      <a:pt x="173" y="11"/>
                      <a:pt x="175" y="17"/>
                      <a:pt x="168" y="27"/>
                    </a:cubicBezTo>
                    <a:cubicBezTo>
                      <a:pt x="164" y="34"/>
                      <a:pt x="159" y="42"/>
                      <a:pt x="156" y="50"/>
                    </a:cubicBezTo>
                    <a:cubicBezTo>
                      <a:pt x="152" y="60"/>
                      <a:pt x="147" y="63"/>
                      <a:pt x="135" y="63"/>
                    </a:cubicBezTo>
                    <a:cubicBezTo>
                      <a:pt x="94" y="63"/>
                      <a:pt x="63" y="92"/>
                      <a:pt x="60" y="131"/>
                    </a:cubicBezTo>
                    <a:cubicBezTo>
                      <a:pt x="57" y="167"/>
                      <a:pt x="85" y="200"/>
                      <a:pt x="124" y="207"/>
                    </a:cubicBezTo>
                    <a:cubicBezTo>
                      <a:pt x="164" y="214"/>
                      <a:pt x="204" y="180"/>
                      <a:pt x="205" y="136"/>
                    </a:cubicBezTo>
                    <a:cubicBezTo>
                      <a:pt x="205" y="120"/>
                      <a:pt x="209" y="113"/>
                      <a:pt x="224" y="110"/>
                    </a:cubicBezTo>
                    <a:cubicBezTo>
                      <a:pt x="225" y="110"/>
                      <a:pt x="225" y="109"/>
                      <a:pt x="226" y="109"/>
                    </a:cubicBezTo>
                    <a:cubicBezTo>
                      <a:pt x="235" y="105"/>
                      <a:pt x="244" y="101"/>
                      <a:pt x="254" y="97"/>
                    </a:cubicBezTo>
                    <a:cubicBezTo>
                      <a:pt x="257" y="109"/>
                      <a:pt x="263" y="122"/>
                      <a:pt x="263" y="135"/>
                    </a:cubicBezTo>
                    <a:cubicBezTo>
                      <a:pt x="264" y="207"/>
                      <a:pt x="205" y="265"/>
                      <a:pt x="132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zh-CN" altLang="en-US" sz="17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7"/>
              <p:cNvSpPr/>
              <p:nvPr/>
            </p:nvSpPr>
            <p:spPr bwMode="auto">
              <a:xfrm>
                <a:off x="6018213" y="2657475"/>
                <a:ext cx="852488" cy="850900"/>
              </a:xfrm>
              <a:custGeom>
                <a:avLst/>
                <a:gdLst>
                  <a:gd name="T0" fmla="*/ 0 w 284"/>
                  <a:gd name="T1" fmla="*/ 280 h 284"/>
                  <a:gd name="T2" fmla="*/ 10 w 284"/>
                  <a:gd name="T3" fmla="*/ 266 h 284"/>
                  <a:gd name="T4" fmla="*/ 31 w 284"/>
                  <a:gd name="T5" fmla="*/ 214 h 284"/>
                  <a:gd name="T6" fmla="*/ 68 w 284"/>
                  <a:gd name="T7" fmla="*/ 156 h 284"/>
                  <a:gd name="T8" fmla="*/ 165 w 284"/>
                  <a:gd name="T9" fmla="*/ 97 h 284"/>
                  <a:gd name="T10" fmla="*/ 186 w 284"/>
                  <a:gd name="T11" fmla="*/ 62 h 284"/>
                  <a:gd name="T12" fmla="*/ 186 w 284"/>
                  <a:gd name="T13" fmla="*/ 41 h 284"/>
                  <a:gd name="T14" fmla="*/ 216 w 284"/>
                  <a:gd name="T15" fmla="*/ 2 h 284"/>
                  <a:gd name="T16" fmla="*/ 249 w 284"/>
                  <a:gd name="T17" fmla="*/ 34 h 284"/>
                  <a:gd name="T18" fmla="*/ 282 w 284"/>
                  <a:gd name="T19" fmla="*/ 68 h 284"/>
                  <a:gd name="T20" fmla="*/ 243 w 284"/>
                  <a:gd name="T21" fmla="*/ 97 h 284"/>
                  <a:gd name="T22" fmla="*/ 175 w 284"/>
                  <a:gd name="T23" fmla="*/ 142 h 284"/>
                  <a:gd name="T24" fmla="*/ 102 w 284"/>
                  <a:gd name="T25" fmla="*/ 240 h 284"/>
                  <a:gd name="T26" fmla="*/ 69 w 284"/>
                  <a:gd name="T27" fmla="*/ 253 h 284"/>
                  <a:gd name="T28" fmla="*/ 19 w 284"/>
                  <a:gd name="T29" fmla="*/ 273 h 284"/>
                  <a:gd name="T30" fmla="*/ 4 w 284"/>
                  <a:gd name="T31" fmla="*/ 284 h 284"/>
                  <a:gd name="T32" fmla="*/ 0 w 284"/>
                  <a:gd name="T33" fmla="*/ 28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280"/>
                    </a:moveTo>
                    <a:cubicBezTo>
                      <a:pt x="4" y="275"/>
                      <a:pt x="6" y="270"/>
                      <a:pt x="10" y="266"/>
                    </a:cubicBezTo>
                    <a:cubicBezTo>
                      <a:pt x="23" y="251"/>
                      <a:pt x="31" y="236"/>
                      <a:pt x="31" y="214"/>
                    </a:cubicBezTo>
                    <a:cubicBezTo>
                      <a:pt x="31" y="189"/>
                      <a:pt x="48" y="169"/>
                      <a:pt x="68" y="156"/>
                    </a:cubicBezTo>
                    <a:cubicBezTo>
                      <a:pt x="100" y="134"/>
                      <a:pt x="132" y="115"/>
                      <a:pt x="165" y="97"/>
                    </a:cubicBezTo>
                    <a:cubicBezTo>
                      <a:pt x="180" y="89"/>
                      <a:pt x="188" y="79"/>
                      <a:pt x="186" y="62"/>
                    </a:cubicBezTo>
                    <a:cubicBezTo>
                      <a:pt x="185" y="55"/>
                      <a:pt x="185" y="48"/>
                      <a:pt x="186" y="41"/>
                    </a:cubicBezTo>
                    <a:cubicBezTo>
                      <a:pt x="187" y="17"/>
                      <a:pt x="198" y="4"/>
                      <a:pt x="216" y="2"/>
                    </a:cubicBezTo>
                    <a:cubicBezTo>
                      <a:pt x="234" y="0"/>
                      <a:pt x="243" y="9"/>
                      <a:pt x="249" y="34"/>
                    </a:cubicBezTo>
                    <a:cubicBezTo>
                      <a:pt x="274" y="40"/>
                      <a:pt x="284" y="50"/>
                      <a:pt x="282" y="68"/>
                    </a:cubicBezTo>
                    <a:cubicBezTo>
                      <a:pt x="280" y="86"/>
                      <a:pt x="266" y="100"/>
                      <a:pt x="243" y="97"/>
                    </a:cubicBezTo>
                    <a:cubicBezTo>
                      <a:pt x="205" y="92"/>
                      <a:pt x="189" y="111"/>
                      <a:pt x="175" y="142"/>
                    </a:cubicBezTo>
                    <a:cubicBezTo>
                      <a:pt x="159" y="181"/>
                      <a:pt x="137" y="215"/>
                      <a:pt x="102" y="240"/>
                    </a:cubicBezTo>
                    <a:cubicBezTo>
                      <a:pt x="92" y="246"/>
                      <a:pt x="80" y="253"/>
                      <a:pt x="69" y="253"/>
                    </a:cubicBezTo>
                    <a:cubicBezTo>
                      <a:pt x="49" y="252"/>
                      <a:pt x="33" y="259"/>
                      <a:pt x="19" y="273"/>
                    </a:cubicBezTo>
                    <a:cubicBezTo>
                      <a:pt x="15" y="277"/>
                      <a:pt x="9" y="280"/>
                      <a:pt x="4" y="284"/>
                    </a:cubicBezTo>
                    <a:cubicBezTo>
                      <a:pt x="3" y="283"/>
                      <a:pt x="1" y="281"/>
                      <a:pt x="0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zh-CN" altLang="en-US" sz="17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8"/>
              <p:cNvSpPr/>
              <p:nvPr/>
            </p:nvSpPr>
            <p:spPr bwMode="auto">
              <a:xfrm>
                <a:off x="5907088" y="3403600"/>
                <a:ext cx="222250" cy="219075"/>
              </a:xfrm>
              <a:custGeom>
                <a:avLst/>
                <a:gdLst>
                  <a:gd name="T0" fmla="*/ 39 w 74"/>
                  <a:gd name="T1" fmla="*/ 3 h 73"/>
                  <a:gd name="T2" fmla="*/ 30 w 74"/>
                  <a:gd name="T3" fmla="*/ 43 h 73"/>
                  <a:gd name="T4" fmla="*/ 69 w 74"/>
                  <a:gd name="T5" fmla="*/ 35 h 73"/>
                  <a:gd name="T6" fmla="*/ 58 w 74"/>
                  <a:gd name="T7" fmla="*/ 62 h 73"/>
                  <a:gd name="T8" fmla="*/ 15 w 74"/>
                  <a:gd name="T9" fmla="*/ 63 h 73"/>
                  <a:gd name="T10" fmla="*/ 6 w 74"/>
                  <a:gd name="T11" fmla="*/ 21 h 73"/>
                  <a:gd name="T12" fmla="*/ 39 w 74"/>
                  <a:gd name="T13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39" y="3"/>
                    </a:moveTo>
                    <a:cubicBezTo>
                      <a:pt x="40" y="19"/>
                      <a:pt x="14" y="29"/>
                      <a:pt x="30" y="43"/>
                    </a:cubicBezTo>
                    <a:cubicBezTo>
                      <a:pt x="37" y="48"/>
                      <a:pt x="54" y="38"/>
                      <a:pt x="69" y="35"/>
                    </a:cubicBezTo>
                    <a:cubicBezTo>
                      <a:pt x="74" y="46"/>
                      <a:pt x="68" y="56"/>
                      <a:pt x="58" y="62"/>
                    </a:cubicBezTo>
                    <a:cubicBezTo>
                      <a:pt x="44" y="72"/>
                      <a:pt x="29" y="73"/>
                      <a:pt x="15" y="63"/>
                    </a:cubicBezTo>
                    <a:cubicBezTo>
                      <a:pt x="1" y="52"/>
                      <a:pt x="0" y="36"/>
                      <a:pt x="6" y="21"/>
                    </a:cubicBezTo>
                    <a:cubicBezTo>
                      <a:pt x="11" y="7"/>
                      <a:pt x="22" y="0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zh-CN" altLang="en-US" sz="17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7" name="矩形 66"/>
          <p:cNvSpPr/>
          <p:nvPr/>
        </p:nvSpPr>
        <p:spPr>
          <a:xfrm>
            <a:off x="1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5032573" y="451751"/>
            <a:ext cx="306034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冬季常见的传染病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1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5032573" y="451751"/>
            <a:ext cx="3060340" cy="8894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流行性感冒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（简称流感）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9" name="fadfb1ca-8634-4fd8-9a4e-7ebe2d4b2bfc"/>
          <p:cNvGrpSpPr>
            <a:grpSpLocks noChangeAspect="1"/>
          </p:cNvGrpSpPr>
          <p:nvPr/>
        </p:nvGrpSpPr>
        <p:grpSpPr>
          <a:xfrm>
            <a:off x="342395" y="1800586"/>
            <a:ext cx="11331368" cy="4036447"/>
            <a:chOff x="346042" y="1666020"/>
            <a:chExt cx="11332843" cy="4035514"/>
          </a:xfrm>
        </p:grpSpPr>
        <p:sp>
          <p:nvSpPr>
            <p:cNvPr id="70" name="Freeform: Shape 3"/>
            <p:cNvSpPr/>
            <p:nvPr/>
          </p:nvSpPr>
          <p:spPr>
            <a:xfrm rot="16200000" flipV="1">
              <a:off x="6199742" y="3521281"/>
              <a:ext cx="1013589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88000" tIns="0" rIns="216000" bIns="648000" anchor="t" anchorCtr="1">
              <a:normAutofit/>
            </a:bodyPr>
            <a:lstStyle/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高发期</a:t>
              </a:r>
              <a:endParaRPr lang="zh-CN" altLang="en-US" sz="2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: Shape 4"/>
            <p:cNvSpPr/>
            <p:nvPr/>
          </p:nvSpPr>
          <p:spPr>
            <a:xfrm rot="16200000" flipH="1" flipV="1">
              <a:off x="6202338" y="1499243"/>
              <a:ext cx="1008397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360000" anchor="ctr">
              <a:normAutofit/>
            </a:bodyPr>
            <a:lstStyle/>
            <a:p>
              <a:pPr algn="ctr"/>
              <a:r>
                <a:rPr lang="zh-CN" altLang="en-US" sz="2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主要</a:t>
              </a:r>
              <a:endParaRPr lang="en-US" altLang="zh-CN" sz="2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传播渠道</a:t>
              </a:r>
              <a:endParaRPr lang="zh-CN" altLang="en-US" sz="2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: Shape 5"/>
            <p:cNvSpPr/>
            <p:nvPr/>
          </p:nvSpPr>
          <p:spPr>
            <a:xfrm rot="5400000" flipH="1" flipV="1">
              <a:off x="5176603" y="2506257"/>
              <a:ext cx="1016928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rIns="0" bIns="648000" anchor="ctr">
              <a:normAutofit/>
            </a:bodyPr>
            <a:lstStyle/>
            <a:p>
              <a:pPr algn="ctr"/>
              <a:r>
                <a:rPr lang="zh-CN" altLang="en-US" sz="2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典型</a:t>
              </a:r>
              <a:endParaRPr lang="en-US" altLang="zh-CN" sz="2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临床症状</a:t>
              </a:r>
              <a:endParaRPr lang="zh-CN" altLang="en-US" sz="2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: Shape 6"/>
            <p:cNvSpPr/>
            <p:nvPr/>
          </p:nvSpPr>
          <p:spPr>
            <a:xfrm rot="5400000" flipV="1">
              <a:off x="5182031" y="495090"/>
              <a:ext cx="1005057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360000" anchor="ctr">
              <a:normAutofit/>
            </a:bodyPr>
            <a:lstStyle/>
            <a:p>
              <a:pPr algn="ctr"/>
              <a:r>
                <a:rPr lang="zh-CN" altLang="en-US" sz="2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流行性感冒</a:t>
              </a:r>
              <a:endParaRPr lang="en-US" altLang="zh-CN" sz="2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（</a:t>
              </a:r>
              <a:r>
                <a:rPr lang="zh-CN" altLang="en-US" sz="2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简称流感）</a:t>
              </a:r>
              <a:endParaRPr lang="zh-CN" altLang="en-US" sz="2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Freeform: Shape 8"/>
            <p:cNvSpPr/>
            <p:nvPr/>
          </p:nvSpPr>
          <p:spPr>
            <a:xfrm rot="12018952" flipH="1">
              <a:off x="6413714" y="1983828"/>
              <a:ext cx="404376" cy="369442"/>
            </a:xfrm>
            <a:custGeom>
              <a:avLst/>
              <a:gdLst>
                <a:gd name="connsiteX0" fmla="*/ 0 w 1826018"/>
                <a:gd name="connsiteY0" fmla="*/ 1 h 1683350"/>
                <a:gd name="connsiteX1" fmla="*/ 838286 w 1826018"/>
                <a:gd name="connsiteY1" fmla="*/ 1 h 1683350"/>
                <a:gd name="connsiteX2" fmla="*/ 833465 w 1826018"/>
                <a:gd name="connsiteY2" fmla="*/ 36530 h 1683350"/>
                <a:gd name="connsiteX3" fmla="*/ 386449 w 1826018"/>
                <a:gd name="connsiteY3" fmla="*/ 780061 h 1683350"/>
                <a:gd name="connsiteX4" fmla="*/ 310221 w 1826018"/>
                <a:gd name="connsiteY4" fmla="*/ 834538 h 1683350"/>
                <a:gd name="connsiteX5" fmla="*/ 1494538 w 1826018"/>
                <a:gd name="connsiteY5" fmla="*/ 0 h 1683350"/>
                <a:gd name="connsiteX6" fmla="*/ 1826018 w 1826018"/>
                <a:gd name="connsiteY6" fmla="*/ 0 h 1683350"/>
                <a:gd name="connsiteX7" fmla="*/ 625749 w 1826018"/>
                <a:gd name="connsiteY7" fmla="*/ 1683350 h 1683350"/>
                <a:gd name="connsiteX8" fmla="*/ 516809 w 1826018"/>
                <a:gd name="connsiteY8" fmla="*/ 1390285 h 1683350"/>
                <a:gd name="connsiteX9" fmla="*/ 607661 w 1826018"/>
                <a:gd name="connsiteY9" fmla="*/ 1357828 h 1683350"/>
                <a:gd name="connsiteX10" fmla="*/ 1495218 w 1826018"/>
                <a:gd name="connsiteY10" fmla="*/ 87840 h 1683350"/>
                <a:gd name="connsiteX11" fmla="*/ 1026236 w 1826018"/>
                <a:gd name="connsiteY11" fmla="*/ 0 h 1683350"/>
                <a:gd name="connsiteX12" fmla="*/ 1308197 w 1826018"/>
                <a:gd name="connsiteY12" fmla="*/ 0 h 1683350"/>
                <a:gd name="connsiteX13" fmla="*/ 1308788 w 1826018"/>
                <a:gd name="connsiteY13" fmla="*/ 76317 h 1683350"/>
                <a:gd name="connsiteX14" fmla="*/ 532761 w 1826018"/>
                <a:gd name="connsiteY14" fmla="*/ 1186719 h 1683350"/>
                <a:gd name="connsiteX15" fmla="*/ 451878 w 1826018"/>
                <a:gd name="connsiteY15" fmla="*/ 1215614 h 1683350"/>
                <a:gd name="connsiteX16" fmla="*/ 377492 w 1826018"/>
                <a:gd name="connsiteY16" fmla="*/ 1015506 h 1683350"/>
                <a:gd name="connsiteX17" fmla="*/ 505232 w 1826018"/>
                <a:gd name="connsiteY17" fmla="*/ 924217 h 1683350"/>
                <a:gd name="connsiteX18" fmla="*/ 1016493 w 1826018"/>
                <a:gd name="connsiteY18" fmla="*/ 73826 h 168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26018" h="1683350">
                  <a:moveTo>
                    <a:pt x="0" y="1"/>
                  </a:moveTo>
                  <a:lnTo>
                    <a:pt x="838286" y="1"/>
                  </a:lnTo>
                  <a:lnTo>
                    <a:pt x="833465" y="36530"/>
                  </a:lnTo>
                  <a:cubicBezTo>
                    <a:pt x="773762" y="329769"/>
                    <a:pt x="614769" y="591902"/>
                    <a:pt x="386449" y="780061"/>
                  </a:cubicBezTo>
                  <a:lnTo>
                    <a:pt x="310221" y="834538"/>
                  </a:lnTo>
                  <a:close/>
                  <a:moveTo>
                    <a:pt x="1494538" y="0"/>
                  </a:moveTo>
                  <a:lnTo>
                    <a:pt x="1826018" y="0"/>
                  </a:lnTo>
                  <a:cubicBezTo>
                    <a:pt x="1826018" y="752824"/>
                    <a:pt x="1346478" y="1425368"/>
                    <a:pt x="625749" y="1683350"/>
                  </a:cubicBezTo>
                  <a:lnTo>
                    <a:pt x="516809" y="1390285"/>
                  </a:lnTo>
                  <a:lnTo>
                    <a:pt x="607661" y="1357828"/>
                  </a:lnTo>
                  <a:cubicBezTo>
                    <a:pt x="1118196" y="1134356"/>
                    <a:pt x="1460834" y="644081"/>
                    <a:pt x="1495218" y="87840"/>
                  </a:cubicBezTo>
                  <a:close/>
                  <a:moveTo>
                    <a:pt x="1026236" y="0"/>
                  </a:moveTo>
                  <a:lnTo>
                    <a:pt x="1308197" y="0"/>
                  </a:lnTo>
                  <a:lnTo>
                    <a:pt x="1308788" y="76317"/>
                  </a:lnTo>
                  <a:cubicBezTo>
                    <a:pt x="1278725" y="562661"/>
                    <a:pt x="979141" y="991327"/>
                    <a:pt x="532761" y="1186719"/>
                  </a:cubicBezTo>
                  <a:lnTo>
                    <a:pt x="451878" y="1215614"/>
                  </a:lnTo>
                  <a:lnTo>
                    <a:pt x="377492" y="1015506"/>
                  </a:lnTo>
                  <a:lnTo>
                    <a:pt x="505232" y="924217"/>
                  </a:lnTo>
                  <a:cubicBezTo>
                    <a:pt x="766367" y="709016"/>
                    <a:pt x="948209" y="409208"/>
                    <a:pt x="1016493" y="738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5" name="Group 12"/>
            <p:cNvGrpSpPr/>
            <p:nvPr/>
          </p:nvGrpSpPr>
          <p:grpSpPr>
            <a:xfrm>
              <a:off x="6175374" y="3977301"/>
              <a:ext cx="392765" cy="404828"/>
              <a:chOff x="6082534" y="4035518"/>
              <a:chExt cx="2225846" cy="2048400"/>
            </a:xfrm>
            <a:solidFill>
              <a:schemeClr val="bg1"/>
            </a:solidFill>
          </p:grpSpPr>
          <p:sp>
            <p:nvSpPr>
              <p:cNvPr id="90" name="Freeform: Shape 14"/>
              <p:cNvSpPr/>
              <p:nvPr/>
            </p:nvSpPr>
            <p:spPr>
              <a:xfrm>
                <a:off x="6082534" y="4035518"/>
                <a:ext cx="2225846" cy="1987364"/>
              </a:xfrm>
              <a:custGeom>
                <a:avLst/>
                <a:gdLst>
                  <a:gd name="connsiteX0" fmla="*/ 0 w 1828800"/>
                  <a:gd name="connsiteY0" fmla="*/ 10886 h 1632858"/>
                  <a:gd name="connsiteX1" fmla="*/ 1828800 w 1828800"/>
                  <a:gd name="connsiteY1" fmla="*/ 0 h 1632858"/>
                  <a:gd name="connsiteX2" fmla="*/ 1828800 w 1828800"/>
                  <a:gd name="connsiteY2" fmla="*/ 87086 h 1632858"/>
                  <a:gd name="connsiteX3" fmla="*/ 1023257 w 1828800"/>
                  <a:gd name="connsiteY3" fmla="*/ 772886 h 1632858"/>
                  <a:gd name="connsiteX4" fmla="*/ 1034143 w 1828800"/>
                  <a:gd name="connsiteY4" fmla="*/ 1600200 h 1632858"/>
                  <a:gd name="connsiteX5" fmla="*/ 859972 w 1828800"/>
                  <a:gd name="connsiteY5" fmla="*/ 1632858 h 1632858"/>
                  <a:gd name="connsiteX6" fmla="*/ 838200 w 1828800"/>
                  <a:gd name="connsiteY6" fmla="*/ 805543 h 1632858"/>
                  <a:gd name="connsiteX7" fmla="*/ 21772 w 1828800"/>
                  <a:gd name="connsiteY7" fmla="*/ 163286 h 1632858"/>
                  <a:gd name="connsiteX8" fmla="*/ 0 w 1828800"/>
                  <a:gd name="connsiteY8" fmla="*/ 10886 h 16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8800" h="1632858">
                    <a:moveTo>
                      <a:pt x="0" y="10886"/>
                    </a:moveTo>
                    <a:lnTo>
                      <a:pt x="1828800" y="0"/>
                    </a:lnTo>
                    <a:lnTo>
                      <a:pt x="1828800" y="87086"/>
                    </a:lnTo>
                    <a:lnTo>
                      <a:pt x="1023257" y="772886"/>
                    </a:lnTo>
                    <a:lnTo>
                      <a:pt x="1034143" y="1600200"/>
                    </a:lnTo>
                    <a:lnTo>
                      <a:pt x="859972" y="1632858"/>
                    </a:lnTo>
                    <a:lnTo>
                      <a:pt x="838200" y="805543"/>
                    </a:lnTo>
                    <a:lnTo>
                      <a:pt x="21772" y="163286"/>
                    </a:lnTo>
                    <a:lnTo>
                      <a:pt x="0" y="10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Rectangle 15"/>
              <p:cNvSpPr/>
              <p:nvPr/>
            </p:nvSpPr>
            <p:spPr>
              <a:xfrm>
                <a:off x="6419878" y="5975062"/>
                <a:ext cx="1698170" cy="108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6" name="Freeform: Shape 21"/>
            <p:cNvSpPr/>
            <p:nvPr/>
          </p:nvSpPr>
          <p:spPr bwMode="auto">
            <a:xfrm>
              <a:off x="5878447" y="4971143"/>
              <a:ext cx="447189" cy="44719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Freeform: Shape 31"/>
            <p:cNvSpPr/>
            <p:nvPr/>
          </p:nvSpPr>
          <p:spPr bwMode="auto">
            <a:xfrm>
              <a:off x="5741147" y="2927899"/>
              <a:ext cx="450856" cy="489605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TextBox 32"/>
            <p:cNvSpPr txBox="1"/>
            <p:nvPr/>
          </p:nvSpPr>
          <p:spPr>
            <a:xfrm>
              <a:off x="626281" y="2017025"/>
              <a:ext cx="3236657" cy="910874"/>
            </a:xfrm>
            <a:prstGeom prst="rect">
              <a:avLst/>
            </a:prstGeom>
          </p:spPr>
          <p:txBody>
            <a:bodyPr vert="horz" wrap="square" lIns="0" tIns="0" rIns="0" bIns="0" anchor="ctr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是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流感病毒引起的急性呼吸道感染，也是一种传染性强、传播速度快的疾病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TextBox 35"/>
            <p:cNvSpPr txBox="1"/>
            <p:nvPr/>
          </p:nvSpPr>
          <p:spPr>
            <a:xfrm>
              <a:off x="8442228" y="4739300"/>
              <a:ext cx="3236657" cy="910874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一般秋冬季节是其高发期，所引起的并发症和死亡现象非常严重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TextBox 38"/>
            <p:cNvSpPr txBox="1"/>
            <p:nvPr/>
          </p:nvSpPr>
          <p:spPr>
            <a:xfrm>
              <a:off x="8476175" y="2703741"/>
              <a:ext cx="3168763" cy="910874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通过空气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中的飞沫、人与人之间的接触或与被污染物品的接触传播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Box 41"/>
            <p:cNvSpPr txBox="1"/>
            <p:nvPr/>
          </p:nvSpPr>
          <p:spPr>
            <a:xfrm>
              <a:off x="346042" y="3951114"/>
              <a:ext cx="3236657" cy="910874"/>
            </a:xfrm>
            <a:prstGeom prst="rect">
              <a:avLst/>
            </a:prstGeom>
          </p:spPr>
          <p:txBody>
            <a:bodyPr vert="horz"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急起高热、全身疼痛、显著乏力和轻度呼吸道症状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154 -0.762427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  <p:from x="5015" y="943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1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5032573" y="451751"/>
            <a:ext cx="306034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水痘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文本框 8"/>
          <p:cNvSpPr txBox="1"/>
          <p:nvPr/>
        </p:nvSpPr>
        <p:spPr>
          <a:xfrm>
            <a:off x="5689761" y="1939541"/>
            <a:ext cx="4806304" cy="90792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7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主要对象</a:t>
            </a:r>
            <a:endParaRPr lang="en-US" altLang="zh-CN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主要多发于儿童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8"/>
          <p:cNvSpPr txBox="1"/>
          <p:nvPr/>
        </p:nvSpPr>
        <p:spPr>
          <a:xfrm>
            <a:off x="5689761" y="2947653"/>
            <a:ext cx="4806304" cy="1154148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7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endParaRPr lang="en-US" altLang="zh-CN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为全身皮肤分批出现散在的斑疹、丘疹和水疱疹，并伴发热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8"/>
          <p:cNvSpPr txBox="1"/>
          <p:nvPr/>
        </p:nvSpPr>
        <p:spPr>
          <a:xfrm>
            <a:off x="5689761" y="4164487"/>
            <a:ext cx="4806304" cy="164659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7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措施</a:t>
            </a:r>
            <a:endParaRPr lang="en-US" altLang="zh-CN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水痘传染性很强，必须早期隔离患儿，直到隔离期满。水痘疫苗可用于所有易感者，是预防水痘最为的措施。此外，对水痘患儿的用具等要暴晒或煮沸消毒。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2576971"/>
            <a:ext cx="4736491" cy="2940615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10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11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12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13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14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15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16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17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18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19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2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20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21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22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23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24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25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26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27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28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29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30.xml><?xml version="1.0" encoding="utf-8"?>
<p:tagLst xmlns:p="http://schemas.openxmlformats.org/presentationml/2006/main">
  <p:tag name="ISPRING_ULTRA_SCORM_COURSE_ID" val="2FA964E0-E1C7-4DAF-B188-EC16FE4E2B8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冬令营"/>
</p:tagLst>
</file>

<file path=ppt/tags/tag4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5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6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7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8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ags/tag9.xml><?xml version="1.0" encoding="utf-8"?>
<p:tagLst xmlns:p="http://schemas.openxmlformats.org/presentationml/2006/main">
  <p:tag name="KSO_WM_DIAGRAM_VIRTUALLY_FRAME" val="{&quot;height&quot;:271.7644881889763,&quot;left&quot;:92.60370078740158,&quot;top&quot;:170.67244094488188,&quot;width&quot;:780.3742519685038}"/>
</p:tagLst>
</file>

<file path=ppt/theme/theme1.xml><?xml version="1.0" encoding="utf-8"?>
<a:theme xmlns:a="http://schemas.openxmlformats.org/drawingml/2006/main" name="1_自定义设计方案">
  <a:themeElements>
    <a:clrScheme name="茶绿搭配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456D"/>
      </a:accent1>
      <a:accent2>
        <a:srgbClr val="86839E"/>
      </a:accent2>
      <a:accent3>
        <a:srgbClr val="47456D"/>
      </a:accent3>
      <a:accent4>
        <a:srgbClr val="86839E"/>
      </a:accent4>
      <a:accent5>
        <a:srgbClr val="47456D"/>
      </a:accent5>
      <a:accent6>
        <a:srgbClr val="86839E"/>
      </a:accent6>
      <a:hlink>
        <a:srgbClr val="47456D"/>
      </a:hlink>
      <a:folHlink>
        <a:srgbClr val="86839E"/>
      </a:folHlink>
    </a:clrScheme>
    <a:fontScheme name="自定义 1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2841</Words>
  <Application>WPS 演示</Application>
  <PresentationFormat>自定义</PresentationFormat>
  <Paragraphs>268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微软雅黑</vt:lpstr>
      <vt:lpstr>仿宋_GB2312</vt:lpstr>
      <vt:lpstr>仿宋</vt:lpstr>
      <vt:lpstr>Arial</vt:lpstr>
      <vt:lpstr>Tahoma</vt:lpstr>
      <vt:lpstr>Lato Light</vt:lpstr>
      <vt:lpstr>Segoe Print</vt:lpstr>
      <vt:lpstr>League Gothic Regular</vt:lpstr>
      <vt:lpstr>Lato Regular</vt:lpstr>
      <vt:lpstr>Arial Unicode MS</vt:lpstr>
      <vt:lpstr>华文黑体</vt:lpstr>
      <vt:lpstr>黑体</vt:lpstr>
      <vt:lpstr>Open Sans</vt:lpstr>
      <vt:lpstr>Open Sans</vt:lpstr>
      <vt:lpstr>Open Sans </vt:lpstr>
      <vt:lpstr>华文宋体</vt:lpstr>
      <vt:lpstr>SF UI Display Thin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冬令营</dc:title>
  <dc:creator/>
  <cp:lastModifiedBy>倦</cp:lastModifiedBy>
  <cp:revision>3</cp:revision>
  <dcterms:created xsi:type="dcterms:W3CDTF">2016-10-17T14:00:00Z</dcterms:created>
  <dcterms:modified xsi:type="dcterms:W3CDTF">2024-12-17T04:07:03Z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B7FBF67333A74B1FB7B2AFEB230F71AB_12</vt:lpwstr>
  </property>
  <property fmtid="{D5CDD505-2E9C-101B-9397-08002B2CF9AE}" pid="3" name="KSOProductBuildVer">
    <vt:lpwstr>2052-12.1.0.19302</vt:lpwstr>
  </property>
</Properties>
</file>