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709" r:id="rId4"/>
    <p:sldId id="713" r:id="rId5"/>
    <p:sldId id="520" r:id="rId6"/>
    <p:sldId id="523" r:id="rId7"/>
    <p:sldId id="644" r:id="rId8"/>
    <p:sldId id="675" r:id="rId9"/>
    <p:sldId id="717" r:id="rId10"/>
    <p:sldId id="718" r:id="rId11"/>
    <p:sldId id="529" r:id="rId12"/>
    <p:sldId id="714" r:id="rId13"/>
    <p:sldId id="649" r:id="rId14"/>
    <p:sldId id="703" r:id="rId15"/>
    <p:sldId id="716" r:id="rId16"/>
    <p:sldId id="715" r:id="rId17"/>
    <p:sldId id="679" r:id="rId18"/>
    <p:sldId id="719" r:id="rId19"/>
    <p:sldId id="684" r:id="rId20"/>
    <p:sldId id="732" r:id="rId21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4008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orient="horz" pos="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B1B"/>
    <a:srgbClr val="DDDDDD"/>
    <a:srgbClr val="256CA0"/>
    <a:srgbClr val="2A6EA3"/>
    <a:srgbClr val="3174A6"/>
    <a:srgbClr val="60643A"/>
    <a:srgbClr val="3275A7"/>
    <a:srgbClr val="F0F0F0"/>
    <a:srgbClr val="DB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6" y="269"/>
      </p:cViewPr>
      <p:guideLst>
        <p:guide pos="7197"/>
        <p:guide orient="horz" pos="4008"/>
        <p:guide pos="416"/>
        <p:guide orient="horz" pos="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2C9C-CDD4-4EEE-9E52-597007D3B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B7A4-1C6E-49EB-9226-D8B7FBF13E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0.xml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1.xml"/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2.xml"/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3.xml"/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4.xml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15.xml"/><Relationship Id="rId4" Type="http://schemas.openxmlformats.org/officeDocument/2006/relationships/image" Target="../media/image8.png"/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7.xml"/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7.xml"/><Relationship Id="rId18" Type="http://schemas.openxmlformats.org/officeDocument/2006/relationships/themeOverride" Target="../theme/themeOverride6.xml"/><Relationship Id="rId17" Type="http://schemas.openxmlformats.org/officeDocument/2006/relationships/image" Target="../media/image8.png"/><Relationship Id="rId16" Type="http://schemas.openxmlformats.org/officeDocument/2006/relationships/image" Target="../media/image11.png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7.xml"/><Relationship Id="rId4" Type="http://schemas.openxmlformats.org/officeDocument/2006/relationships/image" Target="../media/image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8.xml"/><Relationship Id="rId4" Type="http://schemas.openxmlformats.org/officeDocument/2006/relationships/image" Target="../media/image8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7" b="81631"/>
          <a:stretch>
            <a:fillRect/>
          </a:stretch>
        </p:blipFill>
        <p:spPr>
          <a:xfrm>
            <a:off x="1026182" y="726794"/>
            <a:ext cx="1221203" cy="1259754"/>
          </a:xfrm>
          <a:prstGeom prst="rect">
            <a:avLst/>
          </a:prstGeom>
          <a:noFill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004" y="1107077"/>
            <a:ext cx="2940435" cy="531567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748030" y="1904800"/>
            <a:ext cx="95827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0" b="1" dirty="0">
                <a:solidFill>
                  <a:srgbClr val="F3CB1B"/>
                </a:solidFill>
                <a:cs typeface="+mn-ea"/>
                <a:sym typeface="+mn-lt"/>
              </a:rPr>
              <a:t>预防肥胖</a:t>
            </a:r>
            <a:r>
              <a:rPr lang="en-US" altLang="zh-CN" sz="8000" b="1" dirty="0">
                <a:solidFill>
                  <a:srgbClr val="F3CB1B"/>
                </a:solidFill>
                <a:cs typeface="+mn-ea"/>
                <a:sym typeface="+mn-lt"/>
              </a:rPr>
              <a:t> </a:t>
            </a:r>
            <a:r>
              <a:rPr lang="zh-CN" altLang="en-US" sz="8000" b="1" dirty="0">
                <a:solidFill>
                  <a:srgbClr val="F3CB1B"/>
                </a:solidFill>
                <a:cs typeface="+mn-ea"/>
                <a:sym typeface="+mn-lt"/>
              </a:rPr>
              <a:t>健康生活</a:t>
            </a:r>
            <a:endParaRPr lang="zh-CN" altLang="en-US" sz="8000" b="1" dirty="0">
              <a:solidFill>
                <a:srgbClr val="F3CB1B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8563" y="3780841"/>
            <a:ext cx="517012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刘海粟小学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4" t="50575" b="36020"/>
          <a:stretch>
            <a:fillRect/>
          </a:stretch>
        </p:blipFill>
        <p:spPr>
          <a:xfrm>
            <a:off x="7170003" y="4136125"/>
            <a:ext cx="1195739" cy="919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>
            <a:off x="5087349" y="4840111"/>
            <a:ext cx="1195739" cy="1313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602110" y="2397784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糖尿病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30265" y="2376521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01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02110" y="3043778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冠心病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30265" y="3022515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02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02110" y="3687034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高血压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30265" y="3665771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03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02110" y="4369618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高血脂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30265" y="4348355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04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94231" y="2397784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脂肪肝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530434" y="2376521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05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94231" y="3043778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胆结石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522386" y="3022515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06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94150" y="3686810"/>
            <a:ext cx="3490595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睡眠呼吸暂停综合症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522386" y="3665771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07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94231" y="4369618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癌症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540134" y="4348355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08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38951" y="403928"/>
            <a:ext cx="728570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肥胖对健康的危害</a:t>
            </a:r>
            <a:endParaRPr lang="zh-CN" altLang="en-US" sz="44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40" y="1587866"/>
            <a:ext cx="4198336" cy="419833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611548" y="2419008"/>
            <a:ext cx="6870539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合理膳食</a:t>
            </a:r>
            <a:endParaRPr lang="zh-CN" altLang="en-US" sz="5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31" y="726091"/>
            <a:ext cx="5745383" cy="5745383"/>
          </a:xfrm>
          <a:prstGeom prst="rect">
            <a:avLst/>
          </a:prstGeom>
        </p:spPr>
      </p:pic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4611548" y="3473813"/>
            <a:ext cx="3954385" cy="8043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6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10896" y="3598783"/>
            <a:ext cx="607670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4" b="83823"/>
          <a:stretch>
            <a:fillRect/>
          </a:stretch>
        </p:blipFill>
        <p:spPr>
          <a:xfrm>
            <a:off x="9701409" y="630257"/>
            <a:ext cx="1195739" cy="1109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 flipH="1">
            <a:off x="8365097" y="4607288"/>
            <a:ext cx="1195739" cy="1313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6509" y="2770187"/>
            <a:ext cx="6342062" cy="17240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平衡膳食、合理营养、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以达到促进健康的目的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也就是均衡营养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 rot="20998562">
            <a:off x="1372272" y="2401580"/>
            <a:ext cx="2504388" cy="2504388"/>
          </a:xfrm>
          <a:prstGeom prst="roundRect">
            <a:avLst>
              <a:gd name="adj" fmla="val 7478"/>
            </a:avLst>
          </a:prstGeom>
          <a:gradFill>
            <a:gsLst>
              <a:gs pos="100000">
                <a:schemeClr val="accent1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8951" y="400699"/>
            <a:ext cx="728570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中国居民膳食指南提倡</a:t>
            </a:r>
            <a:endParaRPr lang="zh-CN" altLang="en-US" sz="40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29" y="2356725"/>
            <a:ext cx="2748086" cy="27480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6846570" y="1543685"/>
            <a:ext cx="482219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食物多样，谷类为主，粗细搭配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03473" y="2594225"/>
            <a:ext cx="357894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多吃蔬菜、水果和薯类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903720" y="3565525"/>
            <a:ext cx="428688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每天吃奶类、大豆或其制品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903720" y="4510405"/>
            <a:ext cx="447865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常吃适量的鱼、禽、蛋和瘦肉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03720" y="5470525"/>
            <a:ext cx="465074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减少烹调油的用量、常吃清淡少盐的膳食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-1386272" y="1128369"/>
            <a:ext cx="8006016" cy="5007662"/>
            <a:chOff x="-1425460" y="1177409"/>
            <a:chExt cx="8006016" cy="5007662"/>
          </a:xfrm>
        </p:grpSpPr>
        <p:cxnSp>
          <p:nvCxnSpPr>
            <p:cNvPr id="85" name="直接箭头连接符 84"/>
            <p:cNvCxnSpPr/>
            <p:nvPr/>
          </p:nvCxnSpPr>
          <p:spPr>
            <a:xfrm>
              <a:off x="2603052" y="5733170"/>
              <a:ext cx="3977504" cy="1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52"/>
            <p:cNvCxnSpPr/>
            <p:nvPr/>
          </p:nvCxnSpPr>
          <p:spPr>
            <a:xfrm flipV="1">
              <a:off x="2603052" y="1888764"/>
              <a:ext cx="3977504" cy="12845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96"/>
            <p:cNvCxnSpPr/>
            <p:nvPr/>
          </p:nvCxnSpPr>
          <p:spPr>
            <a:xfrm flipV="1">
              <a:off x="2240945" y="2856978"/>
              <a:ext cx="4339611" cy="9109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100"/>
            <p:cNvCxnSpPr/>
            <p:nvPr/>
          </p:nvCxnSpPr>
          <p:spPr>
            <a:xfrm>
              <a:off x="1955798" y="4433138"/>
              <a:ext cx="4624758" cy="3402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连接符: 肘形 65"/>
            <p:cNvCxnSpPr/>
            <p:nvPr/>
          </p:nvCxnSpPr>
          <p:spPr>
            <a:xfrm flipV="1">
              <a:off x="2468893" y="3828211"/>
              <a:ext cx="4111663" cy="213712"/>
            </a:xfrm>
            <a:prstGeom prst="bentConnector3">
              <a:avLst/>
            </a:prstGeom>
            <a:ln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5460" y="1177409"/>
              <a:ext cx="6676882" cy="5007662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1138951" y="403929"/>
            <a:ext cx="728570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中国居民膳食指南提倡</a:t>
            </a:r>
            <a:endParaRPr lang="zh-CN" altLang="en-US" sz="44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3"/>
          <p:cNvSpPr/>
          <p:nvPr/>
        </p:nvSpPr>
        <p:spPr bwMode="auto">
          <a:xfrm>
            <a:off x="3937312" y="1807291"/>
            <a:ext cx="4317375" cy="4250609"/>
          </a:xfrm>
          <a:custGeom>
            <a:avLst/>
            <a:gdLst>
              <a:gd name="T0" fmla="*/ 654 w 654"/>
              <a:gd name="T1" fmla="*/ 406 h 644"/>
              <a:gd name="T2" fmla="*/ 619 w 654"/>
              <a:gd name="T3" fmla="*/ 322 h 644"/>
              <a:gd name="T4" fmla="*/ 563 w 654"/>
              <a:gd name="T5" fmla="*/ 395 h 644"/>
              <a:gd name="T6" fmla="*/ 583 w 654"/>
              <a:gd name="T7" fmla="*/ 397 h 644"/>
              <a:gd name="T8" fmla="*/ 322 w 654"/>
              <a:gd name="T9" fmla="*/ 593 h 644"/>
              <a:gd name="T10" fmla="*/ 51 w 654"/>
              <a:gd name="T11" fmla="*/ 322 h 644"/>
              <a:gd name="T12" fmla="*/ 299 w 654"/>
              <a:gd name="T13" fmla="*/ 52 h 644"/>
              <a:gd name="T14" fmla="*/ 322 w 654"/>
              <a:gd name="T15" fmla="*/ 27 h 644"/>
              <a:gd name="T16" fmla="*/ 322 w 654"/>
              <a:gd name="T17" fmla="*/ 27 h 644"/>
              <a:gd name="T18" fmla="*/ 295 w 654"/>
              <a:gd name="T19" fmla="*/ 2 h 644"/>
              <a:gd name="T20" fmla="*/ 0 w 654"/>
              <a:gd name="T21" fmla="*/ 322 h 644"/>
              <a:gd name="T22" fmla="*/ 322 w 654"/>
              <a:gd name="T23" fmla="*/ 644 h 644"/>
              <a:gd name="T24" fmla="*/ 525 w 654"/>
              <a:gd name="T25" fmla="*/ 572 h 644"/>
              <a:gd name="T26" fmla="*/ 633 w 654"/>
              <a:gd name="T27" fmla="*/ 404 h 644"/>
              <a:gd name="T28" fmla="*/ 654 w 654"/>
              <a:gd name="T29" fmla="*/ 40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4" h="644">
                <a:moveTo>
                  <a:pt x="654" y="406"/>
                </a:moveTo>
                <a:cubicBezTo>
                  <a:pt x="619" y="322"/>
                  <a:pt x="619" y="322"/>
                  <a:pt x="619" y="322"/>
                </a:cubicBezTo>
                <a:cubicBezTo>
                  <a:pt x="563" y="395"/>
                  <a:pt x="563" y="395"/>
                  <a:pt x="563" y="395"/>
                </a:cubicBezTo>
                <a:cubicBezTo>
                  <a:pt x="583" y="397"/>
                  <a:pt x="583" y="397"/>
                  <a:pt x="583" y="397"/>
                </a:cubicBezTo>
                <a:cubicBezTo>
                  <a:pt x="550" y="512"/>
                  <a:pt x="443" y="593"/>
                  <a:pt x="322" y="593"/>
                </a:cubicBezTo>
                <a:cubicBezTo>
                  <a:pt x="173" y="593"/>
                  <a:pt x="51" y="472"/>
                  <a:pt x="51" y="322"/>
                </a:cubicBezTo>
                <a:cubicBezTo>
                  <a:pt x="51" y="181"/>
                  <a:pt x="161" y="64"/>
                  <a:pt x="299" y="52"/>
                </a:cubicBezTo>
                <a:cubicBezTo>
                  <a:pt x="312" y="51"/>
                  <a:pt x="322" y="40"/>
                  <a:pt x="322" y="27"/>
                </a:cubicBezTo>
                <a:cubicBezTo>
                  <a:pt x="322" y="27"/>
                  <a:pt x="322" y="27"/>
                  <a:pt x="322" y="27"/>
                </a:cubicBezTo>
                <a:cubicBezTo>
                  <a:pt x="322" y="12"/>
                  <a:pt x="310" y="0"/>
                  <a:pt x="295" y="2"/>
                </a:cubicBezTo>
                <a:cubicBezTo>
                  <a:pt x="130" y="15"/>
                  <a:pt x="0" y="154"/>
                  <a:pt x="0" y="322"/>
                </a:cubicBezTo>
                <a:cubicBezTo>
                  <a:pt x="0" y="500"/>
                  <a:pt x="145" y="644"/>
                  <a:pt x="322" y="644"/>
                </a:cubicBezTo>
                <a:cubicBezTo>
                  <a:pt x="396" y="644"/>
                  <a:pt x="468" y="618"/>
                  <a:pt x="525" y="572"/>
                </a:cubicBezTo>
                <a:cubicBezTo>
                  <a:pt x="578" y="529"/>
                  <a:pt x="616" y="470"/>
                  <a:pt x="633" y="404"/>
                </a:cubicBezTo>
                <a:lnTo>
                  <a:pt x="654" y="4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b="1" dirty="0">
              <a:latin typeface="阿里巴巴普惠体" panose="00020600040101010101" pitchFamily="18" charset="-122"/>
            </a:endParaRPr>
          </a:p>
        </p:txBody>
      </p:sp>
      <p:sp>
        <p:nvSpPr>
          <p:cNvPr id="19" name="Oval 26"/>
          <p:cNvSpPr/>
          <p:nvPr/>
        </p:nvSpPr>
        <p:spPr>
          <a:xfrm>
            <a:off x="4055516" y="1951804"/>
            <a:ext cx="3961982" cy="3961981"/>
          </a:xfrm>
          <a:prstGeom prst="ellipse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阿里巴巴普惠体" panose="00020600040101010101" pitchFamily="18" charset="-122"/>
            </a:endParaRPr>
          </a:p>
        </p:txBody>
      </p:sp>
      <p:sp>
        <p:nvSpPr>
          <p:cNvPr id="20" name="Oval 27"/>
          <p:cNvSpPr/>
          <p:nvPr/>
        </p:nvSpPr>
        <p:spPr>
          <a:xfrm>
            <a:off x="4658882" y="2539112"/>
            <a:ext cx="2786969" cy="2786965"/>
          </a:xfrm>
          <a:prstGeom prst="ellipse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阿里巴巴普惠体" panose="00020600040101010101" pitchFamily="18" charset="-122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4463075" y="2360872"/>
            <a:ext cx="3162922" cy="3168485"/>
          </a:xfrm>
          <a:custGeom>
            <a:avLst/>
            <a:gdLst>
              <a:gd name="T0" fmla="*/ 5 w 479"/>
              <a:gd name="T1" fmla="*/ 227 h 480"/>
              <a:gd name="T2" fmla="*/ 160 w 479"/>
              <a:gd name="T3" fmla="*/ 461 h 480"/>
              <a:gd name="T4" fmla="*/ 156 w 479"/>
              <a:gd name="T5" fmla="*/ 480 h 480"/>
              <a:gd name="T6" fmla="*/ 242 w 479"/>
              <a:gd name="T7" fmla="*/ 450 h 480"/>
              <a:gd name="T8" fmla="*/ 173 w 479"/>
              <a:gd name="T9" fmla="*/ 391 h 480"/>
              <a:gd name="T10" fmla="*/ 169 w 479"/>
              <a:gd name="T11" fmla="*/ 410 h 480"/>
              <a:gd name="T12" fmla="*/ 56 w 479"/>
              <a:gd name="T13" fmla="*/ 224 h 480"/>
              <a:gd name="T14" fmla="*/ 236 w 479"/>
              <a:gd name="T15" fmla="*/ 52 h 480"/>
              <a:gd name="T16" fmla="*/ 427 w 479"/>
              <a:gd name="T17" fmla="*/ 216 h 480"/>
              <a:gd name="T18" fmla="*/ 452 w 479"/>
              <a:gd name="T19" fmla="*/ 238 h 480"/>
              <a:gd name="T20" fmla="*/ 453 w 479"/>
              <a:gd name="T21" fmla="*/ 238 h 480"/>
              <a:gd name="T22" fmla="*/ 478 w 479"/>
              <a:gd name="T23" fmla="*/ 210 h 480"/>
              <a:gd name="T24" fmla="*/ 240 w 479"/>
              <a:gd name="T25" fmla="*/ 1 h 480"/>
              <a:gd name="T26" fmla="*/ 5 w 479"/>
              <a:gd name="T27" fmla="*/ 227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9" h="480">
                <a:moveTo>
                  <a:pt x="5" y="227"/>
                </a:moveTo>
                <a:cubicBezTo>
                  <a:pt x="0" y="331"/>
                  <a:pt x="63" y="425"/>
                  <a:pt x="160" y="461"/>
                </a:cubicBezTo>
                <a:cubicBezTo>
                  <a:pt x="156" y="480"/>
                  <a:pt x="156" y="480"/>
                  <a:pt x="156" y="480"/>
                </a:cubicBezTo>
                <a:cubicBezTo>
                  <a:pt x="242" y="450"/>
                  <a:pt x="242" y="450"/>
                  <a:pt x="242" y="450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69" y="410"/>
                  <a:pt x="169" y="410"/>
                  <a:pt x="169" y="410"/>
                </a:cubicBezTo>
                <a:cubicBezTo>
                  <a:pt x="97" y="379"/>
                  <a:pt x="50" y="305"/>
                  <a:pt x="56" y="224"/>
                </a:cubicBezTo>
                <a:cubicBezTo>
                  <a:pt x="64" y="130"/>
                  <a:pt x="142" y="55"/>
                  <a:pt x="236" y="52"/>
                </a:cubicBezTo>
                <a:cubicBezTo>
                  <a:pt x="334" y="49"/>
                  <a:pt x="416" y="122"/>
                  <a:pt x="427" y="216"/>
                </a:cubicBezTo>
                <a:cubicBezTo>
                  <a:pt x="429" y="229"/>
                  <a:pt x="439" y="238"/>
                  <a:pt x="452" y="238"/>
                </a:cubicBezTo>
                <a:cubicBezTo>
                  <a:pt x="453" y="238"/>
                  <a:pt x="453" y="238"/>
                  <a:pt x="453" y="238"/>
                </a:cubicBezTo>
                <a:cubicBezTo>
                  <a:pt x="468" y="238"/>
                  <a:pt x="479" y="225"/>
                  <a:pt x="478" y="210"/>
                </a:cubicBezTo>
                <a:cubicBezTo>
                  <a:pt x="463" y="92"/>
                  <a:pt x="362" y="0"/>
                  <a:pt x="240" y="1"/>
                </a:cubicBezTo>
                <a:cubicBezTo>
                  <a:pt x="116" y="2"/>
                  <a:pt x="11" y="102"/>
                  <a:pt x="5" y="2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b="1" dirty="0">
              <a:latin typeface="阿里巴巴普惠体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204" y="2153315"/>
            <a:ext cx="2757441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食不过量、天天运动，保持健康体重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2204" y="4479487"/>
            <a:ext cx="2407866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三餐分配要合理、零食要适当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774681" y="4276167"/>
            <a:ext cx="262802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每天足量饮水、少喝饮料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12785" y="2266950"/>
            <a:ext cx="301244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50000"/>
              </a:spcBef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吃新鲜卫生的食物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9" y="2837705"/>
            <a:ext cx="2217621" cy="221762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38951" y="403927"/>
            <a:ext cx="728570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中国居民膳食指南提倡</a:t>
            </a:r>
            <a:endParaRPr lang="zh-CN" altLang="en-US" sz="40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611548" y="2419008"/>
            <a:ext cx="6870539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如何预防肥胖</a:t>
            </a:r>
            <a:endParaRPr lang="zh-CN" altLang="en-US" sz="5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151" y="312517"/>
            <a:ext cx="6696919" cy="6696919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4611548" y="3473813"/>
            <a:ext cx="3954385" cy="8043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6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10896" y="3598783"/>
            <a:ext cx="60767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4" b="83823"/>
          <a:stretch>
            <a:fillRect/>
          </a:stretch>
        </p:blipFill>
        <p:spPr>
          <a:xfrm>
            <a:off x="9701409" y="630257"/>
            <a:ext cx="1195739" cy="1109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 flipH="1">
            <a:off x="8365097" y="4607288"/>
            <a:ext cx="1195739" cy="1313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52932" y="4410493"/>
            <a:ext cx="3884282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戒烟酒、改变不良的饮食习惯、选择科学的烹调方法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52932" y="2556889"/>
            <a:ext cx="3177512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选择食物要多样化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63954" y="4410493"/>
            <a:ext cx="4011943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常吃的食物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鱼、虾、牛肉、禽类、肝、蛋、奶、豆腐、豆浆、新鲜蔬菜和水果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1" y="2432429"/>
            <a:ext cx="2464130" cy="246413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3163955" y="1903578"/>
            <a:ext cx="432441" cy="432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06467" y="1873943"/>
            <a:ext cx="5390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01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3163955" y="3862878"/>
            <a:ext cx="432441" cy="43203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606467" y="3833243"/>
            <a:ext cx="5390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02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7452932" y="1933419"/>
            <a:ext cx="432441" cy="43203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886473" y="1903784"/>
            <a:ext cx="5390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03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7452932" y="3862878"/>
            <a:ext cx="432441" cy="43203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7886473" y="3833243"/>
            <a:ext cx="5390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04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64205" y="2415540"/>
            <a:ext cx="379984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少吃的食物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零食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、饮料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油炸食物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8951" y="403928"/>
            <a:ext cx="728570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预防肥胖的膳食方法</a:t>
            </a:r>
            <a:endParaRPr lang="zh-CN" altLang="en-US" sz="40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047" y="4594032"/>
            <a:ext cx="3578630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睡觉前尽可能不吃东西，如需喝牛奶，则不要加糖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2102" y="4594032"/>
            <a:ext cx="3254477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一周豆制品不少于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每周鱼虾类不少于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1270" y="4900164"/>
            <a:ext cx="2340711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减少食盐摄入量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63774" y="4172918"/>
            <a:ext cx="19071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01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88038" y="4172918"/>
            <a:ext cx="19071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02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95752" y="4172918"/>
            <a:ext cx="19071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03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8951" y="403929"/>
            <a:ext cx="728570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预防肥胖的膳食方法</a:t>
            </a:r>
            <a:endParaRPr lang="zh-CN" altLang="en-US" sz="40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42" y="1968775"/>
            <a:ext cx="2316624" cy="23166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45" y="2047204"/>
            <a:ext cx="2316624" cy="23166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82" y="1968775"/>
            <a:ext cx="2316624" cy="23166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3491772" y="2806614"/>
            <a:ext cx="7010763" cy="2183402"/>
          </a:xfrm>
          <a:prstGeom prst="roundRect">
            <a:avLst>
              <a:gd name="adj" fmla="val 446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491772" y="2806614"/>
            <a:ext cx="100469" cy="21834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16442" y="2887713"/>
            <a:ext cx="367200" cy="367200"/>
            <a:chOff x="1956618" y="2687947"/>
            <a:chExt cx="287611" cy="226218"/>
          </a:xfrm>
          <a:solidFill>
            <a:schemeClr val="bg1">
              <a:lumMod val="95000"/>
            </a:schemeClr>
          </a:solidFill>
        </p:grpSpPr>
        <p:sp>
          <p:nvSpPr>
            <p:cNvPr id="10" name="文本框 9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0800000">
            <a:off x="10044311" y="3815064"/>
            <a:ext cx="367200" cy="367200"/>
            <a:chOff x="1956618" y="2687947"/>
            <a:chExt cx="287611" cy="226218"/>
          </a:xfrm>
          <a:solidFill>
            <a:schemeClr val="bg1">
              <a:lumMod val="95000"/>
            </a:schemeClr>
          </a:solidFill>
        </p:grpSpPr>
        <p:sp>
          <p:nvSpPr>
            <p:cNvPr id="13" name="文本框 12"/>
            <p:cNvSpPr txBox="1"/>
            <p:nvPr/>
          </p:nvSpPr>
          <p:spPr>
            <a:xfrm>
              <a:off x="1956618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1170"/>
                    <a:pt x="2667" y="97296"/>
                    <a:pt x="8000" y="79809"/>
                  </a:cubicBezTo>
                  <a:cubicBezTo>
                    <a:pt x="13333" y="62321"/>
                    <a:pt x="23193" y="46632"/>
                    <a:pt x="37579" y="32742"/>
                  </a:cubicBezTo>
                  <a:cubicBezTo>
                    <a:pt x="51966" y="18851"/>
                    <a:pt x="70322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31119" y="2687947"/>
              <a:ext cx="113110" cy="226218"/>
            </a:xfrm>
            <a:custGeom>
              <a:avLst/>
              <a:gdLst/>
              <a:ahLst/>
              <a:cxnLst/>
              <a:rect l="l" t="t" r="r" b="b"/>
              <a:pathLst>
                <a:path w="113110" h="226218">
                  <a:moveTo>
                    <a:pt x="92646" y="0"/>
                  </a:moveTo>
                  <a:lnTo>
                    <a:pt x="113110" y="43160"/>
                  </a:lnTo>
                  <a:cubicBezTo>
                    <a:pt x="92274" y="50105"/>
                    <a:pt x="77329" y="59779"/>
                    <a:pt x="68275" y="72181"/>
                  </a:cubicBezTo>
                  <a:cubicBezTo>
                    <a:pt x="59222" y="84584"/>
                    <a:pt x="54447" y="101079"/>
                    <a:pt x="53951" y="121667"/>
                  </a:cubicBezTo>
                  <a:lnTo>
                    <a:pt x="104552" y="121667"/>
                  </a:lnTo>
                  <a:lnTo>
                    <a:pt x="104552" y="226218"/>
                  </a:lnTo>
                  <a:lnTo>
                    <a:pt x="0" y="226218"/>
                  </a:lnTo>
                  <a:lnTo>
                    <a:pt x="0" y="151432"/>
                  </a:lnTo>
                  <a:cubicBezTo>
                    <a:pt x="0" y="120922"/>
                    <a:pt x="2667" y="96986"/>
                    <a:pt x="8000" y="79623"/>
                  </a:cubicBezTo>
                  <a:cubicBezTo>
                    <a:pt x="13333" y="62259"/>
                    <a:pt x="23255" y="46632"/>
                    <a:pt x="37766" y="32742"/>
                  </a:cubicBezTo>
                  <a:cubicBezTo>
                    <a:pt x="52276" y="18851"/>
                    <a:pt x="70570" y="7937"/>
                    <a:pt x="9264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7" name="箭头: 五边形 16"/>
          <p:cNvSpPr/>
          <p:nvPr/>
        </p:nvSpPr>
        <p:spPr>
          <a:xfrm rot="5400000">
            <a:off x="9221218" y="2700218"/>
            <a:ext cx="540000" cy="540000"/>
          </a:xfrm>
          <a:prstGeom prst="homePlate">
            <a:avLst>
              <a:gd name="adj" fmla="val 26913"/>
            </a:avLst>
          </a:prstGeom>
          <a:gradFill>
            <a:gsLst>
              <a:gs pos="100000">
                <a:srgbClr val="F3CB1B"/>
              </a:gs>
              <a:gs pos="0">
                <a:srgbClr val="F3CB1B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8" name="星形: 五角 17"/>
          <p:cNvSpPr/>
          <p:nvPr/>
        </p:nvSpPr>
        <p:spPr>
          <a:xfrm>
            <a:off x="9250018" y="2683678"/>
            <a:ext cx="482400" cy="48296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83642" y="3443314"/>
            <a:ext cx="5221613" cy="114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运动可增加体内脂肪的燃烧及食物脂肪消耗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、转化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" y="1982391"/>
            <a:ext cx="3665344" cy="366534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38951" y="403929"/>
            <a:ext cx="728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accent1"/>
                </a:solidFill>
                <a:latin typeface="+mj-lt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适量运动</a:t>
            </a:r>
            <a:endParaRPr lang="zh-CN" altLang="en-US" dirty="0"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7" b="81631"/>
          <a:stretch>
            <a:fillRect/>
          </a:stretch>
        </p:blipFill>
        <p:spPr>
          <a:xfrm>
            <a:off x="719477" y="644879"/>
            <a:ext cx="1221203" cy="1259754"/>
          </a:xfrm>
          <a:prstGeom prst="rect">
            <a:avLst/>
          </a:prstGeom>
          <a:noFill/>
        </p:spPr>
      </p:pic>
      <p:sp>
        <p:nvSpPr>
          <p:cNvPr id="39" name="文本框 38"/>
          <p:cNvSpPr txBox="1"/>
          <p:nvPr/>
        </p:nvSpPr>
        <p:spPr>
          <a:xfrm>
            <a:off x="2228850" y="2152015"/>
            <a:ext cx="77343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/>
            <a:r>
              <a:rPr lang="zh-CN" altLang="en-US" sz="80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Inter"/>
                <a:ea typeface="Inter"/>
                <a:sym typeface="+mn-ea"/>
              </a:rPr>
              <a:t>均衡饮食勤运动</a:t>
            </a:r>
            <a:endParaRPr lang="zh-CN" altLang="en-US" sz="80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Inter"/>
              <a:ea typeface="Inter"/>
              <a:sym typeface="+mn-ea"/>
            </a:endParaRPr>
          </a:p>
          <a:p>
            <a:pPr marL="0" indent="0" algn="l"/>
            <a:r>
              <a:rPr lang="zh-CN" altLang="en-US" sz="80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Inter"/>
                <a:ea typeface="Inter"/>
                <a:sym typeface="+mn-ea"/>
              </a:rPr>
              <a:t>预防肥胖筑健康</a:t>
            </a:r>
            <a:endParaRPr lang="zh-CN" altLang="en-US" sz="8000" b="1" dirty="0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Inter"/>
              <a:ea typeface="Inter"/>
              <a:cs typeface="+mn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4" t="50575" b="36020"/>
          <a:stretch>
            <a:fillRect/>
          </a:stretch>
        </p:blipFill>
        <p:spPr>
          <a:xfrm>
            <a:off x="9516963" y="5342625"/>
            <a:ext cx="1195739" cy="919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>
            <a:off x="10648679" y="99836"/>
            <a:ext cx="1195739" cy="131336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1370330" y="5256530"/>
            <a:ext cx="1006475" cy="1005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4" b="83823"/>
          <a:stretch>
            <a:fillRect/>
          </a:stretch>
        </p:blipFill>
        <p:spPr>
          <a:xfrm>
            <a:off x="666591" y="495624"/>
            <a:ext cx="1195739" cy="11093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960" y="1616710"/>
            <a:ext cx="2415540" cy="776605"/>
          </a:xfrm>
        </p:spPr>
        <p:txBody>
          <a:bodyPr>
            <a:no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6600" b="1" dirty="0">
                <a:solidFill>
                  <a:srgbClr val="F3CB1B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6600" b="1" dirty="0">
              <a:solidFill>
                <a:srgbClr val="F3CB1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>
          <a:xfrm>
            <a:off x="2557876" y="4809717"/>
            <a:ext cx="3807830" cy="431438"/>
          </a:xfrm>
        </p:spPr>
        <p:txBody>
          <a:bodyPr>
            <a:noAutofit/>
          </a:bodyPr>
          <a:lstStyle/>
          <a:p>
            <a:pPr marL="0" indent="0" algn="dist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如何预防肥胖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06" y="696169"/>
            <a:ext cx="2940435" cy="53156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57876" y="2796164"/>
            <a:ext cx="4357747" cy="48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dist">
              <a:lnSpc>
                <a:spcPct val="16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肥胖产生的原因和危害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7876" y="3829239"/>
            <a:ext cx="2411392" cy="48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1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dist">
              <a:lnSpc>
                <a:spcPct val="16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合理膳食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9114" y="2979175"/>
            <a:ext cx="620920" cy="449825"/>
          </a:xfrm>
          <a:prstGeom prst="rect">
            <a:avLst/>
          </a:prstGeom>
          <a:solidFill>
            <a:srgbClr val="F3C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1899114" y="2979175"/>
            <a:ext cx="620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9114" y="4006646"/>
            <a:ext cx="620920" cy="449825"/>
          </a:xfrm>
          <a:prstGeom prst="rect">
            <a:avLst/>
          </a:prstGeom>
          <a:solidFill>
            <a:srgbClr val="F3C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1" name="文本框 10"/>
          <p:cNvSpPr txBox="1"/>
          <p:nvPr/>
        </p:nvSpPr>
        <p:spPr>
          <a:xfrm>
            <a:off x="1899114" y="4006646"/>
            <a:ext cx="620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99114" y="4935566"/>
            <a:ext cx="620920" cy="449825"/>
          </a:xfrm>
          <a:prstGeom prst="rect">
            <a:avLst/>
          </a:prstGeom>
          <a:solidFill>
            <a:srgbClr val="F3C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13" name="文本框 12"/>
          <p:cNvSpPr txBox="1"/>
          <p:nvPr/>
        </p:nvSpPr>
        <p:spPr>
          <a:xfrm>
            <a:off x="1899114" y="4935566"/>
            <a:ext cx="620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>
            <a:off x="7406446" y="1665807"/>
            <a:ext cx="1195739" cy="13133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 flipH="1">
            <a:off x="473954" y="5241155"/>
            <a:ext cx="1195739" cy="1313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548" y="2419008"/>
            <a:ext cx="6870539" cy="113347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F3CB1B"/>
                </a:solidFill>
                <a:latin typeface="+mn-lt"/>
                <a:ea typeface="+mn-ea"/>
                <a:cs typeface="+mn-ea"/>
                <a:sym typeface="+mn-lt"/>
              </a:rPr>
              <a:t>肥胖产生的原因和危害</a:t>
            </a:r>
            <a:endParaRPr lang="zh-CN" altLang="en-US" sz="5400" b="1" dirty="0">
              <a:solidFill>
                <a:srgbClr val="F3CB1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11548" y="3473813"/>
            <a:ext cx="3954385" cy="8043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6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10896" y="3598783"/>
            <a:ext cx="6076709" cy="0"/>
          </a:xfrm>
          <a:prstGeom prst="line">
            <a:avLst/>
          </a:prstGeom>
          <a:ln>
            <a:solidFill>
              <a:srgbClr val="F3CB1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31" y="726091"/>
            <a:ext cx="5745383" cy="57453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4" b="83823"/>
          <a:stretch>
            <a:fillRect/>
          </a:stretch>
        </p:blipFill>
        <p:spPr>
          <a:xfrm>
            <a:off x="9701409" y="630257"/>
            <a:ext cx="1195739" cy="11093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2" r="73844" b="47037"/>
          <a:stretch>
            <a:fillRect/>
          </a:stretch>
        </p:blipFill>
        <p:spPr>
          <a:xfrm flipH="1">
            <a:off x="8365097" y="4607288"/>
            <a:ext cx="1195739" cy="13133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15558" y="2875788"/>
            <a:ext cx="3409950" cy="243046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是由于长期能量摄入过多，超过机体能量消耗，体内多余能量转化为脂肪，并过度积聚而引起的营养代谢失衡性疾病。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315438"/>
            <a:ext cx="491613" cy="68541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52013" y="315438"/>
            <a:ext cx="289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什么是肥胖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47815" y="1572895"/>
            <a:ext cx="3361690" cy="4618355"/>
            <a:chOff x="2075654" y="2225676"/>
            <a:chExt cx="3220246" cy="3717924"/>
          </a:xfrm>
        </p:grpSpPr>
        <p:grpSp>
          <p:nvGrpSpPr>
            <p:cNvPr id="10" name="组合 9"/>
            <p:cNvGrpSpPr/>
            <p:nvPr/>
          </p:nvGrpSpPr>
          <p:grpSpPr>
            <a:xfrm>
              <a:off x="2075654" y="2314576"/>
              <a:ext cx="3220246" cy="3540124"/>
              <a:chOff x="2075654" y="2314576"/>
              <a:chExt cx="3220246" cy="3095625"/>
            </a:xfrm>
          </p:grpSpPr>
          <p:sp>
            <p:nvSpPr>
              <p:cNvPr id="14" name="矩形: 圆角 36"/>
              <p:cNvSpPr/>
              <p:nvPr/>
            </p:nvSpPr>
            <p:spPr>
              <a:xfrm>
                <a:off x="2181225" y="2314576"/>
                <a:ext cx="3114675" cy="895350"/>
              </a:xfrm>
              <a:custGeom>
                <a:avLst/>
                <a:gdLst>
                  <a:gd name="connsiteX0" fmla="*/ 0 w 3352800"/>
                  <a:gd name="connsiteY0" fmla="*/ 447675 h 895350"/>
                  <a:gd name="connsiteX1" fmla="*/ 447675 w 3352800"/>
                  <a:gd name="connsiteY1" fmla="*/ 0 h 895350"/>
                  <a:gd name="connsiteX2" fmla="*/ 2905125 w 3352800"/>
                  <a:gd name="connsiteY2" fmla="*/ 0 h 895350"/>
                  <a:gd name="connsiteX3" fmla="*/ 3352800 w 3352800"/>
                  <a:gd name="connsiteY3" fmla="*/ 447675 h 895350"/>
                  <a:gd name="connsiteX4" fmla="*/ 3352800 w 3352800"/>
                  <a:gd name="connsiteY4" fmla="*/ 447675 h 895350"/>
                  <a:gd name="connsiteX5" fmla="*/ 2905125 w 3352800"/>
                  <a:gd name="connsiteY5" fmla="*/ 895350 h 895350"/>
                  <a:gd name="connsiteX6" fmla="*/ 447675 w 3352800"/>
                  <a:gd name="connsiteY6" fmla="*/ 895350 h 895350"/>
                  <a:gd name="connsiteX7" fmla="*/ 0 w 3352800"/>
                  <a:gd name="connsiteY7" fmla="*/ 447675 h 895350"/>
                  <a:gd name="connsiteX0-1" fmla="*/ 447675 w 3352800"/>
                  <a:gd name="connsiteY0-2" fmla="*/ 895350 h 986790"/>
                  <a:gd name="connsiteX1-3" fmla="*/ 0 w 3352800"/>
                  <a:gd name="connsiteY1-4" fmla="*/ 447675 h 986790"/>
                  <a:gd name="connsiteX2-5" fmla="*/ 447675 w 3352800"/>
                  <a:gd name="connsiteY2-6" fmla="*/ 0 h 986790"/>
                  <a:gd name="connsiteX3-7" fmla="*/ 2905125 w 3352800"/>
                  <a:gd name="connsiteY3-8" fmla="*/ 0 h 986790"/>
                  <a:gd name="connsiteX4-9" fmla="*/ 3352800 w 3352800"/>
                  <a:gd name="connsiteY4-10" fmla="*/ 447675 h 986790"/>
                  <a:gd name="connsiteX5-11" fmla="*/ 3352800 w 3352800"/>
                  <a:gd name="connsiteY5-12" fmla="*/ 447675 h 986790"/>
                  <a:gd name="connsiteX6-13" fmla="*/ 2905125 w 3352800"/>
                  <a:gd name="connsiteY6-14" fmla="*/ 895350 h 986790"/>
                  <a:gd name="connsiteX7-15" fmla="*/ 539115 w 3352800"/>
                  <a:gd name="connsiteY7-16" fmla="*/ 986790 h 986790"/>
                  <a:gd name="connsiteX0-17" fmla="*/ 447675 w 3352800"/>
                  <a:gd name="connsiteY0-18" fmla="*/ 895350 h 895350"/>
                  <a:gd name="connsiteX1-19" fmla="*/ 0 w 3352800"/>
                  <a:gd name="connsiteY1-20" fmla="*/ 447675 h 895350"/>
                  <a:gd name="connsiteX2-21" fmla="*/ 447675 w 3352800"/>
                  <a:gd name="connsiteY2-22" fmla="*/ 0 h 895350"/>
                  <a:gd name="connsiteX3-23" fmla="*/ 2905125 w 3352800"/>
                  <a:gd name="connsiteY3-24" fmla="*/ 0 h 895350"/>
                  <a:gd name="connsiteX4-25" fmla="*/ 3352800 w 3352800"/>
                  <a:gd name="connsiteY4-26" fmla="*/ 447675 h 895350"/>
                  <a:gd name="connsiteX5-27" fmla="*/ 3352800 w 3352800"/>
                  <a:gd name="connsiteY5-28" fmla="*/ 447675 h 895350"/>
                  <a:gd name="connsiteX6-29" fmla="*/ 2905125 w 3352800"/>
                  <a:gd name="connsiteY6-30" fmla="*/ 895350 h 895350"/>
                  <a:gd name="connsiteX0-31" fmla="*/ 0 w 3352800"/>
                  <a:gd name="connsiteY0-32" fmla="*/ 447675 h 895350"/>
                  <a:gd name="connsiteX1-33" fmla="*/ 447675 w 3352800"/>
                  <a:gd name="connsiteY1-34" fmla="*/ 0 h 895350"/>
                  <a:gd name="connsiteX2-35" fmla="*/ 2905125 w 3352800"/>
                  <a:gd name="connsiteY2-36" fmla="*/ 0 h 895350"/>
                  <a:gd name="connsiteX3-37" fmla="*/ 3352800 w 3352800"/>
                  <a:gd name="connsiteY3-38" fmla="*/ 447675 h 895350"/>
                  <a:gd name="connsiteX4-39" fmla="*/ 3352800 w 3352800"/>
                  <a:gd name="connsiteY4-40" fmla="*/ 447675 h 895350"/>
                  <a:gd name="connsiteX5-41" fmla="*/ 2905125 w 3352800"/>
                  <a:gd name="connsiteY5-42" fmla="*/ 895350 h 895350"/>
                  <a:gd name="connsiteX0-43" fmla="*/ 0 w 2905125"/>
                  <a:gd name="connsiteY0-44" fmla="*/ 0 h 895350"/>
                  <a:gd name="connsiteX1-45" fmla="*/ 2457450 w 2905125"/>
                  <a:gd name="connsiteY1-46" fmla="*/ 0 h 895350"/>
                  <a:gd name="connsiteX2-47" fmla="*/ 2905125 w 2905125"/>
                  <a:gd name="connsiteY2-48" fmla="*/ 447675 h 895350"/>
                  <a:gd name="connsiteX3-49" fmla="*/ 2905125 w 2905125"/>
                  <a:gd name="connsiteY3-50" fmla="*/ 447675 h 895350"/>
                  <a:gd name="connsiteX4-51" fmla="*/ 2457450 w 2905125"/>
                  <a:gd name="connsiteY4-52" fmla="*/ 895350 h 8953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05125" h="895350">
                    <a:moveTo>
                      <a:pt x="0" y="0"/>
                    </a:moveTo>
                    <a:lnTo>
                      <a:pt x="2457450" y="0"/>
                    </a:lnTo>
                    <a:cubicBezTo>
                      <a:pt x="2704694" y="0"/>
                      <a:pt x="2905125" y="200431"/>
                      <a:pt x="2905125" y="447675"/>
                    </a:cubicBezTo>
                    <a:lnTo>
                      <a:pt x="2905125" y="447675"/>
                    </a:lnTo>
                    <a:cubicBezTo>
                      <a:pt x="2905125" y="694919"/>
                      <a:pt x="2704694" y="895350"/>
                      <a:pt x="2457450" y="895350"/>
                    </a:cubicBezTo>
                  </a:path>
                </a:pathLst>
              </a:custGeom>
              <a:noFill/>
              <a:ln w="41275">
                <a:solidFill>
                  <a:srgbClr val="F3CB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矩形: 圆角 37"/>
              <p:cNvSpPr/>
              <p:nvPr/>
            </p:nvSpPr>
            <p:spPr>
              <a:xfrm>
                <a:off x="2075654" y="3209926"/>
                <a:ext cx="2777327" cy="2200275"/>
              </a:xfrm>
              <a:custGeom>
                <a:avLst/>
                <a:gdLst>
                  <a:gd name="connsiteX0" fmla="*/ 0 w 3039270"/>
                  <a:gd name="connsiteY0" fmla="*/ 261943 h 2200275"/>
                  <a:gd name="connsiteX1" fmla="*/ 261943 w 3039270"/>
                  <a:gd name="connsiteY1" fmla="*/ 0 h 2200275"/>
                  <a:gd name="connsiteX2" fmla="*/ 2777327 w 3039270"/>
                  <a:gd name="connsiteY2" fmla="*/ 0 h 2200275"/>
                  <a:gd name="connsiteX3" fmla="*/ 3039270 w 3039270"/>
                  <a:gd name="connsiteY3" fmla="*/ 261943 h 2200275"/>
                  <a:gd name="connsiteX4" fmla="*/ 3039270 w 3039270"/>
                  <a:gd name="connsiteY4" fmla="*/ 1938332 h 2200275"/>
                  <a:gd name="connsiteX5" fmla="*/ 2777327 w 3039270"/>
                  <a:gd name="connsiteY5" fmla="*/ 2200275 h 2200275"/>
                  <a:gd name="connsiteX6" fmla="*/ 261943 w 3039270"/>
                  <a:gd name="connsiteY6" fmla="*/ 2200275 h 2200275"/>
                  <a:gd name="connsiteX7" fmla="*/ 0 w 3039270"/>
                  <a:gd name="connsiteY7" fmla="*/ 1938332 h 2200275"/>
                  <a:gd name="connsiteX8" fmla="*/ 0 w 3039270"/>
                  <a:gd name="connsiteY8" fmla="*/ 261943 h 2200275"/>
                  <a:gd name="connsiteX0-1" fmla="*/ 2777327 w 3039270"/>
                  <a:gd name="connsiteY0-2" fmla="*/ 0 h 2200275"/>
                  <a:gd name="connsiteX1-3" fmla="*/ 3039270 w 3039270"/>
                  <a:gd name="connsiteY1-4" fmla="*/ 261943 h 2200275"/>
                  <a:gd name="connsiteX2-5" fmla="*/ 3039270 w 3039270"/>
                  <a:gd name="connsiteY2-6" fmla="*/ 1938332 h 2200275"/>
                  <a:gd name="connsiteX3-7" fmla="*/ 2777327 w 3039270"/>
                  <a:gd name="connsiteY3-8" fmla="*/ 2200275 h 2200275"/>
                  <a:gd name="connsiteX4-9" fmla="*/ 261943 w 3039270"/>
                  <a:gd name="connsiteY4-10" fmla="*/ 2200275 h 2200275"/>
                  <a:gd name="connsiteX5-11" fmla="*/ 0 w 3039270"/>
                  <a:gd name="connsiteY5-12" fmla="*/ 1938332 h 2200275"/>
                  <a:gd name="connsiteX6-13" fmla="*/ 0 w 3039270"/>
                  <a:gd name="connsiteY6-14" fmla="*/ 261943 h 2200275"/>
                  <a:gd name="connsiteX7-15" fmla="*/ 261943 w 3039270"/>
                  <a:gd name="connsiteY7-16" fmla="*/ 0 h 2200275"/>
                  <a:gd name="connsiteX8-17" fmla="*/ 2868767 w 3039270"/>
                  <a:gd name="connsiteY8-18" fmla="*/ 91440 h 2200275"/>
                  <a:gd name="connsiteX0-19" fmla="*/ 2777327 w 3039270"/>
                  <a:gd name="connsiteY0-20" fmla="*/ 0 h 2200275"/>
                  <a:gd name="connsiteX1-21" fmla="*/ 3039270 w 3039270"/>
                  <a:gd name="connsiteY1-22" fmla="*/ 261943 h 2200275"/>
                  <a:gd name="connsiteX2-23" fmla="*/ 3039270 w 3039270"/>
                  <a:gd name="connsiteY2-24" fmla="*/ 1938332 h 2200275"/>
                  <a:gd name="connsiteX3-25" fmla="*/ 2777327 w 3039270"/>
                  <a:gd name="connsiteY3-26" fmla="*/ 2200275 h 2200275"/>
                  <a:gd name="connsiteX4-27" fmla="*/ 261943 w 3039270"/>
                  <a:gd name="connsiteY4-28" fmla="*/ 2200275 h 2200275"/>
                  <a:gd name="connsiteX5-29" fmla="*/ 0 w 3039270"/>
                  <a:gd name="connsiteY5-30" fmla="*/ 1938332 h 2200275"/>
                  <a:gd name="connsiteX6-31" fmla="*/ 0 w 3039270"/>
                  <a:gd name="connsiteY6-32" fmla="*/ 261943 h 2200275"/>
                  <a:gd name="connsiteX7-33" fmla="*/ 261943 w 3039270"/>
                  <a:gd name="connsiteY7-34" fmla="*/ 0 h 2200275"/>
                  <a:gd name="connsiteX8-35" fmla="*/ 2583017 w 3039270"/>
                  <a:gd name="connsiteY8-36" fmla="*/ 24765 h 2200275"/>
                  <a:gd name="connsiteX0-37" fmla="*/ 3039270 w 3039270"/>
                  <a:gd name="connsiteY0-38" fmla="*/ 261943 h 2200275"/>
                  <a:gd name="connsiteX1-39" fmla="*/ 3039270 w 3039270"/>
                  <a:gd name="connsiteY1-40" fmla="*/ 1938332 h 2200275"/>
                  <a:gd name="connsiteX2-41" fmla="*/ 2777327 w 3039270"/>
                  <a:gd name="connsiteY2-42" fmla="*/ 2200275 h 2200275"/>
                  <a:gd name="connsiteX3-43" fmla="*/ 261943 w 3039270"/>
                  <a:gd name="connsiteY3-44" fmla="*/ 2200275 h 2200275"/>
                  <a:gd name="connsiteX4-45" fmla="*/ 0 w 3039270"/>
                  <a:gd name="connsiteY4-46" fmla="*/ 1938332 h 2200275"/>
                  <a:gd name="connsiteX5-47" fmla="*/ 0 w 3039270"/>
                  <a:gd name="connsiteY5-48" fmla="*/ 261943 h 2200275"/>
                  <a:gd name="connsiteX6-49" fmla="*/ 261943 w 3039270"/>
                  <a:gd name="connsiteY6-50" fmla="*/ 0 h 2200275"/>
                  <a:gd name="connsiteX7-51" fmla="*/ 2583017 w 3039270"/>
                  <a:gd name="connsiteY7-52" fmla="*/ 24765 h 2200275"/>
                  <a:gd name="connsiteX0-53" fmla="*/ 3039270 w 3039270"/>
                  <a:gd name="connsiteY0-54" fmla="*/ 1938332 h 2200275"/>
                  <a:gd name="connsiteX1-55" fmla="*/ 2777327 w 3039270"/>
                  <a:gd name="connsiteY1-56" fmla="*/ 2200275 h 2200275"/>
                  <a:gd name="connsiteX2-57" fmla="*/ 261943 w 3039270"/>
                  <a:gd name="connsiteY2-58" fmla="*/ 2200275 h 2200275"/>
                  <a:gd name="connsiteX3-59" fmla="*/ 0 w 3039270"/>
                  <a:gd name="connsiteY3-60" fmla="*/ 1938332 h 2200275"/>
                  <a:gd name="connsiteX4-61" fmla="*/ 0 w 3039270"/>
                  <a:gd name="connsiteY4-62" fmla="*/ 261943 h 2200275"/>
                  <a:gd name="connsiteX5-63" fmla="*/ 261943 w 3039270"/>
                  <a:gd name="connsiteY5-64" fmla="*/ 0 h 2200275"/>
                  <a:gd name="connsiteX6-65" fmla="*/ 2583017 w 3039270"/>
                  <a:gd name="connsiteY6-66" fmla="*/ 24765 h 2200275"/>
                  <a:gd name="connsiteX0-67" fmla="*/ 2777327 w 2777327"/>
                  <a:gd name="connsiteY0-68" fmla="*/ 2200275 h 2200275"/>
                  <a:gd name="connsiteX1-69" fmla="*/ 261943 w 2777327"/>
                  <a:gd name="connsiteY1-70" fmla="*/ 2200275 h 2200275"/>
                  <a:gd name="connsiteX2-71" fmla="*/ 0 w 2777327"/>
                  <a:gd name="connsiteY2-72" fmla="*/ 1938332 h 2200275"/>
                  <a:gd name="connsiteX3-73" fmla="*/ 0 w 2777327"/>
                  <a:gd name="connsiteY3-74" fmla="*/ 261943 h 2200275"/>
                  <a:gd name="connsiteX4-75" fmla="*/ 261943 w 2777327"/>
                  <a:gd name="connsiteY4-76" fmla="*/ 0 h 2200275"/>
                  <a:gd name="connsiteX5-77" fmla="*/ 2583017 w 2777327"/>
                  <a:gd name="connsiteY5-78" fmla="*/ 24765 h 2200275"/>
                  <a:gd name="connsiteX0-79" fmla="*/ 2777327 w 2777327"/>
                  <a:gd name="connsiteY0-80" fmla="*/ 2200275 h 2200275"/>
                  <a:gd name="connsiteX1-81" fmla="*/ 261943 w 2777327"/>
                  <a:gd name="connsiteY1-82" fmla="*/ 2200275 h 2200275"/>
                  <a:gd name="connsiteX2-83" fmla="*/ 0 w 2777327"/>
                  <a:gd name="connsiteY2-84" fmla="*/ 1938332 h 2200275"/>
                  <a:gd name="connsiteX3-85" fmla="*/ 0 w 2777327"/>
                  <a:gd name="connsiteY3-86" fmla="*/ 261943 h 2200275"/>
                  <a:gd name="connsiteX4-87" fmla="*/ 261943 w 2777327"/>
                  <a:gd name="connsiteY4-88" fmla="*/ 0 h 2200275"/>
                  <a:gd name="connsiteX5-89" fmla="*/ 2592542 w 2777327"/>
                  <a:gd name="connsiteY5-90" fmla="*/ 2540 h 2200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777327" h="2200275">
                    <a:moveTo>
                      <a:pt x="2777327" y="2200275"/>
                    </a:moveTo>
                    <a:lnTo>
                      <a:pt x="261943" y="2200275"/>
                    </a:lnTo>
                    <a:cubicBezTo>
                      <a:pt x="117276" y="2200275"/>
                      <a:pt x="0" y="2082999"/>
                      <a:pt x="0" y="1938332"/>
                    </a:cubicBezTo>
                    <a:lnTo>
                      <a:pt x="0" y="261943"/>
                    </a:lnTo>
                    <a:cubicBezTo>
                      <a:pt x="0" y="117276"/>
                      <a:pt x="117276" y="0"/>
                      <a:pt x="261943" y="0"/>
                    </a:cubicBezTo>
                    <a:lnTo>
                      <a:pt x="2592542" y="2540"/>
                    </a:lnTo>
                  </a:path>
                </a:pathLst>
              </a:custGeom>
              <a:noFill/>
              <a:ln w="412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2139950" y="2225676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645025" y="3249589"/>
              <a:ext cx="177800" cy="17780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037928" y="5765800"/>
              <a:ext cx="177800" cy="17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761417" y="2013243"/>
            <a:ext cx="3091721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什么是肥胖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84" y="1683575"/>
            <a:ext cx="4023360" cy="4023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962" y="1686651"/>
            <a:ext cx="5448300" cy="466725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140000"/>
              </a:lnSpc>
              <a:buNone/>
            </a:pP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BMI =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体重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(kg)/ 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身高的平方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(m</a:t>
            </a:r>
            <a:r>
              <a:rPr kumimoji="1" lang="en-US" altLang="zh-CN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)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aphicFrame>
        <p:nvGraphicFramePr>
          <p:cNvPr id="290892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823843" y="2431189"/>
          <a:ext cx="8354539" cy="3482581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2595716"/>
                <a:gridCol w="2822979"/>
                <a:gridCol w="2935844"/>
              </a:tblGrid>
              <a:tr h="627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标准</a:t>
                      </a:r>
                      <a:endParaRPr kumimoji="0" lang="zh-CN" altLang="en-US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正常</a:t>
                      </a:r>
                      <a:endParaRPr kumimoji="0" lang="zh-CN" altLang="en-US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肥胖</a:t>
                      </a:r>
                      <a:endParaRPr kumimoji="0" lang="zh-CN" altLang="en-US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</a:tr>
              <a:tr h="853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1</a:t>
                      </a: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、</a:t>
                      </a: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BMI</a:t>
                      </a:r>
                      <a:endParaRPr kumimoji="0" lang="en-US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18.5—23.9</a:t>
                      </a:r>
                      <a:endParaRPr kumimoji="0" lang="en-US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&gt;28</a:t>
                      </a:r>
                      <a:endParaRPr kumimoji="0" lang="en-US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</a:tr>
              <a:tr h="968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cs typeface="+mn-ea"/>
                          <a:sym typeface="+mn-lt"/>
                        </a:rPr>
                        <a:t>2</a:t>
                      </a:r>
                      <a:r>
                        <a:rPr kumimoji="0" lang="zh-CN" altLang="en-US" sz="2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cs typeface="+mn-ea"/>
                          <a:sym typeface="+mn-lt"/>
                        </a:rPr>
                        <a:t>、腰围</a:t>
                      </a:r>
                      <a:endParaRPr kumimoji="0" lang="zh-CN" altLang="en-US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男：  </a:t>
                      </a: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&gt;90cm</a:t>
                      </a:r>
                      <a:endParaRPr kumimoji="0" lang="en-US" altLang="zh-CN" sz="2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女：  </a:t>
                      </a: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&gt;84cm</a:t>
                      </a:r>
                      <a:endParaRPr kumimoji="0" lang="en-US" altLang="zh-CN" sz="2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sym typeface="+mn-lt"/>
                      </a:endParaRPr>
                    </a:p>
                  </a:txBody>
                  <a:tcPr anchor="ctr" horzOverflow="overflow"/>
                </a:tc>
              </a:tr>
              <a:tr h="103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3</a:t>
                      </a: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、腰</a:t>
                      </a: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/</a:t>
                      </a: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臀比</a:t>
                      </a:r>
                      <a:endParaRPr kumimoji="0" lang="zh-CN" altLang="en-US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男：      </a:t>
                      </a: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&gt;0.9</a:t>
                      </a:r>
                      <a:endParaRPr kumimoji="0" lang="en-US" altLang="zh-CN" sz="2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女：      </a:t>
                      </a:r>
                      <a:r>
                        <a:rPr kumimoji="0" lang="en-US" altLang="zh-CN" sz="2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  <a:sym typeface="+mn-lt"/>
                        </a:rPr>
                        <a:t>&gt;0.8 </a:t>
                      </a:r>
                      <a:endParaRPr kumimoji="0" lang="en-US" altLang="zh-CN" sz="2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38951" y="403925"/>
            <a:ext cx="395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肥胖的判断标准</a:t>
            </a:r>
            <a:endParaRPr lang="zh-CN" alt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7811776" y="3073943"/>
            <a:ext cx="347916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理想体重（</a:t>
            </a: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kg)</a:t>
            </a:r>
            <a:endParaRPr kumimoji="1" lang="en-US" altLang="zh-CN" sz="2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7811776" y="3699055"/>
            <a:ext cx="333528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＝身高</a:t>
            </a: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(Cm)-105</a:t>
            </a:r>
            <a:endParaRPr kumimoji="1" lang="en-US" altLang="zh-CN" sz="2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31689" y="3073943"/>
            <a:ext cx="347916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理想体重（</a:t>
            </a: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kg)</a:t>
            </a:r>
            <a:endParaRPr kumimoji="1" lang="en-US" altLang="zh-CN" sz="2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1689" y="3699055"/>
            <a:ext cx="3267626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68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40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812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＝身高</a:t>
            </a:r>
            <a:r>
              <a:rPr kumimoji="1"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(Cm)-110</a:t>
            </a:r>
            <a:endParaRPr kumimoji="1" lang="en-US" altLang="zh-CN" sz="2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8951" y="403926"/>
            <a:ext cx="39525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肥胖的判断标准</a:t>
            </a:r>
            <a:endParaRPr lang="zh-CN" altLang="en-US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83" y="1705401"/>
            <a:ext cx="4600874" cy="46008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>
            <p:custDataLst>
              <p:tags r:id="rId2"/>
            </p:custDataLst>
          </p:nvPr>
        </p:nvSpPr>
        <p:spPr>
          <a:xfrm>
            <a:off x="1609090" y="1854982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摄食过多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>
            <p:custDataLst>
              <p:tags r:id="rId3"/>
            </p:custDataLst>
          </p:nvPr>
        </p:nvSpPr>
        <p:spPr>
          <a:xfrm>
            <a:off x="1137245" y="1846784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01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4042194" y="2045025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营养过剩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46" name="文本框 45"/>
          <p:cNvSpPr txBox="1"/>
          <p:nvPr>
            <p:custDataLst>
              <p:tags r:id="rId5"/>
            </p:custDataLst>
          </p:nvPr>
        </p:nvSpPr>
        <p:spPr>
          <a:xfrm>
            <a:off x="3570349" y="2023764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02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6"/>
            </p:custDataLst>
          </p:nvPr>
        </p:nvSpPr>
        <p:spPr>
          <a:xfrm>
            <a:off x="1609090" y="3041015"/>
            <a:ext cx="2251075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内分泌失调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48" name="文本框 47"/>
          <p:cNvSpPr txBox="1"/>
          <p:nvPr>
            <p:custDataLst>
              <p:tags r:id="rId7"/>
            </p:custDataLst>
          </p:nvPr>
        </p:nvSpPr>
        <p:spPr>
          <a:xfrm>
            <a:off x="1137245" y="3005824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03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4042194" y="3351615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家族遗传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50" name="文本框 49"/>
          <p:cNvSpPr txBox="1"/>
          <p:nvPr>
            <p:custDataLst>
              <p:tags r:id="rId9"/>
            </p:custDataLst>
          </p:nvPr>
        </p:nvSpPr>
        <p:spPr>
          <a:xfrm>
            <a:off x="3570349" y="3319387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04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0"/>
            </p:custDataLst>
          </p:nvPr>
        </p:nvSpPr>
        <p:spPr>
          <a:xfrm>
            <a:off x="1609090" y="4118679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缺乏运动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52" name="文本框 51"/>
          <p:cNvSpPr txBox="1"/>
          <p:nvPr>
            <p:custDataLst>
              <p:tags r:id="rId11"/>
            </p:custDataLst>
          </p:nvPr>
        </p:nvSpPr>
        <p:spPr>
          <a:xfrm>
            <a:off x="1137245" y="4096283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05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2"/>
            </p:custDataLst>
          </p:nvPr>
        </p:nvSpPr>
        <p:spPr>
          <a:xfrm>
            <a:off x="4042194" y="4543926"/>
            <a:ext cx="176371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环境影响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54" name="文本框 53"/>
          <p:cNvSpPr txBox="1"/>
          <p:nvPr>
            <p:custDataLst>
              <p:tags r:id="rId13"/>
            </p:custDataLst>
          </p:nvPr>
        </p:nvSpPr>
        <p:spPr>
          <a:xfrm>
            <a:off x="3570349" y="4508467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06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4"/>
            </p:custDataLst>
          </p:nvPr>
        </p:nvSpPr>
        <p:spPr>
          <a:xfrm>
            <a:off x="1609090" y="5449769"/>
            <a:ext cx="2388071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None/>
              <a:defRPr sz="2400">
                <a:solidFill>
                  <a:schemeClr val="accent1"/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精神压力太大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56" name="文本框 55"/>
          <p:cNvSpPr txBox="1"/>
          <p:nvPr>
            <p:custDataLst>
              <p:tags r:id="rId15"/>
            </p:custDataLst>
          </p:nvPr>
        </p:nvSpPr>
        <p:spPr>
          <a:xfrm>
            <a:off x="1137245" y="5414310"/>
            <a:ext cx="670893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3CB1B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07</a:t>
            </a:r>
            <a:endParaRPr lang="en-US" altLang="zh-CN" sz="3200" b="1" dirty="0">
              <a:solidFill>
                <a:srgbClr val="F3CB1B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39190" y="403860"/>
            <a:ext cx="5024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肥胖产生的原因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275001"/>
            <a:ext cx="5251269" cy="52512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7" grpId="0"/>
      <p:bldP spid="49" grpId="0"/>
      <p:bldP spid="51" grpId="0"/>
      <p:bldP spid="53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95457" y="4811151"/>
            <a:ext cx="232791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长期不吃早餐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5457" y="2098857"/>
            <a:ext cx="232791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吃饭过多过快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2479" y="4798099"/>
            <a:ext cx="411543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经常吃过多的高能量零食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2479" y="2098857"/>
            <a:ext cx="304292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边看电视边吃零食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32479" y="3429624"/>
            <a:ext cx="268541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经常吃西式快餐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5457" y="3455004"/>
            <a:ext cx="161290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久坐少动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9" y="1387826"/>
            <a:ext cx="4562168" cy="456216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963016" y="2184582"/>
            <a:ext cx="432441" cy="43203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3900038" y="2184582"/>
            <a:ext cx="432441" cy="43203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963016" y="3521065"/>
            <a:ext cx="432441" cy="43203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3900038" y="3521065"/>
            <a:ext cx="432441" cy="43203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963016" y="4902592"/>
            <a:ext cx="432441" cy="43203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3900038" y="4864160"/>
            <a:ext cx="432441" cy="4320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39190" y="394335"/>
            <a:ext cx="5866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不良生活方式助长肥胖</a:t>
            </a:r>
            <a:endParaRPr lang="zh-CN" altLang="en-US" sz="44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1050" y="4973320"/>
            <a:ext cx="233489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喜食甜食油腻食物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02625" y="2922270"/>
            <a:ext cx="252095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喜喝稀汤、饮料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不愿食纤维素等多的食物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57350" y="2907030"/>
            <a:ext cx="215265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暴饮暴食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经常吃零食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83946" y="2390896"/>
            <a:ext cx="1622322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饭后静卧缺乏运动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46455" y="2390896"/>
            <a:ext cx="1863213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夜间进食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或食夜餐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96400" y="5141595"/>
            <a:ext cx="238887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过早的饮酒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1657490" y="4505602"/>
            <a:ext cx="432441" cy="43203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9205490" y="2437519"/>
            <a:ext cx="432441" cy="43203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6880154" y="1958866"/>
            <a:ext cx="432441" cy="43203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4761840" y="1958866"/>
            <a:ext cx="432441" cy="43203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2493111" y="2525171"/>
            <a:ext cx="432441" cy="432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55789" r="53429"/>
          <a:stretch>
            <a:fillRect/>
          </a:stretch>
        </p:blipFill>
        <p:spPr>
          <a:xfrm>
            <a:off x="9859371" y="4679595"/>
            <a:ext cx="432441" cy="4320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39190" y="403860"/>
            <a:ext cx="8067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j-lt"/>
                <a:cs typeface="+mn-ea"/>
                <a:sym typeface="+mn-lt"/>
              </a:rPr>
              <a:t>儿童肥胖与不良饮食习惯的关系</a:t>
            </a:r>
            <a:endParaRPr lang="zh-CN" altLang="en-US" sz="4400" b="1" dirty="0">
              <a:solidFill>
                <a:schemeClr val="accent1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41" y="3220973"/>
            <a:ext cx="3781304" cy="37813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98" b="74684"/>
          <a:stretch>
            <a:fillRect/>
          </a:stretch>
        </p:blipFill>
        <p:spPr>
          <a:xfrm>
            <a:off x="660400" y="403925"/>
            <a:ext cx="491613" cy="685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10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11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12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13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14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15.xml><?xml version="1.0" encoding="utf-8"?>
<p:tagLst xmlns:p="http://schemas.openxmlformats.org/presentationml/2006/main">
  <p:tag name="ISLIDE.GUIDESSETTING" val="{&quot;Id&quot;:&quot;2ec05cb9-f36c-4183-89f2-ea1195146bb9&quot;,&quot;Name&quot;:&quot;01&quot;,&quot;Kind&quot;:&quot;Custom&quot;,&quot;OldGuidesSetting&quot;:{&quot;HeaderHeight&quot;:15.0,&quot;FooterHeight&quot;:9.0,&quot;SideMargin&quot;:5.5,&quot;TopMargin&quot;:1.0,&quot;BottomMargin&quot;:1.0,&quot;IntervalMargin&quot;:1.5}}"/>
  <p:tag name="commondata" val="eyJoZGlkIjoiOTE5Y2ZkYTc0NzgyMjg1MzczZWY4NDc5ZjY4ZDNjYzcifQ=="/>
</p:tagLst>
</file>

<file path=ppt/tags/tag2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3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4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5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6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7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8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ags/tag9.xml><?xml version="1.0" encoding="utf-8"?>
<p:tagLst xmlns:p="http://schemas.openxmlformats.org/presentationml/2006/main">
  <p:tag name="KSO_WM_DIAGRAM_VIRTUALLY_FRAME" val="{&quot;height&quot;:334.60755905511803,&quot;left&quot;:89.5468503937008,&quot;top&quot;:145.416062992126,&quot;width&quot;:367.6110236220473}"/>
</p:tagLst>
</file>

<file path=ppt/theme/theme1.xml><?xml version="1.0" encoding="utf-8"?>
<a:theme xmlns:a="http://schemas.openxmlformats.org/drawingml/2006/main" name="Office Theme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j5q2ghlh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0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1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2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3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4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5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6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7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黄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演示</Application>
  <PresentationFormat>宽屏</PresentationFormat>
  <Paragraphs>233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思源黑体</vt:lpstr>
      <vt:lpstr>黑体</vt:lpstr>
      <vt:lpstr>Tahoma</vt:lpstr>
      <vt:lpstr>阿里巴巴普惠体</vt:lpstr>
      <vt:lpstr>Inter</vt:lpstr>
      <vt:lpstr>ksdb</vt:lpstr>
      <vt:lpstr>微软雅黑</vt:lpstr>
      <vt:lpstr>Arial Unicode MS</vt:lpstr>
      <vt:lpstr>Calibri</vt:lpstr>
      <vt:lpstr>阿里巴巴普惠体</vt:lpstr>
      <vt:lpstr>Office Theme</vt:lpstr>
      <vt:lpstr>PowerPoint 演示文稿</vt:lpstr>
      <vt:lpstr>目录</vt:lpstr>
      <vt:lpstr>肥胖产生的原因和危害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合理膳食   预防肥胖</dc:title>
  <dc:creator>hp</dc:creator>
  <cp:lastModifiedBy>倦</cp:lastModifiedBy>
  <cp:revision>39</cp:revision>
  <dcterms:created xsi:type="dcterms:W3CDTF">2022-04-06T07:52:00Z</dcterms:created>
  <dcterms:modified xsi:type="dcterms:W3CDTF">2024-09-29T01:33:21Z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eyJoZGlkIjoiMjFiYmVlMGYzMmExOGZkNDYyNGZkYTBiZjdmNDBlNTAifQ==</vt:lpwstr>
  </property>
  <property fmtid="{D5CDD505-2E9C-101B-9397-08002B2CF9AE}" pid="3" name="ICV">
    <vt:lpwstr>93EC2CA70ECC4E34976F451092025065</vt:lpwstr>
  </property>
  <property fmtid="{D5CDD505-2E9C-101B-9397-08002B2CF9AE}" pid="4" name="KSOProductBuildVer">
    <vt:lpwstr>2052-12.1.0.18276</vt:lpwstr>
  </property>
</Properties>
</file>