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8.svg" ContentType="image/svg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3"/>
    <p:sldId id="257" r:id="rId4"/>
    <p:sldId id="258" r:id="rId5"/>
    <p:sldId id="275" r:id="rId6"/>
    <p:sldId id="288" r:id="rId7"/>
    <p:sldId id="259" r:id="rId8"/>
    <p:sldId id="278" r:id="rId9"/>
    <p:sldId id="271" r:id="rId10"/>
    <p:sldId id="273" r:id="rId12"/>
    <p:sldId id="274" r:id="rId13"/>
    <p:sldId id="269" r:id="rId14"/>
    <p:sldId id="263" r:id="rId15"/>
    <p:sldId id="276" r:id="rId16"/>
    <p:sldId id="281" r:id="rId17"/>
    <p:sldId id="277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8" userDrawn="1">
          <p15:clr>
            <a:srgbClr val="A4A3A4"/>
          </p15:clr>
        </p15:guide>
        <p15:guide id="2" pos="38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8"/>
        <p:guide pos="38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80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3.xml"/><Relationship Id="rId2" Type="http://schemas.openxmlformats.org/officeDocument/2006/relationships/image" Target="../media/image14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6.xml"/><Relationship Id="rId5" Type="http://schemas.openxmlformats.org/officeDocument/2006/relationships/image" Target="../media/image19.svg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tags" Target="../tags/tag75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8.xml"/><Relationship Id="rId4" Type="http://schemas.openxmlformats.org/officeDocument/2006/relationships/image" Target="../media/image22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5.xml"/><Relationship Id="rId4" Type="http://schemas.openxmlformats.org/officeDocument/2006/relationships/image" Target="../media/image2.png"/><Relationship Id="rId3" Type="http://schemas.openxmlformats.org/officeDocument/2006/relationships/tags" Target="../tags/tag6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7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8.xml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9.xml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0.xml"/><Relationship Id="rId4" Type="http://schemas.openxmlformats.org/officeDocument/2006/relationships/image" Target="../media/image10.pn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1.xml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2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76727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03425" y="5742305"/>
            <a:ext cx="8679180" cy="922020"/>
          </a:xfrm>
          <a:prstGeom prst="rect">
            <a:avLst/>
          </a:prstGeom>
          <a:solidFill>
            <a:schemeClr val="bg1">
              <a:lumMod val="75000"/>
              <a:alpha val="81000"/>
            </a:schemeClr>
          </a:solidFill>
        </p:spPr>
        <p:txBody>
          <a:bodyPr wrap="square" rtlCol="0">
            <a:spAutoFit/>
          </a:bodyPr>
          <a:p>
            <a:r>
              <a:rPr lang="en-US" altLang="zh-CN" sz="5400" b="1">
                <a:solidFill>
                  <a:schemeClr val="tx1"/>
                </a:solidFill>
              </a:rPr>
              <a:t>U6   My clothes, my style</a:t>
            </a:r>
            <a:endParaRPr lang="en-US" altLang="zh-CN" sz="5400" b="1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76727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6060" y="945515"/>
            <a:ext cx="11703685" cy="5525770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</p:spPr>
        <p:txBody>
          <a:bodyPr wrap="square" rtlCol="0">
            <a:noAutofit/>
          </a:bodyPr>
          <a:p>
            <a:r>
              <a:rPr lang="en-US" altLang="zh-CN" sz="2800">
                <a:latin typeface="+mj-lt"/>
                <a:ea typeface="黑体" panose="02010609060101010101" charset="-122"/>
                <a:cs typeface="+mj-lt"/>
              </a:rPr>
              <a:t>Write about</a:t>
            </a:r>
            <a:r>
              <a:rPr lang="en-US" altLang="zh-CN" sz="2800">
                <a:latin typeface="+mj-lt"/>
                <a:ea typeface="黑体" panose="02010609060101010101" charset="-122"/>
                <a:cs typeface="+mj-lt"/>
                <a:sym typeface="+mn-ea"/>
              </a:rPr>
              <a:t> the Parada clothes</a:t>
            </a:r>
            <a:endParaRPr lang="en-US" altLang="zh-CN" sz="2800">
              <a:latin typeface="+mj-lt"/>
              <a:ea typeface="黑体" panose="02010609060101010101" charset="-122"/>
              <a:cs typeface="+mj-lt"/>
            </a:endParaRPr>
          </a:p>
          <a:p>
            <a:r>
              <a:rPr lang="en-US" altLang="zh-CN" sz="2400">
                <a:latin typeface="+mj-lt"/>
                <a:ea typeface="黑体" panose="02010609060101010101" charset="-122"/>
                <a:cs typeface="+mj-lt"/>
              </a:rPr>
              <a:t> </a:t>
            </a:r>
            <a:endParaRPr lang="zh-CN" altLang="en-US" sz="2400">
              <a:latin typeface="+mj-lt"/>
              <a:ea typeface="黑体" panose="02010609060101010101" charset="-122"/>
              <a:cs typeface="+mj-lt"/>
            </a:endParaRPr>
          </a:p>
          <a:p>
            <a:endParaRPr lang="zh-CN" altLang="en-US" sz="2400">
              <a:latin typeface="+mj-lt"/>
              <a:ea typeface="黑体" panose="02010609060101010101" charset="-122"/>
              <a:cs typeface="+mj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8770" y="215900"/>
            <a:ext cx="10267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</a:rPr>
              <a:t>Work 2: To match colours </a:t>
            </a:r>
            <a:endParaRPr lang="en-US" altLang="zh-CN" sz="3600" b="1">
              <a:solidFill>
                <a:schemeClr val="bg1"/>
              </a:solidFill>
            </a:endParaRPr>
          </a:p>
        </p:txBody>
      </p:sp>
      <p:pic>
        <p:nvPicPr>
          <p:cNvPr id="12" name="图片 11" descr="笑脸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9052560" y="2707640"/>
            <a:ext cx="914400" cy="914400"/>
          </a:xfrm>
          <a:prstGeom prst="rect">
            <a:avLst/>
          </a:prstGeom>
        </p:spPr>
      </p:pic>
      <p:pic>
        <p:nvPicPr>
          <p:cNvPr id="6" name="图片 5" descr="d962de5c91e413fd9772c411c3e27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15" y="1513205"/>
            <a:ext cx="2380615" cy="47885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091180" y="1656080"/>
            <a:ext cx="792416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· </a:t>
            </a:r>
            <a:r>
              <a:rPr lang="zh-CN" altLang="en-US" sz="2800"/>
              <a:t>女士衬衫：红蓝（使人感到快乐），</a:t>
            </a:r>
            <a:r>
              <a:rPr lang="zh-CN" altLang="en-US" sz="2800" b="1" u="sng">
                <a:solidFill>
                  <a:schemeClr val="accent6"/>
                </a:solidFill>
              </a:rPr>
              <a:t>混合了冷暖色，因为冷暖色互相衬托</a:t>
            </a:r>
            <a:r>
              <a:rPr lang="zh-CN" altLang="en-US" sz="2800">
                <a:solidFill>
                  <a:schemeClr val="tx1"/>
                </a:solidFill>
              </a:rPr>
              <a:t>，由</a:t>
            </a:r>
            <a:r>
              <a:rPr lang="zh-CN" altLang="en-US" sz="2800"/>
              <a:t>棉制成（穿起来舒服）</a:t>
            </a:r>
            <a:endParaRPr lang="zh-CN" altLang="en-US" sz="2800"/>
          </a:p>
          <a:p>
            <a:endParaRPr lang="en-US" altLang="zh-CN" sz="2800"/>
          </a:p>
          <a:p>
            <a:r>
              <a:rPr lang="en-US" altLang="zh-CN" sz="2800"/>
              <a:t>· </a:t>
            </a:r>
            <a:r>
              <a:rPr lang="zh-CN" altLang="en-US" sz="2800"/>
              <a:t>短裙：由皮革制成，</a:t>
            </a:r>
            <a:r>
              <a:rPr lang="zh-CN" altLang="en-US" sz="2800" b="1" u="sng">
                <a:solidFill>
                  <a:schemeClr val="accent6"/>
                </a:solidFill>
                <a:sym typeface="+mn-ea"/>
              </a:rPr>
              <a:t>黑色与任何颜色都可搭配。</a:t>
            </a:r>
            <a:r>
              <a:rPr lang="zh-CN" altLang="en-US" sz="2800"/>
              <a:t>风格</a:t>
            </a:r>
            <a:r>
              <a:rPr lang="zh-CN" altLang="en-US" sz="2800" b="1" u="sng">
                <a:solidFill>
                  <a:schemeClr val="accent6"/>
                </a:solidFill>
              </a:rPr>
              <a:t>适合</a:t>
            </a:r>
            <a:r>
              <a:rPr lang="zh-CN" altLang="en-US" sz="2800"/>
              <a:t>派对，并在年轻人中流行，人穿短裙显得精干</a:t>
            </a:r>
            <a:endParaRPr lang="zh-CN" altLang="en-US" sz="28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76727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6060" y="945515"/>
            <a:ext cx="11703685" cy="5525770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</p:spPr>
        <p:txBody>
          <a:bodyPr wrap="square" rtlCol="0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</a:rPr>
              <a:t>请根据画线部分，编写合适的问句，并对话展示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</a:rPr>
              <a:t> (</a:t>
            </a:r>
            <a:r>
              <a:rPr lang="en-US" altLang="zh-CN" sz="2000">
                <a:latin typeface="+mj-lt"/>
                <a:ea typeface="黑体" panose="02010609060101010101" charset="-122"/>
                <a:cs typeface="+mj-lt"/>
              </a:rPr>
              <a:t>Review your </a:t>
            </a:r>
            <a:r>
              <a:rPr lang="en-US" altLang="zh-CN" sz="2000" b="1" u="sng">
                <a:latin typeface="+mj-lt"/>
                <a:ea typeface="黑体" panose="02010609060101010101" charset="-122"/>
                <a:cs typeface="+mj-lt"/>
              </a:rPr>
              <a:t>Grammar Bank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</a:rPr>
              <a:t>)</a:t>
            </a:r>
            <a:endParaRPr lang="en-US" altLang="zh-CN" sz="2000">
              <a:latin typeface="黑体" panose="02010609060101010101" charset="-122"/>
              <a:ea typeface="黑体" panose="02010609060101010101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000"/>
              <a:t>      People in different countries have their own different traditional clothes. </a:t>
            </a:r>
            <a:endParaRPr lang="en-US" altLang="zh-CN" sz="2000"/>
          </a:p>
          <a:p>
            <a:pPr indent="0" fontAlgn="auto">
              <a:lnSpc>
                <a:spcPct val="100000"/>
              </a:lnSpc>
            </a:pPr>
            <a:r>
              <a:rPr lang="en-US" altLang="zh-CN" sz="2000"/>
              <a:t>      More and more Chinese people choose to wear </a:t>
            </a:r>
            <a:r>
              <a:rPr lang="en-US" altLang="zh-CN" sz="2000" i="1"/>
              <a:t>hanfu</a:t>
            </a:r>
            <a:r>
              <a:rPr lang="en-US" altLang="zh-CN" sz="2000"/>
              <a:t> and </a:t>
            </a:r>
            <a:r>
              <a:rPr lang="en-US" altLang="zh-CN" sz="2000" i="1"/>
              <a:t>qipao</a:t>
            </a:r>
            <a:r>
              <a:rPr lang="en-US" altLang="zh-CN" sz="2000"/>
              <a:t> on special days. </a:t>
            </a:r>
            <a:r>
              <a:rPr lang="en-US" altLang="zh-CN" sz="2000" i="1"/>
              <a:t>Qipao</a:t>
            </a:r>
            <a:r>
              <a:rPr lang="en-US" altLang="zh-CN" sz="2000"/>
              <a:t> are usually made of (1) </a:t>
            </a:r>
            <a:r>
              <a:rPr lang="en-US" altLang="zh-CN" sz="2000" u="sng"/>
              <a:t>silk</a:t>
            </a:r>
            <a:r>
              <a:rPr lang="en-US" altLang="zh-CN" sz="2000"/>
              <a:t>. They feel (2) </a:t>
            </a:r>
            <a:r>
              <a:rPr lang="en-US" altLang="zh-CN" sz="2000" u="sng"/>
              <a:t>smooth and soft</a:t>
            </a:r>
            <a:r>
              <a:rPr lang="en-US" altLang="zh-CN" sz="2000"/>
              <a:t>. The girl (3) </a:t>
            </a:r>
            <a:r>
              <a:rPr lang="en-US" altLang="zh-CN" sz="2000" u="sng"/>
              <a:t>in </a:t>
            </a:r>
            <a:r>
              <a:rPr lang="en-US" altLang="zh-CN" sz="2000" i="1" u="sng"/>
              <a:t>Qipao</a:t>
            </a:r>
            <a:r>
              <a:rPr lang="en-US" altLang="zh-CN" sz="2000"/>
              <a:t> looks elegant(</a:t>
            </a:r>
            <a:r>
              <a:rPr lang="zh-CN" altLang="en-US" sz="2000"/>
              <a:t>高雅的</a:t>
            </a:r>
            <a:r>
              <a:rPr lang="en-US" altLang="zh-CN" sz="2000"/>
              <a:t>).</a:t>
            </a:r>
            <a:endParaRPr lang="en-US" altLang="zh-CN" sz="2000"/>
          </a:p>
          <a:p>
            <a:pPr indent="0" fontAlgn="auto">
              <a:lnSpc>
                <a:spcPct val="100000"/>
              </a:lnSpc>
            </a:pPr>
            <a:r>
              <a:rPr lang="en-US" altLang="zh-CN" sz="2000"/>
              <a:t>      </a:t>
            </a:r>
            <a:r>
              <a:rPr lang="en-US" altLang="zh-CN" sz="2000">
                <a:sym typeface="+mn-ea"/>
              </a:rPr>
              <a:t>In Scotland, (4) </a:t>
            </a:r>
            <a:r>
              <a:rPr lang="en-US" altLang="zh-CN" sz="2000" u="sng">
                <a:sym typeface="+mn-ea"/>
              </a:rPr>
              <a:t>men</a:t>
            </a:r>
            <a:r>
              <a:rPr lang="en-US" altLang="zh-CN" sz="2000">
                <a:sym typeface="+mn-ea"/>
              </a:rPr>
              <a:t> may wear a skirt with a shirt in the street. The skirts are (5) </a:t>
            </a:r>
            <a:r>
              <a:rPr lang="en-US" altLang="zh-CN" sz="2000" u="sng">
                <a:sym typeface="+mn-ea"/>
              </a:rPr>
              <a:t>Scottish men’s</a:t>
            </a:r>
            <a:r>
              <a:rPr lang="en-US" altLang="zh-CN" sz="2000">
                <a:sym typeface="+mn-ea"/>
              </a:rPr>
              <a:t> traditional clothes. Scottish men celebrate festivals (6) </a:t>
            </a:r>
            <a:r>
              <a:rPr lang="en-US" altLang="zh-CN" sz="2000" u="sng">
                <a:sym typeface="+mn-ea"/>
              </a:rPr>
              <a:t>by wearing this type of clothes</a:t>
            </a:r>
            <a:r>
              <a:rPr lang="en-US" altLang="zh-CN" sz="2000">
                <a:sym typeface="+mn-ea"/>
              </a:rPr>
              <a:t>.</a:t>
            </a:r>
            <a:endParaRPr lang="en-US" altLang="zh-CN" sz="2000"/>
          </a:p>
          <a:p>
            <a:pPr indent="457200" fontAlgn="auto">
              <a:lnSpc>
                <a:spcPct val="100000"/>
              </a:lnSpc>
            </a:pPr>
            <a:endParaRPr lang="en-US" altLang="en-US" sz="2000"/>
          </a:p>
          <a:p>
            <a:pPr indent="457200" fontAlgn="auto">
              <a:lnSpc>
                <a:spcPct val="100000"/>
              </a:lnSpc>
            </a:pPr>
            <a:endParaRPr lang="en-US" altLang="zh-CN" sz="2000"/>
          </a:p>
          <a:p>
            <a:pPr indent="457200" fontAlgn="auto">
              <a:lnSpc>
                <a:spcPct val="100000"/>
              </a:lnSpc>
            </a:pPr>
            <a:endParaRPr lang="en-US" altLang="en-US" sz="2000"/>
          </a:p>
        </p:txBody>
      </p:sp>
      <p:sp>
        <p:nvSpPr>
          <p:cNvPr id="4" name="文本框 3"/>
          <p:cNvSpPr txBox="1"/>
          <p:nvPr/>
        </p:nvSpPr>
        <p:spPr>
          <a:xfrm>
            <a:off x="318770" y="215900"/>
            <a:ext cx="11018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</a:rPr>
              <a:t>Work 3: To get foreign markets (</a:t>
            </a:r>
            <a:r>
              <a:rPr lang="zh-CN" altLang="en-US" sz="3600" b="1">
                <a:solidFill>
                  <a:schemeClr val="bg1"/>
                </a:solidFill>
              </a:rPr>
              <a:t>海外市场</a:t>
            </a:r>
            <a:r>
              <a:rPr lang="en-US" altLang="zh-CN" sz="3600" b="1">
                <a:solidFill>
                  <a:schemeClr val="bg1"/>
                </a:solidFill>
              </a:rPr>
              <a:t>)</a:t>
            </a:r>
            <a:endParaRPr lang="en-US" altLang="zh-CN" sz="36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" y="3233420"/>
            <a:ext cx="1536065" cy="25711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19525" y="2992755"/>
            <a:ext cx="7901305" cy="3256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(1) ___________________________________________________?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(2) ___________________________________________________?</a:t>
            </a:r>
            <a:endParaRPr lang="en-US" altLang="zh-CN">
              <a:sym typeface="+mn-ea"/>
            </a:endParaRPr>
          </a:p>
          <a:p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(3) ___________________________________________________?</a:t>
            </a:r>
            <a:endParaRPr lang="en-US" altLang="zh-CN">
              <a:sym typeface="+mn-ea"/>
            </a:endParaRPr>
          </a:p>
          <a:p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(4) ___________________________________________________?</a:t>
            </a:r>
            <a:endParaRPr lang="en-US" altLang="zh-CN"/>
          </a:p>
          <a:p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(5) ___________________________________________________? </a:t>
            </a:r>
            <a:endParaRPr lang="en-US" altLang="zh-CN"/>
          </a:p>
          <a:p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(6) ___________________________________________________?</a:t>
            </a:r>
            <a:endParaRPr lang="en-US" altLang="zh-CN"/>
          </a:p>
          <a:p>
            <a:r>
              <a:rPr lang="en-US" altLang="zh-CN">
                <a:sym typeface="+mn-ea"/>
              </a:rPr>
              <a:t>     </a:t>
            </a:r>
            <a:endParaRPr lang="en-US" altLang="zh-CN"/>
          </a:p>
          <a:p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925" y="3186430"/>
            <a:ext cx="1527810" cy="2616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93870" y="2917825"/>
            <a:ext cx="59416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What are Qipao usually made of</a:t>
            </a:r>
            <a:endParaRPr lang="en-US" altLang="zh-CN" sz="2000"/>
          </a:p>
        </p:txBody>
      </p:sp>
      <p:sp>
        <p:nvSpPr>
          <p:cNvPr id="9" name="文本框 8"/>
          <p:cNvSpPr txBox="1"/>
          <p:nvPr/>
        </p:nvSpPr>
        <p:spPr>
          <a:xfrm>
            <a:off x="4293870" y="3413125"/>
            <a:ext cx="59416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How do they feel</a:t>
            </a:r>
            <a:endParaRPr lang="en-US" altLang="zh-CN" sz="2000"/>
          </a:p>
        </p:txBody>
      </p:sp>
      <p:sp>
        <p:nvSpPr>
          <p:cNvPr id="10" name="文本框 9"/>
          <p:cNvSpPr txBox="1"/>
          <p:nvPr/>
        </p:nvSpPr>
        <p:spPr>
          <a:xfrm>
            <a:off x="4293870" y="4012565"/>
            <a:ext cx="59416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Which girl looks elegant</a:t>
            </a:r>
            <a:endParaRPr lang="en-US" altLang="zh-CN" sz="2000"/>
          </a:p>
        </p:txBody>
      </p:sp>
      <p:sp>
        <p:nvSpPr>
          <p:cNvPr id="11" name="文本框 10"/>
          <p:cNvSpPr txBox="1"/>
          <p:nvPr/>
        </p:nvSpPr>
        <p:spPr>
          <a:xfrm>
            <a:off x="4293870" y="4507865"/>
            <a:ext cx="69126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Who may wear a skirt with a shirt in the street in Scotland</a:t>
            </a:r>
            <a:endParaRPr lang="en-US" altLang="zh-CN" sz="2000"/>
          </a:p>
        </p:txBody>
      </p:sp>
      <p:sp>
        <p:nvSpPr>
          <p:cNvPr id="12" name="文本框 11"/>
          <p:cNvSpPr txBox="1"/>
          <p:nvPr/>
        </p:nvSpPr>
        <p:spPr>
          <a:xfrm>
            <a:off x="4293870" y="5107305"/>
            <a:ext cx="6591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Whose traditional clothes are the skirts</a:t>
            </a:r>
            <a:endParaRPr lang="en-US" altLang="zh-CN" sz="2000"/>
          </a:p>
        </p:txBody>
      </p:sp>
      <p:sp>
        <p:nvSpPr>
          <p:cNvPr id="13" name="文本框 12"/>
          <p:cNvSpPr txBox="1"/>
          <p:nvPr/>
        </p:nvSpPr>
        <p:spPr>
          <a:xfrm>
            <a:off x="4354830" y="5602605"/>
            <a:ext cx="6591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How do Scottish men celebrate festivals</a:t>
            </a:r>
            <a:endParaRPr lang="en-US" altLang="zh-CN" sz="200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76727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8770" y="3516630"/>
            <a:ext cx="11610975" cy="2847340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</p:spPr>
        <p:txBody>
          <a:bodyPr wrap="square" rtlCol="0">
            <a:noAutofit/>
          </a:bodyPr>
          <a:p>
            <a:r>
              <a:rPr lang="en-US" sz="2400"/>
              <a:t>1. — How long do you read fashion magazines every day? — ___________</a:t>
            </a:r>
            <a:endParaRPr lang="en-US" sz="2400"/>
          </a:p>
          <a:p>
            <a:r>
              <a:rPr lang="en-US" sz="2400"/>
              <a:t>         A. Three to six times    B. In the morning    </a:t>
            </a:r>
            <a:endParaRPr lang="en-US" sz="2400"/>
          </a:p>
          <a:p>
            <a:r>
              <a:rPr lang="en-US" sz="2400"/>
              <a:t>         C. Once a month         D. More than two hours.</a:t>
            </a:r>
            <a:endParaRPr lang="en-US" sz="2400"/>
          </a:p>
          <a:p>
            <a:r>
              <a:rPr lang="en-US" sz="2400"/>
              <a:t>2. — __________ is it from here to the fashion show? </a:t>
            </a:r>
            <a:endParaRPr lang="en-US" sz="2400"/>
          </a:p>
          <a:p>
            <a:r>
              <a:rPr lang="en-US" sz="2400"/>
              <a:t>    — About twenty minutes’ walk.</a:t>
            </a:r>
            <a:endParaRPr lang="en-US" sz="2400"/>
          </a:p>
          <a:p>
            <a:r>
              <a:rPr lang="en-US" sz="2400"/>
              <a:t>         A. How far    B. How long   C. How soon  D. How often</a:t>
            </a:r>
            <a:endParaRPr lang="en-US" sz="2400"/>
          </a:p>
          <a:p>
            <a:r>
              <a:rPr lang="en-US" sz="2400"/>
              <a:t>3. — ______________ will you get foreign markets?  — In two years. </a:t>
            </a:r>
            <a:endParaRPr 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318770" y="215900"/>
            <a:ext cx="11018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</a:rPr>
              <a:t>Work 3: To get foreign markets (</a:t>
            </a:r>
            <a:r>
              <a:rPr lang="zh-CN" altLang="en-US" sz="3600" b="1">
                <a:solidFill>
                  <a:schemeClr val="bg1"/>
                </a:solidFill>
              </a:rPr>
              <a:t>海外市场</a:t>
            </a:r>
            <a:r>
              <a:rPr lang="en-US" altLang="zh-CN" sz="3600" b="1">
                <a:solidFill>
                  <a:schemeClr val="bg1"/>
                </a:solidFill>
              </a:rPr>
              <a:t>)</a:t>
            </a:r>
            <a:endParaRPr lang="en-US" altLang="zh-CN" sz="3600" b="1">
              <a:solidFill>
                <a:schemeClr val="bg1"/>
              </a:solidFill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470535" y="1045845"/>
          <a:ext cx="1127125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5625"/>
                <a:gridCol w="5635625"/>
              </a:tblGrid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易错疑问词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用法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Whose</a:t>
                      </a:r>
                      <a:endParaRPr lang="en-US" altLang="zh-CN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How long/How often</a:t>
                      </a:r>
                      <a:endParaRPr lang="en-US" altLang="zh-CN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How far</a:t>
                      </a:r>
                      <a:endParaRPr lang="en-US" altLang="zh-CN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How soon</a:t>
                      </a:r>
                      <a:endParaRPr lang="en-US" altLang="zh-CN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7108190" y="1529080"/>
            <a:ext cx="2305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谁的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108190" y="2004695"/>
            <a:ext cx="2305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多长时间</a:t>
            </a:r>
            <a:r>
              <a:rPr lang="en-US" altLang="zh-CN"/>
              <a:t>/</a:t>
            </a:r>
            <a:r>
              <a:rPr lang="zh-CN" altLang="en-US"/>
              <a:t>频率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134860" y="2480310"/>
            <a:ext cx="2305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距离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134860" y="2955925"/>
            <a:ext cx="2305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多久之后（将来）</a:t>
            </a:r>
            <a:endParaRPr lang="en-US" altLang="zh-CN"/>
          </a:p>
        </p:txBody>
      </p:sp>
      <p:pic>
        <p:nvPicPr>
          <p:cNvPr id="11" name="图片 10" descr="五角星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2885" y="4142105"/>
            <a:ext cx="603250" cy="603250"/>
          </a:xfrm>
          <a:prstGeom prst="rect">
            <a:avLst/>
          </a:prstGeom>
        </p:spPr>
      </p:pic>
      <p:pic>
        <p:nvPicPr>
          <p:cNvPr id="12" name="图片 11" descr="五角星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195" y="5228590"/>
            <a:ext cx="603250" cy="6032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528445" y="5666740"/>
            <a:ext cx="1993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How soon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6" grpId="1"/>
      <p:bldP spid="7" grpId="1"/>
      <p:bldP spid="8" grpId="1"/>
      <p:bldP spid="9" grpId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76727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6060" y="945515"/>
            <a:ext cx="11703685" cy="5525770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</p:spPr>
        <p:txBody>
          <a:bodyPr wrap="square" rtlCol="0">
            <a:noAutofit/>
          </a:bodyPr>
          <a:p>
            <a:pPr indent="457200" fontAlgn="auto">
              <a:lnSpc>
                <a:spcPct val="100000"/>
              </a:lnSpc>
            </a:pPr>
            <a:endParaRPr lang="en-US" altLang="en-US" sz="2000"/>
          </a:p>
          <a:p>
            <a:pPr indent="457200" fontAlgn="auto">
              <a:lnSpc>
                <a:spcPct val="100000"/>
              </a:lnSpc>
            </a:pPr>
            <a:endParaRPr lang="en-US" altLang="zh-CN" sz="2000"/>
          </a:p>
          <a:p>
            <a:pPr indent="457200" fontAlgn="auto">
              <a:lnSpc>
                <a:spcPct val="100000"/>
              </a:lnSpc>
            </a:pPr>
            <a:endParaRPr lang="en-US" altLang="en-US" sz="2000"/>
          </a:p>
        </p:txBody>
      </p:sp>
      <p:sp>
        <p:nvSpPr>
          <p:cNvPr id="4" name="文本框 3"/>
          <p:cNvSpPr txBox="1"/>
          <p:nvPr/>
        </p:nvSpPr>
        <p:spPr>
          <a:xfrm>
            <a:off x="318770" y="215900"/>
            <a:ext cx="11018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</a:rPr>
              <a:t>Work 3: To get foreign markets (</a:t>
            </a:r>
            <a:r>
              <a:rPr lang="zh-CN" altLang="en-US" sz="3600" b="1">
                <a:solidFill>
                  <a:schemeClr val="bg1"/>
                </a:solidFill>
              </a:rPr>
              <a:t>海外市场</a:t>
            </a:r>
            <a:r>
              <a:rPr lang="en-US" altLang="zh-CN" sz="3600" b="1">
                <a:solidFill>
                  <a:schemeClr val="bg1"/>
                </a:solidFill>
              </a:rPr>
              <a:t>)</a:t>
            </a:r>
            <a:endParaRPr lang="en-US" altLang="zh-CN" sz="36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80" y="2437765"/>
            <a:ext cx="2044065" cy="34213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9720" y="1031875"/>
            <a:ext cx="11416665" cy="1235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sym typeface="+mn-ea"/>
              </a:rPr>
              <a:t>To get foreign markets, you must learn about the </a:t>
            </a:r>
            <a:r>
              <a:rPr lang="en-US" altLang="zh-CN" sz="3600" b="1" u="sng">
                <a:sym typeface="+mn-ea"/>
              </a:rPr>
              <a:t>culture</a:t>
            </a:r>
            <a:r>
              <a:rPr lang="en-US" altLang="zh-CN" sz="3600">
                <a:sym typeface="+mn-ea"/>
              </a:rPr>
              <a:t> behind clothes.     </a:t>
            </a:r>
            <a:endParaRPr lang="en-US" altLang="zh-CN" sz="3600"/>
          </a:p>
          <a:p>
            <a:endParaRPr lang="en-US" altLang="zh-CN" sz="36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0" y="2409190"/>
            <a:ext cx="2013585" cy="3449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090" y="2406015"/>
            <a:ext cx="2339975" cy="35490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410" y="2407920"/>
            <a:ext cx="2024380" cy="35471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76727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7010" y="215900"/>
            <a:ext cx="11915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chemeClr val="bg1"/>
                </a:solidFill>
              </a:rPr>
              <a:t>Does Andy want the job at last?</a:t>
            </a:r>
            <a:endParaRPr lang="en-US" sz="3600" b="1">
              <a:solidFill>
                <a:schemeClr val="bg1"/>
              </a:solidFill>
            </a:endParaRPr>
          </a:p>
        </p:txBody>
      </p:sp>
      <p:pic>
        <p:nvPicPr>
          <p:cNvPr id="3" name="f7ba52a0b6b4302d16e780e98170831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55" y="1057275"/>
            <a:ext cx="11133455" cy="54044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76727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6060" y="945515"/>
            <a:ext cx="11703685" cy="5525770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</p:spPr>
        <p:txBody>
          <a:bodyPr wrap="square" rtlCol="0">
            <a:noAutofit/>
          </a:bodyPr>
          <a:p>
            <a:pPr indent="457200" fontAlgn="auto">
              <a:lnSpc>
                <a:spcPct val="100000"/>
              </a:lnSpc>
            </a:pPr>
            <a:endParaRPr lang="en-US" altLang="en-US" sz="2000"/>
          </a:p>
          <a:p>
            <a:pPr indent="457200" fontAlgn="auto">
              <a:lnSpc>
                <a:spcPct val="100000"/>
              </a:lnSpc>
            </a:pPr>
            <a:endParaRPr lang="en-US" altLang="zh-CN" sz="2000"/>
          </a:p>
          <a:p>
            <a:pPr indent="457200" fontAlgn="auto">
              <a:lnSpc>
                <a:spcPct val="100000"/>
              </a:lnSpc>
            </a:pPr>
            <a:endParaRPr lang="en-US" altLang="en-US" sz="2000"/>
          </a:p>
        </p:txBody>
      </p:sp>
      <p:sp>
        <p:nvSpPr>
          <p:cNvPr id="4" name="文本框 3"/>
          <p:cNvSpPr txBox="1"/>
          <p:nvPr/>
        </p:nvSpPr>
        <p:spPr>
          <a:xfrm>
            <a:off x="207010" y="215900"/>
            <a:ext cx="11915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chemeClr val="bg1"/>
                </a:solidFill>
              </a:rPr>
              <a:t>Discussion: What do clothes mean to you?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7840" y="1306830"/>
            <a:ext cx="11363325" cy="1829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/>
              <a:t>1. Cultural confidence (</a:t>
            </a:r>
            <a:r>
              <a:rPr lang="zh-CN" altLang="en-US" sz="3600"/>
              <a:t>文化自信</a:t>
            </a:r>
            <a:r>
              <a:rPr lang="en-US" altLang="zh-CN" sz="3600"/>
              <a:t>)</a:t>
            </a:r>
            <a:endParaRPr lang="en-US" altLang="zh-CN" sz="3600"/>
          </a:p>
          <a:p>
            <a:r>
              <a:rPr lang="en-US" altLang="zh-CN" sz="3600"/>
              <a:t>    As a Chinese, we are proud of(</a:t>
            </a:r>
            <a:r>
              <a:rPr lang="zh-CN" altLang="en-US" sz="3600"/>
              <a:t>自豪</a:t>
            </a:r>
            <a:r>
              <a:rPr lang="en-US" altLang="zh-CN" sz="3600"/>
              <a:t>) our traditional clothes and the culture!</a:t>
            </a:r>
            <a:endParaRPr lang="en-US" altLang="zh-CN" sz="3600"/>
          </a:p>
        </p:txBody>
      </p:sp>
      <p:sp>
        <p:nvSpPr>
          <p:cNvPr id="10" name="文本框 9"/>
          <p:cNvSpPr txBox="1"/>
          <p:nvPr/>
        </p:nvSpPr>
        <p:spPr>
          <a:xfrm>
            <a:off x="406400" y="3429000"/>
            <a:ext cx="11363325" cy="24136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/>
              <a:t>2. Dress properly(</a:t>
            </a:r>
            <a:r>
              <a:rPr lang="zh-CN" altLang="en-US" sz="3600"/>
              <a:t>恰当的</a:t>
            </a:r>
            <a:r>
              <a:rPr lang="en-US" altLang="zh-CN" sz="3600"/>
              <a:t>)</a:t>
            </a:r>
            <a:r>
              <a:rPr lang="zh-CN" altLang="en-US" sz="3600"/>
              <a:t>！</a:t>
            </a:r>
            <a:endParaRPr lang="en-US" altLang="zh-CN" sz="3600"/>
          </a:p>
          <a:p>
            <a:endParaRPr lang="en-US" altLang="zh-CN" sz="3600"/>
          </a:p>
          <a:p>
            <a:r>
              <a:rPr lang="en-US" altLang="zh-CN" sz="3600"/>
              <a:t>3. Dressing is a way of life. </a:t>
            </a:r>
            <a:endParaRPr lang="en-US" altLang="zh-CN" sz="3600"/>
          </a:p>
          <a:p>
            <a:r>
              <a:rPr lang="en-US" altLang="zh-CN" sz="3600"/>
              <a:t>    To live a life that you want!</a:t>
            </a:r>
            <a:endParaRPr lang="en-US" altLang="zh-CN" sz="36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09880" y="209550"/>
            <a:ext cx="87337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Guess: What is she? (What is her job?)</a:t>
            </a:r>
            <a:endParaRPr lang="en-US" altLang="zh-CN" sz="3200"/>
          </a:p>
        </p:txBody>
      </p:sp>
      <p:pic>
        <p:nvPicPr>
          <p:cNvPr id="3" name="开头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6200000">
            <a:off x="3257550" y="-1854200"/>
            <a:ext cx="5718810" cy="110140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338445" y="4956175"/>
            <a:ext cx="4551680" cy="528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/>
              <a:t>Andy </a:t>
            </a:r>
            <a:r>
              <a:rPr lang="en-US" altLang="zh-CN" sz="3200"/>
              <a:t>   </a:t>
            </a:r>
            <a:endParaRPr lang="en-US" altLang="zh-CN" sz="32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1120" y="0"/>
            <a:ext cx="8231505" cy="46888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9170" y="4956175"/>
            <a:ext cx="2181225" cy="528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/>
              <a:t>Her boss</a:t>
            </a:r>
            <a:r>
              <a:rPr lang="en-US" altLang="zh-CN" sz="3200"/>
              <a:t>   </a:t>
            </a:r>
            <a:endParaRPr lang="en-US" altLang="zh-CN" sz="3200"/>
          </a:p>
        </p:txBody>
      </p:sp>
      <p:sp>
        <p:nvSpPr>
          <p:cNvPr id="4" name="下弧形箭头 3"/>
          <p:cNvSpPr/>
          <p:nvPr/>
        </p:nvSpPr>
        <p:spPr>
          <a:xfrm>
            <a:off x="2773680" y="5556250"/>
            <a:ext cx="3068320" cy="914400"/>
          </a:xfrm>
          <a:prstGeom prst="curved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86405" y="5556250"/>
            <a:ext cx="3234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gives hard work</a:t>
            </a:r>
            <a:endParaRPr lang="en-US" altLang="zh-CN" sz="2400" b="1"/>
          </a:p>
        </p:txBody>
      </p:sp>
      <p:sp>
        <p:nvSpPr>
          <p:cNvPr id="8" name="文本框 7"/>
          <p:cNvSpPr txBox="1"/>
          <p:nvPr/>
        </p:nvSpPr>
        <p:spPr>
          <a:xfrm>
            <a:off x="7884160" y="1254760"/>
            <a:ext cx="4118610" cy="901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400" b="1"/>
              <a:t>Let’s help her!</a:t>
            </a:r>
            <a:endParaRPr lang="en-US" altLang="zh-CN" sz="4400" b="1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76727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8770" y="215900"/>
            <a:ext cx="10267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</a:rPr>
              <a:t>Work 1: To know about clothes </a:t>
            </a:r>
            <a:endParaRPr lang="en-US" altLang="zh-CN" sz="3600" b="1">
              <a:solidFill>
                <a:schemeClr val="bg1"/>
              </a:solidFill>
            </a:endParaRPr>
          </a:p>
        </p:txBody>
      </p:sp>
      <p:pic>
        <p:nvPicPr>
          <p:cNvPr id="4" name="图片 3" descr="c9b5c32adbf85ad7ab0f764f2678d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" y="739140"/>
            <a:ext cx="8596630" cy="6447790"/>
          </a:xfrm>
          <a:prstGeom prst="rect">
            <a:avLst/>
          </a:prstGeom>
        </p:spPr>
      </p:pic>
      <p:pic>
        <p:nvPicPr>
          <p:cNvPr id="6" name="图片 5" descr="cd39c86cb0b8783fb8426fdaf1c188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015" y="934720"/>
            <a:ext cx="8076565" cy="6057265"/>
          </a:xfrm>
          <a:prstGeom prst="rect">
            <a:avLst/>
          </a:prstGeom>
        </p:spPr>
      </p:pic>
      <p:pic>
        <p:nvPicPr>
          <p:cNvPr id="7" name="图片 6" descr="8daa5459468216c7f605c42aac987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" y="769620"/>
            <a:ext cx="8372475" cy="62795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76727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8770" y="215900"/>
            <a:ext cx="10267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</a:rPr>
              <a:t>Work 1: To know about clothes </a:t>
            </a:r>
            <a:endParaRPr lang="en-US" altLang="zh-CN" sz="36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6060" y="945515"/>
            <a:ext cx="11703685" cy="5525770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</p:spPr>
        <p:txBody>
          <a:bodyPr wrap="square" rtlCol="0">
            <a:noAutofit/>
          </a:bodyPr>
          <a:p>
            <a:endParaRPr lang="en-US" altLang="zh-CN" sz="2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" y="945515"/>
            <a:ext cx="11694160" cy="372173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997835" y="4888865"/>
            <a:ext cx="49098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Features!!!</a:t>
            </a:r>
            <a:endParaRPr lang="en-US" altLang="zh-CN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76727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" y="288290"/>
            <a:ext cx="11399520" cy="64338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8770" y="215900"/>
            <a:ext cx="10267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</a:rPr>
              <a:t>Work 1: To know about clothes </a:t>
            </a:r>
            <a:endParaRPr lang="en-US" altLang="zh-CN" sz="3600" b="1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66940" y="1859280"/>
            <a:ext cx="4358640" cy="2174240"/>
          </a:xfrm>
          <a:prstGeom prst="rect">
            <a:avLst/>
          </a:prstGeom>
          <a:noFill/>
          <a:ln w="476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052820" y="4033520"/>
            <a:ext cx="4805680" cy="2620645"/>
          </a:xfrm>
          <a:prstGeom prst="rect">
            <a:avLst/>
          </a:prstGeom>
          <a:noFill/>
          <a:ln w="476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76727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6060" y="945515"/>
            <a:ext cx="11703685" cy="5525770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</p:spPr>
        <p:txBody>
          <a:bodyPr wrap="square" rtlCol="0">
            <a:noAutofit/>
          </a:bodyPr>
          <a:p>
            <a:r>
              <a:rPr lang="en-US" altLang="zh-CN" sz="2800"/>
              <a:t>Talk about what to wear in each occasion(</a:t>
            </a:r>
            <a:r>
              <a:rPr lang="zh-CN" altLang="en-US" sz="2800"/>
              <a:t>场合</a:t>
            </a:r>
            <a:r>
              <a:rPr lang="en-US" altLang="zh-CN" sz="2800"/>
              <a:t>) with you classmates</a:t>
            </a:r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318770" y="215900"/>
            <a:ext cx="10267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</a:rPr>
              <a:t>Work 1: To know about clothes </a:t>
            </a:r>
            <a:endParaRPr lang="en-US" altLang="zh-CN" sz="3600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4053840"/>
            <a:ext cx="3559175" cy="229489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4375" y="1899920"/>
            <a:ext cx="7405370" cy="4248785"/>
            <a:chOff x="7125" y="2992"/>
            <a:chExt cx="11662" cy="669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5" y="2992"/>
              <a:ext cx="11413" cy="6442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12829" y="4773"/>
              <a:ext cx="5958" cy="4911"/>
            </a:xfrm>
            <a:prstGeom prst="rect">
              <a:avLst/>
            </a:prstGeom>
            <a:noFill/>
            <a:ln w="4762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" y="1412875"/>
            <a:ext cx="2667635" cy="26409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76727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6060" y="945515"/>
            <a:ext cx="11703685" cy="5525770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</p:spPr>
        <p:txBody>
          <a:bodyPr wrap="square" rtlCol="0">
            <a:noAutofit/>
          </a:bodyPr>
          <a:p>
            <a:r>
              <a:rPr lang="en-US" altLang="zh-CN" sz="2800"/>
              <a:t>Review your </a:t>
            </a:r>
            <a:r>
              <a:rPr lang="en-US" altLang="zh-CN" sz="2800" b="1" u="sng"/>
              <a:t>Idea Bank</a:t>
            </a:r>
            <a:r>
              <a:rPr lang="en-US" altLang="zh-CN" sz="2800"/>
              <a:t> to give √ or </a:t>
            </a:r>
            <a:r>
              <a:rPr lang="zh-CN" altLang="en-US" sz="2800"/>
              <a:t>×</a:t>
            </a:r>
            <a:r>
              <a:rPr lang="en-US" altLang="zh-CN" sz="2800"/>
              <a:t> for the following colour tips:</a:t>
            </a:r>
            <a:endParaRPr lang="zh-CN" altLang="en-US" sz="2800"/>
          </a:p>
          <a:p>
            <a:pPr indent="0" fontAlgn="auto"/>
            <a:endParaRPr lang="en-US" altLang="zh-CN" sz="2800"/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/>
              <a:t>1: Try to pick </a:t>
            </a:r>
            <a:r>
              <a:rPr lang="en-US" altLang="zh-CN" sz="3200" b="1" u="sng"/>
              <a:t>similar</a:t>
            </a:r>
            <a:r>
              <a:rPr lang="en-US" altLang="zh-CN" sz="3200" b="1"/>
              <a:t> </a:t>
            </a:r>
            <a:r>
              <a:rPr lang="en-US" altLang="zh-CN" sz="3200"/>
              <a:t>colours. </a:t>
            </a:r>
            <a:endParaRPr lang="en-US" altLang="zh-CN" sz="3200"/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/>
              <a:t>2: </a:t>
            </a:r>
            <a:r>
              <a:rPr lang="en-US" altLang="zh-CN" sz="3200" b="1" u="sng"/>
              <a:t>M</a:t>
            </a:r>
            <a:r>
              <a:rPr lang="en-US" altLang="zh-CN" sz="3200" b="1" u="sng"/>
              <a:t>ix </a:t>
            </a:r>
            <a:r>
              <a:rPr lang="en-US" altLang="zh-CN" sz="3200"/>
              <a:t>warm </a:t>
            </a:r>
            <a:r>
              <a:rPr lang="en-US" altLang="zh-CN" sz="3200" b="1" u="sng"/>
              <a:t>and</a:t>
            </a:r>
            <a:r>
              <a:rPr lang="en-US" altLang="zh-CN" sz="3200"/>
              <a:t> cool clolours.</a:t>
            </a:r>
            <a:endParaRPr lang="en-US" altLang="zh-CN" sz="3200"/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/>
              <a:t>3: Warm colours and cool colours </a:t>
            </a:r>
            <a:r>
              <a:rPr lang="en-US" altLang="zh-CN" sz="3200" b="1" u="sng"/>
              <a:t>make each other stand out</a:t>
            </a:r>
            <a:r>
              <a:rPr lang="en-US" altLang="zh-CN" sz="3200"/>
              <a:t>.</a:t>
            </a:r>
            <a:endParaRPr lang="en-US" altLang="zh-CN" sz="3200"/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/>
              <a:t>4: Don’t wear </a:t>
            </a:r>
            <a:r>
              <a:rPr lang="en-US" altLang="zh-CN" sz="3200" b="1" u="sng"/>
              <a:t>more than</a:t>
            </a:r>
            <a:r>
              <a:rPr lang="en-US" altLang="zh-CN" sz="3200"/>
              <a:t> three colours </a:t>
            </a:r>
            <a:r>
              <a:rPr lang="en-US" altLang="zh-CN" sz="3200" b="1" u="sng"/>
              <a:t>at one time</a:t>
            </a:r>
            <a:r>
              <a:rPr lang="en-US" altLang="zh-CN" sz="3200"/>
              <a:t>.</a:t>
            </a:r>
            <a:endParaRPr lang="en-US" altLang="zh-CN" sz="3200"/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/>
              <a:t>5: Black, white and grey </a:t>
            </a:r>
            <a:r>
              <a:rPr lang="en-US" altLang="zh-CN" sz="3200" b="1" u="sng"/>
              <a:t>go well with/match</a:t>
            </a:r>
            <a:r>
              <a:rPr lang="en-US" altLang="zh-CN" sz="3200"/>
              <a:t> </a:t>
            </a:r>
            <a:r>
              <a:rPr lang="en-US" altLang="zh-CN" sz="3200" b="1" u="sng"/>
              <a:t>any colour</a:t>
            </a:r>
            <a:r>
              <a:rPr lang="en-US" altLang="zh-CN" sz="3200"/>
              <a:t>.</a:t>
            </a:r>
            <a:endParaRPr lang="en-US" altLang="zh-CN" sz="3200"/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200"/>
              <a:t>6: Grey </a:t>
            </a:r>
            <a:r>
              <a:rPr lang="en-US" altLang="zh-CN" sz="3200" b="1" u="sng"/>
              <a:t>is suitable for</a:t>
            </a:r>
            <a:r>
              <a:rPr lang="en-US" altLang="zh-CN" sz="3200"/>
              <a:t> </a:t>
            </a:r>
            <a:r>
              <a:rPr lang="en-US" altLang="zh-CN" sz="3200" b="1" u="sng"/>
              <a:t>both</a:t>
            </a:r>
            <a:r>
              <a:rPr lang="en-US" altLang="zh-CN" sz="3200"/>
              <a:t> formal suits </a:t>
            </a:r>
            <a:r>
              <a:rPr lang="en-US" altLang="zh-CN" sz="3200" b="1" u="sng"/>
              <a:t>and</a:t>
            </a:r>
            <a:r>
              <a:rPr lang="en-US" altLang="zh-CN" sz="3200"/>
              <a:t> casual clothes.</a:t>
            </a:r>
            <a:endParaRPr lang="en-US" altLang="zh-CN" sz="3200"/>
          </a:p>
          <a:p>
            <a:endParaRPr lang="en-US" altLang="zh-CN" sz="2800"/>
          </a:p>
          <a:p>
            <a:endParaRPr lang="en-US" altLang="zh-CN" sz="2800"/>
          </a:p>
          <a:p>
            <a:endParaRPr lang="en-US" altLang="zh-CN" sz="2800"/>
          </a:p>
          <a:p>
            <a:endParaRPr lang="en-US" altLang="zh-CN" sz="2800"/>
          </a:p>
          <a:p>
            <a:endParaRPr lang="en-US" altLang="zh-CN" sz="2800"/>
          </a:p>
        </p:txBody>
      </p:sp>
      <p:sp>
        <p:nvSpPr>
          <p:cNvPr id="4" name="文本框 3"/>
          <p:cNvSpPr txBox="1"/>
          <p:nvPr/>
        </p:nvSpPr>
        <p:spPr>
          <a:xfrm>
            <a:off x="318770" y="215900"/>
            <a:ext cx="10267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</a:rPr>
              <a:t>Work 2: To match colours </a:t>
            </a:r>
            <a:endParaRPr lang="en-US" altLang="zh-CN" sz="3600" b="1">
              <a:solidFill>
                <a:schemeClr val="bg1"/>
              </a:solidFill>
            </a:endParaRPr>
          </a:p>
        </p:txBody>
      </p:sp>
      <p:pic>
        <p:nvPicPr>
          <p:cNvPr id="9" name="图片 8" descr="勾选标记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9840" y="1473200"/>
            <a:ext cx="1605280" cy="16052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76727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6060" y="945515"/>
            <a:ext cx="11703685" cy="5525770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200"/>
              <a:t>Groupwork: pick colours and say </a:t>
            </a:r>
            <a:r>
              <a:rPr lang="en-US" altLang="zh-CN" sz="3200" b="1" u="sng"/>
              <a:t>the colour</a:t>
            </a:r>
            <a:r>
              <a:rPr lang="en-US" altLang="zh-CN" sz="3200" b="1" u="sng"/>
              <a:t> tip</a:t>
            </a:r>
            <a:endParaRPr lang="zh-CN" altLang="en-US" sz="3200" b="1" u="sng"/>
          </a:p>
          <a:p>
            <a:endParaRPr lang="zh-CN" altLang="en-US" sz="3200" b="1" u="sng"/>
          </a:p>
        </p:txBody>
      </p:sp>
      <p:sp>
        <p:nvSpPr>
          <p:cNvPr id="4" name="文本框 3"/>
          <p:cNvSpPr txBox="1"/>
          <p:nvPr/>
        </p:nvSpPr>
        <p:spPr>
          <a:xfrm>
            <a:off x="318770" y="215900"/>
            <a:ext cx="10267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</a:rPr>
              <a:t>Work 2: To match colours </a:t>
            </a:r>
            <a:endParaRPr lang="en-US" altLang="zh-CN" sz="3600" b="1">
              <a:solidFill>
                <a:schemeClr val="bg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" y="2062480"/>
            <a:ext cx="4160520" cy="35483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79340,50040100],&quot;65&quot;:[20205081]}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0288401,50010663],&quot;65&quot;:[20205081]}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50010663],&quot;65&quot;:[20205081]}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TABLE_ENDDRAG_ORIGIN_RECT" val="887*182"/>
  <p:tag name="TABLE_ENDDRAG_RECT" val="37*82*887*182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50036773],&quot;65&quot;:[20205081]}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resource_record_key" val="{&quot;10&quot;:[21579340,50040100,20288401,50010663,50036773],&quot;65&quot;:[20205081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2893</Words>
  <Application>WPS 演示</Application>
  <PresentationFormat>宽屏</PresentationFormat>
  <Paragraphs>146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</vt:lpstr>
      <vt:lpstr>宋体</vt:lpstr>
      <vt:lpstr>Wingdings</vt:lpstr>
      <vt:lpstr>Wingdings</vt:lpstr>
      <vt:lpstr>黑体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TT</cp:lastModifiedBy>
  <cp:revision>268</cp:revision>
  <dcterms:created xsi:type="dcterms:W3CDTF">2019-06-19T02:08:00Z</dcterms:created>
  <dcterms:modified xsi:type="dcterms:W3CDTF">2025-01-06T15:22:50Z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2714BC2042754196817988410A36725A</vt:lpwstr>
  </property>
</Properties>
</file>