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handoutMasterIdLst>
    <p:handoutMasterId r:id="rId38"/>
  </p:handoutMasterIdLst>
  <p:sldIdLst>
    <p:sldId id="390" r:id="rId3"/>
    <p:sldId id="559" r:id="rId4"/>
    <p:sldId id="653" r:id="rId6"/>
    <p:sldId id="654" r:id="rId7"/>
    <p:sldId id="652" r:id="rId8"/>
    <p:sldId id="655" r:id="rId9"/>
    <p:sldId id="657" r:id="rId10"/>
    <p:sldId id="659" r:id="rId11"/>
    <p:sldId id="663" r:id="rId12"/>
    <p:sldId id="664" r:id="rId13"/>
    <p:sldId id="665" r:id="rId14"/>
    <p:sldId id="667" r:id="rId15"/>
    <p:sldId id="666" r:id="rId16"/>
    <p:sldId id="668" r:id="rId17"/>
    <p:sldId id="693" r:id="rId18"/>
    <p:sldId id="669" r:id="rId19"/>
    <p:sldId id="672" r:id="rId20"/>
    <p:sldId id="673" r:id="rId21"/>
    <p:sldId id="676" r:id="rId22"/>
    <p:sldId id="678" r:id="rId23"/>
    <p:sldId id="660" r:id="rId24"/>
    <p:sldId id="677" r:id="rId25"/>
    <p:sldId id="679" r:id="rId26"/>
    <p:sldId id="680" r:id="rId27"/>
    <p:sldId id="656" r:id="rId28"/>
    <p:sldId id="718" r:id="rId29"/>
    <p:sldId id="720" r:id="rId30"/>
    <p:sldId id="690" r:id="rId31"/>
    <p:sldId id="721" r:id="rId32"/>
    <p:sldId id="691" r:id="rId33"/>
    <p:sldId id="723" r:id="rId34"/>
    <p:sldId id="606" r:id="rId35"/>
    <p:sldId id="631" r:id="rId36"/>
    <p:sldId id="415" r:id="rId37"/>
  </p:sldIdLst>
  <p:sldSz cx="12192000" cy="6858000"/>
  <p:notesSz cx="6858000" cy="9144000"/>
  <p:embeddedFontLst>
    <p:embeddedFont>
      <p:font typeface="微软雅黑" panose="020B0503020204020204" pitchFamily="34" charset="-122"/>
      <p:regular r:id="rId43"/>
    </p:embeddedFont>
    <p:embeddedFont>
      <p:font typeface="Comic Sans MS" panose="030F0702030302020204" charset="0"/>
      <p:regular r:id="rId44"/>
      <p:bold r:id="rId45"/>
      <p:italic r:id="rId46"/>
      <p:boldItalic r:id="rId47"/>
    </p:embeddedFont>
    <p:embeddedFont>
      <p:font typeface="楷体" panose="02010609060101010101" charset="-122"/>
      <p:regular r:id="rId48"/>
    </p:embeddedFont>
  </p:embeddedFontLst>
  <p:custDataLst>
    <p:tags r:id="rId49"/>
  </p:custDataLst>
  <p:defaultTextStyle>
    <a:defPPr>
      <a:defRPr lang="zh-CN"/>
    </a:defPPr>
    <a:lvl1pPr marL="0" lvl="0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lvl="5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lvl="6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lvl="7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lvl="8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6" userDrawn="1">
          <p15:clr>
            <a:srgbClr val="A4A3A4"/>
          </p15:clr>
        </p15:guide>
        <p15:guide id="2" pos="5152" userDrawn="1">
          <p15:clr>
            <a:srgbClr val="A4A3A4"/>
          </p15:clr>
        </p15:guide>
        <p15:guide id="3" orient="horz" pos="2216" userDrawn="1">
          <p15:clr>
            <a:srgbClr val="A4A3A4"/>
          </p15:clr>
        </p15:guide>
        <p15:guide id="4" pos="38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sion" initials="W" lastIdx="0" clrIdx="0"/>
  <p:cmAuthor id="2" name="刘争妍" initials="刘" lastIdx="0" clrIdx="1"/>
  <p:cmAuthor id="3" name="lenovo" initials="l" lastIdx="0" clrIdx="0"/>
  <p:cmAuthor id="4" name="HP" initials="H" lastIdx="0" clrIdx="0"/>
  <p:cmAuthor id="5" name="ASUS" initials="A" lastIdx="0" clrIdx="1"/>
  <p:cmAuthor id="6" name="lucky" initials="l" lastIdx="0" clrIdx="8"/>
  <p:cmAuthor id="7" name="yxpc" initials="y" lastIdx="0" clrIdx="2"/>
  <p:cmAuthor id="8" name="DELL" initials="D" lastIdx="0" clrIdx="9"/>
  <p:cmAuthor id="9" name="FANFAN" initials="F" lastIdx="0" clrIdx="3"/>
  <p:cmAuthor id="10" name="jinhu.me" initials="j" lastIdx="0" clrIdx="0"/>
  <p:cmAuthor id="11" name="94472" initials="9" lastIdx="0" clrIdx="11"/>
  <p:cmAuthor id="12" name="ming qiu" initials="m" lastIdx="0" clrIdx="1"/>
  <p:cmAuthor id="13" name="Administrator" initials="A" lastIdx="0" clrIdx="12"/>
  <p:cmAuthor id="14" name="admin" initials="a" lastIdx="0" clrIdx="0"/>
  <p:cmAuthor id="15" name="www.xkb1.com" initials="w" lastIdx="0" clrIdx="1"/>
  <p:cmAuthor id="16" name="新课标第一网" initials="新" lastIdx="0" clrIdx="0"/>
  <p:cmAuthor id="17" name="八九年" initials="八" lastIdx="0" clrIdx="4"/>
  <p:cmAuthor id="18" name="李丽" initials="李" lastIdx="0" clrIdx="14"/>
  <p:cmAuthor id="19" name="刘浩" initials="刘" lastIdx="0" clrIdx="0"/>
  <p:cmAuthor id="20" name="Vivian Liu" initials="V" lastIdx="0" clrIdx="1"/>
  <p:cmAuthor id="21" name="微软用户" initials="微" lastIdx="0" clrIdx="0"/>
  <p:cmAuthor id="22" name="Windows 用户" initials="W" lastIdx="0" clrIdx="0"/>
  <p:cmAuthor id="23" name="张瑞霞" initials="张" lastIdx="0" clrIdx="0"/>
  <p:cmAuthor id="24" name="孙宇婷" initials="孙" lastIdx="0" clrIdx="21"/>
  <p:cmAuthor id="25" name="杜B格小生" initials="杜" lastIdx="0" clrIdx="0"/>
  <p:cmAuthor id="26" name="刘刘" initials="刘" lastIdx="0" clrIdx="20"/>
  <p:cmAuthor id="27" name="张 林娜" initials="张" lastIdx="0" clrIdx="0"/>
  <p:cmAuthor id="28" name="Mia Vida Villanueva" initials="M" lastIdx="0" clrIdx="0"/>
  <p:cmAuthor id="29" name="李彦利" initials="李" lastIdx="0" clrIdx="25"/>
  <p:cmAuthor id="30" name="LJH" initials="L" lastIdx="0" clrIdx="0"/>
  <p:cmAuthor id="31" name="未知用户1" initials="未" lastIdx="0" clrIdx="22"/>
  <p:cmAuthor id="32" name="作者" initials="作" lastIdx="0" clrIdx="24"/>
  <p:cmAuthor id="33" name="a'su's" initials="a" lastIdx="0" clrIdx="33"/>
  <p:cmAuthor id="0" name="ҧǿ" initials="Y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A92"/>
    <a:srgbClr val="F2F5F3"/>
    <a:srgbClr val="FEFEFE"/>
    <a:srgbClr val="FBE5D6"/>
    <a:srgbClr val="E3F2F0"/>
    <a:srgbClr val="F7F7D1"/>
    <a:srgbClr val="F2B287"/>
    <a:srgbClr val="D2D2D2"/>
    <a:srgbClr val="F6BE98"/>
    <a:srgbClr val="A1B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6"/>
    <p:restoredTop sz="99698" autoAdjust="0"/>
  </p:normalViewPr>
  <p:slideViewPr>
    <p:cSldViewPr snapToGrid="0" showGuides="1">
      <p:cViewPr varScale="1">
        <p:scale>
          <a:sx n="59" d="100"/>
          <a:sy n="59" d="100"/>
        </p:scale>
        <p:origin x="102" y="1566"/>
      </p:cViewPr>
      <p:guideLst>
        <p:guide orient="horz" pos="2826"/>
        <p:guide pos="5152"/>
        <p:guide orient="horz" pos="2216"/>
        <p:guide pos="386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9" Type="http://schemas.openxmlformats.org/officeDocument/2006/relationships/tags" Target="tags/tag132.xml"/><Relationship Id="rId48" Type="http://schemas.openxmlformats.org/officeDocument/2006/relationships/font" Target="fonts/font6.fntdata"/><Relationship Id="rId47" Type="http://schemas.openxmlformats.org/officeDocument/2006/relationships/font" Target="fonts/font5.fntdata"/><Relationship Id="rId46" Type="http://schemas.openxmlformats.org/officeDocument/2006/relationships/font" Target="fonts/font4.fntdata"/><Relationship Id="rId45" Type="http://schemas.openxmlformats.org/officeDocument/2006/relationships/font" Target="fonts/font3.fntdata"/><Relationship Id="rId44" Type="http://schemas.openxmlformats.org/officeDocument/2006/relationships/font" Target="fonts/font2.fntdata"/><Relationship Id="rId43" Type="http://schemas.openxmlformats.org/officeDocument/2006/relationships/font" Target="fonts/font1.fntdata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CE0C2B-EC0B-43F6-A09C-03A28CC1561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C4D9A8-F743-46A4-B4AD-431C206F903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单击此处编辑母版文本样式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9883" y="2588281"/>
            <a:ext cx="10852237" cy="899167"/>
          </a:xfrm>
        </p:spPr>
        <p:txBody>
          <a:bodyPr rIns="19050" anchor="t"/>
          <a:lstStyle>
            <a:lvl1pPr algn="ctr">
              <a:defRPr sz="5465" b="0" spc="4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69883" y="3566160"/>
            <a:ext cx="10852237" cy="950984"/>
          </a:xfrm>
        </p:spPr>
        <p:txBody>
          <a:bodyPr tIns="28575" rIns="57150" bIns="28575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15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65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1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2588281"/>
            <a:ext cx="10852237" cy="899167"/>
          </a:xfrm>
        </p:spPr>
        <p:txBody>
          <a:bodyPr rIns="19050" anchor="t"/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5465" b="0" i="0" u="none" strike="noStrike" kern="1200" cap="none" spc="45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432000"/>
            <a:ext cx="10852237" cy="648000"/>
          </a:xfrm>
        </p:spPr>
        <p:txBody>
          <a:bodyPr/>
          <a:lstStyle>
            <a:lvl1pPr marL="0" marR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3" y="1296000"/>
            <a:ext cx="10852237" cy="5041355"/>
          </a:xfrm>
        </p:spPr>
        <p:txBody>
          <a:bodyPr>
            <a:noAutofit/>
          </a:bodyPr>
          <a:lstStyle>
            <a:lvl1pPr marL="228600" marR="0" lvl="0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1" y="3808731"/>
            <a:ext cx="10852237" cy="624845"/>
          </a:xfrm>
        </p:spPr>
        <p:txBody>
          <a:bodyPr rIns="47625" anchor="t"/>
          <a:lstStyle>
            <a:lvl1pPr>
              <a:defRPr sz="3600" b="0" u="none" strike="noStrike" kern="1200" cap="none" spc="225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5" y="4511676"/>
            <a:ext cx="10852237" cy="1077985"/>
          </a:xfrm>
        </p:spPr>
        <p:txBody>
          <a:bodyPr tIns="28575" rIns="57150" bIns="28575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432000"/>
            <a:ext cx="10852237" cy="648000"/>
          </a:xfrm>
        </p:spPr>
        <p:txBody>
          <a:bodyPr/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29" y="1296000"/>
            <a:ext cx="5283243" cy="5040000"/>
          </a:xfrm>
        </p:spPr>
        <p:txBody>
          <a:bodyPr>
            <a:noAutofit/>
          </a:bodyPr>
          <a:lstStyle>
            <a:lvl1pPr marL="228600" marR="0" lvl="0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1296000"/>
            <a:ext cx="5283243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432000"/>
            <a:ext cx="10852237" cy="648000"/>
          </a:xfrm>
        </p:spPr>
        <p:txBody>
          <a:bodyPr/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9" y="1296001"/>
            <a:ext cx="5283243" cy="381003"/>
          </a:xfrm>
        </p:spPr>
        <p:txBody>
          <a:bodyPr tIns="28575" rIns="57150" bIns="28575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15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65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789043"/>
            <a:ext cx="5283200" cy="4552235"/>
          </a:xfrm>
        </p:spPr>
        <p:txBody>
          <a:bodyPr>
            <a:noAutofit/>
          </a:bodyPr>
          <a:lstStyle>
            <a:lvl1pPr marL="228600" marR="0" lvl="0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49" y="1296001"/>
            <a:ext cx="5283243" cy="381003"/>
          </a:xfrm>
        </p:spPr>
        <p:txBody>
          <a:bodyPr tIns="28575" rIns="57150" bIns="28575" anchor="t" anchorCtr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65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  <a:endParaRPr lang="zh-CN" altLang="en-US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49" y="1789043"/>
            <a:ext cx="5283243" cy="4552235"/>
          </a:xfrm>
        </p:spPr>
        <p:txBody>
          <a:bodyPr>
            <a:noAutofit/>
          </a:bodyPr>
          <a:lstStyle>
            <a:lvl1pPr marL="228600" marR="0" lvl="0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29" y="1296000"/>
            <a:ext cx="5283243" cy="5040000"/>
          </a:xfrm>
        </p:spPr>
        <p:txBody>
          <a:bodyPr vert="horz" lIns="76200" tIns="0" rIns="61913" bIns="0" rtlCol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6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113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1296000"/>
            <a:ext cx="5283243" cy="5040000"/>
          </a:xfrm>
        </p:spPr>
        <p:txBody>
          <a:bodyPr/>
          <a:lstStyle>
            <a:lvl1pPr marL="228600" marR="0" lvl="0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9"/>
            <a:ext cx="950984" cy="5388907"/>
          </a:xfrm>
        </p:spPr>
        <p:txBody>
          <a:bodyPr vert="eaVert"/>
          <a:lstStyle>
            <a:lvl1pPr marL="0" marR="0" lvl="0" algn="l" defTabSz="6858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1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.xml"/><Relationship Id="rId17" Type="http://schemas.openxmlformats.org/officeDocument/2006/relationships/tags" Target="../tags/tag5.xml"/><Relationship Id="rId16" Type="http://schemas.openxmlformats.org/officeDocument/2006/relationships/tags" Target="../tags/tag4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925" y="431800"/>
            <a:ext cx="10852151" cy="647700"/>
          </a:xfrm>
          <a:prstGeom prst="rect">
            <a:avLst/>
          </a:prstGeom>
        </p:spPr>
        <p:txBody>
          <a:bodyPr vert="horz" lIns="76200" tIns="28575" rIns="57150" bIns="28575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925" y="1295400"/>
            <a:ext cx="10852151" cy="5040313"/>
          </a:xfrm>
          <a:prstGeom prst="rect">
            <a:avLst/>
          </a:prstGeom>
        </p:spPr>
        <p:txBody>
          <a:bodyPr vert="horz" lIns="76200" tIns="0" rIns="61913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475" y="6350000"/>
            <a:ext cx="2700339" cy="3159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0000"/>
            <a:ext cx="2700339" cy="3159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 spc="1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defRPr sz="1600" kern="1200" spc="113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0" rtl="0" eaLnBrk="0" fontAlgn="base" hangingPunct="0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tabLst>
          <a:tab pos="1609725" algn="l"/>
        </a:tabLst>
        <a:defRPr sz="1600" kern="1200" spc="113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defRPr sz="1600" kern="1200" spc="113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defRPr sz="1600" kern="1200" spc="113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defRPr sz="1600" kern="1200" spc="113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4.xml"/><Relationship Id="rId5" Type="http://schemas.openxmlformats.org/officeDocument/2006/relationships/image" Target="../media/image15.png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image" Target="../media/image5.png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61.xml"/><Relationship Id="rId10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image" Target="../media/image15.png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0" Type="http://schemas.openxmlformats.org/officeDocument/2006/relationships/notesSlide" Target="../notesSlides/notesSlide11.xml"/><Relationship Id="rId2" Type="http://schemas.openxmlformats.org/officeDocument/2006/relationships/image" Target="../media/image5.png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68.xml"/><Relationship Id="rId17" Type="http://schemas.openxmlformats.org/officeDocument/2006/relationships/image" Target="../media/image24.png"/><Relationship Id="rId16" Type="http://schemas.openxmlformats.org/officeDocument/2006/relationships/image" Target="../media/image23.png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image" Target="../media/image5.pn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75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image" Target="../media/image25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2" Type="http://schemas.openxmlformats.org/officeDocument/2006/relationships/notesSlide" Target="../notesSlides/notesSlide14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83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2" Type="http://schemas.openxmlformats.org/officeDocument/2006/relationships/image" Target="../media/image26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3" Type="http://schemas.openxmlformats.org/officeDocument/2006/relationships/notesSlide" Target="../notesSlides/notesSlide17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3" Type="http://schemas.openxmlformats.org/officeDocument/2006/relationships/notesSlide" Target="../notesSlides/notesSlide18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99.xml"/><Relationship Id="rId10" Type="http://schemas.openxmlformats.org/officeDocument/2006/relationships/image" Target="../media/image27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4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2" Type="http://schemas.openxmlformats.org/officeDocument/2006/relationships/notesSlide" Target="../notesSlides/notesSlide19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06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0.xml"/><Relationship Id="rId2" Type="http://schemas.openxmlformats.org/officeDocument/2006/relationships/image" Target="../media/image28.png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image" Target="../media/image29.jpeg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6.xml"/><Relationship Id="rId5" Type="http://schemas.openxmlformats.org/officeDocument/2006/relationships/image" Target="../media/image30.png"/><Relationship Id="rId4" Type="http://schemas.openxmlformats.org/officeDocument/2006/relationships/image" Target="../media/image14.png"/><Relationship Id="rId3" Type="http://schemas.openxmlformats.org/officeDocument/2006/relationships/tags" Target="../tags/tag115.xml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Relationship Id="rId3" Type="http://schemas.openxmlformats.org/officeDocument/2006/relationships/image" Target="../media/image30.png"/><Relationship Id="rId2" Type="http://schemas.openxmlformats.org/officeDocument/2006/relationships/tags" Target="../tags/tag117.xml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image" Target="../media/image5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5" Type="http://schemas.openxmlformats.org/officeDocument/2006/relationships/notesSlide" Target="../notesSlides/notesSlide27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1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7.xml"/><Relationship Id="rId2" Type="http://schemas.openxmlformats.org/officeDocument/2006/relationships/image" Target="../media/image34.png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8.xml"/><Relationship Id="rId2" Type="http://schemas.openxmlformats.org/officeDocument/2006/relationships/image" Target="../media/image34.png"/><Relationship Id="rId1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image" Target="../media/image39.png"/><Relationship Id="rId7" Type="http://schemas.openxmlformats.org/officeDocument/2006/relationships/image" Target="../media/image27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26.png"/><Relationship Id="rId2" Type="http://schemas.openxmlformats.org/officeDocument/2006/relationships/image" Target="../media/image35.png"/><Relationship Id="rId11" Type="http://schemas.openxmlformats.org/officeDocument/2006/relationships/notesSlide" Target="../notesSlides/notesSlide3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1.xml"/><Relationship Id="rId2" Type="http://schemas.openxmlformats.org/officeDocument/2006/relationships/image" Target="../media/image40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image" Target="../media/image5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8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9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3.xml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40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8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50.xml"/><Relationship Id="rId13" Type="http://schemas.openxmlformats.org/officeDocument/2006/relationships/tags" Target="../tags/tag49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文本框 5"/>
          <p:cNvSpPr txBox="1"/>
          <p:nvPr/>
        </p:nvSpPr>
        <p:spPr>
          <a:xfrm>
            <a:off x="1524000" y="4151472"/>
            <a:ext cx="9144000" cy="1915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粗雅宋_GBK" panose="02000000000000000000" charset="-122"/>
                <a:cs typeface="Times New Roman" panose="02020603050405020304" pitchFamily="18" charset="0"/>
              </a:rPr>
              <a:t>Unit </a:t>
            </a:r>
            <a:r>
              <a:rPr lang="en-US" altLang="zh-CN" sz="6000" dirty="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粗雅宋_GBK" panose="02000000000000000000" charset="-122"/>
                <a:cs typeface="Times New Roman" panose="02020603050405020304" pitchFamily="18" charset="0"/>
              </a:rPr>
              <a:t>5-8</a:t>
            </a:r>
            <a:r>
              <a:rPr lang="zh-CN" altLang="en-US" sz="6000" dirty="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粗雅宋_GBK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粗雅宋_GBK" panose="02000000000000000000" charset="-122"/>
                <a:cs typeface="Times New Roman" panose="02020603050405020304" pitchFamily="18" charset="0"/>
              </a:rPr>
              <a:t> </a:t>
            </a:r>
            <a:endParaRPr lang="en-US" altLang="zh-CN" sz="6000" dirty="0"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方正中粗雅宋_GBK" panose="02000000000000000000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6000" dirty="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粗雅宋_GBK" panose="02000000000000000000" charset="-122"/>
                <a:cs typeface="Times New Roman" panose="02020603050405020304" pitchFamily="18" charset="0"/>
              </a:rPr>
              <a:t>G</a:t>
            </a:r>
            <a:r>
              <a:rPr lang="en-US" altLang="zh-CN" sz="6000" dirty="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粗雅宋_GBK" panose="02000000000000000000" charset="-122"/>
                <a:cs typeface="Times New Roman" panose="02020603050405020304" pitchFamily="18" charset="0"/>
              </a:rPr>
              <a:t>rammar Review</a:t>
            </a:r>
            <a:endParaRPr lang="en-US" altLang="zh-CN" sz="6000" dirty="0"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方正中粗雅宋_GBK" panose="02000000000000000000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87527" y="3466862"/>
            <a:ext cx="1794272" cy="39116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buNone/>
            </a:pPr>
            <a:r>
              <a:rPr lang="zh-CN" alt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七年级上册</a:t>
            </a:r>
            <a:endParaRPr lang="zh-CN" altLang="en-US" sz="21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302029" y="4665968"/>
            <a:ext cx="3951044" cy="1924739"/>
            <a:chOff x="7027" y="8961"/>
            <a:chExt cx="4787" cy="1462"/>
          </a:xfrm>
        </p:grpSpPr>
        <p:sp>
          <p:nvSpPr>
            <p:cNvPr id="13" name="椭圆形标注 12"/>
            <p:cNvSpPr/>
            <p:nvPr>
              <p:custDataLst>
                <p:tags r:id="rId3"/>
              </p:custDataLst>
            </p:nvPr>
          </p:nvSpPr>
          <p:spPr>
            <a:xfrm>
              <a:off x="7027" y="8961"/>
              <a:ext cx="4561" cy="1462"/>
            </a:xfrm>
            <a:prstGeom prst="wedgeEllipseCallout">
              <a:avLst>
                <a:gd name="adj1" fmla="val 13463"/>
                <a:gd name="adj2" fmla="val -6345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7489" y="9092"/>
              <a:ext cx="4325" cy="12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We need to form the plural of countable nouns.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91895" y="1450975"/>
            <a:ext cx="1830070" cy="2856230"/>
            <a:chOff x="14010" y="3337"/>
            <a:chExt cx="2882" cy="4498"/>
          </a:xfrm>
        </p:grpSpPr>
        <p:sp>
          <p:nvSpPr>
            <p:cNvPr id="26" name="文本框 25"/>
            <p:cNvSpPr txBox="1"/>
            <p:nvPr/>
          </p:nvSpPr>
          <p:spPr>
            <a:xfrm>
              <a:off x="14010" y="7027"/>
              <a:ext cx="2883" cy="808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Salesperson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rcRect l="10499" t="8574" r="5261" b="663"/>
            <a:stretch>
              <a:fillRect/>
            </a:stretch>
          </p:blipFill>
          <p:spPr>
            <a:xfrm>
              <a:off x="14010" y="3337"/>
              <a:ext cx="2883" cy="33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文本框 1"/>
          <p:cNvSpPr txBox="1"/>
          <p:nvPr/>
        </p:nvSpPr>
        <p:spPr>
          <a:xfrm>
            <a:off x="7626350" y="748665"/>
            <a:ext cx="4281805" cy="4866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sweet		_________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strawberry	_________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peach		_________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cherry		_________ 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knife		_________ 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cucumber	_________ 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66540" y="748665"/>
            <a:ext cx="4086225" cy="4815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potato	_________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box		_________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pepper	_________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match	_________ 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tomato	_________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mango	_________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788660" y="1001395"/>
            <a:ext cx="1510030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potato</a:t>
            </a:r>
            <a:r>
              <a:rPr lang="en-US" altLang="zh-CN" sz="2800" b="1">
                <a:solidFill>
                  <a:srgbClr val="175A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</a:t>
            </a:r>
            <a:endParaRPr lang="en-US" altLang="zh-CN" sz="2800" b="1" i="1">
              <a:solidFill>
                <a:srgbClr val="175A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703570" y="1780540"/>
            <a:ext cx="1510030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box</a:t>
            </a:r>
            <a:r>
              <a:rPr lang="en-US" altLang="zh-CN" sz="2800" b="1">
                <a:solidFill>
                  <a:srgbClr val="175A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</a:t>
            </a:r>
            <a:endParaRPr lang="en-US" altLang="zh-CN" sz="2800" b="1" i="1">
              <a:solidFill>
                <a:srgbClr val="175A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88660" y="2531745"/>
            <a:ext cx="1510030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pepper</a:t>
            </a:r>
            <a:r>
              <a:rPr lang="en-US" altLang="zh-CN" sz="2800" b="1">
                <a:solidFill>
                  <a:srgbClr val="175A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endParaRPr lang="en-US" altLang="zh-CN" sz="2800" b="1" i="1">
              <a:solidFill>
                <a:srgbClr val="175A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88660" y="3296920"/>
            <a:ext cx="1510030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match</a:t>
            </a:r>
            <a:r>
              <a:rPr lang="en-US" altLang="zh-CN" sz="2800" b="1">
                <a:solidFill>
                  <a:srgbClr val="175A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</a:t>
            </a:r>
            <a:endParaRPr lang="en-US" altLang="zh-CN" sz="2800" b="1" i="1">
              <a:solidFill>
                <a:srgbClr val="175A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703570" y="4112895"/>
            <a:ext cx="16478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tomato</a:t>
            </a:r>
            <a:r>
              <a:rPr lang="en-US" altLang="zh-CN" sz="2800" b="1">
                <a:solidFill>
                  <a:srgbClr val="175A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</a:t>
            </a:r>
            <a:endParaRPr lang="en-US" altLang="zh-CN" sz="2800" b="1" i="1">
              <a:solidFill>
                <a:srgbClr val="175A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703570" y="4932680"/>
            <a:ext cx="16478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mango</a:t>
            </a:r>
            <a:r>
              <a:rPr lang="en-US" altLang="zh-CN" sz="2800" b="1">
                <a:solidFill>
                  <a:srgbClr val="175A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</a:t>
            </a:r>
            <a:endParaRPr lang="en-US" altLang="zh-CN" sz="2800" b="1" i="1">
              <a:solidFill>
                <a:srgbClr val="175A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883775" y="1001395"/>
            <a:ext cx="16478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sweet</a:t>
            </a:r>
            <a:r>
              <a:rPr lang="en-US" altLang="zh-CN" sz="2800" b="1">
                <a:solidFill>
                  <a:srgbClr val="175A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endParaRPr lang="en-US" altLang="zh-CN" sz="2800" b="1" i="1">
              <a:solidFill>
                <a:srgbClr val="175A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603105" y="1780540"/>
            <a:ext cx="2208530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strawberr</a:t>
            </a:r>
            <a:r>
              <a:rPr lang="en-US" altLang="zh-CN" sz="2800" b="1">
                <a:solidFill>
                  <a:srgbClr val="175A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ies</a:t>
            </a:r>
            <a:endParaRPr lang="en-US" altLang="zh-CN" sz="2800" b="1" i="1">
              <a:solidFill>
                <a:srgbClr val="175A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653905" y="2559685"/>
            <a:ext cx="2208530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peach</a:t>
            </a:r>
            <a:r>
              <a:rPr lang="en-US" altLang="zh-CN" sz="2800" b="1">
                <a:solidFill>
                  <a:srgbClr val="175A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698355" y="3398520"/>
            <a:ext cx="2208530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cherr</a:t>
            </a:r>
            <a:r>
              <a:rPr lang="en-US" altLang="zh-CN" sz="2800" b="1">
                <a:solidFill>
                  <a:srgbClr val="175A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ies	</a:t>
            </a:r>
            <a:endParaRPr lang="en-US" altLang="zh-CN" sz="2800" b="1" i="1">
              <a:solidFill>
                <a:srgbClr val="175A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759315" y="4148455"/>
            <a:ext cx="2208530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kni</a:t>
            </a:r>
            <a:r>
              <a:rPr lang="en-US" altLang="zh-CN" sz="2800" b="1">
                <a:solidFill>
                  <a:srgbClr val="175A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ves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759315" y="4952365"/>
            <a:ext cx="22828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cucumber</a:t>
            </a:r>
            <a:r>
              <a:rPr lang="en-US" altLang="zh-CN" sz="2800" b="1">
                <a:solidFill>
                  <a:srgbClr val="175A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56005" y="623570"/>
            <a:ext cx="3993515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32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Countable nouns</a:t>
            </a:r>
            <a:endParaRPr lang="en-US" altLang="zh-CN" sz="32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84966" y="3815821"/>
            <a:ext cx="1338344" cy="2134129"/>
            <a:chOff x="3542" y="3143"/>
            <a:chExt cx="2515" cy="449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l="23366" t="31202" r="30796"/>
            <a:stretch>
              <a:fillRect/>
            </a:stretch>
          </p:blipFill>
          <p:spPr>
            <a:xfrm>
              <a:off x="3542" y="3143"/>
              <a:ext cx="2515" cy="32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文本框 8"/>
            <p:cNvSpPr txBox="1"/>
            <p:nvPr/>
          </p:nvSpPr>
          <p:spPr>
            <a:xfrm>
              <a:off x="3807" y="6699"/>
              <a:ext cx="1968" cy="940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Simon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2827893" y="3994004"/>
            <a:ext cx="1832320" cy="1112452"/>
            <a:chOff x="6836" y="9395"/>
            <a:chExt cx="2220" cy="845"/>
          </a:xfrm>
        </p:grpSpPr>
        <p:sp>
          <p:nvSpPr>
            <p:cNvPr id="13" name="椭圆形标注 12"/>
            <p:cNvSpPr/>
            <p:nvPr>
              <p:custDataLst>
                <p:tags r:id="rId4"/>
              </p:custDataLst>
            </p:nvPr>
          </p:nvSpPr>
          <p:spPr>
            <a:xfrm>
              <a:off x="6836" y="9395"/>
              <a:ext cx="2107" cy="845"/>
            </a:xfrm>
            <a:prstGeom prst="wedgeEllipseCallout">
              <a:avLst>
                <a:gd name="adj1" fmla="val -68599"/>
                <a:gd name="adj2" fmla="val 2929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5"/>
              </p:custDataLst>
            </p:nvPr>
          </p:nvSpPr>
          <p:spPr>
            <a:xfrm>
              <a:off x="7041" y="9438"/>
              <a:ext cx="2015" cy="8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By using the rules! 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6"/>
            </p:custDataLst>
          </p:nvPr>
        </p:nvGrpSpPr>
        <p:grpSpPr>
          <a:xfrm>
            <a:off x="395483" y="1397000"/>
            <a:ext cx="2163542" cy="1247775"/>
            <a:chOff x="4060" y="9187"/>
            <a:chExt cx="3900" cy="948"/>
          </a:xfrm>
        </p:grpSpPr>
        <p:sp>
          <p:nvSpPr>
            <p:cNvPr id="24" name="椭圆形标注 23"/>
            <p:cNvSpPr/>
            <p:nvPr>
              <p:custDataLst>
                <p:tags r:id="rId7"/>
              </p:custDataLst>
            </p:nvPr>
          </p:nvSpPr>
          <p:spPr>
            <a:xfrm>
              <a:off x="4060" y="9187"/>
              <a:ext cx="3900" cy="948"/>
            </a:xfrm>
            <a:prstGeom prst="wedgeEllipseCallout">
              <a:avLst>
                <a:gd name="adj1" fmla="val 64441"/>
                <a:gd name="adj2" fmla="val -511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8"/>
              </p:custDataLst>
            </p:nvPr>
          </p:nvSpPr>
          <p:spPr>
            <a:xfrm>
              <a:off x="4375" y="9239"/>
              <a:ext cx="3585" cy="8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You do it so fast! How?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987040" y="975995"/>
            <a:ext cx="1504315" cy="2157730"/>
            <a:chOff x="13884" y="3337"/>
            <a:chExt cx="3010" cy="4498"/>
          </a:xfrm>
        </p:grpSpPr>
        <p:sp>
          <p:nvSpPr>
            <p:cNvPr id="26" name="文本框 25"/>
            <p:cNvSpPr txBox="1"/>
            <p:nvPr/>
          </p:nvSpPr>
          <p:spPr>
            <a:xfrm>
              <a:off x="13884" y="7027"/>
              <a:ext cx="3010" cy="808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Salesperson</a:t>
              </a:r>
              <a:endPara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9"/>
            <a:srcRect l="10499" t="8574" r="5261" b="663"/>
            <a:stretch>
              <a:fillRect/>
            </a:stretch>
          </p:blipFill>
          <p:spPr>
            <a:xfrm>
              <a:off x="14010" y="3337"/>
              <a:ext cx="2883" cy="33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1575" y="150495"/>
            <a:ext cx="7083425" cy="653605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8431530" y="254000"/>
            <a:ext cx="1111250" cy="327660"/>
          </a:xfrm>
          <a:prstGeom prst="rect">
            <a:avLst/>
          </a:prstGeom>
          <a:solidFill>
            <a:srgbClr val="E3F2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431530" y="708660"/>
            <a:ext cx="1111250" cy="327660"/>
          </a:xfrm>
          <a:prstGeom prst="rect">
            <a:avLst/>
          </a:prstGeom>
          <a:solidFill>
            <a:srgbClr val="E3F2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431530" y="1756410"/>
            <a:ext cx="1111250" cy="327660"/>
          </a:xfrm>
          <a:prstGeom prst="rect">
            <a:avLst/>
          </a:prstGeom>
          <a:solidFill>
            <a:srgbClr val="E3F2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431530" y="3058160"/>
            <a:ext cx="1111250" cy="327660"/>
          </a:xfrm>
          <a:prstGeom prst="rect">
            <a:avLst/>
          </a:prstGeom>
          <a:solidFill>
            <a:srgbClr val="E3F2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430895" y="3994150"/>
            <a:ext cx="1175385" cy="327660"/>
          </a:xfrm>
          <a:prstGeom prst="rect">
            <a:avLst/>
          </a:prstGeom>
          <a:solidFill>
            <a:srgbClr val="E3F2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0953750" y="4662170"/>
            <a:ext cx="1111250" cy="243205"/>
          </a:xfrm>
          <a:prstGeom prst="rect">
            <a:avLst/>
          </a:prstGeom>
          <a:solidFill>
            <a:srgbClr val="E3F2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0953750" y="5020945"/>
            <a:ext cx="1111250" cy="263525"/>
          </a:xfrm>
          <a:prstGeom prst="rect">
            <a:avLst/>
          </a:prstGeom>
          <a:solidFill>
            <a:srgbClr val="E3F2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0953750" y="5359400"/>
            <a:ext cx="1111250" cy="263525"/>
          </a:xfrm>
          <a:prstGeom prst="rect">
            <a:avLst/>
          </a:prstGeom>
          <a:solidFill>
            <a:srgbClr val="E3F2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0953750" y="5666740"/>
            <a:ext cx="1111250" cy="263525"/>
          </a:xfrm>
          <a:prstGeom prst="rect">
            <a:avLst/>
          </a:prstGeom>
          <a:solidFill>
            <a:srgbClr val="E3F2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0953750" y="5974080"/>
            <a:ext cx="1111250" cy="263525"/>
          </a:xfrm>
          <a:prstGeom prst="rect">
            <a:avLst/>
          </a:prstGeom>
          <a:solidFill>
            <a:srgbClr val="E3F2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0879455" y="6332855"/>
            <a:ext cx="1111250" cy="263525"/>
          </a:xfrm>
          <a:prstGeom prst="rect">
            <a:avLst/>
          </a:prstGeom>
          <a:solidFill>
            <a:srgbClr val="E3F2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0879455" y="307975"/>
            <a:ext cx="1111250" cy="243205"/>
          </a:xfrm>
          <a:prstGeom prst="rect">
            <a:avLst/>
          </a:prstGeom>
          <a:solidFill>
            <a:srgbClr val="E3F2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0953750" y="793115"/>
            <a:ext cx="1111250" cy="243205"/>
          </a:xfrm>
          <a:prstGeom prst="rect">
            <a:avLst/>
          </a:prstGeom>
          <a:solidFill>
            <a:srgbClr val="E3F2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0953750" y="1278255"/>
            <a:ext cx="1111250" cy="1195070"/>
          </a:xfrm>
          <a:prstGeom prst="rect">
            <a:avLst/>
          </a:prstGeom>
          <a:solidFill>
            <a:srgbClr val="E3F2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0879455" y="2705100"/>
            <a:ext cx="1111250" cy="975360"/>
          </a:xfrm>
          <a:prstGeom prst="rect">
            <a:avLst/>
          </a:prstGeom>
          <a:solidFill>
            <a:srgbClr val="E3F2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10900410" y="3815715"/>
            <a:ext cx="1111250" cy="588645"/>
          </a:xfrm>
          <a:prstGeom prst="rect">
            <a:avLst/>
          </a:prstGeom>
          <a:solidFill>
            <a:srgbClr val="E3F2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835686" y="3003808"/>
            <a:ext cx="1285662" cy="2215773"/>
            <a:chOff x="3542" y="2845"/>
            <a:chExt cx="2416" cy="466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l="23366" t="31202" r="30796"/>
            <a:stretch>
              <a:fillRect/>
            </a:stretch>
          </p:blipFill>
          <p:spPr>
            <a:xfrm>
              <a:off x="3542" y="2845"/>
              <a:ext cx="2416" cy="339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文本框 8"/>
            <p:cNvSpPr txBox="1"/>
            <p:nvPr/>
          </p:nvSpPr>
          <p:spPr>
            <a:xfrm>
              <a:off x="3807" y="6573"/>
              <a:ext cx="1968" cy="940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Simon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1540510" y="5685155"/>
            <a:ext cx="2359660" cy="800100"/>
            <a:chOff x="6836" y="9531"/>
            <a:chExt cx="2108" cy="519"/>
          </a:xfrm>
        </p:grpSpPr>
        <p:sp>
          <p:nvSpPr>
            <p:cNvPr id="13" name="椭圆形标注 12"/>
            <p:cNvSpPr/>
            <p:nvPr>
              <p:custDataLst>
                <p:tags r:id="rId4"/>
              </p:custDataLst>
            </p:nvPr>
          </p:nvSpPr>
          <p:spPr>
            <a:xfrm>
              <a:off x="6836" y="9531"/>
              <a:ext cx="2107" cy="519"/>
            </a:xfrm>
            <a:prstGeom prst="wedgeEllipseCallout">
              <a:avLst>
                <a:gd name="adj1" fmla="val 23985"/>
                <a:gd name="adj2" fmla="val -9158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5"/>
              </p:custDataLst>
            </p:nvPr>
          </p:nvSpPr>
          <p:spPr>
            <a:xfrm>
              <a:off x="6946" y="9586"/>
              <a:ext cx="1998" cy="3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Just like this... 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5605" y="3002915"/>
            <a:ext cx="1504315" cy="2157730"/>
            <a:chOff x="13884" y="3337"/>
            <a:chExt cx="3010" cy="4498"/>
          </a:xfrm>
        </p:grpSpPr>
        <p:sp>
          <p:nvSpPr>
            <p:cNvPr id="26" name="文本框 25"/>
            <p:cNvSpPr txBox="1"/>
            <p:nvPr/>
          </p:nvSpPr>
          <p:spPr>
            <a:xfrm>
              <a:off x="13884" y="7027"/>
              <a:ext cx="3010" cy="808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Salesperson</a:t>
              </a:r>
              <a:endPara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/>
            <a:srcRect l="10499" t="8574" r="5261" b="663"/>
            <a:stretch>
              <a:fillRect/>
            </a:stretch>
          </p:blipFill>
          <p:spPr>
            <a:xfrm>
              <a:off x="14010" y="3337"/>
              <a:ext cx="2883" cy="33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>
            <a:off x="1116427" y="1236616"/>
            <a:ext cx="2908577" cy="1543924"/>
            <a:chOff x="3717" y="9028"/>
            <a:chExt cx="5243" cy="1173"/>
          </a:xfrm>
        </p:grpSpPr>
        <p:sp>
          <p:nvSpPr>
            <p:cNvPr id="24" name="椭圆形标注 23"/>
            <p:cNvSpPr/>
            <p:nvPr>
              <p:custDataLst>
                <p:tags r:id="rId8"/>
              </p:custDataLst>
            </p:nvPr>
          </p:nvSpPr>
          <p:spPr>
            <a:xfrm>
              <a:off x="3717" y="9028"/>
              <a:ext cx="5243" cy="1173"/>
            </a:xfrm>
            <a:prstGeom prst="wedgeEllipseCallout">
              <a:avLst>
                <a:gd name="adj1" fmla="val -49544"/>
                <a:gd name="adj2" fmla="val 46841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00000"/>
                </a:lnSpc>
              </a:pPr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9"/>
              </p:custDataLst>
            </p:nvPr>
          </p:nvSpPr>
          <p:spPr>
            <a:xfrm>
              <a:off x="3996" y="9201"/>
              <a:ext cx="4849" cy="89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00000"/>
                </a:lnSpc>
              </a:pPr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Great! What about the uncountable nouns?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162550" y="516890"/>
            <a:ext cx="5417820" cy="1168400"/>
          </a:xfrm>
          <a:prstGeom prst="rect">
            <a:avLst/>
          </a:prstGeom>
          <a:solidFill>
            <a:srgbClr val="FBE5D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p>
            <a:pPr algn="ctr">
              <a:lnSpc>
                <a:spcPct val="125000"/>
              </a:lnSpc>
            </a:pPr>
            <a:r>
              <a:rPr lang="en-US" altLang="zh-CN" sz="2800" kern="100"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 </a:t>
            </a: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 </a:t>
            </a:r>
            <a:r>
              <a:rPr lang="zh-CN" altLang="en-US" sz="2800" b="1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量词</a:t>
            </a:r>
            <a:r>
              <a:rPr lang="en-US" altLang="zh-CN" sz="2800" b="1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 </a:t>
            </a:r>
            <a:r>
              <a:rPr lang="en-US" altLang="zh-CN" sz="2800" kern="100"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of </a:t>
            </a: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lang="en-US" altLang="zh-CN" sz="2800" kern="100"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U.n.</a:t>
            </a:r>
            <a:r>
              <a:rPr lang="en-US" altLang="zh-CN" sz="2800" kern="10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 </a:t>
            </a:r>
            <a:endParaRPr lang="en-US" altLang="zh-CN" sz="2800" kern="100"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en-US" sz="2800" b="1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基数词</a:t>
            </a: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lang="zh-CN" altLang="en-US" sz="2800" b="1" kern="1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量词</a:t>
            </a:r>
            <a:r>
              <a:rPr lang="zh-CN" altLang="en-US" sz="2800" b="1" kern="100">
                <a:solidFill>
                  <a:srgbClr val="175A9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复数</a:t>
            </a: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lang="en-US" altLang="zh-CN" sz="2800" kern="100"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of </a:t>
            </a: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lang="en-US" altLang="zh-CN" sz="2800" kern="100" err="1"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U.n.</a:t>
            </a:r>
            <a:endParaRPr lang="en-US" altLang="zh-CN" sz="2800" kern="100" err="1">
              <a:effectLst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18355" y="3280410"/>
            <a:ext cx="1789430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______ of 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juice</a:t>
            </a:r>
            <a:endParaRPr lang="en-US" altLang="zh-CN" sz="2400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308090" y="3280410"/>
            <a:ext cx="2085975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buClrTx/>
              <a:buSzTx/>
              <a:buFontTx/>
            </a:pP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three 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bottle</a:t>
            </a:r>
            <a:r>
              <a:rPr lang="en-US" altLang="zh-CN" sz="2400" b="1" kern="100">
                <a:solidFill>
                  <a:srgbClr val="175A9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of 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juice</a:t>
            </a:r>
            <a:endParaRPr lang="en-US" altLang="zh-CN" sz="2400" kern="1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472805" y="3260725"/>
            <a:ext cx="1570990" cy="73914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/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______of 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bread</a:t>
            </a:r>
            <a:endParaRPr lang="en-US" altLang="zh-CN" sz="2400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064750" y="3251835"/>
            <a:ext cx="1877060" cy="9099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>
              <a:buClrTx/>
              <a:buSzTx/>
              <a:buFontTx/>
            </a:pP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four 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piece</a:t>
            </a:r>
            <a:r>
              <a:rPr lang="en-US" altLang="zh-CN" sz="2400" b="1" kern="100">
                <a:solidFill>
                  <a:srgbClr val="175A9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of </a:t>
            </a:r>
            <a:r>
              <a:rPr lang="en-US" altLang="zh-CN" sz="2400" kern="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bread</a:t>
            </a:r>
            <a:endParaRPr lang="en-US" altLang="zh-CN" sz="2400" kern="1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453890" y="5705475"/>
            <a:ext cx="1672590" cy="79311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/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two 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bag</a:t>
            </a:r>
            <a:r>
              <a:rPr lang="en-US" altLang="zh-CN" sz="2400" b="1" kern="100">
                <a:solidFill>
                  <a:srgbClr val="175A9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of 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rice</a:t>
            </a:r>
            <a:endParaRPr lang="en-US" altLang="zh-CN" sz="2400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191885" y="5705475"/>
            <a:ext cx="2103755" cy="86931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/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two 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carton</a:t>
            </a:r>
            <a:r>
              <a:rPr lang="en-US" altLang="zh-CN" sz="2400" b="1" kern="100">
                <a:solidFill>
                  <a:srgbClr val="175A9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of 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milk</a:t>
            </a:r>
            <a:endParaRPr lang="en-US" altLang="zh-CN" sz="2400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185785" y="5705475"/>
            <a:ext cx="2103755" cy="86931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/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two 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packet</a:t>
            </a:r>
            <a:r>
              <a:rPr lang="en-US" altLang="zh-CN" sz="2400" b="1" kern="100">
                <a:solidFill>
                  <a:srgbClr val="175A9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of 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salt</a:t>
            </a:r>
            <a:endParaRPr lang="en-US" altLang="zh-CN" sz="2400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0222865" y="5728335"/>
            <a:ext cx="1762125" cy="7829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>
              <a:buClrTx/>
              <a:buSzTx/>
              <a:buFontTx/>
            </a:pP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four 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kilo</a:t>
            </a:r>
            <a:r>
              <a:rPr lang="en-US" altLang="zh-CN" sz="2400" b="1" kern="100">
                <a:solidFill>
                  <a:srgbClr val="175A9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400" kern="100">
                <a:solidFill>
                  <a:srgbClr val="175A9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 </a:t>
            </a:r>
            <a:r>
              <a:rPr lang="en-US" altLang="zh-CN" sz="2400" kern="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meat</a:t>
            </a:r>
            <a:endParaRPr lang="en-US" altLang="zh-CN" sz="2400" kern="1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056005" y="623570"/>
            <a:ext cx="3993515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buNone/>
            </a:pPr>
            <a:r>
              <a:rPr lang="en-US" altLang="zh-CN" sz="32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Uncountable nouns</a:t>
            </a:r>
            <a:endParaRPr lang="en-US" altLang="zh-CN" sz="32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30445" y="3263265"/>
            <a:ext cx="125793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bottle</a:t>
            </a:r>
            <a:endParaRPr lang="en-US" altLang="zh-CN" sz="24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95995" y="3244215"/>
            <a:ext cx="125793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piece</a:t>
            </a:r>
            <a:endParaRPr lang="en-US" altLang="zh-CN" sz="24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61865" y="1966595"/>
            <a:ext cx="7149465" cy="3718560"/>
            <a:chOff x="7499" y="3097"/>
            <a:chExt cx="11259" cy="5856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99" y="6299"/>
              <a:ext cx="2592" cy="2614"/>
            </a:xfrm>
            <a:prstGeom prst="rect">
              <a:avLst/>
            </a:prstGeom>
          </p:spPr>
        </p:pic>
        <p:grpSp>
          <p:nvGrpSpPr>
            <p:cNvPr id="55" name="组合 54"/>
            <p:cNvGrpSpPr/>
            <p:nvPr/>
          </p:nvGrpSpPr>
          <p:grpSpPr>
            <a:xfrm rot="0">
              <a:off x="13316" y="6621"/>
              <a:ext cx="2698" cy="2164"/>
              <a:chOff x="13496" y="6621"/>
              <a:chExt cx="2698" cy="2164"/>
            </a:xfrm>
          </p:grpSpPr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EFEFE">
                      <a:alpha val="100000"/>
                    </a:srgbClr>
                  </a:clrFrom>
                  <a:clrTo>
                    <a:srgbClr val="FEFEFE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496" y="6621"/>
                <a:ext cx="2224" cy="1804"/>
              </a:xfrm>
              <a:prstGeom prst="rect">
                <a:avLst/>
              </a:prstGeom>
            </p:spPr>
          </p:pic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EFEFE">
                      <a:alpha val="100000"/>
                    </a:srgbClr>
                  </a:clrFrom>
                  <a:clrTo>
                    <a:srgbClr val="FEFEFE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924" y="6943"/>
                <a:ext cx="2270" cy="1843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47" y="3272"/>
              <a:ext cx="1035" cy="188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442" y="3261"/>
              <a:ext cx="2235" cy="174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3537" y="3272"/>
              <a:ext cx="1930" cy="174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414" y="6439"/>
              <a:ext cx="2170" cy="2514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6189" y="6474"/>
              <a:ext cx="2569" cy="2439"/>
            </a:xfrm>
            <a:prstGeom prst="rect">
              <a:avLst/>
            </a:prstGeom>
          </p:spPr>
        </p:pic>
        <p:sp>
          <p:nvSpPr>
            <p:cNvPr id="56" name="文本框 55"/>
            <p:cNvSpPr txBox="1"/>
            <p:nvPr/>
          </p:nvSpPr>
          <p:spPr>
            <a:xfrm>
              <a:off x="16661" y="8127"/>
              <a:ext cx="1649" cy="725"/>
            </a:xfrm>
            <a:prstGeom prst="rect">
              <a:avLst/>
            </a:prstGeom>
            <a:solidFill>
              <a:srgbClr val="FBE5D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p>
              <a:pPr algn="l">
                <a:lnSpc>
                  <a:spcPct val="100000"/>
                </a:lnSpc>
              </a:pPr>
              <a:r>
                <a:rPr lang="en-US" sz="2400" b="1" kern="100">
                  <a:effectLst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4 </a:t>
              </a:r>
              <a:r>
                <a:rPr lang="zh-CN" altLang="en-US" sz="2400" b="1" kern="100">
                  <a:effectLst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公斤</a:t>
              </a:r>
              <a:endParaRPr lang="zh-CN" altLang="en-US" sz="2400" b="1" kern="100"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5706" y="3097"/>
              <a:ext cx="3052" cy="2068"/>
            </a:xfrm>
            <a:prstGeom prst="rect">
              <a:avLst/>
            </a:prstGeom>
          </p:spPr>
        </p:pic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32" grpId="0"/>
      <p:bldP spid="32" grpId="1"/>
      <p:bldP spid="35" grpId="0"/>
      <p:bldP spid="35" grpId="1"/>
      <p:bldP spid="36" grpId="0"/>
      <p:bldP spid="36" grpId="1"/>
      <p:bldP spid="40" grpId="0"/>
      <p:bldP spid="40" grpId="1"/>
      <p:bldP spid="44" grpId="0"/>
      <p:bldP spid="44" grpId="1"/>
      <p:bldP spid="51" grpId="0"/>
      <p:bldP spid="51" grpId="1"/>
      <p:bldP spid="53" grpId="0"/>
      <p:bldP spid="53" grpId="1"/>
      <p:bldP spid="5" grpId="0" bldLvl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192260" y="2171700"/>
            <a:ext cx="1760855" cy="2876550"/>
            <a:chOff x="3404" y="3109"/>
            <a:chExt cx="2773" cy="453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l="23366" t="31202" r="30796"/>
            <a:stretch>
              <a:fillRect/>
            </a:stretch>
          </p:blipFill>
          <p:spPr>
            <a:xfrm>
              <a:off x="3404" y="3109"/>
              <a:ext cx="2773" cy="3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文本框 8"/>
            <p:cNvSpPr txBox="1"/>
            <p:nvPr/>
          </p:nvSpPr>
          <p:spPr>
            <a:xfrm>
              <a:off x="3807" y="6699"/>
              <a:ext cx="1968" cy="940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Simon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6424166" y="3703247"/>
            <a:ext cx="1867811" cy="763576"/>
            <a:chOff x="8195" y="10284"/>
            <a:chExt cx="2263" cy="580"/>
          </a:xfrm>
        </p:grpSpPr>
        <p:sp>
          <p:nvSpPr>
            <p:cNvPr id="13" name="椭圆形标注 12"/>
            <p:cNvSpPr/>
            <p:nvPr>
              <p:custDataLst>
                <p:tags r:id="rId4"/>
              </p:custDataLst>
            </p:nvPr>
          </p:nvSpPr>
          <p:spPr>
            <a:xfrm>
              <a:off x="8195" y="10284"/>
              <a:ext cx="2263" cy="579"/>
            </a:xfrm>
            <a:prstGeom prst="wedgeEllipseCallout">
              <a:avLst>
                <a:gd name="adj1" fmla="val 46001"/>
                <a:gd name="adj2" fmla="val -4934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5"/>
              </p:custDataLst>
            </p:nvPr>
          </p:nvSpPr>
          <p:spPr>
            <a:xfrm>
              <a:off x="8300" y="10341"/>
              <a:ext cx="1927" cy="52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We...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6"/>
            </p:custDataLst>
          </p:nvPr>
        </p:nvGrpSpPr>
        <p:grpSpPr>
          <a:xfrm>
            <a:off x="3611848" y="752069"/>
            <a:ext cx="5116325" cy="1777350"/>
            <a:chOff x="1147" y="9204"/>
            <a:chExt cx="14594" cy="1350"/>
          </a:xfrm>
        </p:grpSpPr>
        <p:sp>
          <p:nvSpPr>
            <p:cNvPr id="24" name="椭圆形标注 23"/>
            <p:cNvSpPr/>
            <p:nvPr>
              <p:custDataLst>
                <p:tags r:id="rId7"/>
              </p:custDataLst>
            </p:nvPr>
          </p:nvSpPr>
          <p:spPr>
            <a:xfrm>
              <a:off x="1147" y="9204"/>
              <a:ext cx="14594" cy="1350"/>
            </a:xfrm>
            <a:prstGeom prst="wedgeEllipseCallout">
              <a:avLst>
                <a:gd name="adj1" fmla="val -45779"/>
                <a:gd name="adj2" fmla="val 5822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8"/>
              </p:custDataLst>
            </p:nvPr>
          </p:nvSpPr>
          <p:spPr>
            <a:xfrm>
              <a:off x="2860" y="9268"/>
              <a:ext cx="12397" cy="114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That’s very useful! By the way, would you like some sweets?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27760" y="2171065"/>
            <a:ext cx="1830070" cy="2856230"/>
            <a:chOff x="14010" y="3337"/>
            <a:chExt cx="2882" cy="4498"/>
          </a:xfrm>
        </p:grpSpPr>
        <p:sp>
          <p:nvSpPr>
            <p:cNvPr id="26" name="文本框 25"/>
            <p:cNvSpPr txBox="1"/>
            <p:nvPr/>
          </p:nvSpPr>
          <p:spPr>
            <a:xfrm>
              <a:off x="14010" y="7027"/>
              <a:ext cx="2883" cy="808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Salesperson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9"/>
            <a:srcRect l="10499" t="8574" r="5261" b="663"/>
            <a:stretch>
              <a:fillRect/>
            </a:stretch>
          </p:blipFill>
          <p:spPr>
            <a:xfrm>
              <a:off x="14010" y="3337"/>
              <a:ext cx="2883" cy="33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62915" y="1237615"/>
            <a:ext cx="11256010" cy="5326380"/>
            <a:chOff x="273" y="1732"/>
            <a:chExt cx="17726" cy="838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rcRect l="4682"/>
            <a:stretch>
              <a:fillRect/>
            </a:stretch>
          </p:blipFill>
          <p:spPr>
            <a:xfrm>
              <a:off x="2241" y="1868"/>
              <a:ext cx="15758" cy="82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文本框 3"/>
            <p:cNvSpPr txBox="1"/>
            <p:nvPr/>
          </p:nvSpPr>
          <p:spPr>
            <a:xfrm>
              <a:off x="273" y="1732"/>
              <a:ext cx="1968" cy="85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7F7D1"/>
                  </a:solidFill>
                </a14:hiddenFill>
              </a:ext>
            </a:ex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Simon: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73" y="3594"/>
              <a:ext cx="1968" cy="85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7F7D1"/>
                  </a:solidFill>
                </a14:hiddenFill>
              </a:ext>
            </a:ex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Simon: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73" y="6758"/>
              <a:ext cx="1968" cy="85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7F7D1"/>
                  </a:solidFill>
                </a14:hiddenFill>
              </a:ext>
            </a:ex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Simon: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73" y="8622"/>
              <a:ext cx="1968" cy="85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7F7D1"/>
                  </a:solidFill>
                </a14:hiddenFill>
              </a:ext>
            </a:ex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Simon: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89" y="2700"/>
              <a:ext cx="1968" cy="85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7F7D1"/>
                  </a:solidFill>
                </a14:hiddenFill>
              </a:ext>
            </a:ex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Will: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13" y="4562"/>
              <a:ext cx="1968" cy="85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7F7D1"/>
                  </a:solidFill>
                </a14:hiddenFill>
              </a:ext>
            </a:ex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Will: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89" y="7722"/>
              <a:ext cx="1968" cy="85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7F7D1"/>
                  </a:solidFill>
                </a14:hiddenFill>
              </a:ext>
            </a:ex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Will: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173605" y="467995"/>
            <a:ext cx="7844790" cy="623570"/>
          </a:xfrm>
          <a:prstGeom prst="rect">
            <a:avLst/>
          </a:prstGeom>
          <a:solidFill>
            <a:srgbClr val="FBE5D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Q1 : Does Will like sweet foods? Why?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70430" y="467995"/>
            <a:ext cx="7844790" cy="623570"/>
          </a:xfrm>
          <a:prstGeom prst="rect">
            <a:avLst/>
          </a:prstGeom>
          <a:solidFill>
            <a:srgbClr val="FBE5D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Q2 : Does Simon like sweet foods? Why?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14880" y="466090"/>
            <a:ext cx="7844790" cy="623570"/>
          </a:xfrm>
          <a:prstGeom prst="rect">
            <a:avLst/>
          </a:prstGeom>
          <a:solidFill>
            <a:srgbClr val="FBE5D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 life without health is like a river without water!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712595" y="2207895"/>
            <a:ext cx="3795395" cy="8255"/>
          </a:xfrm>
          <a:prstGeom prst="line">
            <a:avLst/>
          </a:prstGeom>
          <a:ln w="38100" cmpd="sng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1733550" y="3412490"/>
            <a:ext cx="5414010" cy="12065"/>
          </a:xfrm>
          <a:prstGeom prst="line">
            <a:avLst/>
          </a:prstGeom>
          <a:ln w="38100" cmpd="sng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712595" y="4831715"/>
            <a:ext cx="5541645" cy="11430"/>
          </a:xfrm>
          <a:prstGeom prst="line">
            <a:avLst/>
          </a:prstGeom>
          <a:ln w="38100" cmpd="sng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712595" y="5974715"/>
            <a:ext cx="9752965" cy="19685"/>
          </a:xfrm>
          <a:prstGeom prst="line">
            <a:avLst/>
          </a:prstGeom>
          <a:ln w="38100" cmpd="sng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1733550" y="6444615"/>
            <a:ext cx="3044190" cy="6350"/>
          </a:xfrm>
          <a:prstGeom prst="line">
            <a:avLst/>
          </a:prstGeom>
          <a:ln w="38100" cmpd="sng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bldLvl="0" animBg="1"/>
      <p:bldP spid="21" grpId="1" animBg="1"/>
      <p:bldP spid="22" grpId="1" animBg="1"/>
      <p:bldP spid="22" grpId="2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000490" y="2118995"/>
            <a:ext cx="1621790" cy="2870200"/>
            <a:chOff x="12055" y="3119"/>
            <a:chExt cx="2554" cy="4520"/>
          </a:xfrm>
        </p:grpSpPr>
        <p:pic>
          <p:nvPicPr>
            <p:cNvPr id="7" name="图片 6" descr="告别 2024 (6)"/>
            <p:cNvPicPr>
              <a:picLocks noChangeAspect="1"/>
            </p:cNvPicPr>
            <p:nvPr/>
          </p:nvPicPr>
          <p:blipFill>
            <a:blip r:embed="rId2"/>
            <a:srcRect l="26876" t="14536" r="27830" b="25870"/>
            <a:stretch>
              <a:fillRect/>
            </a:stretch>
          </p:blipFill>
          <p:spPr>
            <a:xfrm>
              <a:off x="12055" y="3119"/>
              <a:ext cx="2554" cy="3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文本框 25"/>
            <p:cNvSpPr txBox="1"/>
            <p:nvPr/>
          </p:nvSpPr>
          <p:spPr>
            <a:xfrm>
              <a:off x="12523" y="6699"/>
              <a:ext cx="1619" cy="940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Will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45210" y="2118995"/>
            <a:ext cx="1760220" cy="2940050"/>
            <a:chOff x="3404" y="3009"/>
            <a:chExt cx="2772" cy="463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rcRect l="23366" t="31202" r="30796"/>
            <a:stretch>
              <a:fillRect/>
            </a:stretch>
          </p:blipFill>
          <p:spPr>
            <a:xfrm>
              <a:off x="3404" y="3009"/>
              <a:ext cx="2773" cy="3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文本框 8"/>
            <p:cNvSpPr txBox="1"/>
            <p:nvPr/>
          </p:nvSpPr>
          <p:spPr>
            <a:xfrm>
              <a:off x="3807" y="6699"/>
              <a:ext cx="1968" cy="940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Simon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4"/>
            </p:custDataLst>
          </p:nvPr>
        </p:nvGrpSpPr>
        <p:grpSpPr>
          <a:xfrm>
            <a:off x="6336572" y="4159429"/>
            <a:ext cx="2179333" cy="829278"/>
            <a:chOff x="8345" y="8893"/>
            <a:chExt cx="2892" cy="630"/>
          </a:xfrm>
        </p:grpSpPr>
        <p:sp>
          <p:nvSpPr>
            <p:cNvPr id="13" name="椭圆形标注 12"/>
            <p:cNvSpPr/>
            <p:nvPr>
              <p:custDataLst>
                <p:tags r:id="rId5"/>
              </p:custDataLst>
            </p:nvPr>
          </p:nvSpPr>
          <p:spPr>
            <a:xfrm>
              <a:off x="8345" y="8893"/>
              <a:ext cx="2826" cy="630"/>
            </a:xfrm>
            <a:prstGeom prst="wedgeEllipseCallout">
              <a:avLst>
                <a:gd name="adj1" fmla="val 77079"/>
                <a:gd name="adj2" fmla="val -6357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6"/>
              </p:custDataLst>
            </p:nvPr>
          </p:nvSpPr>
          <p:spPr>
            <a:xfrm>
              <a:off x="8538" y="8947"/>
              <a:ext cx="2699" cy="5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Wonderful! 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>
            <a:off x="3706173" y="1599739"/>
            <a:ext cx="4131570" cy="1935086"/>
            <a:chOff x="4193" y="9240"/>
            <a:chExt cx="7382" cy="1470"/>
          </a:xfrm>
        </p:grpSpPr>
        <p:sp>
          <p:nvSpPr>
            <p:cNvPr id="24" name="椭圆形标注 23"/>
            <p:cNvSpPr/>
            <p:nvPr>
              <p:custDataLst>
                <p:tags r:id="rId8"/>
              </p:custDataLst>
            </p:nvPr>
          </p:nvSpPr>
          <p:spPr>
            <a:xfrm>
              <a:off x="4193" y="9240"/>
              <a:ext cx="7382" cy="1470"/>
            </a:xfrm>
            <a:prstGeom prst="wedgeEllipseCallout">
              <a:avLst>
                <a:gd name="adj1" fmla="val -66299"/>
                <a:gd name="adj2" fmla="val 2051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9"/>
              </p:custDataLst>
            </p:nvPr>
          </p:nvSpPr>
          <p:spPr>
            <a:xfrm>
              <a:off x="5063" y="9344"/>
              <a:ext cx="6310" cy="12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Finished! Then we can buy some new clothes.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210" y="558800"/>
            <a:ext cx="3993515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buNone/>
            </a:pPr>
            <a:r>
              <a:rPr lang="en-US" altLang="zh-CN" sz="32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Asking questions</a:t>
            </a:r>
            <a:endParaRPr lang="en-US" altLang="zh-CN" sz="32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5340" y="1257300"/>
            <a:ext cx="9827895" cy="4904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Will: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_______ do you want to buy for the new year?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Simon: 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coat made of cotton. 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Will: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coat do you like best?				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Simon: 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the red one best.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Will: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 you like it?					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Simon: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Because red is my favourite colour.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Will: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does this coat cost?					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Simon: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costs me 300 yuan. 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735455" y="1403350"/>
            <a:ext cx="1510030" cy="527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50365" y="2578100"/>
            <a:ext cx="1510030" cy="527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Which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865" y="4927600"/>
            <a:ext cx="2165350" cy="527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How much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22705" y="3752850"/>
            <a:ext cx="2165350" cy="527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Why 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6155" y="6322060"/>
            <a:ext cx="1045845" cy="5359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210" y="558800"/>
            <a:ext cx="3993515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buNone/>
            </a:pPr>
            <a:r>
              <a:rPr lang="en-US" altLang="zh-CN" sz="32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Asking questions</a:t>
            </a:r>
            <a:endParaRPr lang="en-US" altLang="zh-CN" sz="32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5340" y="1014095"/>
            <a:ext cx="9827895" cy="5518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Will: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_______ do you often go shopping with?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Simon: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 usually go shopping with my mother.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Will: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_______ she good at choosing clothes?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Simon: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Yes, she is.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Will: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_______ do you go shopping?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Simon: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go shopping at the new mall near my school.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Will: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__________ do you buy new clothes?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Simon: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Once a month. 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Will: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_______you like buying new clothes?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Simon: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Of course!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820545" y="1119505"/>
            <a:ext cx="1510030" cy="527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Who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04340" y="2188845"/>
            <a:ext cx="1510030" cy="527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04340" y="3332480"/>
            <a:ext cx="1510030" cy="527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Where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04340" y="4476115"/>
            <a:ext cx="2207895" cy="527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How often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25905" y="5559425"/>
            <a:ext cx="2207895" cy="527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 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240" y="1598930"/>
            <a:ext cx="2273935" cy="37382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组合 10"/>
          <p:cNvGrpSpPr/>
          <p:nvPr/>
        </p:nvGrpSpPr>
        <p:grpSpPr>
          <a:xfrm>
            <a:off x="1690370" y="436245"/>
            <a:ext cx="1631950" cy="2870200"/>
            <a:chOff x="12055" y="3119"/>
            <a:chExt cx="2570" cy="4520"/>
          </a:xfrm>
        </p:grpSpPr>
        <p:pic>
          <p:nvPicPr>
            <p:cNvPr id="7" name="图片 6" descr="告别 2024 (6)"/>
            <p:cNvPicPr>
              <a:picLocks noChangeAspect="1"/>
            </p:cNvPicPr>
            <p:nvPr/>
          </p:nvPicPr>
          <p:blipFill>
            <a:blip r:embed="rId3"/>
            <a:srcRect l="26876" t="14536" r="27830" b="25870"/>
            <a:stretch>
              <a:fillRect/>
            </a:stretch>
          </p:blipFill>
          <p:spPr>
            <a:xfrm>
              <a:off x="12055" y="3119"/>
              <a:ext cx="2570" cy="32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文本框 25"/>
            <p:cNvSpPr txBox="1"/>
            <p:nvPr/>
          </p:nvSpPr>
          <p:spPr>
            <a:xfrm>
              <a:off x="12523" y="6699"/>
              <a:ext cx="1619" cy="940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Will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90370" y="3614420"/>
            <a:ext cx="1570990" cy="2569845"/>
            <a:chOff x="3604" y="3375"/>
            <a:chExt cx="2474" cy="404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rcRect l="23366" t="31202" r="30796"/>
            <a:stretch>
              <a:fillRect/>
            </a:stretch>
          </p:blipFill>
          <p:spPr>
            <a:xfrm>
              <a:off x="3604" y="3375"/>
              <a:ext cx="2474" cy="27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文本框 8"/>
            <p:cNvSpPr txBox="1"/>
            <p:nvPr/>
          </p:nvSpPr>
          <p:spPr>
            <a:xfrm>
              <a:off x="3807" y="6482"/>
              <a:ext cx="1968" cy="940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Simon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5"/>
            </p:custDataLst>
          </p:nvPr>
        </p:nvGrpSpPr>
        <p:grpSpPr>
          <a:xfrm>
            <a:off x="3993452" y="4600119"/>
            <a:ext cx="4306670" cy="1686199"/>
            <a:chOff x="6337" y="8893"/>
            <a:chExt cx="5715" cy="1281"/>
          </a:xfrm>
        </p:grpSpPr>
        <p:sp>
          <p:nvSpPr>
            <p:cNvPr id="13" name="椭圆形标注 12"/>
            <p:cNvSpPr/>
            <p:nvPr>
              <p:custDataLst>
                <p:tags r:id="rId6"/>
              </p:custDataLst>
            </p:nvPr>
          </p:nvSpPr>
          <p:spPr>
            <a:xfrm>
              <a:off x="6337" y="8893"/>
              <a:ext cx="5715" cy="1281"/>
            </a:xfrm>
            <a:prstGeom prst="wedgeEllipseCallout">
              <a:avLst>
                <a:gd name="adj1" fmla="val -59361"/>
                <a:gd name="adj2" fmla="val -3760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7"/>
              </p:custDataLst>
            </p:nvPr>
          </p:nvSpPr>
          <p:spPr>
            <a:xfrm>
              <a:off x="7042" y="8893"/>
              <a:ext cx="5010" cy="112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Hanfu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 one type of traditional clothes in China.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8"/>
            </p:custDataLst>
          </p:nvPr>
        </p:nvGrpSpPr>
        <p:grpSpPr>
          <a:xfrm>
            <a:off x="4140200" y="795211"/>
            <a:ext cx="3994785" cy="1489962"/>
            <a:chOff x="4193" y="9409"/>
            <a:chExt cx="7382" cy="1132"/>
          </a:xfrm>
        </p:grpSpPr>
        <p:sp>
          <p:nvSpPr>
            <p:cNvPr id="24" name="椭圆形标注 23"/>
            <p:cNvSpPr/>
            <p:nvPr>
              <p:custDataLst>
                <p:tags r:id="rId9"/>
              </p:custDataLst>
            </p:nvPr>
          </p:nvSpPr>
          <p:spPr>
            <a:xfrm>
              <a:off x="4193" y="9409"/>
              <a:ext cx="7382" cy="1132"/>
            </a:xfrm>
            <a:prstGeom prst="wedgeEllipseCallout">
              <a:avLst>
                <a:gd name="adj1" fmla="val -63654"/>
                <a:gd name="adj2" fmla="val 2105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10"/>
              </p:custDataLst>
            </p:nvPr>
          </p:nvSpPr>
          <p:spPr>
            <a:xfrm>
              <a:off x="5063" y="9533"/>
              <a:ext cx="6309" cy="8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are people over there wearing?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690370" y="436245"/>
            <a:ext cx="1631950" cy="2870200"/>
            <a:chOff x="12055" y="3119"/>
            <a:chExt cx="2570" cy="4520"/>
          </a:xfrm>
        </p:grpSpPr>
        <p:pic>
          <p:nvPicPr>
            <p:cNvPr id="7" name="图片 6" descr="告别 2024 (6)"/>
            <p:cNvPicPr>
              <a:picLocks noChangeAspect="1"/>
            </p:cNvPicPr>
            <p:nvPr/>
          </p:nvPicPr>
          <p:blipFill>
            <a:blip r:embed="rId2"/>
            <a:srcRect l="26876" t="14536" r="27830" b="25870"/>
            <a:stretch>
              <a:fillRect/>
            </a:stretch>
          </p:blipFill>
          <p:spPr>
            <a:xfrm>
              <a:off x="12055" y="3119"/>
              <a:ext cx="2570" cy="32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文本框 25"/>
            <p:cNvSpPr txBox="1"/>
            <p:nvPr/>
          </p:nvSpPr>
          <p:spPr>
            <a:xfrm>
              <a:off x="12523" y="6699"/>
              <a:ext cx="1619" cy="940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Will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90370" y="3614420"/>
            <a:ext cx="1570990" cy="2569845"/>
            <a:chOff x="3604" y="3375"/>
            <a:chExt cx="2474" cy="404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rcRect l="23366" t="31202" r="30796"/>
            <a:stretch>
              <a:fillRect/>
            </a:stretch>
          </p:blipFill>
          <p:spPr>
            <a:xfrm>
              <a:off x="3604" y="3375"/>
              <a:ext cx="2474" cy="27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文本框 8"/>
            <p:cNvSpPr txBox="1"/>
            <p:nvPr/>
          </p:nvSpPr>
          <p:spPr>
            <a:xfrm>
              <a:off x="3807" y="6482"/>
              <a:ext cx="1968" cy="940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Simon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4"/>
            </p:custDataLst>
          </p:nvPr>
        </p:nvGrpSpPr>
        <p:grpSpPr>
          <a:xfrm>
            <a:off x="4157282" y="4663302"/>
            <a:ext cx="2464184" cy="924053"/>
            <a:chOff x="6337" y="8941"/>
            <a:chExt cx="3270" cy="702"/>
          </a:xfrm>
        </p:grpSpPr>
        <p:sp>
          <p:nvSpPr>
            <p:cNvPr id="13" name="椭圆形标注 12"/>
            <p:cNvSpPr/>
            <p:nvPr>
              <p:custDataLst>
                <p:tags r:id="rId5"/>
              </p:custDataLst>
            </p:nvPr>
          </p:nvSpPr>
          <p:spPr>
            <a:xfrm>
              <a:off x="6337" y="8941"/>
              <a:ext cx="3270" cy="702"/>
            </a:xfrm>
            <a:prstGeom prst="wedgeEllipseCallout">
              <a:avLst>
                <a:gd name="adj1" fmla="val -59789"/>
                <a:gd name="adj2" fmla="val -2504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6"/>
              </p:custDataLst>
            </p:nvPr>
          </p:nvSpPr>
          <p:spPr>
            <a:xfrm>
              <a:off x="6760" y="9001"/>
              <a:ext cx="2652" cy="45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Because...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>
            <a:off x="4140200" y="572770"/>
            <a:ext cx="4731834" cy="1934845"/>
            <a:chOff x="4193" y="9240"/>
            <a:chExt cx="8744" cy="1470"/>
          </a:xfrm>
        </p:grpSpPr>
        <p:sp>
          <p:nvSpPr>
            <p:cNvPr id="24" name="椭圆形标注 23"/>
            <p:cNvSpPr/>
            <p:nvPr>
              <p:custDataLst>
                <p:tags r:id="rId8"/>
              </p:custDataLst>
            </p:nvPr>
          </p:nvSpPr>
          <p:spPr>
            <a:xfrm>
              <a:off x="4193" y="9240"/>
              <a:ext cx="8517" cy="1470"/>
            </a:xfrm>
            <a:prstGeom prst="wedgeEllipseCallout">
              <a:avLst>
                <a:gd name="adj1" fmla="val -63654"/>
                <a:gd name="adj2" fmla="val 2105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9"/>
              </p:custDataLst>
            </p:nvPr>
          </p:nvSpPr>
          <p:spPr>
            <a:xfrm>
              <a:off x="5063" y="9344"/>
              <a:ext cx="7874" cy="12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Why do people choose to wear </a:t>
              </a:r>
              <a:r>
                <a:rPr lang="en-US" altLang="zh-CN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Hanfu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during the Spring Festival?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32240" y="1598930"/>
            <a:ext cx="2273935" cy="37382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告别 2024 (6)"/>
          <p:cNvPicPr>
            <a:picLocks noChangeAspect="1"/>
          </p:cNvPicPr>
          <p:nvPr/>
        </p:nvPicPr>
        <p:blipFill>
          <a:blip r:embed="rId2"/>
          <a:srcRect l="26876" t="14536" r="27830" b="25870"/>
          <a:stretch>
            <a:fillRect/>
          </a:stretch>
        </p:blipFill>
        <p:spPr>
          <a:xfrm>
            <a:off x="9000490" y="2118995"/>
            <a:ext cx="1621790" cy="21348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9"/>
          <p:cNvGrpSpPr/>
          <p:nvPr/>
        </p:nvGrpSpPr>
        <p:grpSpPr>
          <a:xfrm>
            <a:off x="613410" y="2118995"/>
            <a:ext cx="2920365" cy="3333750"/>
            <a:chOff x="2596" y="3009"/>
            <a:chExt cx="4599" cy="52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rcRect l="23366" t="31202" r="30796"/>
            <a:stretch>
              <a:fillRect/>
            </a:stretch>
          </p:blipFill>
          <p:spPr>
            <a:xfrm>
              <a:off x="3404" y="3009"/>
              <a:ext cx="2773" cy="3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文本框 8"/>
            <p:cNvSpPr txBox="1"/>
            <p:nvPr/>
          </p:nvSpPr>
          <p:spPr>
            <a:xfrm>
              <a:off x="2596" y="6699"/>
              <a:ext cx="4599" cy="1560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Simon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Chinese student</a:t>
              </a:r>
              <a:endPara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4"/>
            </p:custDataLst>
          </p:nvPr>
        </p:nvGrpSpPr>
        <p:grpSpPr>
          <a:xfrm>
            <a:off x="4401965" y="1242466"/>
            <a:ext cx="4175225" cy="1498047"/>
            <a:chOff x="3858" y="8848"/>
            <a:chExt cx="7460" cy="1138"/>
          </a:xfrm>
        </p:grpSpPr>
        <p:sp>
          <p:nvSpPr>
            <p:cNvPr id="13" name="椭圆形标注 12"/>
            <p:cNvSpPr/>
            <p:nvPr>
              <p:custDataLst>
                <p:tags r:id="rId5"/>
              </p:custDataLst>
            </p:nvPr>
          </p:nvSpPr>
          <p:spPr>
            <a:xfrm>
              <a:off x="3858" y="8848"/>
              <a:ext cx="7460" cy="1138"/>
            </a:xfrm>
            <a:prstGeom prst="wedgeEllipseCallout">
              <a:avLst>
                <a:gd name="adj1" fmla="val 52686"/>
                <a:gd name="adj2" fmla="val 6276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6"/>
              </p:custDataLst>
            </p:nvPr>
          </p:nvSpPr>
          <p:spPr>
            <a:xfrm>
              <a:off x="4238" y="8986"/>
              <a:ext cx="7079" cy="92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do you usually do for the Spring Festival?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>
            <a:off x="3603938" y="3716194"/>
            <a:ext cx="2537037" cy="972809"/>
            <a:chOff x="4193" y="9240"/>
            <a:chExt cx="4533" cy="739"/>
          </a:xfrm>
        </p:grpSpPr>
        <p:sp>
          <p:nvSpPr>
            <p:cNvPr id="24" name="椭圆形标注 23"/>
            <p:cNvSpPr/>
            <p:nvPr>
              <p:custDataLst>
                <p:tags r:id="rId8"/>
              </p:custDataLst>
            </p:nvPr>
          </p:nvSpPr>
          <p:spPr>
            <a:xfrm>
              <a:off x="4193" y="9240"/>
              <a:ext cx="4533" cy="739"/>
            </a:xfrm>
            <a:prstGeom prst="wedgeEllipseCallout">
              <a:avLst>
                <a:gd name="adj1" fmla="val -63478"/>
                <a:gd name="adj2" fmla="val -60396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9"/>
              </p:custDataLst>
            </p:nvPr>
          </p:nvSpPr>
          <p:spPr>
            <a:xfrm>
              <a:off x="5151" y="9315"/>
              <a:ext cx="3429" cy="5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We...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096885" y="4392295"/>
            <a:ext cx="3429000" cy="1407160"/>
          </a:xfrm>
          <a:prstGeom prst="rect">
            <a:avLst/>
          </a:prstGeom>
          <a:solidFill>
            <a:srgbClr val="F7F7D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exchange student from England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000490" y="2118995"/>
            <a:ext cx="1621790" cy="2870200"/>
            <a:chOff x="12055" y="3119"/>
            <a:chExt cx="2554" cy="4520"/>
          </a:xfrm>
        </p:grpSpPr>
        <p:pic>
          <p:nvPicPr>
            <p:cNvPr id="7" name="图片 6" descr="告别 2024 (6)"/>
            <p:cNvPicPr>
              <a:picLocks noChangeAspect="1"/>
            </p:cNvPicPr>
            <p:nvPr/>
          </p:nvPicPr>
          <p:blipFill>
            <a:blip r:embed="rId2"/>
            <a:srcRect l="26876" t="14536" r="27830" b="25870"/>
            <a:stretch>
              <a:fillRect/>
            </a:stretch>
          </p:blipFill>
          <p:spPr>
            <a:xfrm>
              <a:off x="12055" y="3119"/>
              <a:ext cx="2554" cy="3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文本框 25"/>
            <p:cNvSpPr txBox="1"/>
            <p:nvPr/>
          </p:nvSpPr>
          <p:spPr>
            <a:xfrm>
              <a:off x="12523" y="6699"/>
              <a:ext cx="1619" cy="940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Will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45210" y="2118995"/>
            <a:ext cx="1760220" cy="2940050"/>
            <a:chOff x="3404" y="3009"/>
            <a:chExt cx="2772" cy="463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rcRect l="23366" t="31202" r="30796"/>
            <a:stretch>
              <a:fillRect/>
            </a:stretch>
          </p:blipFill>
          <p:spPr>
            <a:xfrm>
              <a:off x="3404" y="3009"/>
              <a:ext cx="2773" cy="3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文本框 8"/>
            <p:cNvSpPr txBox="1"/>
            <p:nvPr/>
          </p:nvSpPr>
          <p:spPr>
            <a:xfrm>
              <a:off x="3807" y="6699"/>
              <a:ext cx="1968" cy="940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Simon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4"/>
            </p:custDataLst>
          </p:nvPr>
        </p:nvGrpSpPr>
        <p:grpSpPr>
          <a:xfrm>
            <a:off x="5330888" y="4182745"/>
            <a:ext cx="3365500" cy="829310"/>
            <a:chOff x="8345" y="8893"/>
            <a:chExt cx="3371" cy="630"/>
          </a:xfrm>
        </p:grpSpPr>
        <p:sp>
          <p:nvSpPr>
            <p:cNvPr id="13" name="椭圆形标注 12"/>
            <p:cNvSpPr/>
            <p:nvPr>
              <p:custDataLst>
                <p:tags r:id="rId5"/>
              </p:custDataLst>
            </p:nvPr>
          </p:nvSpPr>
          <p:spPr>
            <a:xfrm>
              <a:off x="8345" y="8893"/>
              <a:ext cx="2826" cy="630"/>
            </a:xfrm>
            <a:prstGeom prst="wedgeEllipseCallout">
              <a:avLst>
                <a:gd name="adj1" fmla="val 72186"/>
                <a:gd name="adj2" fmla="val -5972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6"/>
              </p:custDataLst>
            </p:nvPr>
          </p:nvSpPr>
          <p:spPr>
            <a:xfrm>
              <a:off x="8345" y="8947"/>
              <a:ext cx="3371" cy="5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They are so busy!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>
            <a:off x="3706173" y="1948989"/>
            <a:ext cx="4018514" cy="1365091"/>
            <a:chOff x="4193" y="9240"/>
            <a:chExt cx="7180" cy="1037"/>
          </a:xfrm>
        </p:grpSpPr>
        <p:sp>
          <p:nvSpPr>
            <p:cNvPr id="24" name="椭圆形标注 23"/>
            <p:cNvSpPr/>
            <p:nvPr>
              <p:custDataLst>
                <p:tags r:id="rId8"/>
              </p:custDataLst>
            </p:nvPr>
          </p:nvSpPr>
          <p:spPr>
            <a:xfrm>
              <a:off x="4193" y="9240"/>
              <a:ext cx="6872" cy="1037"/>
            </a:xfrm>
            <a:prstGeom prst="wedgeEllipseCallout">
              <a:avLst>
                <a:gd name="adj1" fmla="val -66299"/>
                <a:gd name="adj2" fmla="val 2051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9"/>
              </p:custDataLst>
            </p:nvPr>
          </p:nvSpPr>
          <p:spPr>
            <a:xfrm>
              <a:off x="5063" y="9344"/>
              <a:ext cx="6310" cy="9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Mum, Dad, we are back! 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210" y="618490"/>
            <a:ext cx="6713220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32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Present continuous tense</a:t>
            </a:r>
            <a:endParaRPr lang="en-US" altLang="zh-CN" sz="32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0395" y="2728595"/>
            <a:ext cx="11262995" cy="2724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 They__________________the Spring Festival. Simon’s mum____________the room and his father____________the Spring Festival couplets. What about his grandma? Oh, she__________the meal. His cousins____________the dragon dance from his grandpa. 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8040" y="1621790"/>
            <a:ext cx="7995285" cy="664210"/>
          </a:xfrm>
          <a:prstGeom prst="rect">
            <a:avLst/>
          </a:prstGeom>
          <a:solidFill>
            <a:srgbClr val="FBE5D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ready for      clean      put up      cook      learn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370070" y="2901315"/>
            <a:ext cx="3647440" cy="527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are getting ready for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09140" y="3545840"/>
            <a:ext cx="3647440" cy="527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is cleaning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58380" y="3525520"/>
            <a:ext cx="3647440" cy="527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is putting up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1205" y="4149725"/>
            <a:ext cx="3647440" cy="527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is cooking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9325" y="4804410"/>
            <a:ext cx="3647440" cy="527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are learning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45210" y="618490"/>
            <a:ext cx="6713220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32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Present continuous tense</a:t>
            </a:r>
            <a:endParaRPr lang="en-US" altLang="zh-CN" sz="32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92125" y="1299210"/>
          <a:ext cx="11207750" cy="4801870"/>
        </p:xfrm>
        <a:graphic>
          <a:graphicData uri="http://schemas.openxmlformats.org/drawingml/2006/table">
            <a:tbl>
              <a:tblPr firstRow="1" firstCol="1" bandRow="1"/>
              <a:tblGrid>
                <a:gridCol w="1553845"/>
                <a:gridCol w="9653905"/>
              </a:tblGrid>
              <a:tr h="1189990">
                <a:tc>
                  <a:txBody>
                    <a:bodyPr/>
                    <a:p>
                      <a:pPr algn="ctr"/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D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Present continuous tense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(</a:t>
                      </a:r>
                      <a:r>
                        <a:rPr lang="zh-CN" sz="2800" b="1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现在进行时</a:t>
                      </a:r>
                      <a:r>
                        <a:rPr lang="en-US" sz="2800" b="1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)</a:t>
                      </a:r>
                      <a:endParaRPr lang="en-US" sz="2800" b="1" kern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D1"/>
                    </a:solidFill>
                  </a:tcPr>
                </a:tc>
              </a:tr>
              <a:tr h="1021080">
                <a:tc>
                  <a:txBody>
                    <a:bodyPr/>
                    <a:p>
                      <a:pPr algn="ctr"/>
                      <a:r>
                        <a:rPr lang="zh-CN" sz="3200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用法</a:t>
                      </a:r>
                      <a:endParaRPr lang="zh-CN" sz="3200" kern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endParaRPr lang="zh-CN" sz="2800" kern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3285">
                <a:tc>
                  <a:txBody>
                    <a:bodyPr/>
                    <a:p>
                      <a:pPr algn="ctr"/>
                      <a:r>
                        <a:rPr lang="zh-CN" sz="3200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构成</a:t>
                      </a:r>
                      <a:endParaRPr lang="zh-CN" sz="3200" kern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endParaRPr lang="en-US" sz="2800" kern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07515">
                <a:tc>
                  <a:txBody>
                    <a:bodyPr/>
                    <a:p>
                      <a:pPr algn="ctr"/>
                      <a:r>
                        <a:rPr lang="zh-CN" sz="3200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提示</a:t>
                      </a:r>
                      <a:endParaRPr lang="zh-CN" sz="3200" kern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2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2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2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477770" y="2720340"/>
            <a:ext cx="8082280" cy="570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kern="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表示</a:t>
            </a:r>
            <a:r>
              <a:rPr lang="zh-CN" sz="2800" b="1" u="sng" kern="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现在或</a:t>
            </a:r>
            <a:r>
              <a:rPr lang="zh-CN" sz="2800" b="1" u="sng" kern="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现阶段正在进行或发生的动作</a:t>
            </a:r>
            <a:r>
              <a:rPr lang="zh-CN" sz="2800" kern="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41600" y="3671570"/>
            <a:ext cx="7753985" cy="570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28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 + doing</a:t>
            </a:r>
            <a:r>
              <a:rPr lang="en-US" sz="2800" kern="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</a:t>
            </a:r>
            <a:r>
              <a:rPr lang="zh-CN" sz="2800" kern="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动</a:t>
            </a:r>
            <a:r>
              <a:rPr lang="zh-CN" sz="2800" kern="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词</a:t>
            </a:r>
            <a:r>
              <a:rPr lang="en-US" sz="28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-ing</a:t>
            </a:r>
            <a:r>
              <a:rPr lang="zh-CN" sz="2800" kern="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形式</a:t>
            </a:r>
            <a:r>
              <a:rPr lang="en-US" sz="2800" kern="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37715" y="4343400"/>
            <a:ext cx="9949815" cy="1757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1. </a:t>
            </a:r>
            <a:r>
              <a:rPr lang="zh-CN" alt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鲜明</a:t>
            </a:r>
            <a:r>
              <a:rPr lang="zh-CN" altLang="en-US" sz="2400" b="1" kern="0" dirty="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时间状语：</a:t>
            </a:r>
            <a:r>
              <a:rPr lang="en-US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now,</a:t>
            </a:r>
            <a:r>
              <a:rPr lang="en-US" alt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</a:t>
            </a:r>
            <a:r>
              <a:rPr lang="en-US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right now, </a:t>
            </a:r>
            <a:r>
              <a:rPr lang="en-US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</a:t>
            </a:r>
            <a:r>
              <a:rPr lang="en-US" alt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</a:t>
            </a:r>
            <a:r>
              <a:rPr lang="en-US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</a:t>
            </a:r>
            <a:r>
              <a:rPr lang="en-US" alt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</a:t>
            </a:r>
            <a:r>
              <a:rPr lang="en-US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moment, these days, It’s...o’clock...</a:t>
            </a:r>
            <a:endParaRPr lang="en-US" altLang="zh-CN" sz="24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2. </a:t>
            </a:r>
            <a:r>
              <a:rPr lang="zh-CN" alt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明确提示词</a:t>
            </a:r>
            <a:r>
              <a:rPr lang="zh-CN" alt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Look!/Listen!...</a:t>
            </a:r>
            <a:endParaRPr lang="en-US" altLang="zh-CN" sz="24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上下文语境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45610" y="5271135"/>
            <a:ext cx="39325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</a:t>
            </a:r>
            <a:r>
              <a:rPr lang="en-US" altLang="zh-CN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Where is your father?</a:t>
            </a:r>
            <a:endParaRPr lang="en-US" altLang="zh-CN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zh-CN" altLang="zh-CN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</a:t>
            </a:r>
            <a:r>
              <a:rPr lang="en-US" altLang="zh-CN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Oh, he </a:t>
            </a: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 cleaning</a:t>
            </a:r>
            <a:r>
              <a:rPr lang="en-US" altLang="zh-CN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his car.</a:t>
            </a:r>
            <a:endParaRPr lang="en-US" altLang="zh-CN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045210" y="618490"/>
            <a:ext cx="6713220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buNone/>
            </a:pPr>
            <a:r>
              <a:rPr lang="en-US" altLang="zh-CN" sz="32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Present continuous tense</a:t>
            </a:r>
            <a:endParaRPr lang="en-US" altLang="zh-CN" sz="32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2147570"/>
            <a:ext cx="11200765" cy="2900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4308475" y="2235835"/>
            <a:ext cx="1130935" cy="502920"/>
          </a:xfrm>
          <a:prstGeom prst="rect">
            <a:avLst/>
          </a:prstGeom>
          <a:solidFill>
            <a:srgbClr val="E2F3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367520" y="2235835"/>
            <a:ext cx="1130935" cy="502920"/>
          </a:xfrm>
          <a:prstGeom prst="rect">
            <a:avLst/>
          </a:prstGeom>
          <a:solidFill>
            <a:srgbClr val="E2F3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19" name="矩形 18"/>
          <p:cNvSpPr/>
          <p:nvPr/>
        </p:nvSpPr>
        <p:spPr>
          <a:xfrm>
            <a:off x="4446270" y="2802255"/>
            <a:ext cx="1289050" cy="502920"/>
          </a:xfrm>
          <a:prstGeom prst="rect">
            <a:avLst/>
          </a:prstGeom>
          <a:solidFill>
            <a:srgbClr val="E2F3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20" name="矩形 19"/>
          <p:cNvSpPr/>
          <p:nvPr/>
        </p:nvSpPr>
        <p:spPr>
          <a:xfrm>
            <a:off x="9970770" y="2802255"/>
            <a:ext cx="1712595" cy="502920"/>
          </a:xfrm>
          <a:prstGeom prst="rect">
            <a:avLst/>
          </a:prstGeom>
          <a:solidFill>
            <a:srgbClr val="E2F3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21" name="矩形 20"/>
          <p:cNvSpPr/>
          <p:nvPr/>
        </p:nvSpPr>
        <p:spPr>
          <a:xfrm>
            <a:off x="4308475" y="3432175"/>
            <a:ext cx="2367915" cy="502920"/>
          </a:xfrm>
          <a:prstGeom prst="rect">
            <a:avLst/>
          </a:prstGeom>
          <a:solidFill>
            <a:srgbClr val="E2F3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22" name="矩形 21"/>
          <p:cNvSpPr/>
          <p:nvPr/>
        </p:nvSpPr>
        <p:spPr>
          <a:xfrm>
            <a:off x="9134475" y="3422015"/>
            <a:ext cx="1659890" cy="502920"/>
          </a:xfrm>
          <a:prstGeom prst="rect">
            <a:avLst/>
          </a:prstGeom>
          <a:solidFill>
            <a:srgbClr val="E2F3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23" name="矩形 22"/>
          <p:cNvSpPr/>
          <p:nvPr/>
        </p:nvSpPr>
        <p:spPr>
          <a:xfrm>
            <a:off x="4308475" y="4236720"/>
            <a:ext cx="3945255" cy="502920"/>
          </a:xfrm>
          <a:prstGeom prst="rect">
            <a:avLst/>
          </a:prstGeom>
          <a:solidFill>
            <a:srgbClr val="E2F3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24" name="矩形 23"/>
          <p:cNvSpPr/>
          <p:nvPr/>
        </p:nvSpPr>
        <p:spPr>
          <a:xfrm>
            <a:off x="9272270" y="4363720"/>
            <a:ext cx="1681480" cy="502920"/>
          </a:xfrm>
          <a:prstGeom prst="rect">
            <a:avLst/>
          </a:prstGeom>
          <a:solidFill>
            <a:srgbClr val="E2F3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39165" y="1883410"/>
          <a:ext cx="10466070" cy="3495675"/>
        </p:xfrm>
        <a:graphic>
          <a:graphicData uri="http://schemas.openxmlformats.org/drawingml/2006/table">
            <a:tbl>
              <a:tblPr firstRow="1" firstCol="1" bandRow="1"/>
              <a:tblGrid>
                <a:gridCol w="1673860"/>
                <a:gridCol w="4585335"/>
                <a:gridCol w="4206875"/>
              </a:tblGrid>
              <a:tr h="1283335">
                <a:tc>
                  <a:txBody>
                    <a:bodyPr/>
                    <a:p>
                      <a:pPr algn="ctr"/>
                      <a:r>
                        <a:rPr lang="en-US" sz="2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Simple present tense</a:t>
                      </a:r>
                      <a:endParaRPr lang="en-US" sz="2800" b="1" ker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/>
                      <a:r>
                        <a:rPr lang="en-US" sz="2800" b="1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(</a:t>
                      </a:r>
                      <a:r>
                        <a:rPr lang="zh-CN" sz="2800" b="1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一般现在时</a:t>
                      </a:r>
                      <a:r>
                        <a:rPr lang="en-US" altLang="zh-CN" sz="2800" b="1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)</a:t>
                      </a:r>
                      <a:endParaRPr lang="en-US" sz="2800" b="1" kern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D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8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Present continuous tense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(</a:t>
                      </a:r>
                      <a:r>
                        <a:rPr lang="zh-CN" sz="2800" b="1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现在进行时</a:t>
                      </a:r>
                      <a:r>
                        <a:rPr lang="en-US" sz="2800" b="1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)</a:t>
                      </a:r>
                      <a:endParaRPr lang="en-US" sz="2800" b="1" kern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D1"/>
                    </a:solidFill>
                  </a:tcPr>
                </a:tc>
              </a:tr>
              <a:tr h="1282700">
                <a:tc>
                  <a:txBody>
                    <a:bodyPr/>
                    <a:p>
                      <a:pPr algn="ctr"/>
                      <a:r>
                        <a:rPr lang="zh-CN" sz="2800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用法</a:t>
                      </a:r>
                      <a:endParaRPr lang="zh-CN" sz="2800" kern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/>
                      <a:endParaRPr lang="zh-CN" sz="2800" kern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/>
                      <a:r>
                        <a:rPr lang="zh-CN" sz="2800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现在进行时表示</a:t>
                      </a:r>
                      <a:r>
                        <a:rPr lang="zh-CN" sz="2800" b="1" u="sng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现在或</a:t>
                      </a:r>
                      <a:r>
                        <a:rPr lang="zh-CN" sz="2800" b="1" u="sng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现阶段正在进行或发生的动作</a:t>
                      </a:r>
                      <a:r>
                        <a:rPr lang="zh-CN" sz="2800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2800" kern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9640">
                <a:tc>
                  <a:txBody>
                    <a:bodyPr/>
                    <a:p>
                      <a:pPr algn="ctr"/>
                      <a:r>
                        <a:rPr lang="zh-CN" sz="2800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构成</a:t>
                      </a:r>
                      <a:endParaRPr lang="zh-CN" sz="2800" kern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endParaRPr lang="en-US" sz="2800" ker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 + doing</a:t>
                      </a:r>
                      <a:r>
                        <a:rPr lang="en-US" sz="2800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(</a:t>
                      </a:r>
                      <a:r>
                        <a:rPr lang="zh-CN" sz="2800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动</a:t>
                      </a:r>
                      <a:r>
                        <a:rPr lang="zh-CN" sz="2800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词</a:t>
                      </a:r>
                      <a:r>
                        <a:rPr lang="en-US" sz="2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-ing</a:t>
                      </a:r>
                      <a:r>
                        <a:rPr lang="zh-CN" sz="2800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形式</a:t>
                      </a:r>
                      <a:r>
                        <a:rPr lang="en-US" sz="2800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)</a:t>
                      </a:r>
                      <a:endParaRPr lang="en-US" sz="2800" kern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045210" y="618490"/>
            <a:ext cx="6713220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buNone/>
            </a:pPr>
            <a:r>
              <a:rPr lang="en-US" altLang="zh-CN" sz="32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Tense</a:t>
            </a:r>
            <a:endParaRPr lang="en-US" altLang="zh-CN" sz="32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82240" y="3234055"/>
            <a:ext cx="4483735" cy="11842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kern="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一般现在时表示</a:t>
            </a:r>
            <a:r>
              <a:rPr lang="zh-CN" sz="2800" b="1" u="sng" kern="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现在的状态</a:t>
            </a:r>
            <a:r>
              <a:rPr lang="zh-CN" sz="2800" kern="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sz="2800" b="1" u="sng" kern="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经常的或习惯性的动作</a:t>
            </a:r>
            <a:r>
              <a:rPr lang="zh-CN" sz="2800" kern="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82240" y="4629785"/>
            <a:ext cx="4483735" cy="581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28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do/does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39570" y="622300"/>
            <a:ext cx="9222105" cy="560705"/>
          </a:xfrm>
          <a:prstGeom prst="rect">
            <a:avLst/>
          </a:prstGeom>
          <a:solidFill>
            <a:srgbClr val="FBE5D6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3200" b="1" i="1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宋体" panose="02010600030101010101" pitchFamily="2" charset="-122"/>
                <a:sym typeface="+mn-ea"/>
              </a:rPr>
              <a:t>Finish </a:t>
            </a:r>
            <a:r>
              <a:rPr lang="en-US" altLang="zh-CN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宋体" panose="02010600030101010101" pitchFamily="2" charset="-122"/>
                <a:sym typeface="+mn-ea"/>
              </a:rPr>
              <a:t>the following sentences with proper tenses</a:t>
            </a:r>
            <a:r>
              <a:rPr lang="en-US" altLang="zh-CN" sz="3200" b="1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宋体" panose="02010600030101010101" pitchFamily="2" charset="-122"/>
                <a:sym typeface="+mn-ea"/>
              </a:rPr>
              <a:t>.</a:t>
            </a:r>
            <a:endParaRPr lang="en-US" altLang="zh-CN" sz="3200" b="1" i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5515" y="1325880"/>
            <a:ext cx="10610215" cy="51288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(1) Listen! Somebody __________(sing).</a:t>
            </a:r>
            <a:endParaRPr lang="zh-CN" altLang="zh-CN" sz="28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zh-CN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Lucy seldom____________(watch)TV in the evening, right?</a:t>
            </a:r>
            <a:endParaRPr lang="en-US" altLang="zh-CN" sz="2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zh-CN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Yes. But she ____________(watch) TV with kids now.</a:t>
            </a:r>
            <a:endParaRPr lang="zh-CN" altLang="zh-CN" sz="28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It’s 12 o’clock. We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_______________(celebrate) the new year.</a:t>
            </a:r>
            <a:endParaRPr lang="en-US" sz="2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(4) L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ook, we each _______(have) a nice present for New Year.</a:t>
            </a:r>
            <a:endParaRPr lang="en-US" altLang="zh-CN" sz="2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(5) </a:t>
            </a:r>
            <a:r>
              <a:rPr lang="zh-CN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Where’s your brother?   </a:t>
            </a:r>
            <a:endParaRPr lang="en-US" altLang="zh-CN" sz="2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zh-CN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He ____________(have) 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shower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zh-CN" sz="28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(6) </a:t>
            </a:r>
            <a:r>
              <a:rPr lang="zh-CN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Excuse me, but you ____________(sit) in my seat. </a:t>
            </a:r>
            <a:endParaRPr lang="en-US" altLang="zh-CN" sz="2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Oh, I’m sorry.</a:t>
            </a:r>
            <a:endParaRPr lang="en-US" altLang="zh-CN" sz="2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07840" y="1433830"/>
            <a:ext cx="16713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is singing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07180" y="1986280"/>
            <a:ext cx="16713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watches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33520" y="2508250"/>
            <a:ext cx="19462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is watching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07840" y="3104515"/>
            <a:ext cx="30784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are celebrating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58895" y="3642360"/>
            <a:ext cx="9861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have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15895" y="4744720"/>
            <a:ext cx="19964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is having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76495" y="5304155"/>
            <a:ext cx="17405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kern="100" spc="-50" dirty="0"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are sitting</a:t>
            </a:r>
            <a:endParaRPr lang="en-US" altLang="zh-CN" sz="2800" b="1" kern="100" spc="-50" dirty="0"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1470025" y="1433830"/>
            <a:ext cx="1125855" cy="5213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991600" y="2508885"/>
            <a:ext cx="893445" cy="5213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715895" y="1977390"/>
            <a:ext cx="1125855" cy="5213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403350" y="3030220"/>
            <a:ext cx="2322195" cy="5969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784985" y="4180205"/>
            <a:ext cx="3455035" cy="5969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2714" r="47500" b="38397"/>
          <a:stretch>
            <a:fillRect/>
          </a:stretch>
        </p:blipFill>
        <p:spPr bwMode="auto">
          <a:xfrm>
            <a:off x="10861675" y="5569585"/>
            <a:ext cx="1088390" cy="1032510"/>
          </a:xfrm>
          <a:prstGeom prst="flowChartConnector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925195" y="4246245"/>
            <a:ext cx="9937115" cy="1022985"/>
          </a:xfrm>
          <a:prstGeom prst="rect">
            <a:avLst/>
          </a:prstGeom>
          <a:solidFill>
            <a:srgbClr val="F7F7D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表示喜好、状态的动词不用进行时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know, understand, love, like, want, hope, hear, see, find, have(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拥有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6" grpId="0"/>
      <p:bldP spid="6" grpId="1"/>
      <p:bldP spid="7" grpId="0"/>
      <p:bldP spid="7" grpId="1"/>
      <p:bldP spid="8" grpId="0"/>
      <p:bldP spid="8" grpId="1"/>
      <p:bldP spid="14" grpId="0"/>
      <p:bldP spid="14" grpId="1"/>
      <p:bldP spid="16" grpId="0"/>
      <p:bldP spid="16" grpId="1"/>
      <p:bldP spid="12" grpId="0"/>
      <p:bldP spid="12" grpId="1"/>
      <p:bldP spid="57" grpId="0" animBg="1"/>
      <p:bldP spid="57" grpId="1" animBg="1"/>
      <p:bldP spid="19" grpId="0" animBg="1"/>
      <p:bldP spid="19" grpId="1" animBg="1"/>
      <p:bldP spid="13" grpId="0" animBg="1"/>
      <p:bldP spid="13" grpId="1" animBg="1"/>
      <p:bldP spid="24" grpId="0" animBg="1"/>
      <p:bldP spid="24" grpId="1" animBg="1"/>
      <p:bldP spid="25" grpId="0" animBg="1"/>
      <p:bldP spid="25" grpId="1" animBg="1"/>
      <p:bldP spid="15" grpId="0" animBg="1"/>
      <p:bldP spid="15" grpId="1" animBg="1"/>
      <p:bldP spid="15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4260" y="521335"/>
            <a:ext cx="3993515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32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Using some/any</a:t>
            </a:r>
            <a:endParaRPr lang="en-US" altLang="zh-CN" sz="32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01335" y="21596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080" y="1082040"/>
            <a:ext cx="8191500" cy="184531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3662045" y="1543685"/>
            <a:ext cx="961390" cy="535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some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66820" y="1924685"/>
            <a:ext cx="863600" cy="535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any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3"/>
            </p:custDataLst>
          </p:nvPr>
        </p:nvSpPr>
        <p:spPr>
          <a:xfrm>
            <a:off x="8704580" y="715010"/>
            <a:ext cx="3025775" cy="1987550"/>
          </a:xfrm>
          <a:prstGeom prst="rect">
            <a:avLst/>
          </a:prstGeom>
          <a:solidFill>
            <a:srgbClr val="F7F7D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Would you like...?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Can/Could I/you...?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Why not/don’t you...?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What/ How about...?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May I...?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080" y="3677285"/>
            <a:ext cx="7404100" cy="1627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715260" y="4030980"/>
            <a:ext cx="699770" cy="3898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49855" y="4648835"/>
            <a:ext cx="941070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04580" y="4211955"/>
            <a:ext cx="1809750" cy="558165"/>
          </a:xfrm>
          <a:prstGeom prst="rect">
            <a:avLst/>
          </a:prstGeom>
          <a:solidFill>
            <a:srgbClr val="FBE5D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就近原则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en-US" alt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86015" y="5377815"/>
            <a:ext cx="4244340" cy="1014730"/>
          </a:xfrm>
          <a:prstGeom prst="rect">
            <a:avLst/>
          </a:prstGeom>
          <a:solidFill>
            <a:srgbClr val="FBE5D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p>
            <a:pPr algn="ctr">
              <a:lnSpc>
                <a:spcPct val="125000"/>
              </a:lnSpc>
            </a:pPr>
            <a:r>
              <a:rPr lang="en-US" altLang="zh-CN" sz="2400" kern="100"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 </a:t>
            </a:r>
            <a:r>
              <a:rPr lang="en-US" altLang="zh-CN" sz="2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 </a:t>
            </a:r>
            <a:r>
              <a:rPr lang="zh-CN" altLang="en-US" sz="2400" b="1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量词</a:t>
            </a:r>
            <a:r>
              <a:rPr lang="en-US" altLang="zh-CN" sz="2400" b="1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 </a:t>
            </a:r>
            <a:r>
              <a:rPr lang="en-US" altLang="zh-CN" sz="2400" kern="100"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of </a:t>
            </a:r>
            <a:r>
              <a:rPr lang="en-US" altLang="zh-CN" sz="2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lang="en-US" altLang="zh-CN" sz="2400" kern="100"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U.n.</a:t>
            </a:r>
            <a:r>
              <a:rPr lang="en-US" altLang="zh-CN" sz="2400" kern="10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 </a:t>
            </a:r>
            <a:endParaRPr lang="en-US" altLang="zh-CN" sz="2400" kern="100"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en-US" sz="2400" b="1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基数词</a:t>
            </a:r>
            <a:r>
              <a:rPr lang="en-US" altLang="zh-CN" sz="2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 kern="1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量词</a:t>
            </a:r>
            <a:r>
              <a:rPr lang="zh-CN" altLang="en-US" sz="2400" b="1" kern="100">
                <a:solidFill>
                  <a:srgbClr val="175A9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复数</a:t>
            </a:r>
            <a:r>
              <a:rPr lang="en-US" altLang="zh-CN" sz="2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lang="en-US" altLang="zh-CN" sz="2400" kern="100"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of </a:t>
            </a:r>
            <a:r>
              <a:rPr lang="en-US" altLang="zh-CN" sz="2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lang="en-US" altLang="zh-CN" sz="2400" kern="100" err="1"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U.n.</a:t>
            </a:r>
            <a:endParaRPr lang="en-US" altLang="zh-CN" sz="2400" kern="100" err="1">
              <a:effectLst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1805" y="2796540"/>
            <a:ext cx="4585335" cy="730250"/>
            <a:chOff x="743" y="4197"/>
            <a:chExt cx="7221" cy="1150"/>
          </a:xfrm>
        </p:grpSpPr>
        <p:sp>
          <p:nvSpPr>
            <p:cNvPr id="9" name="文本框 8"/>
            <p:cNvSpPr txBox="1"/>
            <p:nvPr/>
          </p:nvSpPr>
          <p:spPr>
            <a:xfrm>
              <a:off x="1676" y="4453"/>
              <a:ext cx="6289" cy="8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>
              <a:spAutoFit/>
            </a:bodyPr>
            <a:p>
              <a:pPr>
                <a:buNone/>
              </a:pPr>
              <a:r>
                <a:rPr lang="en-US" altLang="zh-CN" sz="3200" b="1" i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Using there be</a:t>
              </a:r>
              <a:endParaRPr lang="en-US" altLang="zh-CN" sz="3200" b="1" i="1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" y="4197"/>
              <a:ext cx="920" cy="115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805" y="5285740"/>
            <a:ext cx="584200" cy="730250"/>
          </a:xfrm>
          <a:prstGeom prst="rect">
            <a:avLst/>
          </a:prstGeom>
        </p:spPr>
      </p:pic>
      <p:sp>
        <p:nvSpPr>
          <p:cNvPr id="58" name="文本框 57"/>
          <p:cNvSpPr txBox="1"/>
          <p:nvPr/>
        </p:nvSpPr>
        <p:spPr>
          <a:xfrm>
            <a:off x="1183005" y="5455285"/>
            <a:ext cx="5671820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buNone/>
            </a:pPr>
            <a:r>
              <a:rPr lang="en-US" altLang="zh-CN" sz="32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Countable &amp;Uncountable nouns</a:t>
            </a:r>
            <a:endParaRPr lang="en-US" altLang="zh-CN" sz="32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  <p:bldP spid="14" grpId="0" bldLvl="0" animBg="1"/>
      <p:bldP spid="14" grpId="1" animBg="1"/>
      <p:bldP spid="33" grpId="0"/>
      <p:bldP spid="33" grpId="1"/>
      <p:bldP spid="7" grpId="0"/>
      <p:bldP spid="7" grpId="1"/>
      <p:bldP spid="25" grpId="0" animBg="1"/>
      <p:bldP spid="25" grpId="1" animBg="1"/>
      <p:bldP spid="5" grpId="0"/>
      <p:bldP spid="5" grpId="1"/>
      <p:bldP spid="8" grpId="0"/>
      <p:bldP spid="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181735" y="3209290"/>
          <a:ext cx="9492615" cy="2635250"/>
        </p:xfrm>
        <a:graphic>
          <a:graphicData uri="http://schemas.openxmlformats.org/drawingml/2006/table">
            <a:tbl>
              <a:tblPr firstRow="1" firstCol="1" bandRow="1"/>
              <a:tblGrid>
                <a:gridCol w="641350"/>
                <a:gridCol w="4051935"/>
                <a:gridCol w="4799330"/>
              </a:tblGrid>
              <a:tr h="742315">
                <a:tc>
                  <a:txBody>
                    <a:bodyPr/>
                    <a:p>
                      <a:pPr algn="ctr"/>
                      <a:r>
                        <a:rPr lang="en-US" sz="2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4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Simple present tense</a:t>
                      </a:r>
                      <a:endParaRPr lang="en-US" sz="2400" b="1" ker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/>
                      <a:r>
                        <a:rPr lang="en-US" sz="2400" b="1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(</a:t>
                      </a:r>
                      <a:r>
                        <a:rPr lang="zh-CN" sz="2400" b="1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一般现在时</a:t>
                      </a:r>
                      <a:r>
                        <a:rPr lang="en-US" altLang="zh-CN" sz="2400" b="1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)</a:t>
                      </a:r>
                      <a:endParaRPr lang="en-US" altLang="zh-CN" sz="2400" b="1" kern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D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4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Present continuous tense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(</a:t>
                      </a:r>
                      <a:r>
                        <a:rPr lang="zh-CN" sz="2400" b="1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现在进行时</a:t>
                      </a:r>
                      <a:r>
                        <a:rPr lang="en-US" sz="2400" b="1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)</a:t>
                      </a:r>
                      <a:endParaRPr lang="en-US" sz="2400" b="1" kern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D1"/>
                    </a:solidFill>
                  </a:tcPr>
                </a:tc>
              </a:tr>
              <a:tr h="987425">
                <a:tc>
                  <a:txBody>
                    <a:bodyPr/>
                    <a:p>
                      <a:pPr algn="ctr"/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用法</a:t>
                      </a:r>
                      <a:endParaRPr lang="zh-CN" sz="2400" kern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一般现在时表示</a:t>
                      </a:r>
                      <a:r>
                        <a:rPr lang="zh-CN" sz="2400" b="1" u="sng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现在的状态</a:t>
                      </a: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，</a:t>
                      </a:r>
                      <a:r>
                        <a:rPr lang="zh-CN" sz="2400" b="1" u="sng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经常的或习惯性的动作</a:t>
                      </a: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。</a:t>
                      </a:r>
                      <a:endParaRPr lang="zh-CN" sz="2400" kern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0" marR="6858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现在进行时表示</a:t>
                      </a:r>
                      <a:r>
                        <a:rPr lang="zh-CN" sz="2400" b="1" u="sng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现在或现阶段正在进行或发生的动作</a:t>
                      </a: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2400" kern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5655">
                <a:tc>
                  <a:txBody>
                    <a:bodyPr/>
                    <a:p>
                      <a:pPr algn="ctr"/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构成</a:t>
                      </a:r>
                      <a:endParaRPr lang="zh-CN" sz="2400" kern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do/does</a:t>
                      </a:r>
                      <a:endParaRPr lang="en-US" sz="2400" ker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 + doing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(</a:t>
                      </a: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动</a:t>
                      </a: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词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-ing</a:t>
                      </a:r>
                      <a:r>
                        <a:rPr lang="zh-CN" sz="2400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形式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)</a:t>
                      </a:r>
                      <a:endParaRPr lang="en-US" sz="2400" kern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132840" y="2424430"/>
            <a:ext cx="6713220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buNone/>
            </a:pPr>
            <a:r>
              <a:rPr lang="en-US" altLang="zh-CN" sz="32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Tense</a:t>
            </a:r>
            <a:endParaRPr lang="en-US" altLang="zh-CN" sz="32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6005" y="624205"/>
            <a:ext cx="3993515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buNone/>
            </a:pPr>
            <a:r>
              <a:rPr lang="en-US" altLang="zh-CN" sz="32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Asking questions</a:t>
            </a:r>
            <a:endParaRPr lang="en-US" altLang="zh-CN" sz="32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05" y="2261870"/>
            <a:ext cx="584200" cy="73025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056005" y="1322070"/>
            <a:ext cx="10448290" cy="965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l">
              <a:lnSpc>
                <a:spcPct val="100000"/>
              </a:lnSpc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wh-words: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hat, which, who, why, how, when, where, how often, how much...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1092200" y="632460"/>
            <a:ext cx="4612640" cy="6007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DDE89E"/>
                </a:solidFill>
              </a14:hiddenFill>
            </a:ext>
          </a:extLst>
        </p:spPr>
        <p:txBody>
          <a:bodyPr wrap="square" rtlCol="0" anchor="t" anchorCtr="0">
            <a:noAutofit/>
          </a:bodyPr>
          <a:p>
            <a:pPr marL="0" indent="0" algn="l">
              <a:lnSpc>
                <a:spcPct val="100000"/>
              </a:lnSpc>
              <a:buNone/>
            </a:pP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Write an email</a:t>
            </a:r>
            <a:endParaRPr lang="en-US" altLang="zh-CN" sz="28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705408" y="60325"/>
            <a:ext cx="5276407" cy="6668342"/>
            <a:chOff x="9573" y="110"/>
            <a:chExt cx="8214" cy="10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00" y="110"/>
              <a:ext cx="8187" cy="42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rcRect b="-288"/>
            <a:stretch>
              <a:fillRect/>
            </a:stretch>
          </p:blipFill>
          <p:spPr>
            <a:xfrm>
              <a:off x="9599" y="4320"/>
              <a:ext cx="8188" cy="315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rcRect l="-490" t="9530" r="1452" b="4274"/>
            <a:stretch>
              <a:fillRect/>
            </a:stretch>
          </p:blipFill>
          <p:spPr>
            <a:xfrm>
              <a:off x="9573" y="7475"/>
              <a:ext cx="8188" cy="3355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497921" y="3883025"/>
            <a:ext cx="1488235" cy="2566035"/>
            <a:chOff x="3265" y="3009"/>
            <a:chExt cx="2912" cy="463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rcRect l="23366" t="31202" r="30796"/>
            <a:stretch>
              <a:fillRect/>
            </a:stretch>
          </p:blipFill>
          <p:spPr>
            <a:xfrm>
              <a:off x="3265" y="3009"/>
              <a:ext cx="2912" cy="3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文本框 16"/>
            <p:cNvSpPr txBox="1"/>
            <p:nvPr/>
          </p:nvSpPr>
          <p:spPr>
            <a:xfrm>
              <a:off x="3689" y="6699"/>
              <a:ext cx="2086" cy="940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Simon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6"/>
            </p:custDataLst>
          </p:nvPr>
        </p:nvGrpSpPr>
        <p:grpSpPr>
          <a:xfrm>
            <a:off x="2239738" y="4993640"/>
            <a:ext cx="3662015" cy="1409827"/>
            <a:chOff x="8048" y="8893"/>
            <a:chExt cx="3668" cy="1071"/>
          </a:xfrm>
        </p:grpSpPr>
        <p:sp>
          <p:nvSpPr>
            <p:cNvPr id="19" name="椭圆形标注 18"/>
            <p:cNvSpPr/>
            <p:nvPr>
              <p:custDataLst>
                <p:tags r:id="rId7"/>
              </p:custDataLst>
            </p:nvPr>
          </p:nvSpPr>
          <p:spPr>
            <a:xfrm>
              <a:off x="8048" y="8893"/>
              <a:ext cx="3600" cy="1071"/>
            </a:xfrm>
            <a:prstGeom prst="wedgeEllipseCallout">
              <a:avLst>
                <a:gd name="adj1" fmla="val -45603"/>
                <a:gd name="adj2" fmla="val -5220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8"/>
              </p:custDataLst>
            </p:nvPr>
          </p:nvSpPr>
          <p:spPr>
            <a:xfrm>
              <a:off x="8345" y="8947"/>
              <a:ext cx="3371" cy="8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Then you can write an email.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94555" y="1842135"/>
            <a:ext cx="1444625" cy="2505710"/>
            <a:chOff x="12195" y="3485"/>
            <a:chExt cx="2275" cy="3946"/>
          </a:xfrm>
        </p:grpSpPr>
        <p:pic>
          <p:nvPicPr>
            <p:cNvPr id="23" name="图片 22" descr="告别 2024 (6)"/>
            <p:cNvPicPr>
              <a:picLocks noChangeAspect="1"/>
            </p:cNvPicPr>
            <p:nvPr/>
          </p:nvPicPr>
          <p:blipFill>
            <a:blip r:embed="rId9"/>
            <a:srcRect l="26876" t="14536" r="27830" b="25870"/>
            <a:stretch>
              <a:fillRect/>
            </a:stretch>
          </p:blipFill>
          <p:spPr>
            <a:xfrm>
              <a:off x="12195" y="3485"/>
              <a:ext cx="2275" cy="29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文本框 25"/>
            <p:cNvSpPr txBox="1"/>
            <p:nvPr/>
          </p:nvSpPr>
          <p:spPr>
            <a:xfrm>
              <a:off x="12523" y="6699"/>
              <a:ext cx="1619" cy="732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Will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23"/>
          <p:cNvGrpSpPr/>
          <p:nvPr>
            <p:custDataLst>
              <p:tags r:id="rId10"/>
            </p:custDataLst>
          </p:nvPr>
        </p:nvGrpSpPr>
        <p:grpSpPr>
          <a:xfrm>
            <a:off x="427753" y="1439719"/>
            <a:ext cx="4157315" cy="1365091"/>
            <a:chOff x="4116" y="9240"/>
            <a:chExt cx="7428" cy="1037"/>
          </a:xfrm>
        </p:grpSpPr>
        <p:sp>
          <p:nvSpPr>
            <p:cNvPr id="25" name="椭圆形标注 24"/>
            <p:cNvSpPr/>
            <p:nvPr>
              <p:custDataLst>
                <p:tags r:id="rId11"/>
              </p:custDataLst>
            </p:nvPr>
          </p:nvSpPr>
          <p:spPr>
            <a:xfrm>
              <a:off x="4116" y="9240"/>
              <a:ext cx="6872" cy="1037"/>
            </a:xfrm>
            <a:prstGeom prst="wedgeEllipseCallout">
              <a:avLst>
                <a:gd name="adj1" fmla="val 59173"/>
                <a:gd name="adj2" fmla="val 3134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12"/>
              </p:custDataLst>
            </p:nvPr>
          </p:nvSpPr>
          <p:spPr>
            <a:xfrm>
              <a:off x="4515" y="9344"/>
              <a:ext cx="7029" cy="82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 can’t wait to share it with my friends!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1092200" y="632460"/>
            <a:ext cx="4612640" cy="6007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DDE89E"/>
                </a:solidFill>
              </a14:hiddenFill>
            </a:ext>
          </a:extLst>
        </p:spPr>
        <p:txBody>
          <a:bodyPr wrap="square" rtlCol="0" anchor="t" anchorCtr="0">
            <a:noAutofit/>
          </a:bodyPr>
          <a:p>
            <a:pPr marL="0" indent="0" algn="l">
              <a:lnSpc>
                <a:spcPct val="100000"/>
              </a:lnSpc>
              <a:buNone/>
            </a:pP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Write an email</a:t>
            </a:r>
            <a:endParaRPr lang="en-US" altLang="zh-CN" sz="28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46466"/>
          <a:stretch>
            <a:fillRect/>
          </a:stretch>
        </p:blipFill>
        <p:spPr>
          <a:xfrm>
            <a:off x="996950" y="934085"/>
            <a:ext cx="10575290" cy="592391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2666365" y="1706880"/>
            <a:ext cx="3647440" cy="464820"/>
          </a:xfrm>
          <a:prstGeom prst="rect">
            <a:avLst/>
          </a:prstGeom>
          <a:solidFill>
            <a:srgbClr val="FEFEFE"/>
          </a:solidFill>
        </p:spPr>
        <p:txBody>
          <a:bodyPr wrap="square" rtlCol="0">
            <a:noAutofit/>
          </a:bodyPr>
          <a:p>
            <a:pPr marL="0" indent="0" algn="l">
              <a:lnSpc>
                <a:spcPct val="100000"/>
              </a:lnSpc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Tommy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66365" y="2278380"/>
            <a:ext cx="8314055" cy="506730"/>
          </a:xfrm>
          <a:prstGeom prst="rect">
            <a:avLst/>
          </a:prstGeom>
          <a:solidFill>
            <a:srgbClr val="FEFEFE"/>
          </a:solidFill>
        </p:spPr>
        <p:txBody>
          <a:bodyPr wrap="square" rtlCol="0">
            <a:noAutofit/>
          </a:bodyPr>
          <a:p>
            <a:pPr marL="0" indent="0" algn="l">
              <a:lnSpc>
                <a:spcPct val="100000"/>
              </a:lnSpc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Interesting Spring Festival celebrations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15110" y="2720975"/>
            <a:ext cx="9637395" cy="4137025"/>
          </a:xfrm>
          <a:prstGeom prst="rect">
            <a:avLst/>
          </a:prstGeom>
          <a:solidFill>
            <a:srgbClr val="F2F5F3"/>
          </a:solidFill>
        </p:spPr>
        <p:txBody>
          <a:bodyPr wrap="square" rtlCol="0">
            <a:noAutofit/>
          </a:bodyPr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Dear Tommy,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This winter holiday is really special because I celebrate the Spring Festival in China with my friend Simon. Let me tell you all about it!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First, we check the fridge. There ____some chicken and carrots. However, we don’t have_____cucumbers.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With the list in hand, we go to the mall. There ____ so many people here! We meet a busy salesperson and we help her. We also buy some_________(tomato)and____________(strawberry). What about having______ orange juice next time?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78500" y="4467225"/>
            <a:ext cx="635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is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22015" y="4913630"/>
            <a:ext cx="76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any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07590" y="5394960"/>
            <a:ext cx="76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are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65955" y="5865495"/>
            <a:ext cx="16160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tomatoes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93610" y="5865495"/>
            <a:ext cx="23799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strawberries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50870" y="6336030"/>
            <a:ext cx="23799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some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3315" y="6387465"/>
            <a:ext cx="918210" cy="4705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/>
      <p:bldP spid="10" grpId="0"/>
      <p:bldP spid="10" grpId="1"/>
      <p:bldP spid="9" grpId="0"/>
      <p:bldP spid="9" grpId="1"/>
      <p:bldP spid="11" grpId="0"/>
      <p:bldP spid="11" grpId="1"/>
      <p:bldP spid="12" grpId="0"/>
      <p:bldP spid="12" grpId="1"/>
      <p:bldP spid="14" grpId="0"/>
      <p:bldP spid="14" grpId="1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000490" y="2118995"/>
            <a:ext cx="1621790" cy="2870200"/>
            <a:chOff x="12055" y="3119"/>
            <a:chExt cx="2554" cy="4520"/>
          </a:xfrm>
        </p:grpSpPr>
        <p:pic>
          <p:nvPicPr>
            <p:cNvPr id="7" name="图片 6" descr="告别 2024 (6)"/>
            <p:cNvPicPr>
              <a:picLocks noChangeAspect="1"/>
            </p:cNvPicPr>
            <p:nvPr/>
          </p:nvPicPr>
          <p:blipFill>
            <a:blip r:embed="rId2"/>
            <a:srcRect l="26876" t="14536" r="27830" b="25870"/>
            <a:stretch>
              <a:fillRect/>
            </a:stretch>
          </p:blipFill>
          <p:spPr>
            <a:xfrm>
              <a:off x="12055" y="3119"/>
              <a:ext cx="2554" cy="3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文本框 25"/>
            <p:cNvSpPr txBox="1"/>
            <p:nvPr/>
          </p:nvSpPr>
          <p:spPr>
            <a:xfrm>
              <a:off x="12523" y="6699"/>
              <a:ext cx="1619" cy="940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Will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45210" y="2118995"/>
            <a:ext cx="1760220" cy="2940050"/>
            <a:chOff x="3404" y="3009"/>
            <a:chExt cx="2772" cy="463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rcRect l="23366" t="31202" r="30796"/>
            <a:stretch>
              <a:fillRect/>
            </a:stretch>
          </p:blipFill>
          <p:spPr>
            <a:xfrm>
              <a:off x="3404" y="3009"/>
              <a:ext cx="2773" cy="3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文本框 8"/>
            <p:cNvSpPr txBox="1"/>
            <p:nvPr/>
          </p:nvSpPr>
          <p:spPr>
            <a:xfrm>
              <a:off x="3807" y="6699"/>
              <a:ext cx="1968" cy="940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Simon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4"/>
            </p:custDataLst>
          </p:nvPr>
        </p:nvGrpSpPr>
        <p:grpSpPr>
          <a:xfrm>
            <a:off x="3713384" y="1142655"/>
            <a:ext cx="4933643" cy="1891543"/>
            <a:chOff x="4864" y="8772"/>
            <a:chExt cx="6547" cy="1437"/>
          </a:xfrm>
        </p:grpSpPr>
        <p:sp>
          <p:nvSpPr>
            <p:cNvPr id="13" name="椭圆形标注 12"/>
            <p:cNvSpPr/>
            <p:nvPr>
              <p:custDataLst>
                <p:tags r:id="rId5"/>
              </p:custDataLst>
            </p:nvPr>
          </p:nvSpPr>
          <p:spPr>
            <a:xfrm>
              <a:off x="4864" y="8772"/>
              <a:ext cx="6547" cy="1437"/>
            </a:xfrm>
            <a:prstGeom prst="wedgeEllipseCallout">
              <a:avLst>
                <a:gd name="adj1" fmla="val 52324"/>
                <a:gd name="adj2" fmla="val 372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6"/>
              </p:custDataLst>
            </p:nvPr>
          </p:nvSpPr>
          <p:spPr>
            <a:xfrm>
              <a:off x="5594" y="8848"/>
              <a:ext cx="5817" cy="121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Sounds great! I’d love to spend the Spring Festival in China one day.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>
            <a:off x="3452173" y="3716194"/>
            <a:ext cx="3528793" cy="1342713"/>
            <a:chOff x="4193" y="9240"/>
            <a:chExt cx="6305" cy="1020"/>
          </a:xfrm>
        </p:grpSpPr>
        <p:sp>
          <p:nvSpPr>
            <p:cNvPr id="24" name="椭圆形标注 23"/>
            <p:cNvSpPr/>
            <p:nvPr>
              <p:custDataLst>
                <p:tags r:id="rId8"/>
              </p:custDataLst>
            </p:nvPr>
          </p:nvSpPr>
          <p:spPr>
            <a:xfrm>
              <a:off x="4193" y="9240"/>
              <a:ext cx="6304" cy="1020"/>
            </a:xfrm>
            <a:prstGeom prst="wedgeEllipseCallout">
              <a:avLst>
                <a:gd name="adj1" fmla="val -63478"/>
                <a:gd name="adj2" fmla="val -60396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9"/>
              </p:custDataLst>
            </p:nvPr>
          </p:nvSpPr>
          <p:spPr>
            <a:xfrm>
              <a:off x="5151" y="9315"/>
              <a:ext cx="5347" cy="89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Why not? Come and join us!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1092200" y="632460"/>
            <a:ext cx="4612640" cy="6007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DDE89E"/>
                </a:solidFill>
              </a14:hiddenFill>
            </a:ext>
          </a:extLst>
        </p:spPr>
        <p:txBody>
          <a:bodyPr wrap="square" rtlCol="0" anchor="t" anchorCtr="0">
            <a:noAutofit/>
          </a:bodyPr>
          <a:p>
            <a:pPr marL="0" indent="0" algn="l">
              <a:lnSpc>
                <a:spcPct val="100000"/>
              </a:lnSpc>
              <a:buNone/>
            </a:pP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Write an email</a:t>
            </a:r>
            <a:endParaRPr lang="en-US" altLang="zh-CN" sz="28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6" t="21924" r="-6" b="36679"/>
          <a:stretch>
            <a:fillRect/>
          </a:stretch>
        </p:blipFill>
        <p:spPr>
          <a:xfrm>
            <a:off x="563880" y="1413510"/>
            <a:ext cx="11209020" cy="47885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72160" y="1413510"/>
            <a:ext cx="10704830" cy="4788535"/>
          </a:xfrm>
          <a:prstGeom prst="rect">
            <a:avLst/>
          </a:prstGeom>
          <a:solidFill>
            <a:srgbClr val="F2F5F3"/>
          </a:solidFill>
        </p:spPr>
        <p:txBody>
          <a:bodyPr wrap="square" rtlCol="0">
            <a:noAutofit/>
          </a:bodyPr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Then we buy some clothes. I find some people wearing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hanfu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In fact, they are now popular______young people. Simon says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hanfu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are comfortable________(wear). They are not just part of fashion. They also show the___________(tradition)culture of the  country. ______the way, I want to have a try.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When we come back, Simon’s family is very busy. _______are they doing?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Look! Simon’s mum____________(sweep)the floor and his father__________(hang)some red lanterns on the door of the house._______is his grandma? Oh, she is in the kitchen and___________(make)spring rolls.______is the girl over there? She is Simon’s sister._______boy is Simon? The boy_____a red coat!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33245" y="1938655"/>
            <a:ext cx="8775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with 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90025" y="1938655"/>
            <a:ext cx="15335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wear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42480" y="2405380"/>
            <a:ext cx="19367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traditional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80565" y="2850515"/>
            <a:ext cx="19367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By 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21915" y="3995420"/>
            <a:ext cx="19367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 sweeping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68640" y="4005580"/>
            <a:ext cx="19367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 hanging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24735" y="4968875"/>
            <a:ext cx="19367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 making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02145" y="3549650"/>
            <a:ext cx="19367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78780" y="4497070"/>
            <a:ext cx="19367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Where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14160" y="4968875"/>
            <a:ext cx="11804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Who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12975" y="5430520"/>
            <a:ext cx="19367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Which 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44235" y="5431155"/>
            <a:ext cx="19367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/>
      <p:bldP spid="10" grpId="0"/>
      <p:bldP spid="10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1092200" y="632460"/>
            <a:ext cx="4612640" cy="6007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DDE89E"/>
                </a:solidFill>
              </a14:hiddenFill>
            </a:ext>
          </a:extLst>
        </p:spPr>
        <p:txBody>
          <a:bodyPr wrap="square" rtlCol="0" anchor="t" anchorCtr="0">
            <a:noAutofit/>
          </a:bodyPr>
          <a:p>
            <a:pPr marL="0" indent="0" algn="l">
              <a:lnSpc>
                <a:spcPct val="100000"/>
              </a:lnSpc>
              <a:buNone/>
            </a:pP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Write an email</a:t>
            </a:r>
            <a:endParaRPr lang="en-US" altLang="zh-CN" sz="28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646" t="51375" r="-646" b="658"/>
          <a:stretch>
            <a:fillRect/>
          </a:stretch>
        </p:blipFill>
        <p:spPr>
          <a:xfrm>
            <a:off x="563880" y="1233170"/>
            <a:ext cx="11209020" cy="55486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72160" y="1233170"/>
            <a:ext cx="10525760" cy="4605655"/>
          </a:xfrm>
          <a:prstGeom prst="rect">
            <a:avLst/>
          </a:prstGeom>
          <a:solidFill>
            <a:srgbClr val="F2F5F3"/>
          </a:solidFill>
        </p:spPr>
        <p:txBody>
          <a:bodyPr wrap="square" rtlCol="0">
            <a:noAutofit/>
          </a:bodyPr>
          <a:p>
            <a:pPr marL="0" indent="0" algn="just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After________(get) lucky money, Simon gives me some advice. I should cover the daily needs first. Then I can buy some special things. Finally, I can put the rest in the bank for “a rainy day”.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Celebrating the Spring Festival with Simon_____(be)wonderful. I hope you can get a chance to experience something special like this too!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2160" y="5286375"/>
            <a:ext cx="2375535" cy="1136015"/>
          </a:xfrm>
          <a:prstGeom prst="rect">
            <a:avLst/>
          </a:prstGeom>
          <a:solidFill>
            <a:srgbClr val="F2F5F3"/>
          </a:solidFill>
        </p:spPr>
        <p:txBody>
          <a:bodyPr wrap="square" rtlCol="0">
            <a:noAutofit/>
          </a:bodyPr>
          <a:p>
            <a:pPr marL="0" indent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Best wishes 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Will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99515" y="1689100"/>
            <a:ext cx="19367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getting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84520" y="3899535"/>
            <a:ext cx="19367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/>
      <p:bldP spid="9" grpId="0"/>
      <p:bldP spid="9" grpId="1"/>
      <p:bldP spid="5" grpId="0"/>
      <p:bldP spid="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4291"/>
          <a:stretch>
            <a:fillRect/>
          </a:stretch>
        </p:blipFill>
        <p:spPr>
          <a:xfrm>
            <a:off x="9704705" y="2260600"/>
            <a:ext cx="2106930" cy="21869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1045210" y="634365"/>
            <a:ext cx="4478655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32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Further thinking</a:t>
            </a:r>
            <a:endParaRPr lang="en-US" altLang="zh-CN" sz="32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02460" y="1364615"/>
            <a:ext cx="8787765" cy="704215"/>
          </a:xfrm>
          <a:prstGeom prst="rect">
            <a:avLst/>
          </a:prstGeom>
          <a:solidFill>
            <a:srgbClr val="FBE5D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Q: Which part of the celebrations do you like best? Why?</a:t>
            </a:r>
            <a:endParaRPr lang="en-US" altLang="zh-CN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6155" y="6322060"/>
            <a:ext cx="1045845" cy="535940"/>
          </a:xfrm>
          <a:prstGeom prst="rect">
            <a:avLst/>
          </a:prstGeom>
        </p:spPr>
      </p:pic>
      <p:pic>
        <p:nvPicPr>
          <p:cNvPr id="2" name="图片 1" descr="生成冰箱卡通图片 (1)"/>
          <p:cNvPicPr>
            <a:picLocks noChangeAspect="1"/>
          </p:cNvPicPr>
          <p:nvPr/>
        </p:nvPicPr>
        <p:blipFill>
          <a:blip r:embed="rId4"/>
          <a:srcRect l="-1869" b="11655"/>
          <a:stretch>
            <a:fillRect/>
          </a:stretch>
        </p:blipFill>
        <p:spPr>
          <a:xfrm>
            <a:off x="1144270" y="2548890"/>
            <a:ext cx="3989705" cy="21964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 l="-220" t="-373" r="220" b="373"/>
          <a:stretch>
            <a:fillRect/>
          </a:stretch>
        </p:blipFill>
        <p:spPr>
          <a:xfrm>
            <a:off x="7993380" y="4074160"/>
            <a:ext cx="2338705" cy="2526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0125" y="2367915"/>
            <a:ext cx="2079625" cy="2079625"/>
          </a:xfrm>
          <a:prstGeom prst="flowChartConnector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0170" y="4236085"/>
            <a:ext cx="1623695" cy="2507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5175" y="4487545"/>
            <a:ext cx="1943100" cy="1943100"/>
          </a:xfrm>
          <a:prstGeom prst="flowChartConnector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9100" y="1443990"/>
            <a:ext cx="1118552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Compulsory homework: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(1) Write an article about your favourite part and the reason.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(2)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Review four units’ grammar rules.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Optional homework: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Search more about some interesting New Year celebrations and share them with your classmates.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5210" y="558800"/>
            <a:ext cx="3664585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4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Homework</a:t>
            </a:r>
            <a:endParaRPr lang="en-US" altLang="zh-CN" sz="40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1098" y="2601596"/>
            <a:ext cx="8771377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listening!</a:t>
            </a:r>
            <a:endParaRPr lang="en-US" altLang="zh-C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 descr="文本&#10;&#10;描述已自动生成"/>
          <p:cNvPicPr>
            <a:picLocks noChangeAspect="1"/>
          </p:cNvPicPr>
          <p:nvPr/>
        </p:nvPicPr>
        <p:blipFill>
          <a:blip r:embed="rId2">
            <a:alphaModFix amt="35000"/>
            <a:clrChange>
              <a:clrFrom>
                <a:srgbClr val="F4F5F7">
                  <a:alpha val="100000"/>
                </a:srgbClr>
              </a:clrFrom>
              <a:clrTo>
                <a:srgbClr val="F4F5F7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135" y="3859530"/>
            <a:ext cx="3778250" cy="26377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045210" y="2118995"/>
            <a:ext cx="1760220" cy="2940050"/>
            <a:chOff x="3404" y="3009"/>
            <a:chExt cx="2772" cy="463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l="23366" t="31202" r="30796"/>
            <a:stretch>
              <a:fillRect/>
            </a:stretch>
          </p:blipFill>
          <p:spPr>
            <a:xfrm>
              <a:off x="3404" y="3009"/>
              <a:ext cx="2773" cy="3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文本框 8"/>
            <p:cNvSpPr txBox="1"/>
            <p:nvPr/>
          </p:nvSpPr>
          <p:spPr>
            <a:xfrm>
              <a:off x="3807" y="6699"/>
              <a:ext cx="1968" cy="940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Simon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3713480" y="1133150"/>
            <a:ext cx="4954270" cy="1931157"/>
            <a:chOff x="4864" y="8765"/>
            <a:chExt cx="6547" cy="1467"/>
          </a:xfrm>
        </p:grpSpPr>
        <p:sp>
          <p:nvSpPr>
            <p:cNvPr id="13" name="椭圆形标注 12"/>
            <p:cNvSpPr/>
            <p:nvPr>
              <p:custDataLst>
                <p:tags r:id="rId4"/>
              </p:custDataLst>
            </p:nvPr>
          </p:nvSpPr>
          <p:spPr>
            <a:xfrm>
              <a:off x="4864" y="8765"/>
              <a:ext cx="6547" cy="1467"/>
            </a:xfrm>
            <a:prstGeom prst="wedgeEllipseCallout">
              <a:avLst>
                <a:gd name="adj1" fmla="val 52324"/>
                <a:gd name="adj2" fmla="val 372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5"/>
              </p:custDataLst>
            </p:nvPr>
          </p:nvSpPr>
          <p:spPr>
            <a:xfrm>
              <a:off x="5594" y="8848"/>
              <a:ext cx="5817" cy="121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Simon, here is a shopping list. Open the fridge and check what we have first.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6"/>
            </p:custDataLst>
          </p:nvPr>
        </p:nvGrpSpPr>
        <p:grpSpPr>
          <a:xfrm>
            <a:off x="3451860" y="3716020"/>
            <a:ext cx="1455824" cy="969010"/>
            <a:chOff x="4193" y="9240"/>
            <a:chExt cx="6304" cy="1020"/>
          </a:xfrm>
        </p:grpSpPr>
        <p:sp>
          <p:nvSpPr>
            <p:cNvPr id="24" name="椭圆形标注 23"/>
            <p:cNvSpPr/>
            <p:nvPr>
              <p:custDataLst>
                <p:tags r:id="rId7"/>
              </p:custDataLst>
            </p:nvPr>
          </p:nvSpPr>
          <p:spPr>
            <a:xfrm>
              <a:off x="4193" y="9240"/>
              <a:ext cx="6304" cy="1020"/>
            </a:xfrm>
            <a:prstGeom prst="wedgeEllipseCallout">
              <a:avLst>
                <a:gd name="adj1" fmla="val -63478"/>
                <a:gd name="adj2" fmla="val -60396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8"/>
              </p:custDataLst>
            </p:nvPr>
          </p:nvSpPr>
          <p:spPr>
            <a:xfrm>
              <a:off x="4887" y="9368"/>
              <a:ext cx="5347" cy="89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Okay!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图片 4" descr="Screenshot_20241124_194012_com_xingin_xhs_DetailFeedActivity"/>
          <p:cNvPicPr>
            <a:picLocks noChangeAspect="1"/>
          </p:cNvPicPr>
          <p:nvPr/>
        </p:nvPicPr>
        <p:blipFill>
          <a:blip r:embed="rId9"/>
          <a:srcRect l="56177" t="34873" r="23667" b="15532"/>
          <a:stretch>
            <a:fillRect/>
          </a:stretch>
        </p:blipFill>
        <p:spPr>
          <a:xfrm>
            <a:off x="12924155" y="2122170"/>
            <a:ext cx="1956435" cy="2131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5973445" y="3165475"/>
            <a:ext cx="4170680" cy="408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89583 0.00314815 L -0.323906 0.00611111 " pathEditMode="relative" rAng="0" ptsTypes="">
                                      <p:cBhvr>
                                        <p:cTn id="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210" y="577850"/>
            <a:ext cx="5788025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32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Find mistakes and correct</a:t>
            </a:r>
            <a:endParaRPr lang="en-US" altLang="zh-CN" sz="32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879840" y="2452370"/>
            <a:ext cx="3270250" cy="4358640"/>
            <a:chOff x="13984" y="3862"/>
            <a:chExt cx="5150" cy="686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t="1976" r="39106" b="28838"/>
            <a:stretch>
              <a:fillRect/>
            </a:stretch>
          </p:blipFill>
          <p:spPr>
            <a:xfrm>
              <a:off x="13984" y="3862"/>
              <a:ext cx="5150" cy="68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>
                    <a:alpha val="100000"/>
                  </a:srgbClr>
                </a:clrFrom>
                <a:clrTo>
                  <a:srgbClr val="F7F7F7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618" y="7037"/>
              <a:ext cx="2175" cy="90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684" y="6751"/>
              <a:ext cx="2205" cy="147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61" y="8388"/>
              <a:ext cx="2585" cy="1909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9373235" y="83185"/>
            <a:ext cx="2814955" cy="3289300"/>
            <a:chOff x="1632" y="3867"/>
            <a:chExt cx="4433" cy="510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/>
            <a:srcRect l="6083" r="10171"/>
            <a:stretch>
              <a:fillRect/>
            </a:stretch>
          </p:blipFill>
          <p:spPr>
            <a:xfrm>
              <a:off x="1632" y="3867"/>
              <a:ext cx="4158" cy="499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文本框 25"/>
            <p:cNvSpPr txBox="1"/>
            <p:nvPr/>
          </p:nvSpPr>
          <p:spPr>
            <a:xfrm>
              <a:off x="1994" y="4106"/>
              <a:ext cx="4055" cy="9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marL="0" indent="0">
                <a:lnSpc>
                  <a:spcPct val="100000"/>
                </a:lnSpc>
                <a:buNone/>
              </a:pPr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Shopping List</a:t>
              </a:r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010" y="4694"/>
              <a:ext cx="4055" cy="42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carrots</a:t>
              </a:r>
              <a:endParaRPr lang="en-US" altLang="zh-CN" sz="28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endParaRP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eggs</a:t>
              </a:r>
              <a:endParaRPr lang="en-US" altLang="zh-CN" sz="28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endParaRP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chicken</a:t>
              </a:r>
              <a:endParaRPr lang="en-US" altLang="zh-CN" sz="28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endParaRP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cucumbers</a:t>
              </a:r>
              <a:endParaRPr lang="en-US" altLang="zh-CN" sz="28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endParaRP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tomatoes</a:t>
              </a:r>
              <a:endParaRPr lang="en-US" altLang="zh-CN" sz="28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endParaRP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strawberries</a:t>
              </a:r>
              <a:endParaRPr lang="en-US" altLang="zh-CN" sz="28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29895" y="1036955"/>
            <a:ext cx="8449945" cy="55010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Simon: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remember there are a watermelon. Are there some carrots in the fridge?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Will: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Yes, there are. There are some chicken and eggs as well. But we don’t have some cucumbers. We need to buy any.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Simon: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OK. We don’t have any drinks. Would you like any orange juice?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Will: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course!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129405" y="1238885"/>
            <a:ext cx="1066165" cy="923290"/>
            <a:chOff x="6503" y="1951"/>
            <a:chExt cx="1679" cy="1454"/>
          </a:xfrm>
        </p:grpSpPr>
        <p:sp>
          <p:nvSpPr>
            <p:cNvPr id="24" name="乘号 23"/>
            <p:cNvSpPr/>
            <p:nvPr/>
          </p:nvSpPr>
          <p:spPr>
            <a:xfrm>
              <a:off x="6503" y="1951"/>
              <a:ext cx="844" cy="924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058" y="2637"/>
              <a:ext cx="1124" cy="768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34365" y="1607820"/>
            <a:ext cx="1457960" cy="915035"/>
            <a:chOff x="999" y="2532"/>
            <a:chExt cx="2296" cy="1441"/>
          </a:xfrm>
        </p:grpSpPr>
        <p:sp>
          <p:nvSpPr>
            <p:cNvPr id="27" name="乘号 26"/>
            <p:cNvSpPr/>
            <p:nvPr/>
          </p:nvSpPr>
          <p:spPr>
            <a:xfrm>
              <a:off x="999" y="3049"/>
              <a:ext cx="844" cy="924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029" y="2532"/>
              <a:ext cx="1267" cy="768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any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367530" y="2610485"/>
            <a:ext cx="1122680" cy="896620"/>
            <a:chOff x="6878" y="4111"/>
            <a:chExt cx="1768" cy="1412"/>
          </a:xfrm>
        </p:grpSpPr>
        <p:sp>
          <p:nvSpPr>
            <p:cNvPr id="29" name="乘号 28"/>
            <p:cNvSpPr/>
            <p:nvPr/>
          </p:nvSpPr>
          <p:spPr>
            <a:xfrm>
              <a:off x="6878" y="4111"/>
              <a:ext cx="844" cy="924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474" y="4755"/>
              <a:ext cx="1173" cy="768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053840" y="3305175"/>
            <a:ext cx="803910" cy="1057275"/>
            <a:chOff x="6384" y="5205"/>
            <a:chExt cx="1266" cy="1665"/>
          </a:xfrm>
        </p:grpSpPr>
        <p:sp>
          <p:nvSpPr>
            <p:cNvPr id="31" name="乘号 30"/>
            <p:cNvSpPr/>
            <p:nvPr/>
          </p:nvSpPr>
          <p:spPr>
            <a:xfrm>
              <a:off x="6533" y="5205"/>
              <a:ext cx="844" cy="924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384" y="6102"/>
              <a:ext cx="1267" cy="768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any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09270" y="5030470"/>
            <a:ext cx="1379855" cy="882650"/>
            <a:chOff x="802" y="7922"/>
            <a:chExt cx="2173" cy="1390"/>
          </a:xfrm>
        </p:grpSpPr>
        <p:sp>
          <p:nvSpPr>
            <p:cNvPr id="33" name="乘号 32"/>
            <p:cNvSpPr/>
            <p:nvPr/>
          </p:nvSpPr>
          <p:spPr>
            <a:xfrm>
              <a:off x="802" y="8388"/>
              <a:ext cx="844" cy="924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452" y="7922"/>
              <a:ext cx="1523" cy="768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some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09270" y="4018915"/>
            <a:ext cx="1583055" cy="586740"/>
            <a:chOff x="802" y="6329"/>
            <a:chExt cx="2493" cy="924"/>
          </a:xfrm>
        </p:grpSpPr>
        <p:sp>
          <p:nvSpPr>
            <p:cNvPr id="35" name="乘号 34"/>
            <p:cNvSpPr/>
            <p:nvPr/>
          </p:nvSpPr>
          <p:spPr>
            <a:xfrm>
              <a:off x="802" y="6329"/>
              <a:ext cx="844" cy="924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73" y="6365"/>
              <a:ext cx="1523" cy="768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some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5310" y="3560445"/>
            <a:ext cx="1016000" cy="80200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4260" y="596900"/>
            <a:ext cx="3993515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32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Using some/any</a:t>
            </a:r>
            <a:endParaRPr lang="en-US" altLang="zh-CN" sz="32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8050" y="4017010"/>
            <a:ext cx="10375900" cy="21088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01335" y="21596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020945" y="4568825"/>
            <a:ext cx="109410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some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57775" y="5015865"/>
            <a:ext cx="109410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any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15390" y="1043305"/>
            <a:ext cx="8449945" cy="2861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carrots in the fridge?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we don’t have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cucumbers. 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need to buy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you like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orange juice?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1215390" y="3204210"/>
            <a:ext cx="5499735" cy="701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9780" y="4562475"/>
            <a:ext cx="10633075" cy="996950"/>
          </a:xfrm>
          <a:prstGeom prst="rect">
            <a:avLst/>
          </a:prstGeom>
          <a:solidFill>
            <a:srgbClr val="FBE5D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 can use some in questions when we are making offers or requests. We use it when we expect the answer to be “yes”. 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71460" y="1908810"/>
            <a:ext cx="3541369" cy="2261235"/>
            <a:chOff x="11629" y="2039"/>
            <a:chExt cx="5818" cy="3561"/>
          </a:xfrm>
          <a:solidFill>
            <a:srgbClr val="F7F7D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矩形标注 23"/>
            <p:cNvSpPr/>
            <p:nvPr>
              <p:custDataLst>
                <p:tags r:id="rId3"/>
              </p:custDataLst>
            </p:nvPr>
          </p:nvSpPr>
          <p:spPr>
            <a:xfrm>
              <a:off x="11629" y="2039"/>
              <a:ext cx="5628" cy="3468"/>
            </a:xfrm>
            <a:prstGeom prst="wedgeRectCallout">
              <a:avLst>
                <a:gd name="adj1" fmla="val 19705"/>
                <a:gd name="adj2" fmla="val 63523"/>
              </a:avLst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4"/>
              </p:custDataLst>
            </p:nvPr>
          </p:nvSpPr>
          <p:spPr>
            <a:xfrm>
              <a:off x="11629" y="2039"/>
              <a:ext cx="5818" cy="3561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Would you like...?</a:t>
              </a:r>
              <a:endPara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Can/Could I/you...?</a:t>
              </a:r>
              <a:endPara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Why not/don’t you...?</a:t>
              </a:r>
              <a:endPara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What/ How about...?</a:t>
              </a:r>
              <a:endPara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May I...?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33" grpId="0" bldLvl="0" build="allAtOnce"/>
      <p:bldP spid="7" grpId="0" bldLvl="0" build="allAtOnce"/>
      <p:bldP spid="10" grpId="0" bldLvl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6005" y="623570"/>
            <a:ext cx="3993515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32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Using there be</a:t>
            </a:r>
            <a:endParaRPr lang="en-US" altLang="zh-CN" sz="32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56005" y="1184275"/>
            <a:ext cx="8449945" cy="2755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remember there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is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 watermelon.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 any carrots in the fridge?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there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some chicken and eggs as well. 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415" y="3813175"/>
            <a:ext cx="10689590" cy="2439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858260" y="4417060"/>
            <a:ext cx="889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71265" y="5380355"/>
            <a:ext cx="889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1056005" y="3006725"/>
            <a:ext cx="5993130" cy="701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19010" y="3095625"/>
            <a:ext cx="1809750" cy="558165"/>
          </a:xfrm>
          <a:prstGeom prst="rect">
            <a:avLst/>
          </a:prstGeom>
          <a:solidFill>
            <a:srgbClr val="FBE5D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就近原则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en-US" alt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5" grpId="1"/>
      <p:bldP spid="6" grpId="2"/>
      <p:bldP spid="57" grpId="0" bldLvl="0" animBg="1"/>
      <p:bldP spid="57" grpId="1" animBg="1"/>
      <p:bldP spid="10" grpId="0" bldLvl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000490" y="2118995"/>
            <a:ext cx="1621790" cy="2870200"/>
            <a:chOff x="12055" y="3119"/>
            <a:chExt cx="2554" cy="4520"/>
          </a:xfrm>
        </p:grpSpPr>
        <p:pic>
          <p:nvPicPr>
            <p:cNvPr id="7" name="图片 6" descr="告别 2024 (6)"/>
            <p:cNvPicPr>
              <a:picLocks noChangeAspect="1"/>
            </p:cNvPicPr>
            <p:nvPr/>
          </p:nvPicPr>
          <p:blipFill>
            <a:blip r:embed="rId2"/>
            <a:srcRect l="26876" t="14536" r="27830" b="25870"/>
            <a:stretch>
              <a:fillRect/>
            </a:stretch>
          </p:blipFill>
          <p:spPr>
            <a:xfrm>
              <a:off x="12055" y="3119"/>
              <a:ext cx="2554" cy="3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文本框 25"/>
            <p:cNvSpPr txBox="1"/>
            <p:nvPr/>
          </p:nvSpPr>
          <p:spPr>
            <a:xfrm>
              <a:off x="12523" y="6699"/>
              <a:ext cx="1619" cy="940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Will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45210" y="2118995"/>
            <a:ext cx="1760220" cy="2940050"/>
            <a:chOff x="3404" y="3009"/>
            <a:chExt cx="2772" cy="463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rcRect l="23366" t="31202" r="30796"/>
            <a:stretch>
              <a:fillRect/>
            </a:stretch>
          </p:blipFill>
          <p:spPr>
            <a:xfrm>
              <a:off x="3404" y="3009"/>
              <a:ext cx="2773" cy="3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文本框 8"/>
            <p:cNvSpPr txBox="1"/>
            <p:nvPr/>
          </p:nvSpPr>
          <p:spPr>
            <a:xfrm>
              <a:off x="3807" y="6699"/>
              <a:ext cx="1968" cy="940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Simon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4"/>
            </p:custDataLst>
          </p:nvPr>
        </p:nvGrpSpPr>
        <p:grpSpPr>
          <a:xfrm>
            <a:off x="7141388" y="4159429"/>
            <a:ext cx="1374517" cy="829278"/>
            <a:chOff x="9413" y="8893"/>
            <a:chExt cx="1824" cy="630"/>
          </a:xfrm>
        </p:grpSpPr>
        <p:sp>
          <p:nvSpPr>
            <p:cNvPr id="13" name="椭圆形标注 12"/>
            <p:cNvSpPr/>
            <p:nvPr>
              <p:custDataLst>
                <p:tags r:id="rId5"/>
              </p:custDataLst>
            </p:nvPr>
          </p:nvSpPr>
          <p:spPr>
            <a:xfrm>
              <a:off x="9413" y="8893"/>
              <a:ext cx="1759" cy="630"/>
            </a:xfrm>
            <a:prstGeom prst="wedgeEllipseCallout">
              <a:avLst>
                <a:gd name="adj1" fmla="val 77079"/>
                <a:gd name="adj2" fmla="val -6357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6"/>
              </p:custDataLst>
            </p:nvPr>
          </p:nvSpPr>
          <p:spPr>
            <a:xfrm>
              <a:off x="9688" y="8947"/>
              <a:ext cx="1549" cy="5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OK!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>
            <a:off x="3706173" y="1599739"/>
            <a:ext cx="4131570" cy="1935086"/>
            <a:chOff x="4193" y="9240"/>
            <a:chExt cx="7382" cy="1470"/>
          </a:xfrm>
        </p:grpSpPr>
        <p:sp>
          <p:nvSpPr>
            <p:cNvPr id="24" name="椭圆形标注 23"/>
            <p:cNvSpPr/>
            <p:nvPr>
              <p:custDataLst>
                <p:tags r:id="rId8"/>
              </p:custDataLst>
            </p:nvPr>
          </p:nvSpPr>
          <p:spPr>
            <a:xfrm>
              <a:off x="4193" y="9240"/>
              <a:ext cx="7382" cy="1470"/>
            </a:xfrm>
            <a:prstGeom prst="wedgeEllipseCallout">
              <a:avLst>
                <a:gd name="adj1" fmla="val -66299"/>
                <a:gd name="adj2" fmla="val 2051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9"/>
              </p:custDataLst>
            </p:nvPr>
          </p:nvSpPr>
          <p:spPr>
            <a:xfrm>
              <a:off x="5063" y="9315"/>
              <a:ext cx="6310" cy="12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 is a new mall across the street. Let’s go shopping!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034415" y="1673225"/>
            <a:ext cx="1760220" cy="2940050"/>
            <a:chOff x="3404" y="3009"/>
            <a:chExt cx="2772" cy="463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l="23366" t="31202" r="30796"/>
            <a:stretch>
              <a:fillRect/>
            </a:stretch>
          </p:blipFill>
          <p:spPr>
            <a:xfrm>
              <a:off x="3404" y="3009"/>
              <a:ext cx="2773" cy="3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文本框 8"/>
            <p:cNvSpPr txBox="1"/>
            <p:nvPr/>
          </p:nvSpPr>
          <p:spPr>
            <a:xfrm>
              <a:off x="3807" y="6699"/>
              <a:ext cx="1968" cy="940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Simon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5863484" y="2244353"/>
            <a:ext cx="3869333" cy="1814152"/>
            <a:chOff x="7041" y="8885"/>
            <a:chExt cx="4688" cy="1378"/>
          </a:xfrm>
        </p:grpSpPr>
        <p:sp>
          <p:nvSpPr>
            <p:cNvPr id="13" name="椭圆形标注 12"/>
            <p:cNvSpPr/>
            <p:nvPr>
              <p:custDataLst>
                <p:tags r:id="rId4"/>
              </p:custDataLst>
            </p:nvPr>
          </p:nvSpPr>
          <p:spPr>
            <a:xfrm>
              <a:off x="7041" y="8885"/>
              <a:ext cx="4688" cy="1378"/>
            </a:xfrm>
            <a:prstGeom prst="wedgeEllipseCallout">
              <a:avLst>
                <a:gd name="adj1" fmla="val 46001"/>
                <a:gd name="adj2" fmla="val -4934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5"/>
              </p:custDataLst>
            </p:nvPr>
          </p:nvSpPr>
          <p:spPr>
            <a:xfrm>
              <a:off x="7404" y="9085"/>
              <a:ext cx="4325" cy="8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Wait a minute! I am making labels (</a:t>
              </a:r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标签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6"/>
            </p:custDataLst>
          </p:nvPr>
        </p:nvGrpSpPr>
        <p:grpSpPr>
          <a:xfrm>
            <a:off x="3565838" y="753919"/>
            <a:ext cx="2734045" cy="1490148"/>
            <a:chOff x="4193" y="9240"/>
            <a:chExt cx="4885" cy="1132"/>
          </a:xfrm>
        </p:grpSpPr>
        <p:sp>
          <p:nvSpPr>
            <p:cNvPr id="24" name="椭圆形标注 23"/>
            <p:cNvSpPr/>
            <p:nvPr>
              <p:custDataLst>
                <p:tags r:id="rId7"/>
              </p:custDataLst>
            </p:nvPr>
          </p:nvSpPr>
          <p:spPr>
            <a:xfrm>
              <a:off x="4193" y="9240"/>
              <a:ext cx="4885" cy="1132"/>
            </a:xfrm>
            <a:prstGeom prst="wedgeEllipseCallout">
              <a:avLst>
                <a:gd name="adj1" fmla="val -69404"/>
                <a:gd name="adj2" fmla="val 4109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8"/>
              </p:custDataLst>
            </p:nvPr>
          </p:nvSpPr>
          <p:spPr>
            <a:xfrm>
              <a:off x="4760" y="9396"/>
              <a:ext cx="4193" cy="8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Hello, I want to buy...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869805" y="584835"/>
            <a:ext cx="1830070" cy="2856230"/>
            <a:chOff x="14010" y="3337"/>
            <a:chExt cx="2882" cy="4498"/>
          </a:xfrm>
        </p:grpSpPr>
        <p:sp>
          <p:nvSpPr>
            <p:cNvPr id="26" name="文本框 25"/>
            <p:cNvSpPr txBox="1"/>
            <p:nvPr/>
          </p:nvSpPr>
          <p:spPr>
            <a:xfrm>
              <a:off x="14010" y="7027"/>
              <a:ext cx="2883" cy="808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Salesperson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9"/>
            <a:srcRect l="10499" t="8574" r="5261" b="663"/>
            <a:stretch>
              <a:fillRect/>
            </a:stretch>
          </p:blipFill>
          <p:spPr>
            <a:xfrm>
              <a:off x="14010" y="3337"/>
              <a:ext cx="2883" cy="33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" name="组合 3"/>
          <p:cNvGrpSpPr/>
          <p:nvPr/>
        </p:nvGrpSpPr>
        <p:grpSpPr>
          <a:xfrm>
            <a:off x="3126105" y="3518535"/>
            <a:ext cx="1621790" cy="2870200"/>
            <a:chOff x="12055" y="3119"/>
            <a:chExt cx="2554" cy="4520"/>
          </a:xfrm>
        </p:grpSpPr>
        <p:pic>
          <p:nvPicPr>
            <p:cNvPr id="5" name="图片 4" descr="告别 2024 (6)"/>
            <p:cNvPicPr>
              <a:picLocks noChangeAspect="1"/>
            </p:cNvPicPr>
            <p:nvPr/>
          </p:nvPicPr>
          <p:blipFill>
            <a:blip r:embed="rId10"/>
            <a:srcRect l="26876" t="14536" r="27830" b="25870"/>
            <a:stretch>
              <a:fillRect/>
            </a:stretch>
          </p:blipFill>
          <p:spPr>
            <a:xfrm>
              <a:off x="12055" y="3119"/>
              <a:ext cx="2554" cy="3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文本框 7"/>
            <p:cNvSpPr txBox="1"/>
            <p:nvPr/>
          </p:nvSpPr>
          <p:spPr>
            <a:xfrm>
              <a:off x="12523" y="6699"/>
              <a:ext cx="1619" cy="940"/>
            </a:xfrm>
            <a:prstGeom prst="rect">
              <a:avLst/>
            </a:prstGeom>
            <a:solidFill>
              <a:srgbClr val="F7F7D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Will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11"/>
            </p:custDataLst>
          </p:nvPr>
        </p:nvGrpSpPr>
        <p:grpSpPr>
          <a:xfrm>
            <a:off x="5264265" y="4895565"/>
            <a:ext cx="3155210" cy="1137296"/>
            <a:chOff x="8893" y="8266"/>
            <a:chExt cx="4187" cy="864"/>
          </a:xfrm>
        </p:grpSpPr>
        <p:sp>
          <p:nvSpPr>
            <p:cNvPr id="16" name="椭圆形标注 15"/>
            <p:cNvSpPr/>
            <p:nvPr>
              <p:custDataLst>
                <p:tags r:id="rId12"/>
              </p:custDataLst>
            </p:nvPr>
          </p:nvSpPr>
          <p:spPr>
            <a:xfrm>
              <a:off x="8893" y="8266"/>
              <a:ext cx="4187" cy="864"/>
            </a:xfrm>
            <a:prstGeom prst="wedgeEllipseCallout">
              <a:avLst>
                <a:gd name="adj1" fmla="val -64815"/>
                <a:gd name="adj2" fmla="val -4679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3"/>
              </p:custDataLst>
            </p:nvPr>
          </p:nvSpPr>
          <p:spPr>
            <a:xfrm>
              <a:off x="9266" y="8266"/>
              <a:ext cx="3754" cy="8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She is very busy! Let’s help her.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100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101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102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103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104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105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8.xml><?xml version="1.0" encoding="utf-8"?>
<p:tagLst xmlns:p="http://schemas.openxmlformats.org/presentationml/2006/main">
  <p:tag name="TABLE_ENDDRAG_ORIGIN_RECT" val="729*381"/>
  <p:tag name="TABLE_ENDDRAG_RECT" val="160*102*729*381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1.xml><?xml version="1.0" encoding="utf-8"?>
<p:tagLst xmlns:p="http://schemas.openxmlformats.org/presentationml/2006/main">
  <p:tag name="TABLE_ENDDRAG_ORIGIN_RECT" val="813*348"/>
  <p:tag name="TABLE_ENDDRAG_RECT" val="72*139*813*348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3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5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7.xml><?xml version="1.0" encoding="utf-8"?>
<p:tagLst xmlns:p="http://schemas.openxmlformats.org/presentationml/2006/main">
  <p:tag name="TABLE_ENDDRAG_ORIGIN_RECT" val="751*206"/>
  <p:tag name="TABLE_ENDDRAG_RECT" val="104*148*751*206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9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12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120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121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122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123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124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2.xml><?xml version="1.0" encoding="utf-8"?>
<p:tagLst xmlns:p="http://schemas.openxmlformats.org/presentationml/2006/main">
  <p:tag name="COMMONDATA" val="eyJoZGlkIjoiZGE3Y2I3OTRlNTA1NjUwZGY1NGI3NTM4NWZhMGI4N2IifQ==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16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17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18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19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23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24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25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26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27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31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4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35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36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37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38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39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1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42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43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44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45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46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47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48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49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1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52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53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5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56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57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58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59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6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63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64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65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66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67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0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71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72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73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74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78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79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8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80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81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82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87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88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89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9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90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91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3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94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95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96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97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98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7401</Words>
  <Application>WPS 演示</Application>
  <PresentationFormat>宽屏</PresentationFormat>
  <Paragraphs>549</Paragraphs>
  <Slides>34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Times New Roman</vt:lpstr>
      <vt:lpstr>方正中粗雅宋_GBK</vt:lpstr>
      <vt:lpstr>Comic Sans MS</vt:lpstr>
      <vt:lpstr>楷体</vt:lpstr>
      <vt:lpstr>Arial Unicode MS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牛津高中英语</dc:title>
  <dc:creator>mc</dc:creator>
  <cp:lastModifiedBy>年轮时代的慕斯森林</cp:lastModifiedBy>
  <cp:revision>328</cp:revision>
  <dcterms:created xsi:type="dcterms:W3CDTF">2019-05-21T03:29:00Z</dcterms:created>
  <dcterms:modified xsi:type="dcterms:W3CDTF">2025-01-03T03:57:59Z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B59B96647B1241F99002A7DC781BBC5A_13</vt:lpwstr>
  </property>
</Properties>
</file>