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ommentAuthors.xml" ContentType="application/vnd.openxmlformats-officedocument.presentationml.commentAuthor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29"/>
  </p:handoutMasterIdLst>
  <p:sldIdLst>
    <p:sldId id="390" r:id="rId3"/>
    <p:sldId id="559" r:id="rId4"/>
    <p:sldId id="560" r:id="rId6"/>
    <p:sldId id="562" r:id="rId7"/>
    <p:sldId id="625" r:id="rId8"/>
    <p:sldId id="563" r:id="rId9"/>
    <p:sldId id="564" r:id="rId10"/>
    <p:sldId id="565" r:id="rId11"/>
    <p:sldId id="566" r:id="rId12"/>
    <p:sldId id="567" r:id="rId13"/>
    <p:sldId id="609" r:id="rId14"/>
    <p:sldId id="568" r:id="rId15"/>
    <p:sldId id="570" r:id="rId16"/>
    <p:sldId id="573" r:id="rId17"/>
    <p:sldId id="600" r:id="rId18"/>
    <p:sldId id="572" r:id="rId19"/>
    <p:sldId id="604" r:id="rId20"/>
    <p:sldId id="558" r:id="rId21"/>
    <p:sldId id="606" r:id="rId22"/>
    <p:sldId id="607" r:id="rId23"/>
    <p:sldId id="647" r:id="rId24"/>
    <p:sldId id="648" r:id="rId25"/>
    <p:sldId id="414" r:id="rId26"/>
    <p:sldId id="631" r:id="rId27"/>
    <p:sldId id="415" r:id="rId28"/>
  </p:sldIdLst>
  <p:sldSz cx="12192000" cy="6858000"/>
  <p:notesSz cx="6858000" cy="9144000"/>
  <p:embeddedFontLst>
    <p:embeddedFont>
      <p:font typeface="微软雅黑" panose="020B0503020204020204" pitchFamily="34" charset="-122"/>
      <p:regular r:id="rId34"/>
    </p:embeddedFont>
  </p:embeddedFontLst>
  <p:custDataLst>
    <p:tags r:id="rId35"/>
  </p:custDataLst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4" userDrawn="1">
          <p15:clr>
            <a:srgbClr val="A4A3A4"/>
          </p15:clr>
        </p15:guide>
        <p15:guide id="2" pos="5148" userDrawn="1">
          <p15:clr>
            <a:srgbClr val="A4A3A4"/>
          </p15:clr>
        </p15:guide>
        <p15:guide id="3" orient="horz" pos="2161" userDrawn="1">
          <p15:clr>
            <a:srgbClr val="A4A3A4"/>
          </p15:clr>
        </p15:guide>
        <p15:guide id="4" pos="39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sion" initials="W" lastIdx="0" clrIdx="0"/>
  <p:cmAuthor id="2" name="刘争妍" initials="刘" lastIdx="0" clrIdx="1"/>
  <p:cmAuthor id="3" name="lenovo" initials="l" lastIdx="0" clrIdx="0"/>
  <p:cmAuthor id="4" name="HP" initials="H" lastIdx="0" clrIdx="0"/>
  <p:cmAuthor id="5" name="ASUS" initials="A" lastIdx="0" clrIdx="1"/>
  <p:cmAuthor id="6" name="lucky" initials="l" lastIdx="0" clrIdx="8"/>
  <p:cmAuthor id="7" name="yxpc" initials="y" lastIdx="0" clrIdx="2"/>
  <p:cmAuthor id="8" name="DELL" initials="D" lastIdx="0" clrIdx="9"/>
  <p:cmAuthor id="9" name="FANFAN" initials="F" lastIdx="0" clrIdx="3"/>
  <p:cmAuthor id="10" name="jinhu.me" initials="j" lastIdx="0" clrIdx="0"/>
  <p:cmAuthor id="11" name="94472" initials="9" lastIdx="0" clrIdx="11"/>
  <p:cmAuthor id="12" name="ming qiu" initials="m" lastIdx="0" clrIdx="1"/>
  <p:cmAuthor id="13" name="Administrator" initials="A" lastIdx="0" clrIdx="12"/>
  <p:cmAuthor id="14" name="admin" initials="a" lastIdx="0" clrIdx="0"/>
  <p:cmAuthor id="15" name="www.xkb1.com" initials="w" lastIdx="0" clrIdx="1"/>
  <p:cmAuthor id="16" name="新课标第一网" initials="新" lastIdx="0" clrIdx="0"/>
  <p:cmAuthor id="17" name="八九年" initials="八" lastIdx="0" clrIdx="4"/>
  <p:cmAuthor id="18" name="李丽" initials="李" lastIdx="0" clrIdx="14"/>
  <p:cmAuthor id="19" name="刘浩" initials="刘" lastIdx="0" clrIdx="0"/>
  <p:cmAuthor id="20" name="Vivian Liu" initials="V" lastIdx="0" clrIdx="1"/>
  <p:cmAuthor id="21" name="微软用户" initials="微" lastIdx="0" clrIdx="0"/>
  <p:cmAuthor id="22" name="Windows 用户" initials="W" lastIdx="0" clrIdx="0"/>
  <p:cmAuthor id="23" name="张瑞霞" initials="张" lastIdx="0" clrIdx="0"/>
  <p:cmAuthor id="24" name="孙宇婷" initials="孙" lastIdx="0" clrIdx="21"/>
  <p:cmAuthor id="25" name="杜B格小生" initials="杜" lastIdx="0" clrIdx="0"/>
  <p:cmAuthor id="26" name="刘刘" initials="刘" lastIdx="0" clrIdx="20"/>
  <p:cmAuthor id="27" name="张 林娜" initials="张" lastIdx="0" clrIdx="0"/>
  <p:cmAuthor id="28" name="Mia Vida Villanueva" initials="M" lastIdx="0" clrIdx="0"/>
  <p:cmAuthor id="29" name="李彦利" initials="李" lastIdx="0" clrIdx="25"/>
  <p:cmAuthor id="30" name="LJH" initials="L" lastIdx="0" clrIdx="0"/>
  <p:cmAuthor id="31" name="未知用户1" initials="未" lastIdx="0" clrIdx="22"/>
  <p:cmAuthor id="32" name="作者" initials="作" lastIdx="0" clrIdx="24"/>
  <p:cmAuthor id="33" name="a'su's" initials="a" lastIdx="0" clrIdx="33"/>
  <p:cmAuthor id="0" name="ҧǿ" initials="Y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A92"/>
    <a:srgbClr val="F2B287"/>
    <a:srgbClr val="D2D2D2"/>
    <a:srgbClr val="F6BE98"/>
    <a:srgbClr val="A1B8E1"/>
    <a:srgbClr val="4472C4"/>
    <a:srgbClr val="ED7D31"/>
    <a:srgbClr val="DDE89E"/>
    <a:srgbClr val="F3C37A"/>
    <a:srgbClr val="84C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6"/>
    <p:restoredTop sz="99698" autoAdjust="0"/>
  </p:normalViewPr>
  <p:slideViewPr>
    <p:cSldViewPr snapToGrid="0" showGuides="1">
      <p:cViewPr varScale="1">
        <p:scale>
          <a:sx n="59" d="100"/>
          <a:sy n="59" d="100"/>
        </p:scale>
        <p:origin x="102" y="1566"/>
      </p:cViewPr>
      <p:guideLst>
        <p:guide orient="horz" pos="2744"/>
        <p:guide pos="5148"/>
        <p:guide orient="horz" pos="2161"/>
        <p:guide pos="399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5" Type="http://schemas.openxmlformats.org/officeDocument/2006/relationships/tags" Target="tags/tag87.xml"/><Relationship Id="rId34" Type="http://schemas.openxmlformats.org/officeDocument/2006/relationships/font" Target="fonts/font1.fntdata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Simon’s family budget</a:t>
            </a:r>
            <a:endParaRPr lang="en-US" altLang="zh-CN" sz="2400" b="0" i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7486501932144"/>
          <c:y val="0.0046146744862198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4472C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19050">
                <a:solidFill>
                  <a:sysClr val="window" lastClr="FFFFFF"/>
                </a:solidFill>
              </a:ln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e76047d-8ff4-493d-a5ba-438b58603339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Simon’s family budget</a:t>
            </a:r>
            <a:endParaRPr lang="en-US" altLang="zh-CN" sz="2400" b="0" i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5206289112281"/>
          <c:y val="0.06561052510862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4472C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19050">
                <a:solidFill>
                  <a:sysClr val="window" lastClr="FFFFFF"/>
                </a:solidFill>
              </a:ln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e76047d-8ff4-493d-a5ba-438b58603339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Simon’s family budget</a:t>
            </a:r>
            <a:endParaRPr lang="en-US" altLang="zh-CN" sz="2400" b="0" i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5206289112281"/>
          <c:y val="0.06561052510862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4472C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19050">
                <a:solidFill>
                  <a:sysClr val="window" lastClr="FFFFFF"/>
                </a:solidFill>
              </a:ln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e76047d-8ff4-493d-a5ba-438b58603339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Simon’s family budget</a:t>
            </a:r>
            <a:endParaRPr lang="en-US" altLang="zh-CN" sz="2400" b="0" i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9878191823201"/>
          <c:y val="0.022456998137672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4472C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19050">
                <a:solidFill>
                  <a:sysClr val="window" lastClr="FFFFFF"/>
                </a:solidFill>
              </a:ln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e76047d-8ff4-493d-a5ba-438b58603339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  <a:r>
              <a:rPr lang="en-US" altLang="zh-CN" sz="24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Simon’s budget</a:t>
            </a:r>
            <a:endParaRPr lang="en-US" altLang="zh-CN" sz="2400" b="0" i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53184572376662"/>
          <c:y val="0.047700547157978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4472C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19050">
                <a:solidFill>
                  <a:sysClr val="window" lastClr="FFFFFF"/>
                </a:solidFill>
              </a:ln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e76047d-8ff4-493d-a5ba-438b58603339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CE0C2B-EC0B-43F6-A09C-03A28CC1561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C4D9A8-F743-46A4-B4AD-431C206F903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9883" y="2588281"/>
            <a:ext cx="10852237" cy="899167"/>
          </a:xfrm>
        </p:spPr>
        <p:txBody>
          <a:bodyPr rIns="19050" anchor="t"/>
          <a:lstStyle>
            <a:lvl1pPr algn="ctr">
              <a:defRPr sz="5465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69883" y="3566160"/>
            <a:ext cx="10852237" cy="950984"/>
          </a:xfrm>
        </p:spPr>
        <p:txBody>
          <a:bodyPr tIns="28575" rIns="57150" bIns="28575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2588281"/>
            <a:ext cx="10852237" cy="899167"/>
          </a:xfrm>
        </p:spPr>
        <p:txBody>
          <a:bodyPr rIns="19050" anchor="t"/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5465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32000"/>
            <a:ext cx="10852237" cy="648000"/>
          </a:xfrm>
        </p:spPr>
        <p:txBody>
          <a:bodyPr/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3" y="1296000"/>
            <a:ext cx="10852237" cy="5041355"/>
          </a:xfrm>
        </p:spPr>
        <p:txBody>
          <a:bodyPr>
            <a:noAutofit/>
          </a:bodyPr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3808731"/>
            <a:ext cx="10852237" cy="624845"/>
          </a:xfrm>
        </p:spPr>
        <p:txBody>
          <a:bodyPr rIns="47625" anchor="t"/>
          <a:lstStyle>
            <a:lvl1pPr>
              <a:defRPr sz="3600" b="0" u="none" strike="noStrike" kern="1200" cap="none" spc="225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6"/>
            <a:ext cx="10852237" cy="1077985"/>
          </a:xfrm>
        </p:spPr>
        <p:txBody>
          <a:bodyPr tIns="28575" rIns="57150" bIns="28575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32000"/>
            <a:ext cx="10852237" cy="648000"/>
          </a:xfrm>
        </p:spPr>
        <p:txBody>
          <a:bodyPr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9" y="1296000"/>
            <a:ext cx="5283243" cy="5040000"/>
          </a:xfrm>
        </p:spPr>
        <p:txBody>
          <a:bodyPr>
            <a:noAutofit/>
          </a:bodyPr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3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32000"/>
            <a:ext cx="10852237" cy="648000"/>
          </a:xfrm>
        </p:spPr>
        <p:txBody>
          <a:bodyPr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9" y="1296001"/>
            <a:ext cx="5283243" cy="381003"/>
          </a:xfrm>
        </p:spPr>
        <p:txBody>
          <a:bodyPr tIns="28575" rIns="57150" bIns="28575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5"/>
          </a:xfrm>
        </p:spPr>
        <p:txBody>
          <a:bodyPr>
            <a:noAutofit/>
          </a:bodyPr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49" y="1296001"/>
            <a:ext cx="5283243" cy="381003"/>
          </a:xfrm>
        </p:spPr>
        <p:txBody>
          <a:bodyPr tIns="28575" rIns="57150" bIns="28575" anchor="t" anchorCtr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49" y="1789043"/>
            <a:ext cx="5283243" cy="4552235"/>
          </a:xfrm>
        </p:spPr>
        <p:txBody>
          <a:bodyPr>
            <a:noAutofit/>
          </a:bodyPr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29" y="1296000"/>
            <a:ext cx="5283243" cy="5040000"/>
          </a:xfrm>
        </p:spPr>
        <p:txBody>
          <a:bodyPr vert="horz" lIns="76200" tIns="0" rIns="61913" bIns="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113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3" cy="5040000"/>
          </a:xfrm>
        </p:spPr>
        <p:txBody>
          <a:bodyPr/>
          <a:lstStyle>
            <a:lvl1pPr marL="228600" marR="0" lvl="0" indent="-2286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9"/>
            <a:ext cx="950984" cy="5388907"/>
          </a:xfrm>
        </p:spPr>
        <p:txBody>
          <a:bodyPr vert="eaVert"/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1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25" y="431800"/>
            <a:ext cx="10852151" cy="647700"/>
          </a:xfrm>
          <a:prstGeom prst="rect">
            <a:avLst/>
          </a:prstGeom>
        </p:spPr>
        <p:txBody>
          <a:bodyPr vert="horz" lIns="76200" tIns="28575" rIns="57150" bIns="28575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925" y="1295400"/>
            <a:ext cx="10852151" cy="5040313"/>
          </a:xfrm>
          <a:prstGeom prst="rect">
            <a:avLst/>
          </a:prstGeo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475" y="6350000"/>
            <a:ext cx="2700339" cy="3159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0AF2CE-D04C-4EBA-9C8B-087B9A79FD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000"/>
            <a:ext cx="2700339" cy="3159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spc="1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600" kern="1200" spc="113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0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609725" algn="l"/>
        </a:tabLst>
        <a:defRPr sz="1600" kern="1200" spc="113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600" kern="1200" spc="113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600" kern="1200" spc="113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600" kern="1200" spc="113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15.png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3.png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image" Target="../media/image14.png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7.xml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3.png"/><Relationship Id="rId18" Type="http://schemas.openxmlformats.org/officeDocument/2006/relationships/notesSlide" Target="../notesSlides/notesSlide15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image" Target="../media/image14.png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image" Target="../media/image14.png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6.xml"/><Relationship Id="rId10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../media/image12.jpeg"/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3" Type="http://schemas.openxmlformats.org/officeDocument/2006/relationships/notesSlide" Target="../notesSlides/notesSlide19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20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2.xml"/><Relationship Id="rId1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6.xml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image" Target="../media/image12.jpe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文本框 1"/>
          <p:cNvSpPr txBox="1"/>
          <p:nvPr/>
        </p:nvSpPr>
        <p:spPr>
          <a:xfrm>
            <a:off x="1524000" y="5124764"/>
            <a:ext cx="9144000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Reading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54" name="文本框 5"/>
          <p:cNvSpPr txBox="1"/>
          <p:nvPr/>
        </p:nvSpPr>
        <p:spPr>
          <a:xfrm>
            <a:off x="1524000" y="4151472"/>
            <a:ext cx="9144000" cy="9918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Unit </a:t>
            </a:r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7</a:t>
            </a:r>
            <a:r>
              <a:rPr lang="zh-CN" altLang="en-US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中粗雅宋_GBK" panose="02000000000000000000" charset="-122"/>
                <a:cs typeface="Times New Roman" panose="02020603050405020304" pitchFamily="18" charset="0"/>
              </a:rPr>
              <a:t> Be wise with money</a:t>
            </a:r>
            <a:endParaRPr lang="zh-CN" altLang="en-US" sz="6000" dirty="0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中粗雅宋_GBK" panose="020000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87527" y="3466862"/>
            <a:ext cx="1794272" cy="39116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七年级上册</a:t>
            </a:r>
            <a:endParaRPr lang="zh-CN" altLang="en-US" sz="2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19630" y="2011680"/>
            <a:ext cx="7952740" cy="4688840"/>
            <a:chOff x="3467" y="1957"/>
            <a:chExt cx="11171" cy="700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rcRect t="33365"/>
            <a:stretch>
              <a:fillRect/>
            </a:stretch>
          </p:blipFill>
          <p:spPr>
            <a:xfrm>
              <a:off x="3467" y="1957"/>
              <a:ext cx="11171" cy="700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矩形 11"/>
            <p:cNvSpPr/>
            <p:nvPr/>
          </p:nvSpPr>
          <p:spPr>
            <a:xfrm>
              <a:off x="6769" y="8542"/>
              <a:ext cx="6245" cy="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74545" y="1242695"/>
            <a:ext cx="5923280" cy="59817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How many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questions are there?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163570" y="2402205"/>
            <a:ext cx="2177415" cy="6350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163570" y="3847465"/>
            <a:ext cx="2956560" cy="8255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163570" y="4689475"/>
            <a:ext cx="1136015" cy="3175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163570" y="5591175"/>
            <a:ext cx="2471420" cy="6985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074545" y="1209040"/>
            <a:ext cx="7419975" cy="66421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How does his mum answer these questions?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 bldLvl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2"/>
            </p:custDataLst>
          </p:nvPr>
        </p:nvSpPr>
        <p:spPr>
          <a:xfrm>
            <a:off x="4788535" y="2553335"/>
            <a:ext cx="70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632325" y="4061460"/>
            <a:ext cx="119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6130290" y="3381375"/>
            <a:ext cx="119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6189345" y="3322320"/>
            <a:ext cx="70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4714875" y="3989705"/>
            <a:ext cx="70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>
            <p:custDataLst>
              <p:tags r:id="rId7"/>
            </p:custDataLst>
          </p:nvPr>
        </p:nvSpPr>
        <p:spPr>
          <a:xfrm>
            <a:off x="4925695" y="4345940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rcRect l="2911" t="1241" r="867" b="7584"/>
          <a:stretch>
            <a:fillRect/>
          </a:stretch>
        </p:blipFill>
        <p:spPr>
          <a:xfrm>
            <a:off x="3096260" y="1176020"/>
            <a:ext cx="6129655" cy="4572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rcRect t="92302" r="18900" b="-595"/>
          <a:stretch>
            <a:fillRect/>
          </a:stretch>
        </p:blipFill>
        <p:spPr>
          <a:xfrm>
            <a:off x="2513330" y="5842635"/>
            <a:ext cx="7284085" cy="678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1571625" y="3136900"/>
          <a:ext cx="4617720" cy="321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714875" y="2614930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987165" y="4732020"/>
            <a:ext cx="119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18"/>
          <p:cNvSpPr/>
          <p:nvPr/>
        </p:nvSpPr>
        <p:spPr>
          <a:xfrm>
            <a:off x="7550785" y="3255645"/>
            <a:ext cx="2113915" cy="83058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99630" y="3814445"/>
            <a:ext cx="2466340" cy="2613660"/>
            <a:chOff x="11338" y="6007"/>
            <a:chExt cx="3884" cy="4116"/>
          </a:xfrm>
        </p:grpSpPr>
        <p:sp>
          <p:nvSpPr>
            <p:cNvPr id="32" name="矩形: 圆角 18"/>
            <p:cNvSpPr/>
            <p:nvPr/>
          </p:nvSpPr>
          <p:spPr>
            <a:xfrm>
              <a:off x="11894" y="6960"/>
              <a:ext cx="3329" cy="703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左大括号 29"/>
            <p:cNvSpPr/>
            <p:nvPr/>
          </p:nvSpPr>
          <p:spPr>
            <a:xfrm>
              <a:off x="11338" y="6007"/>
              <a:ext cx="432" cy="3793"/>
            </a:xfrm>
            <a:prstGeom prst="leftBrace">
              <a:avLst>
                <a:gd name="adj1" fmla="val 31108"/>
                <a:gd name="adj2" fmla="val 49319"/>
              </a:avLst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37" name="矩形: 圆角 18"/>
            <p:cNvSpPr/>
            <p:nvPr/>
          </p:nvSpPr>
          <p:spPr>
            <a:xfrm>
              <a:off x="11891" y="8188"/>
              <a:ext cx="3329" cy="703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矩形: 圆角 18"/>
            <p:cNvSpPr/>
            <p:nvPr/>
          </p:nvSpPr>
          <p:spPr>
            <a:xfrm>
              <a:off x="11857" y="9421"/>
              <a:ext cx="3329" cy="703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755255" y="5904865"/>
            <a:ext cx="1650365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food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rcRect t="35114" b="45723"/>
          <a:stretch>
            <a:fillRect/>
          </a:stretch>
        </p:blipFill>
        <p:spPr>
          <a:xfrm>
            <a:off x="1434465" y="1265555"/>
            <a:ext cx="8963660" cy="1669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组合 57"/>
          <p:cNvGrpSpPr/>
          <p:nvPr/>
        </p:nvGrpSpPr>
        <p:grpSpPr>
          <a:xfrm>
            <a:off x="5344795" y="2115820"/>
            <a:ext cx="2148205" cy="3417570"/>
            <a:chOff x="8417" y="3332"/>
            <a:chExt cx="3383" cy="5382"/>
          </a:xfrm>
        </p:grpSpPr>
        <p:grpSp>
          <p:nvGrpSpPr>
            <p:cNvPr id="25" name="组合 24"/>
            <p:cNvGrpSpPr/>
            <p:nvPr/>
          </p:nvGrpSpPr>
          <p:grpSpPr>
            <a:xfrm>
              <a:off x="8417" y="6920"/>
              <a:ext cx="2397" cy="1795"/>
              <a:chOff x="11701" y="3410"/>
              <a:chExt cx="2397" cy="1795"/>
            </a:xfrm>
            <a:effectLst/>
          </p:grpSpPr>
          <p:sp>
            <p:nvSpPr>
              <p:cNvPr id="4" name="矩形: 圆角 12"/>
              <p:cNvSpPr/>
              <p:nvPr/>
            </p:nvSpPr>
            <p:spPr>
              <a:xfrm>
                <a:off x="11701" y="3410"/>
                <a:ext cx="2397" cy="1795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1701" y="3559"/>
                <a:ext cx="2323" cy="15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C. Daily needs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54" name="矩形: 圆角 12"/>
            <p:cNvSpPr/>
            <p:nvPr/>
          </p:nvSpPr>
          <p:spPr>
            <a:xfrm>
              <a:off x="9568" y="3332"/>
              <a:ext cx="2233" cy="599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chemeClr val="tx1"/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 flipV="1">
            <a:off x="3419475" y="2491105"/>
            <a:ext cx="1644650" cy="5080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3700145" y="2877185"/>
            <a:ext cx="1644650" cy="2378710"/>
            <a:chOff x="5827" y="4531"/>
            <a:chExt cx="2590" cy="3746"/>
          </a:xfrm>
        </p:grpSpPr>
        <p:sp>
          <p:nvSpPr>
            <p:cNvPr id="22" name="文本框 21"/>
            <p:cNvSpPr txBox="1"/>
            <p:nvPr>
              <p:custDataLst>
                <p:tags r:id="rId6"/>
              </p:custDataLst>
            </p:nvPr>
          </p:nvSpPr>
          <p:spPr>
            <a:xfrm>
              <a:off x="6396" y="7455"/>
              <a:ext cx="9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 flipV="1">
              <a:off x="5827" y="4531"/>
              <a:ext cx="2590" cy="8"/>
            </a:xfrm>
            <a:prstGeom prst="line">
              <a:avLst/>
            </a:prstGeom>
            <a:ln w="3810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599180" y="1701800"/>
            <a:ext cx="4152265" cy="417830"/>
            <a:chOff x="5668" y="2680"/>
            <a:chExt cx="6539" cy="658"/>
          </a:xfrm>
        </p:grpSpPr>
        <p:cxnSp>
          <p:nvCxnSpPr>
            <p:cNvPr id="53" name="直接连接符 52"/>
            <p:cNvCxnSpPr/>
            <p:nvPr/>
          </p:nvCxnSpPr>
          <p:spPr>
            <a:xfrm flipV="1">
              <a:off x="5668" y="3178"/>
              <a:ext cx="6297" cy="18"/>
            </a:xfrm>
            <a:prstGeom prst="line">
              <a:avLst/>
            </a:prstGeom>
            <a:ln w="3810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11132" y="2680"/>
              <a:ext cx="1075" cy="65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597775" y="3184525"/>
            <a:ext cx="2034540" cy="962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Simon’s education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889240" y="4384040"/>
            <a:ext cx="1354455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flat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822565" y="5144770"/>
            <a:ext cx="1464310" cy="523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car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4" grpId="0"/>
      <p:bldP spid="34" grpId="1"/>
      <p:bldP spid="38" grpId="0"/>
      <p:bldP spid="38" grpId="1"/>
      <p:bldP spid="41" grpId="0"/>
      <p:bldP spid="41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3348355" y="3322320"/>
          <a:ext cx="5012690" cy="306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0" name="左大括号 29"/>
          <p:cNvSpPr/>
          <p:nvPr/>
        </p:nvSpPr>
        <p:spPr>
          <a:xfrm>
            <a:off x="9096375" y="3719195"/>
            <a:ext cx="274320" cy="2408555"/>
          </a:xfrm>
          <a:prstGeom prst="leftBrace">
            <a:avLst>
              <a:gd name="adj1" fmla="val 31108"/>
              <a:gd name="adj2" fmla="val 49319"/>
            </a:avLst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714875" y="2614930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4"/>
            </p:custDataLst>
          </p:nvPr>
        </p:nvSpPr>
        <p:spPr>
          <a:xfrm>
            <a:off x="4788535" y="2553335"/>
            <a:ext cx="70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788535" y="5242560"/>
            <a:ext cx="119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5824220" y="4836795"/>
            <a:ext cx="119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5911215" y="4793615"/>
            <a:ext cx="70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02170" y="4458335"/>
            <a:ext cx="1522095" cy="1139825"/>
            <a:chOff x="11701" y="3410"/>
            <a:chExt cx="2397" cy="1795"/>
          </a:xfrm>
          <a:effectLst/>
        </p:grpSpPr>
        <p:sp>
          <p:nvSpPr>
            <p:cNvPr id="4" name="矩形: 圆角 12"/>
            <p:cNvSpPr/>
            <p:nvPr/>
          </p:nvSpPr>
          <p:spPr>
            <a:xfrm>
              <a:off x="11701" y="3410"/>
              <a:ext cx="2397" cy="1795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1701" y="3559"/>
              <a:ext cx="2323" cy="15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C. Daily needs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486900" y="3158490"/>
            <a:ext cx="2113915" cy="962025"/>
            <a:chOff x="15048" y="1050"/>
            <a:chExt cx="3329" cy="1515"/>
          </a:xfrm>
        </p:grpSpPr>
        <p:sp>
          <p:nvSpPr>
            <p:cNvPr id="5" name="矩形: 圆角 18"/>
            <p:cNvSpPr/>
            <p:nvPr/>
          </p:nvSpPr>
          <p:spPr>
            <a:xfrm>
              <a:off x="15048" y="1172"/>
              <a:ext cx="3329" cy="1308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156" y="1050"/>
              <a:ext cx="3204" cy="15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Simon’s education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486900" y="4380865"/>
            <a:ext cx="2113915" cy="523875"/>
            <a:chOff x="15048" y="1050"/>
            <a:chExt cx="3329" cy="825"/>
          </a:xfrm>
        </p:grpSpPr>
        <p:sp>
          <p:nvSpPr>
            <p:cNvPr id="32" name="矩形: 圆角 18"/>
            <p:cNvSpPr/>
            <p:nvPr/>
          </p:nvSpPr>
          <p:spPr>
            <a:xfrm>
              <a:off x="15048" y="1172"/>
              <a:ext cx="3329" cy="703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156" y="1050"/>
              <a:ext cx="3204" cy="8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flat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486900" y="5165090"/>
            <a:ext cx="2113915" cy="523875"/>
            <a:chOff x="15048" y="1050"/>
            <a:chExt cx="3329" cy="825"/>
          </a:xfrm>
        </p:grpSpPr>
        <p:sp>
          <p:nvSpPr>
            <p:cNvPr id="37" name="矩形: 圆角 18"/>
            <p:cNvSpPr/>
            <p:nvPr/>
          </p:nvSpPr>
          <p:spPr>
            <a:xfrm>
              <a:off x="15048" y="1172"/>
              <a:ext cx="3329" cy="703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156" y="1050"/>
              <a:ext cx="3204" cy="8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car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508490" y="5949315"/>
            <a:ext cx="2113915" cy="523875"/>
            <a:chOff x="15048" y="1050"/>
            <a:chExt cx="3329" cy="825"/>
          </a:xfrm>
        </p:grpSpPr>
        <p:sp>
          <p:nvSpPr>
            <p:cNvPr id="40" name="矩形: 圆角 18"/>
            <p:cNvSpPr/>
            <p:nvPr/>
          </p:nvSpPr>
          <p:spPr>
            <a:xfrm>
              <a:off x="15048" y="1172"/>
              <a:ext cx="3329" cy="703"/>
            </a:xfrm>
            <a:prstGeom prst="round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156" y="1050"/>
              <a:ext cx="3204" cy="8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food</a:t>
              </a:r>
              <a:endPara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rcRect t="55685" r="25005" b="21995"/>
          <a:stretch>
            <a:fillRect/>
          </a:stretch>
        </p:blipFill>
        <p:spPr>
          <a:xfrm>
            <a:off x="1865630" y="1242695"/>
            <a:ext cx="7304405" cy="19894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组合 15"/>
          <p:cNvGrpSpPr/>
          <p:nvPr/>
        </p:nvGrpSpPr>
        <p:grpSpPr>
          <a:xfrm>
            <a:off x="4871085" y="2094230"/>
            <a:ext cx="1923415" cy="3659505"/>
            <a:chOff x="7671" y="3298"/>
            <a:chExt cx="3029" cy="5763"/>
          </a:xfrm>
        </p:grpSpPr>
        <p:sp>
          <p:nvSpPr>
            <p:cNvPr id="24" name="文本框 23"/>
            <p:cNvSpPr txBox="1"/>
            <p:nvPr>
              <p:custDataLst>
                <p:tags r:id="rId9"/>
              </p:custDataLst>
            </p:nvPr>
          </p:nvSpPr>
          <p:spPr>
            <a:xfrm>
              <a:off x="7671" y="8143"/>
              <a:ext cx="110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 flipV="1">
              <a:off x="8110" y="3298"/>
              <a:ext cx="2590" cy="8"/>
            </a:xfrm>
            <a:prstGeom prst="line">
              <a:avLst/>
            </a:prstGeom>
            <a:ln w="3810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2870200" y="1772920"/>
            <a:ext cx="5975985" cy="4325620"/>
            <a:chOff x="4520" y="2792"/>
            <a:chExt cx="9411" cy="6812"/>
          </a:xfrm>
        </p:grpSpPr>
        <p:grpSp>
          <p:nvGrpSpPr>
            <p:cNvPr id="42" name="组合 41"/>
            <p:cNvGrpSpPr/>
            <p:nvPr/>
          </p:nvGrpSpPr>
          <p:grpSpPr>
            <a:xfrm>
              <a:off x="4520" y="7810"/>
              <a:ext cx="2753" cy="1795"/>
              <a:chOff x="11423" y="3410"/>
              <a:chExt cx="2686" cy="1795"/>
            </a:xfrm>
            <a:solidFill>
              <a:srgbClr val="ED7D31">
                <a:alpha val="50000"/>
              </a:srgbClr>
            </a:solidFill>
            <a:effectLst/>
          </p:grpSpPr>
          <p:sp>
            <p:nvSpPr>
              <p:cNvPr id="43" name="矩形: 圆角 12"/>
              <p:cNvSpPr/>
              <p:nvPr/>
            </p:nvSpPr>
            <p:spPr>
              <a:xfrm>
                <a:off x="11475" y="3410"/>
                <a:ext cx="2623" cy="17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1423" y="3576"/>
                <a:ext cx="2686" cy="1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B. Special things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9" name="矩形: 圆角 12"/>
            <p:cNvSpPr/>
            <p:nvPr/>
          </p:nvSpPr>
          <p:spPr>
            <a:xfrm>
              <a:off x="10977" y="2792"/>
              <a:ext cx="2955" cy="620"/>
            </a:xfrm>
            <a:prstGeom prst="roundRect">
              <a:avLst/>
            </a:prstGeom>
            <a:solidFill>
              <a:srgbClr val="ED7D31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7510" y="3150235"/>
            <a:ext cx="5209540" cy="2867025"/>
            <a:chOff x="626" y="4961"/>
            <a:chExt cx="8204" cy="4515"/>
          </a:xfrm>
        </p:grpSpPr>
        <p:grpSp>
          <p:nvGrpSpPr>
            <p:cNvPr id="7" name="组合 6"/>
            <p:cNvGrpSpPr/>
            <p:nvPr/>
          </p:nvGrpSpPr>
          <p:grpSpPr>
            <a:xfrm>
              <a:off x="626" y="7976"/>
              <a:ext cx="3692" cy="1500"/>
              <a:chOff x="626" y="7976"/>
              <a:chExt cx="3692" cy="1500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 flipV="1">
                <a:off x="3140" y="8685"/>
                <a:ext cx="1178" cy="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rgbClr val="ED7D31"/>
              </a:lnRef>
              <a:fillRef idx="0">
                <a:srgbClr val="ED7D31"/>
              </a:fillRef>
              <a:effectRef idx="0">
                <a:srgbClr val="ED7D31"/>
              </a:effectRef>
              <a:fontRef idx="minor">
                <a:sysClr val="windowText" lastClr="000000"/>
              </a:fontRef>
            </p:style>
          </p:cxnSp>
          <p:grpSp>
            <p:nvGrpSpPr>
              <p:cNvPr id="48" name="组合 47"/>
              <p:cNvGrpSpPr/>
              <p:nvPr/>
            </p:nvGrpSpPr>
            <p:grpSpPr>
              <a:xfrm>
                <a:off x="626" y="7976"/>
                <a:ext cx="2313" cy="1501"/>
                <a:chOff x="1177" y="8549"/>
                <a:chExt cx="2313" cy="1501"/>
              </a:xfrm>
            </p:grpSpPr>
            <p:sp>
              <p:nvSpPr>
                <p:cNvPr id="46" name="矩形: 圆角 21"/>
                <p:cNvSpPr/>
                <p:nvPr/>
              </p:nvSpPr>
              <p:spPr>
                <a:xfrm>
                  <a:off x="1177" y="8650"/>
                  <a:ext cx="2313" cy="1400"/>
                </a:xfrm>
                <a:prstGeom prst="roundRect">
                  <a:avLst/>
                </a:prstGeom>
                <a:solidFill>
                  <a:srgbClr val="ED7D31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algn="ctr"/>
                  <a:endParaRPr lang="zh-CN" altLang="en-US" sz="180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1177" y="8549"/>
                  <a:ext cx="2312" cy="1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Taking holidays</a:t>
                  </a:r>
                  <a:endPara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7" name="直接连接符 16"/>
            <p:cNvCxnSpPr/>
            <p:nvPr/>
          </p:nvCxnSpPr>
          <p:spPr>
            <a:xfrm flipV="1">
              <a:off x="5838" y="4961"/>
              <a:ext cx="2992" cy="10"/>
            </a:xfrm>
            <a:prstGeom prst="line">
              <a:avLst/>
            </a:prstGeom>
            <a:ln w="3810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714875" y="2614930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4"/>
            </p:custDataLst>
          </p:nvPr>
        </p:nvSpPr>
        <p:spPr>
          <a:xfrm>
            <a:off x="4788535" y="2553335"/>
            <a:ext cx="70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2915" y="1703705"/>
            <a:ext cx="11224260" cy="3314065"/>
            <a:chOff x="626" y="4974"/>
            <a:chExt cx="17676" cy="5219"/>
          </a:xfrm>
        </p:grpSpPr>
        <p:graphicFrame>
          <p:nvGraphicFramePr>
            <p:cNvPr id="6" name="图表 5"/>
            <p:cNvGraphicFramePr/>
            <p:nvPr/>
          </p:nvGraphicFramePr>
          <p:xfrm>
            <a:off x="5273" y="5232"/>
            <a:ext cx="7894" cy="4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30" name="左大括号 29"/>
            <p:cNvSpPr/>
            <p:nvPr/>
          </p:nvSpPr>
          <p:spPr>
            <a:xfrm>
              <a:off x="14325" y="5857"/>
              <a:ext cx="432" cy="3793"/>
            </a:xfrm>
            <a:prstGeom prst="leftBrace">
              <a:avLst>
                <a:gd name="adj1" fmla="val 31108"/>
                <a:gd name="adj2" fmla="val 49319"/>
              </a:avLst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7541" y="8256"/>
              <a:ext cx="18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___%</a:t>
              </a:r>
              <a:endPara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6"/>
              </p:custDataLst>
            </p:nvPr>
          </p:nvSpPr>
          <p:spPr>
            <a:xfrm>
              <a:off x="9172" y="7617"/>
              <a:ext cx="18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___%</a:t>
              </a:r>
              <a:endPara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9309" y="7549"/>
              <a:ext cx="110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1342" y="7021"/>
              <a:ext cx="2397" cy="1795"/>
              <a:chOff x="11701" y="3410"/>
              <a:chExt cx="2397" cy="1795"/>
            </a:xfrm>
            <a:effectLst/>
          </p:grpSpPr>
          <p:sp>
            <p:nvSpPr>
              <p:cNvPr id="4" name="矩形: 圆角 12"/>
              <p:cNvSpPr/>
              <p:nvPr/>
            </p:nvSpPr>
            <p:spPr>
              <a:xfrm>
                <a:off x="11701" y="3410"/>
                <a:ext cx="2397" cy="1795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1701" y="3559"/>
                <a:ext cx="2323" cy="15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C. Daily needs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4940" y="4974"/>
              <a:ext cx="3329" cy="1515"/>
              <a:chOff x="15048" y="1050"/>
              <a:chExt cx="3329" cy="1515"/>
            </a:xfrm>
          </p:grpSpPr>
          <p:sp>
            <p:nvSpPr>
              <p:cNvPr id="5" name="矩形: 圆角 18"/>
              <p:cNvSpPr/>
              <p:nvPr/>
            </p:nvSpPr>
            <p:spPr>
              <a:xfrm>
                <a:off x="15048" y="1172"/>
                <a:ext cx="3329" cy="1308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5156" y="1050"/>
                <a:ext cx="3204" cy="15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Simon’s education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4940" y="6899"/>
              <a:ext cx="3329" cy="825"/>
              <a:chOff x="15048" y="1050"/>
              <a:chExt cx="3329" cy="825"/>
            </a:xfrm>
          </p:grpSpPr>
          <p:sp>
            <p:nvSpPr>
              <p:cNvPr id="32" name="矩形: 圆角 18"/>
              <p:cNvSpPr/>
              <p:nvPr/>
            </p:nvSpPr>
            <p:spPr>
              <a:xfrm>
                <a:off x="15048" y="1172"/>
                <a:ext cx="3329" cy="703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5156" y="1050"/>
                <a:ext cx="3204" cy="8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flat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4940" y="8134"/>
              <a:ext cx="3329" cy="825"/>
              <a:chOff x="15048" y="1050"/>
              <a:chExt cx="3329" cy="825"/>
            </a:xfrm>
          </p:grpSpPr>
          <p:sp>
            <p:nvSpPr>
              <p:cNvPr id="37" name="矩形: 圆角 18"/>
              <p:cNvSpPr/>
              <p:nvPr/>
            </p:nvSpPr>
            <p:spPr>
              <a:xfrm>
                <a:off x="15048" y="1172"/>
                <a:ext cx="3329" cy="703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5156" y="1050"/>
                <a:ext cx="3204" cy="8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car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4974" y="9369"/>
              <a:ext cx="3329" cy="825"/>
              <a:chOff x="15048" y="1050"/>
              <a:chExt cx="3329" cy="825"/>
            </a:xfrm>
          </p:grpSpPr>
          <p:sp>
            <p:nvSpPr>
              <p:cNvPr id="40" name="矩形: 圆角 18"/>
              <p:cNvSpPr/>
              <p:nvPr/>
            </p:nvSpPr>
            <p:spPr>
              <a:xfrm>
                <a:off x="15048" y="1172"/>
                <a:ext cx="3329" cy="703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5156" y="1050"/>
                <a:ext cx="3204" cy="8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food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24" name="文本框 23"/>
            <p:cNvSpPr txBox="1"/>
            <p:nvPr>
              <p:custDataLst>
                <p:tags r:id="rId8"/>
              </p:custDataLst>
            </p:nvPr>
          </p:nvSpPr>
          <p:spPr>
            <a:xfrm>
              <a:off x="7671" y="8143"/>
              <a:ext cx="110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 rot="0">
              <a:off x="4520" y="7810"/>
              <a:ext cx="2753" cy="1795"/>
              <a:chOff x="11423" y="3410"/>
              <a:chExt cx="2686" cy="1795"/>
            </a:xfrm>
            <a:solidFill>
              <a:srgbClr val="ED7D31">
                <a:alpha val="50000"/>
              </a:srgbClr>
            </a:solidFill>
            <a:effectLst/>
          </p:grpSpPr>
          <p:sp>
            <p:nvSpPr>
              <p:cNvPr id="43" name="矩形: 圆角 12"/>
              <p:cNvSpPr/>
              <p:nvPr/>
            </p:nvSpPr>
            <p:spPr>
              <a:xfrm>
                <a:off x="11475" y="3410"/>
                <a:ext cx="2623" cy="17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1423" y="3576"/>
                <a:ext cx="2686" cy="1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B. Special things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0">
              <a:off x="626" y="7976"/>
              <a:ext cx="3692" cy="1500"/>
              <a:chOff x="626" y="7976"/>
              <a:chExt cx="3692" cy="1500"/>
            </a:xfrm>
          </p:grpSpPr>
          <p:cxnSp>
            <p:nvCxnSpPr>
              <p:cNvPr id="45" name="直接箭头连接符 44"/>
              <p:cNvCxnSpPr/>
              <p:nvPr/>
            </p:nvCxnSpPr>
            <p:spPr>
              <a:xfrm flipH="1" flipV="1">
                <a:off x="3140" y="8685"/>
                <a:ext cx="1178" cy="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rgbClr val="ED7D31"/>
              </a:lnRef>
              <a:fillRef idx="0">
                <a:srgbClr val="ED7D31"/>
              </a:fillRef>
              <a:effectRef idx="0">
                <a:srgbClr val="ED7D31"/>
              </a:effectRef>
              <a:fontRef idx="minor">
                <a:sysClr val="windowText" lastClr="000000"/>
              </a:fontRef>
            </p:style>
          </p:cxnSp>
          <p:grpSp>
            <p:nvGrpSpPr>
              <p:cNvPr id="48" name="组合 47"/>
              <p:cNvGrpSpPr/>
              <p:nvPr/>
            </p:nvGrpSpPr>
            <p:grpSpPr>
              <a:xfrm>
                <a:off x="626" y="7976"/>
                <a:ext cx="2313" cy="1501"/>
                <a:chOff x="1177" y="8549"/>
                <a:chExt cx="2313" cy="1501"/>
              </a:xfrm>
            </p:grpSpPr>
            <p:sp>
              <p:nvSpPr>
                <p:cNvPr id="46" name="矩形: 圆角 21"/>
                <p:cNvSpPr/>
                <p:nvPr/>
              </p:nvSpPr>
              <p:spPr>
                <a:xfrm>
                  <a:off x="1177" y="8650"/>
                  <a:ext cx="2313" cy="1400"/>
                </a:xfrm>
                <a:prstGeom prst="roundRect">
                  <a:avLst/>
                </a:prstGeom>
                <a:solidFill>
                  <a:srgbClr val="ED7D31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algn="ctr"/>
                  <a:endParaRPr lang="zh-CN" altLang="en-US" sz="180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1177" y="8549"/>
                  <a:ext cx="2312" cy="1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Taking holidays</a:t>
                  </a:r>
                  <a:endPara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57" name="椭圆 56"/>
          <p:cNvSpPr/>
          <p:nvPr/>
        </p:nvSpPr>
        <p:spPr>
          <a:xfrm>
            <a:off x="10192385" y="4494530"/>
            <a:ext cx="988695" cy="4883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01320" y="3537585"/>
            <a:ext cx="1571625" cy="11353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27780" y="1211580"/>
            <a:ext cx="4184650" cy="62357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Can we live without food?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78405" y="1214120"/>
            <a:ext cx="6883400" cy="70612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But can we live without expensive holidays?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89275" y="5169535"/>
            <a:ext cx="1440815" cy="505460"/>
          </a:xfrm>
          <a:prstGeom prst="rect">
            <a:avLst/>
          </a:prstGeom>
          <a:solidFill>
            <a:srgbClr val="F6BE98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90000"/>
              </a:lnSpc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32675" y="5191125"/>
            <a:ext cx="1356995" cy="505460"/>
          </a:xfrm>
          <a:prstGeom prst="rect">
            <a:avLst/>
          </a:prstGeom>
          <a:solidFill>
            <a:srgbClr val="A1B8E1"/>
          </a:solidFill>
          <a:ln w="38100">
            <a:solidFill>
              <a:srgbClr val="175A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90000"/>
              </a:lnSpc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57" grpId="1" animBg="1"/>
      <p:bldP spid="8" grpId="0" bldLvl="0" animBg="1"/>
      <p:bldP spid="8" grpId="1" animBg="1"/>
      <p:bldP spid="13" grpId="0" animBg="1"/>
      <p:bldP spid="13" grpId="1" animBg="1"/>
      <p:bldP spid="12" grpId="0" bldLvl="0" animBg="1"/>
      <p:bldP spid="12" grpId="1" animBg="1"/>
      <p:bldP spid="19" grpId="0" bldLvl="0" animBg="1"/>
      <p:bldP spid="2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21205" y="2553335"/>
            <a:ext cx="1440815" cy="505460"/>
          </a:xfrm>
          <a:prstGeom prst="rect">
            <a:avLst/>
          </a:prstGeom>
          <a:solidFill>
            <a:srgbClr val="F6BE98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90000"/>
              </a:lnSpc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53145" y="2553335"/>
            <a:ext cx="1356995" cy="505460"/>
          </a:xfrm>
          <a:prstGeom prst="rect">
            <a:avLst/>
          </a:prstGeom>
          <a:solidFill>
            <a:srgbClr val="A1B8E1"/>
          </a:solidFill>
          <a:ln w="38100">
            <a:solidFill>
              <a:srgbClr val="175A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90000"/>
              </a:lnSpc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95325" y="3772535"/>
            <a:ext cx="4093210" cy="258572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284720" y="3772535"/>
            <a:ext cx="4093210" cy="2585720"/>
          </a:xfrm>
          <a:prstGeom prst="round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078730" y="3173730"/>
            <a:ext cx="2034540" cy="527050"/>
          </a:xfrm>
          <a:prstGeom prst="rect">
            <a:avLst/>
          </a:prstGeom>
          <a:solidFill>
            <a:srgbClr val="DDE89E"/>
          </a:solidFill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lothes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78730" y="4945380"/>
            <a:ext cx="2034540" cy="527050"/>
          </a:xfrm>
          <a:prstGeom prst="rect">
            <a:avLst/>
          </a:prstGeom>
          <a:solidFill>
            <a:srgbClr val="DDE89E"/>
          </a:solidFill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Health care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78730" y="4059555"/>
            <a:ext cx="2034540" cy="527050"/>
          </a:xfrm>
          <a:prstGeom prst="rect">
            <a:avLst/>
          </a:prstGeom>
          <a:solidFill>
            <a:srgbClr val="DDE89E"/>
          </a:solidFill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New toys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63795" y="5831205"/>
            <a:ext cx="2276475" cy="527050"/>
          </a:xfrm>
          <a:prstGeom prst="rect">
            <a:avLst/>
          </a:prstGeom>
          <a:solidFill>
            <a:srgbClr val="DDE89E"/>
          </a:solidFill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film ticket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7040" y="1294765"/>
            <a:ext cx="11297285" cy="62357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Check your understanding of the difference between “wants” and “needs”!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681730" y="1245870"/>
            <a:ext cx="3928745" cy="700405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 the needs first!</a:t>
            </a:r>
            <a:endParaRPr lang="en-US" altLang="zh-CN" sz="32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333 -0.00324074 L 0.271406 0.12203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9479 -0.008703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3959 0.00611112 L 0.271354 -0.0083333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5417 -0.00944444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15" grpId="0" bldLvl="0" animBg="1"/>
      <p:bldP spid="17" grpId="0" bldLvl="0" animBg="1"/>
      <p:bldP spid="16" grpId="0" bldLvl="0" animBg="1"/>
      <p:bldP spid="18" grpId="0" bldLvl="0" animBg="1"/>
      <p:bldP spid="20" grpId="0" animBg="1"/>
      <p:bldP spid="20" grpId="1" animBg="1"/>
      <p:bldP spid="53" grpId="0" bldLvl="0" animBg="1"/>
      <p:bldP spid="53" grpId="1" animBg="1"/>
      <p:bldP spid="26" grpId="2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714875" y="2614930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4"/>
            </p:custDataLst>
          </p:nvPr>
        </p:nvSpPr>
        <p:spPr>
          <a:xfrm>
            <a:off x="4788535" y="2553335"/>
            <a:ext cx="70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632325" y="4061460"/>
            <a:ext cx="119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6130290" y="3381375"/>
            <a:ext cx="119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6189345" y="3322320"/>
            <a:ext cx="70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4714875" y="3989705"/>
            <a:ext cx="70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2280" y="3247390"/>
            <a:ext cx="11225530" cy="3378835"/>
            <a:chOff x="625" y="4974"/>
            <a:chExt cx="17678" cy="5321"/>
          </a:xfrm>
        </p:grpSpPr>
        <p:graphicFrame>
          <p:nvGraphicFramePr>
            <p:cNvPr id="9" name="图表 8"/>
            <p:cNvGraphicFramePr/>
            <p:nvPr/>
          </p:nvGraphicFramePr>
          <p:xfrm>
            <a:off x="5273" y="5232"/>
            <a:ext cx="7894" cy="4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1" name="左大括号 10"/>
            <p:cNvSpPr/>
            <p:nvPr/>
          </p:nvSpPr>
          <p:spPr>
            <a:xfrm>
              <a:off x="14325" y="6259"/>
              <a:ext cx="432" cy="3793"/>
            </a:xfrm>
            <a:prstGeom prst="leftBrace">
              <a:avLst>
                <a:gd name="adj1" fmla="val 31108"/>
                <a:gd name="adj2" fmla="val 49319"/>
              </a:avLst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800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7626" y="8256"/>
              <a:ext cx="18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___%</a:t>
              </a:r>
              <a:endPara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9240" y="7617"/>
              <a:ext cx="187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___%</a:t>
              </a:r>
              <a:endPara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9377" y="7549"/>
              <a:ext cx="110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1342" y="7417"/>
              <a:ext cx="2397" cy="1378"/>
              <a:chOff x="11701" y="3806"/>
              <a:chExt cx="2397" cy="1378"/>
            </a:xfrm>
            <a:effectLst/>
          </p:grpSpPr>
          <p:sp>
            <p:nvSpPr>
              <p:cNvPr id="17" name="矩形: 圆角 12"/>
              <p:cNvSpPr/>
              <p:nvPr/>
            </p:nvSpPr>
            <p:spPr>
              <a:xfrm>
                <a:off x="11701" y="3806"/>
                <a:ext cx="2397" cy="1274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1701" y="3806"/>
                <a:ext cx="2323" cy="13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C. Daily needs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4940" y="4974"/>
              <a:ext cx="3329" cy="1515"/>
              <a:chOff x="15048" y="1050"/>
              <a:chExt cx="3329" cy="1515"/>
            </a:xfrm>
          </p:grpSpPr>
          <p:sp>
            <p:nvSpPr>
              <p:cNvPr id="20" name="矩形: 圆角 18"/>
              <p:cNvSpPr/>
              <p:nvPr/>
            </p:nvSpPr>
            <p:spPr>
              <a:xfrm>
                <a:off x="15048" y="1172"/>
                <a:ext cx="3329" cy="1308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5156" y="1050"/>
                <a:ext cx="3204" cy="15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Simon’s education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4940" y="6899"/>
              <a:ext cx="3329" cy="825"/>
              <a:chOff x="15048" y="1050"/>
              <a:chExt cx="3329" cy="825"/>
            </a:xfrm>
          </p:grpSpPr>
          <p:sp>
            <p:nvSpPr>
              <p:cNvPr id="49" name="矩形: 圆角 18"/>
              <p:cNvSpPr/>
              <p:nvPr/>
            </p:nvSpPr>
            <p:spPr>
              <a:xfrm>
                <a:off x="15048" y="1172"/>
                <a:ext cx="3329" cy="703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5156" y="1050"/>
                <a:ext cx="3204" cy="8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flat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4940" y="8134"/>
              <a:ext cx="3329" cy="825"/>
              <a:chOff x="15048" y="1050"/>
              <a:chExt cx="3329" cy="825"/>
            </a:xfrm>
          </p:grpSpPr>
          <p:sp>
            <p:nvSpPr>
              <p:cNvPr id="52" name="矩形: 圆角 18"/>
              <p:cNvSpPr/>
              <p:nvPr/>
            </p:nvSpPr>
            <p:spPr>
              <a:xfrm>
                <a:off x="15048" y="1172"/>
                <a:ext cx="3329" cy="703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5156" y="1050"/>
                <a:ext cx="3204" cy="8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car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4974" y="9471"/>
              <a:ext cx="3329" cy="824"/>
              <a:chOff x="15048" y="1152"/>
              <a:chExt cx="3329" cy="824"/>
            </a:xfrm>
          </p:grpSpPr>
          <p:sp>
            <p:nvSpPr>
              <p:cNvPr id="55" name="矩形: 圆角 18"/>
              <p:cNvSpPr/>
              <p:nvPr/>
            </p:nvSpPr>
            <p:spPr>
              <a:xfrm>
                <a:off x="15048" y="1172"/>
                <a:ext cx="3329" cy="703"/>
              </a:xfrm>
              <a:prstGeom prst="round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5156" y="1152"/>
                <a:ext cx="3204" cy="82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food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57" name="文本框 56"/>
            <p:cNvSpPr txBox="1"/>
            <p:nvPr>
              <p:custDataLst>
                <p:tags r:id="rId12"/>
              </p:custDataLst>
            </p:nvPr>
          </p:nvSpPr>
          <p:spPr>
            <a:xfrm>
              <a:off x="7722" y="8143"/>
              <a:ext cx="110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 rot="0">
              <a:off x="4520" y="8177"/>
              <a:ext cx="2755" cy="1515"/>
              <a:chOff x="11423" y="3777"/>
              <a:chExt cx="2688" cy="1515"/>
            </a:xfrm>
            <a:solidFill>
              <a:srgbClr val="ED7D31">
                <a:alpha val="50000"/>
              </a:srgbClr>
            </a:solidFill>
            <a:effectLst/>
          </p:grpSpPr>
          <p:sp>
            <p:nvSpPr>
              <p:cNvPr id="59" name="矩形: 圆角 12"/>
              <p:cNvSpPr/>
              <p:nvPr/>
            </p:nvSpPr>
            <p:spPr>
              <a:xfrm>
                <a:off x="11488" y="3857"/>
                <a:ext cx="2623" cy="123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1423" y="3777"/>
                <a:ext cx="2686" cy="1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B. Special things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 rot="0">
              <a:off x="625" y="8385"/>
              <a:ext cx="3693" cy="1307"/>
              <a:chOff x="625" y="8385"/>
              <a:chExt cx="3693" cy="1307"/>
            </a:xfrm>
          </p:grpSpPr>
          <p:cxnSp>
            <p:nvCxnSpPr>
              <p:cNvPr id="62" name="直接箭头连接符 61"/>
              <p:cNvCxnSpPr/>
              <p:nvPr/>
            </p:nvCxnSpPr>
            <p:spPr>
              <a:xfrm flipH="1" flipV="1">
                <a:off x="3140" y="8685"/>
                <a:ext cx="1178" cy="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rgbClr val="ED7D31"/>
              </a:lnRef>
              <a:fillRef idx="0">
                <a:srgbClr val="ED7D31"/>
              </a:fillRef>
              <a:effectRef idx="0">
                <a:srgbClr val="ED7D31"/>
              </a:effectRef>
              <a:fontRef idx="minor">
                <a:sysClr val="windowText" lastClr="000000"/>
              </a:fontRef>
            </p:style>
          </p:cxnSp>
          <p:grpSp>
            <p:nvGrpSpPr>
              <p:cNvPr id="63" name="组合 62"/>
              <p:cNvGrpSpPr/>
              <p:nvPr/>
            </p:nvGrpSpPr>
            <p:grpSpPr>
              <a:xfrm>
                <a:off x="625" y="8385"/>
                <a:ext cx="2313" cy="1307"/>
                <a:chOff x="1176" y="8958"/>
                <a:chExt cx="2313" cy="1307"/>
              </a:xfrm>
            </p:grpSpPr>
            <p:sp>
              <p:nvSpPr>
                <p:cNvPr id="64" name="矩形: 圆角 21"/>
                <p:cNvSpPr/>
                <p:nvPr/>
              </p:nvSpPr>
              <p:spPr>
                <a:xfrm>
                  <a:off x="1176" y="9012"/>
                  <a:ext cx="2313" cy="1207"/>
                </a:xfrm>
                <a:prstGeom prst="roundRect">
                  <a:avLst/>
                </a:prstGeom>
                <a:solidFill>
                  <a:srgbClr val="ED7D31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algn="ctr"/>
                  <a:endParaRPr lang="zh-CN" altLang="en-US" sz="180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1177" y="8958"/>
                  <a:ext cx="2312" cy="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Taking holidays</a:t>
                  </a:r>
                  <a:endPara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9" name="组合 68"/>
          <p:cNvGrpSpPr/>
          <p:nvPr/>
        </p:nvGrpSpPr>
        <p:grpSpPr>
          <a:xfrm>
            <a:off x="1235075" y="1271905"/>
            <a:ext cx="9722485" cy="1861820"/>
            <a:chOff x="1945" y="2003"/>
            <a:chExt cx="15311" cy="2932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3"/>
            <a:srcRect t="79729" r="178" b="-617"/>
            <a:stretch>
              <a:fillRect/>
            </a:stretch>
          </p:blipFill>
          <p:spPr>
            <a:xfrm>
              <a:off x="1945" y="2003"/>
              <a:ext cx="15311" cy="293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矩形 67"/>
            <p:cNvSpPr/>
            <p:nvPr/>
          </p:nvSpPr>
          <p:spPr>
            <a:xfrm>
              <a:off x="6767" y="4303"/>
              <a:ext cx="7001" cy="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0" name="文本框 69"/>
          <p:cNvSpPr txBox="1"/>
          <p:nvPr>
            <p:custDataLst>
              <p:tags r:id="rId14"/>
            </p:custDataLst>
          </p:nvPr>
        </p:nvSpPr>
        <p:spPr>
          <a:xfrm>
            <a:off x="4925695" y="4345940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693670" y="1259840"/>
            <a:ext cx="1791970" cy="3397250"/>
            <a:chOff x="4242" y="1984"/>
            <a:chExt cx="2822" cy="5350"/>
          </a:xfrm>
        </p:grpSpPr>
        <p:grpSp>
          <p:nvGrpSpPr>
            <p:cNvPr id="72" name="组合 71"/>
            <p:cNvGrpSpPr/>
            <p:nvPr/>
          </p:nvGrpSpPr>
          <p:grpSpPr>
            <a:xfrm>
              <a:off x="4242" y="6528"/>
              <a:ext cx="2822" cy="807"/>
              <a:chOff x="3156" y="1649"/>
              <a:chExt cx="3045" cy="807"/>
            </a:xfrm>
          </p:grpSpPr>
          <p:sp>
            <p:nvSpPr>
              <p:cNvPr id="73" name="矩形: 圆角 25"/>
              <p:cNvSpPr/>
              <p:nvPr/>
            </p:nvSpPr>
            <p:spPr>
              <a:xfrm>
                <a:off x="3265" y="1665"/>
                <a:ext cx="2868" cy="791"/>
              </a:xfrm>
              <a:prstGeom prst="roundRect">
                <a:avLst/>
              </a:prstGeom>
              <a:solidFill>
                <a:srgbClr val="A5A5A5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ysClr val="window" lastClr="FFFFFF"/>
              </a:fontRef>
            </p:style>
            <p:txBody>
              <a:bodyPr rtlCol="0" anchor="ctr"/>
              <a:p>
                <a:pPr algn="ctr"/>
                <a:endParaRPr lang="zh-CN" altLang="en-US" sz="16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3156" y="1649"/>
                <a:ext cx="304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Savings</a:t>
                </a:r>
                <a:endPara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矩形: 圆角 12"/>
            <p:cNvSpPr/>
            <p:nvPr/>
          </p:nvSpPr>
          <p:spPr>
            <a:xfrm>
              <a:off x="5376" y="1984"/>
              <a:ext cx="899" cy="620"/>
            </a:xfrm>
            <a:prstGeom prst="roundRect">
              <a:avLst/>
            </a:prstGeom>
            <a:solidFill>
              <a:srgbClr val="D2D2D2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925695" y="2135505"/>
            <a:ext cx="2221230" cy="2727325"/>
            <a:chOff x="7757" y="3363"/>
            <a:chExt cx="3498" cy="4295"/>
          </a:xfrm>
        </p:grpSpPr>
        <p:sp>
          <p:nvSpPr>
            <p:cNvPr id="71" name="文本框 70"/>
            <p:cNvSpPr txBox="1"/>
            <p:nvPr>
              <p:custDataLst>
                <p:tags r:id="rId15"/>
              </p:custDataLst>
            </p:nvPr>
          </p:nvSpPr>
          <p:spPr>
            <a:xfrm>
              <a:off x="7928" y="6740"/>
              <a:ext cx="110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 flipV="1">
              <a:off x="7757" y="3363"/>
              <a:ext cx="3499" cy="11"/>
            </a:xfrm>
            <a:prstGeom prst="line">
              <a:avLst/>
            </a:prstGeom>
            <a:ln w="3810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9" name="椭圆 78"/>
          <p:cNvSpPr/>
          <p:nvPr/>
        </p:nvSpPr>
        <p:spPr>
          <a:xfrm>
            <a:off x="7147560" y="1802765"/>
            <a:ext cx="2583815" cy="4006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085465" y="2204720"/>
            <a:ext cx="2847340" cy="4006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/>
      <p:bldP spid="79" grpId="0" animBg="1"/>
      <p:bldP spid="79" grpId="1" animBg="1"/>
      <p:bldP spid="80" grpId="0" bldLvl="0" animBg="1"/>
      <p:bldP spid="8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14875" y="2614930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3"/>
            </p:custDataLst>
          </p:nvPr>
        </p:nvSpPr>
        <p:spPr>
          <a:xfrm>
            <a:off x="4788535" y="2553335"/>
            <a:ext cx="70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6130290" y="3381375"/>
            <a:ext cx="1191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___%</a:t>
            </a: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84555" y="2127885"/>
            <a:ext cx="9721850" cy="1861820"/>
            <a:chOff x="1976" y="3033"/>
            <a:chExt cx="15310" cy="2932"/>
          </a:xfrm>
        </p:grpSpPr>
        <p:grpSp>
          <p:nvGrpSpPr>
            <p:cNvPr id="69" name="组合 68"/>
            <p:cNvGrpSpPr/>
            <p:nvPr>
              <p:custDataLst>
                <p:tags r:id="rId5"/>
              </p:custDataLst>
            </p:nvPr>
          </p:nvGrpSpPr>
          <p:grpSpPr>
            <a:xfrm>
              <a:off x="1976" y="3033"/>
              <a:ext cx="15311" cy="2932"/>
              <a:chOff x="1945" y="2003"/>
              <a:chExt cx="15311" cy="2932"/>
            </a:xfrm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6"/>
              <a:srcRect t="79729" r="178" b="-617"/>
              <a:stretch>
                <a:fillRect/>
              </a:stretch>
            </p:blipFill>
            <p:spPr>
              <a:xfrm>
                <a:off x="1945" y="2003"/>
                <a:ext cx="15311" cy="2932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8" name="矩形 67"/>
              <p:cNvSpPr/>
              <p:nvPr>
                <p:custDataLst>
                  <p:tags r:id="rId7"/>
                </p:custDataLst>
              </p:nvPr>
            </p:nvSpPr>
            <p:spPr>
              <a:xfrm>
                <a:off x="6767" y="4303"/>
                <a:ext cx="7001" cy="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9" name="椭圆 78"/>
            <p:cNvSpPr/>
            <p:nvPr>
              <p:custDataLst>
                <p:tags r:id="rId8"/>
              </p:custDataLst>
            </p:nvPr>
          </p:nvSpPr>
          <p:spPr>
            <a:xfrm>
              <a:off x="11256" y="3842"/>
              <a:ext cx="4069" cy="63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椭圆 79"/>
            <p:cNvSpPr/>
            <p:nvPr>
              <p:custDataLst>
                <p:tags r:id="rId9"/>
              </p:custDataLst>
            </p:nvPr>
          </p:nvSpPr>
          <p:spPr>
            <a:xfrm>
              <a:off x="4859" y="4473"/>
              <a:ext cx="4484" cy="63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84555" y="1242695"/>
            <a:ext cx="10266680" cy="62357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does Simon’s mum mean by saying “to save for a rainy day”?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168775" y="3178175"/>
            <a:ext cx="6982460" cy="814705"/>
            <a:chOff x="6565" y="5005"/>
            <a:chExt cx="10996" cy="1283"/>
          </a:xfrm>
        </p:grpSpPr>
        <p:sp>
          <p:nvSpPr>
            <p:cNvPr id="29" name="文本框 28"/>
            <p:cNvSpPr txBox="1"/>
            <p:nvPr/>
          </p:nvSpPr>
          <p:spPr>
            <a:xfrm>
              <a:off x="6565" y="5414"/>
              <a:ext cx="10996" cy="8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accidents, troubles, bad things, hard days...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0" name="圆角右箭头 29"/>
            <p:cNvSpPr/>
            <p:nvPr/>
          </p:nvSpPr>
          <p:spPr>
            <a:xfrm rot="5400000">
              <a:off x="8998" y="4918"/>
              <a:ext cx="570" cy="744"/>
            </a:xfrm>
            <a:prstGeom prst="bentArrow">
              <a:avLst>
                <a:gd name="adj1" fmla="val 37041"/>
                <a:gd name="adj2" fmla="val 32855"/>
                <a:gd name="adj3" fmla="val 25000"/>
                <a:gd name="adj4" fmla="val 43750"/>
              </a:avLst>
            </a:prstGeom>
            <a:solidFill>
              <a:srgbClr val="175A9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3760" y="4108450"/>
            <a:ext cx="10888980" cy="2364740"/>
            <a:chOff x="795" y="6436"/>
            <a:chExt cx="17148" cy="3724"/>
          </a:xfrm>
        </p:grpSpPr>
        <p:sp>
          <p:nvSpPr>
            <p:cNvPr id="7" name="文本框 6"/>
            <p:cNvSpPr txBox="1"/>
            <p:nvPr/>
          </p:nvSpPr>
          <p:spPr>
            <a:xfrm>
              <a:off x="7215" y="7505"/>
              <a:ext cx="10728" cy="1892"/>
            </a:xfrm>
            <a:prstGeom prst="rect">
              <a:avLst/>
            </a:prstGeom>
            <a:solidFill>
              <a:srgbClr val="FBE5D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p>
              <a:pPr marL="0" indent="0" algn="l">
                <a:lnSpc>
                  <a:spcPct val="100000"/>
                </a:lnSpc>
                <a:buNone/>
              </a:pPr>
              <a:r>
                <a:rPr lang="en-US" altLang="zh-CN" sz="3200" b="1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She means they should save money for a time when they will need it.</a:t>
              </a:r>
              <a:endParaRPr lang="en-US" altLang="zh-CN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5" y="6436"/>
              <a:ext cx="5870" cy="37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7" name="文本框 36"/>
          <p:cNvSpPr txBox="1"/>
          <p:nvPr/>
        </p:nvSpPr>
        <p:spPr>
          <a:xfrm>
            <a:off x="8853805" y="581025"/>
            <a:ext cx="210756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未雨绸缪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/>
      <p:bldP spid="26" grpId="1" animBg="1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5819" t="42331" r="5827"/>
          <a:stretch>
            <a:fillRect/>
          </a:stretch>
        </p:blipFill>
        <p:spPr>
          <a:xfrm>
            <a:off x="1676400" y="2367280"/>
            <a:ext cx="9015730" cy="431863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12751" b="72740"/>
          <a:stretch>
            <a:fillRect/>
          </a:stretch>
        </p:blipFill>
        <p:spPr>
          <a:xfrm>
            <a:off x="2026920" y="1354455"/>
            <a:ext cx="8162925" cy="9010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r="3664" b="88374"/>
          <a:stretch>
            <a:fillRect/>
          </a:stretch>
        </p:blipFill>
        <p:spPr>
          <a:xfrm>
            <a:off x="4253865" y="528955"/>
            <a:ext cx="7773670" cy="7137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文本框 28"/>
          <p:cNvSpPr txBox="1"/>
          <p:nvPr/>
        </p:nvSpPr>
        <p:spPr>
          <a:xfrm>
            <a:off x="8140065" y="2329180"/>
            <a:ext cx="168211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manage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38445" y="2761615"/>
            <a:ext cx="279463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a budget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19095" y="3151505"/>
            <a:ext cx="279463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daily needs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95210" y="3151505"/>
            <a:ext cx="279463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pay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50860" y="3570605"/>
            <a:ext cx="279463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expensive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63645" y="4919980"/>
            <a:ext cx="279463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save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18535" y="5314315"/>
            <a:ext cx="279463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 cent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13730" y="6198235"/>
            <a:ext cx="279463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bank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Post-reading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75" y="2953385"/>
            <a:ext cx="5836285" cy="374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103120" y="1364615"/>
            <a:ext cx="7985760" cy="1084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Q: Do you think it is important to make a budget? Why or why not?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6155" y="6322060"/>
            <a:ext cx="1045845" cy="535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99351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Lead-in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94510" y="2406650"/>
            <a:ext cx="1778000" cy="2275840"/>
            <a:chOff x="2220" y="4363"/>
            <a:chExt cx="2800" cy="35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rcRect l="18464" t="31202" r="25327"/>
            <a:stretch>
              <a:fillRect/>
            </a:stretch>
          </p:blipFill>
          <p:spPr>
            <a:xfrm>
              <a:off x="2220" y="4363"/>
              <a:ext cx="2800" cy="24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rcRect l="28120" t="7064" r="25327" b="75222"/>
            <a:stretch>
              <a:fillRect/>
            </a:stretch>
          </p:blipFill>
          <p:spPr>
            <a:xfrm>
              <a:off x="2236" y="7183"/>
              <a:ext cx="2784" cy="7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图片 2" descr="dc371d4228a713c10d25f713740248db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680000">
            <a:off x="1216025" y="1339215"/>
            <a:ext cx="1593215" cy="159575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6168390" y="1038225"/>
            <a:ext cx="3721735" cy="5306060"/>
            <a:chOff x="8461" y="1635"/>
            <a:chExt cx="5861" cy="8356"/>
          </a:xfrm>
        </p:grpSpPr>
        <p:grpSp>
          <p:nvGrpSpPr>
            <p:cNvPr id="21" name="组合 20"/>
            <p:cNvGrpSpPr/>
            <p:nvPr/>
          </p:nvGrpSpPr>
          <p:grpSpPr>
            <a:xfrm>
              <a:off x="8461" y="1635"/>
              <a:ext cx="5861" cy="8356"/>
              <a:chOff x="8698" y="1957"/>
              <a:chExt cx="5066" cy="7958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rcRect l="1963" t="499" r="1415"/>
              <a:stretch>
                <a:fillRect/>
              </a:stretch>
            </p:blipFill>
            <p:spPr>
              <a:xfrm>
                <a:off x="8698" y="1957"/>
                <a:ext cx="5067" cy="7959"/>
              </a:xfrm>
              <a:prstGeom prst="rect">
                <a:avLst/>
              </a:prstGeom>
              <a:effectLst/>
            </p:spPr>
          </p:pic>
          <p:sp>
            <p:nvSpPr>
              <p:cNvPr id="20" name="矩形 19"/>
              <p:cNvSpPr/>
              <p:nvPr/>
            </p:nvSpPr>
            <p:spPr>
              <a:xfrm>
                <a:off x="11550" y="8744"/>
                <a:ext cx="1529" cy="10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22" name="图片 21" descr="MEITU_20241124_201753070"/>
            <p:cNvPicPr>
              <a:picLocks noChangeAspect="1"/>
            </p:cNvPicPr>
            <p:nvPr/>
          </p:nvPicPr>
          <p:blipFill>
            <a:blip r:embed="rId5"/>
            <a:srcRect b="4127"/>
            <a:stretch>
              <a:fillRect/>
            </a:stretch>
          </p:blipFill>
          <p:spPr>
            <a:xfrm>
              <a:off x="10130" y="2160"/>
              <a:ext cx="2852" cy="5102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shot_20241124_204210_edit_27473338716087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69990" y="2825115"/>
            <a:ext cx="1694180" cy="206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Post-reading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87155" y="1312545"/>
            <a:ext cx="2534920" cy="4193540"/>
            <a:chOff x="14153" y="2067"/>
            <a:chExt cx="3992" cy="6604"/>
          </a:xfrm>
        </p:grpSpPr>
        <p:grpSp>
          <p:nvGrpSpPr>
            <p:cNvPr id="28" name="组合 27"/>
            <p:cNvGrpSpPr/>
            <p:nvPr/>
          </p:nvGrpSpPr>
          <p:grpSpPr>
            <a:xfrm>
              <a:off x="14153" y="2067"/>
              <a:ext cx="3993" cy="6605"/>
              <a:chOff x="5943" y="1687"/>
              <a:chExt cx="3919" cy="6053"/>
            </a:xfrm>
            <a:solidFill>
              <a:srgbClr val="0650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圆角矩形 23"/>
              <p:cNvSpPr/>
              <p:nvPr/>
            </p:nvSpPr>
            <p:spPr>
              <a:xfrm>
                <a:off x="5943" y="1687"/>
                <a:ext cx="3919" cy="605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214" y="2093"/>
                <a:ext cx="3385" cy="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951" y="1801"/>
                <a:ext cx="1912" cy="143"/>
              </a:xfrm>
              <a:prstGeom prst="rect">
                <a:avLst/>
              </a:prstGeom>
              <a:solidFill>
                <a:srgbClr val="2C6C8E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7679" y="7349"/>
                <a:ext cx="400" cy="351"/>
              </a:xfrm>
              <a:prstGeom prst="ellipse">
                <a:avLst/>
              </a:prstGeom>
              <a:solidFill>
                <a:srgbClr val="2C6C8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11" descr="MEITU_20241124_202745003"/>
            <p:cNvPicPr>
              <a:picLocks noChangeAspect="1"/>
            </p:cNvPicPr>
            <p:nvPr/>
          </p:nvPicPr>
          <p:blipFill>
            <a:blip r:embed="rId3"/>
            <a:srcRect t="5307" b="24204"/>
            <a:stretch>
              <a:fillRect/>
            </a:stretch>
          </p:blipFill>
          <p:spPr>
            <a:xfrm>
              <a:off x="14364" y="2668"/>
              <a:ext cx="3599" cy="5324"/>
            </a:xfrm>
            <a:prstGeom prst="rect">
              <a:avLst/>
            </a:prstGeom>
          </p:spPr>
        </p:pic>
      </p:grpSp>
      <p:pic>
        <p:nvPicPr>
          <p:cNvPr id="9" name="图片 8" descr="Screenshot_20241124_194012_com_xingin_xhs_DetailFeedActivity"/>
          <p:cNvPicPr>
            <a:picLocks noChangeAspect="1"/>
          </p:cNvPicPr>
          <p:nvPr/>
        </p:nvPicPr>
        <p:blipFill>
          <a:blip r:embed="rId4"/>
          <a:srcRect l="56177" t="34873" r="23667" b="15532"/>
          <a:stretch>
            <a:fillRect/>
          </a:stretch>
        </p:blipFill>
        <p:spPr>
          <a:xfrm flipH="1">
            <a:off x="1211580" y="2824480"/>
            <a:ext cx="1866900" cy="2068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3330337" y="1112779"/>
            <a:ext cx="3587000" cy="1567815"/>
            <a:chOff x="4057" y="8749"/>
            <a:chExt cx="6409" cy="1191"/>
          </a:xfrm>
        </p:grpSpPr>
        <p:sp>
          <p:nvSpPr>
            <p:cNvPr id="11" name="椭圆形标注 10"/>
            <p:cNvSpPr/>
            <p:nvPr>
              <p:custDataLst>
                <p:tags r:id="rId6"/>
              </p:custDataLst>
            </p:nvPr>
          </p:nvSpPr>
          <p:spPr>
            <a:xfrm>
              <a:off x="4057" y="8749"/>
              <a:ext cx="6409" cy="1191"/>
            </a:xfrm>
            <a:prstGeom prst="wedgeEllipseCallout">
              <a:avLst>
                <a:gd name="adj1" fmla="val -49302"/>
                <a:gd name="adj2" fmla="val 7153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7"/>
              </p:custDataLst>
            </p:nvPr>
          </p:nvSpPr>
          <p:spPr>
            <a:xfrm>
              <a:off x="5124" y="8749"/>
              <a:ext cx="4567" cy="10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You can make a budget! 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8"/>
            </p:custDataLst>
          </p:nvPr>
        </p:nvGrpSpPr>
        <p:grpSpPr>
          <a:xfrm>
            <a:off x="3277596" y="5451585"/>
            <a:ext cx="3727481" cy="993871"/>
            <a:chOff x="1798" y="12045"/>
            <a:chExt cx="6660" cy="755"/>
          </a:xfrm>
        </p:grpSpPr>
        <p:sp>
          <p:nvSpPr>
            <p:cNvPr id="16" name="云形标注 15"/>
            <p:cNvSpPr/>
            <p:nvPr>
              <p:custDataLst>
                <p:tags r:id="rId9"/>
              </p:custDataLst>
            </p:nvPr>
          </p:nvSpPr>
          <p:spPr>
            <a:xfrm>
              <a:off x="1798" y="12045"/>
              <a:ext cx="6503" cy="755"/>
            </a:xfrm>
            <a:prstGeom prst="cloudCallout">
              <a:avLst>
                <a:gd name="adj1" fmla="val 57829"/>
                <a:gd name="adj2" fmla="val -9620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2284" y="12045"/>
              <a:ext cx="6174" cy="5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 need some advice... 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Post-reading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70805" y="303105"/>
            <a:ext cx="6609031" cy="3141188"/>
            <a:chOff x="3965" y="333"/>
            <a:chExt cx="11269" cy="6571"/>
          </a:xfrm>
        </p:grpSpPr>
        <p:graphicFrame>
          <p:nvGraphicFramePr>
            <p:cNvPr id="6" name="图表 5"/>
            <p:cNvGraphicFramePr/>
            <p:nvPr/>
          </p:nvGraphicFramePr>
          <p:xfrm>
            <a:off x="3965" y="333"/>
            <a:ext cx="11269" cy="6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grpSp>
          <p:nvGrpSpPr>
            <p:cNvPr id="16" name="组合 15"/>
            <p:cNvGrpSpPr/>
            <p:nvPr/>
          </p:nvGrpSpPr>
          <p:grpSpPr>
            <a:xfrm>
              <a:off x="4781" y="1983"/>
              <a:ext cx="9273" cy="4411"/>
              <a:chOff x="4781" y="3290"/>
              <a:chExt cx="9273" cy="4411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1732" y="4332"/>
                <a:ext cx="2322" cy="1683"/>
              </a:xfrm>
              <a:prstGeom prst="rect">
                <a:avLst/>
              </a:prstGeom>
              <a:solidFill>
                <a:srgbClr val="A1B8E1"/>
              </a:solidFill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Daily needs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946" y="5904"/>
                <a:ext cx="2571" cy="1797"/>
              </a:xfrm>
              <a:prstGeom prst="rect">
                <a:avLst/>
              </a:prstGeom>
              <a:solidFill>
                <a:srgbClr val="F6BE98"/>
              </a:solidFill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noAutofit/>
              </a:bodyPr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Special things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4781" y="3290"/>
                <a:ext cx="2822" cy="963"/>
              </a:xfrm>
              <a:prstGeom prst="rect">
                <a:avLst/>
              </a:prstGeom>
              <a:solidFill>
                <a:srgbClr val="D2D2D2"/>
              </a:solidFill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Savings</a:t>
                </a:r>
                <a:endPara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文本框 69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949" y="5904"/>
                <a:ext cx="1918" cy="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___%</a:t>
                </a:r>
                <a:endPara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文本框 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852" y="4842"/>
                <a:ext cx="1918" cy="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___%</a:t>
                </a:r>
                <a:endPara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文本框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919" y="3660"/>
                <a:ext cx="1918" cy="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__%</a:t>
                </a:r>
                <a:endPara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0007" y="4795"/>
                <a:ext cx="1103" cy="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endPara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文本框 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8133" y="5851"/>
                <a:ext cx="1103" cy="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endPara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171" y="3588"/>
                <a:ext cx="1103" cy="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endParaRPr lang="en-US" altLang="zh-C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211455" y="3631565"/>
            <a:ext cx="11568430" cy="2712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 Simon can spend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cent of his money on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needs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 can buy school things like</a:t>
            </a:r>
            <a:r>
              <a:rPr lang="en-US" altLang="zh-CN" sz="28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.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Second, he can spend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cent on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things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Simon is interested in sports and he often plays football after school, so he</a:t>
            </a:r>
            <a:r>
              <a:rPr lang="en-US" altLang="zh-CN" sz="28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.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he can leave about </a:t>
            </a:r>
            <a:r>
              <a:rPr lang="en-US" altLang="zh-CN" sz="28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cent in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bank account for “a rainy day”.</a:t>
            </a:r>
            <a:endParaRPr lang="en-US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 descr="Screenshot_20241124_204210_edit_27473338716087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9290" y="1475740"/>
            <a:ext cx="1612900" cy="1968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Post-reading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5270" y="1042670"/>
            <a:ext cx="11551920" cy="5674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Simon, happy birthday!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Simon: </a:t>
            </a:r>
            <a:r>
              <a:rPr lang="en-US" altLang="zh-CN" sz="2400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altLang="zh-CN" sz="2400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get for your birthday?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Simon: </a:t>
            </a:r>
            <a:r>
              <a:rPr lang="en-US" altLang="zh-CN" sz="2400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uncle sends me an online red packet. But I don’t know how to make a budget.</a:t>
            </a:r>
            <a:endParaRPr lang="en-US" altLang="zh-CN" sz="2400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Don’t worry, I can give you some advice. First, you can spend____ per cent on daily needs. You can ____________________________________________________________.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Simon: </a:t>
            </a:r>
            <a:r>
              <a:rPr lang="en-US" altLang="zh-CN" sz="2400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right. We need to cover the needs first.</a:t>
            </a:r>
            <a:endParaRPr lang="en-US" altLang="zh-CN" sz="2400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Second, you can spend____ per cent on special things. You can_____________________.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Simon:</a:t>
            </a:r>
            <a:r>
              <a:rPr lang="en-US" altLang="zh-CN" sz="2400">
                <a:solidFill>
                  <a:srgbClr val="175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can’t agree more. Finally, I can ____________________________. Thanks for your advice! You are so helpful and kind.</a:t>
            </a:r>
            <a:endParaRPr lang="en-US" altLang="zh-CN" sz="2400">
              <a:solidFill>
                <a:srgbClr val="175A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 descr="Screenshot_20241124_204210_edit_27473338716087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40925" y="558800"/>
            <a:ext cx="1694180" cy="2067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文本框 28"/>
          <p:cNvSpPr txBox="1"/>
          <p:nvPr/>
        </p:nvSpPr>
        <p:spPr>
          <a:xfrm>
            <a:off x="5019040" y="558800"/>
            <a:ext cx="4612640" cy="600710"/>
          </a:xfrm>
          <a:prstGeom prst="rect">
            <a:avLst/>
          </a:prstGeom>
          <a:solidFill>
            <a:srgbClr val="DDE8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 anchorCtr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a budget for Simon!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7820" y="2150110"/>
            <a:ext cx="1118552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Being wise with money is an important lesson in your life.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Hope you will become wiser with money!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Post-reading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6155" y="6322060"/>
            <a:ext cx="1045845" cy="5359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9100" y="1443990"/>
            <a:ext cx="1118552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Compulsory homework: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 Read the conversation about Simon’s family management loudly and correctly.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 Go on to finish your family budget and share it with your friends or parents.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l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Optional homework: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 some other classmates’ family budgets and get more information about the formation of the budget.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Homework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1098" y="2601596"/>
            <a:ext cx="877137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listening!</a:t>
            </a:r>
            <a:endParaRPr lang="en-US" altLang="zh-C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文本&#10;&#10;描述已自动生成"/>
          <p:cNvPicPr>
            <a:picLocks noChangeAspect="1"/>
          </p:cNvPicPr>
          <p:nvPr/>
        </p:nvPicPr>
        <p:blipFill>
          <a:blip r:embed="rId2">
            <a:alphaModFix amt="35000"/>
            <a:clrChange>
              <a:clrFrom>
                <a:srgbClr val="F4F5F7">
                  <a:alpha val="100000"/>
                </a:srgbClr>
              </a:clrFrom>
              <a:clrTo>
                <a:srgbClr val="F4F5F7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35" y="3859530"/>
            <a:ext cx="3778250" cy="26377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99351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Lead-in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63611" y="5563511"/>
            <a:ext cx="1123279" cy="690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4176395" y="287655"/>
            <a:ext cx="4087268" cy="6255784"/>
            <a:chOff x="5943" y="1687"/>
            <a:chExt cx="3919" cy="6053"/>
          </a:xfrm>
          <a:solidFill>
            <a:srgbClr val="0650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23"/>
            <p:cNvSpPr/>
            <p:nvPr/>
          </p:nvSpPr>
          <p:spPr>
            <a:xfrm>
              <a:off x="5943" y="1687"/>
              <a:ext cx="3919" cy="60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6214" y="2093"/>
              <a:ext cx="3385" cy="5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6951" y="1801"/>
              <a:ext cx="1912" cy="143"/>
            </a:xfrm>
            <a:prstGeom prst="rect">
              <a:avLst/>
            </a:prstGeom>
            <a:solidFill>
              <a:srgbClr val="2C6C8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679" y="7349"/>
              <a:ext cx="400" cy="351"/>
            </a:xfrm>
            <a:prstGeom prst="ellipse">
              <a:avLst/>
            </a:prstGeom>
            <a:solidFill>
              <a:srgbClr val="2C6C8E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MEITU_20241124_201710324"/>
          <p:cNvPicPr>
            <a:picLocks noChangeAspect="1"/>
          </p:cNvPicPr>
          <p:nvPr/>
        </p:nvPicPr>
        <p:blipFill>
          <a:blip r:embed="rId2"/>
          <a:srcRect b="27702"/>
          <a:stretch>
            <a:fillRect/>
          </a:stretch>
        </p:blipFill>
        <p:spPr>
          <a:xfrm>
            <a:off x="4459605" y="707390"/>
            <a:ext cx="3529965" cy="5413375"/>
          </a:xfrm>
          <a:prstGeom prst="rect">
            <a:avLst/>
          </a:prstGeom>
        </p:spPr>
      </p:pic>
      <p:pic>
        <p:nvPicPr>
          <p:cNvPr id="11" name="图片 10" descr="MEITU_20241124_202000459"/>
          <p:cNvPicPr>
            <a:picLocks noChangeAspect="1"/>
          </p:cNvPicPr>
          <p:nvPr/>
        </p:nvPicPr>
        <p:blipFill>
          <a:blip r:embed="rId3"/>
          <a:srcRect l="8968" t="18120" r="8670" b="26426"/>
          <a:stretch>
            <a:fillRect/>
          </a:stretch>
        </p:blipFill>
        <p:spPr>
          <a:xfrm>
            <a:off x="4458970" y="752475"/>
            <a:ext cx="3530600" cy="5168900"/>
          </a:xfrm>
          <a:prstGeom prst="rect">
            <a:avLst/>
          </a:prstGeom>
        </p:spPr>
      </p:pic>
      <p:pic>
        <p:nvPicPr>
          <p:cNvPr id="12" name="图片 11" descr="MEITU_20241124_202745003"/>
          <p:cNvPicPr>
            <a:picLocks noChangeAspect="1"/>
          </p:cNvPicPr>
          <p:nvPr/>
        </p:nvPicPr>
        <p:blipFill>
          <a:blip r:embed="rId4"/>
          <a:srcRect t="5307" b="24204"/>
          <a:stretch>
            <a:fillRect/>
          </a:stretch>
        </p:blipFill>
        <p:spPr>
          <a:xfrm>
            <a:off x="4459605" y="707390"/>
            <a:ext cx="3530600" cy="54133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210" y="558800"/>
            <a:ext cx="399351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Lead-in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4" name="图片 3" descr="Screenshot_20241124_204210_edit_27473338716087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35" y="2693670"/>
            <a:ext cx="2445385" cy="2983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4290060" y="939016"/>
            <a:ext cx="5619205" cy="2090420"/>
            <a:chOff x="3607" y="8617"/>
            <a:chExt cx="10040" cy="1588"/>
          </a:xfrm>
        </p:grpSpPr>
        <p:sp>
          <p:nvSpPr>
            <p:cNvPr id="7" name="云形标注 6"/>
            <p:cNvSpPr/>
            <p:nvPr>
              <p:custDataLst>
                <p:tags r:id="rId4"/>
              </p:custDataLst>
            </p:nvPr>
          </p:nvSpPr>
          <p:spPr>
            <a:xfrm>
              <a:off x="3607" y="8617"/>
              <a:ext cx="10040" cy="1588"/>
            </a:xfrm>
            <a:prstGeom prst="cloudCallout">
              <a:avLst>
                <a:gd name="adj1" fmla="val -47717"/>
                <a:gd name="adj2" fmla="val 6725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5124" y="8720"/>
              <a:ext cx="7332" cy="11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That’s a lot of money! 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should I do? 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 descr="Screenshot_20241124_194012_com_xingin_xhs_DetailFeedActivity"/>
          <p:cNvPicPr>
            <a:picLocks noChangeAspect="1"/>
          </p:cNvPicPr>
          <p:nvPr/>
        </p:nvPicPr>
        <p:blipFill>
          <a:blip r:embed="rId6"/>
          <a:srcRect l="56177" t="34873" r="23667" b="15532"/>
          <a:stretch>
            <a:fillRect/>
          </a:stretch>
        </p:blipFill>
        <p:spPr>
          <a:xfrm>
            <a:off x="12663805" y="2694305"/>
            <a:ext cx="2693670" cy="29832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89583 0.00314815 L -0.334844 -0.00314815 " pathEditMode="relative" rAng="0" ptsTypes="">
                                      <p:cBhvr>
                                        <p:cTn id="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45210" y="558800"/>
            <a:ext cx="332041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Pre-reading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27495" y="3843655"/>
            <a:ext cx="5224780" cy="2174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his family manages their money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manage Simon’s pocket money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6235" t="5487" r="4258" b="7827"/>
          <a:stretch>
            <a:fillRect/>
          </a:stretch>
        </p:blipFill>
        <p:spPr>
          <a:xfrm>
            <a:off x="367030" y="1966595"/>
            <a:ext cx="6170295" cy="3742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6627495" y="2054225"/>
            <a:ext cx="5126990" cy="66421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can you see in this picture?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25065" y="1564005"/>
            <a:ext cx="116713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house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28870" y="1564005"/>
            <a:ext cx="1167130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food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21535" y="2996565"/>
            <a:ext cx="1167130" cy="600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car</a:t>
            </a:r>
            <a:endParaRPr lang="en-US" altLang="zh-CN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76650" y="1326515"/>
            <a:ext cx="1167130" cy="962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bill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账单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27495" y="2948940"/>
            <a:ext cx="4613910" cy="664210"/>
          </a:xfrm>
          <a:prstGeom prst="rect">
            <a:avLst/>
          </a:prstGeom>
          <a:solidFill>
            <a:srgbClr val="FBE5D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are they talking about?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114280" y="4330065"/>
            <a:ext cx="1537970" cy="2402840"/>
            <a:chOff x="6753" y="6521"/>
            <a:chExt cx="2422" cy="3784"/>
          </a:xfrm>
        </p:grpSpPr>
        <p:grpSp>
          <p:nvGrpSpPr>
            <p:cNvPr id="11" name="组合 10"/>
            <p:cNvGrpSpPr/>
            <p:nvPr/>
          </p:nvGrpSpPr>
          <p:grpSpPr>
            <a:xfrm>
              <a:off x="6753" y="6521"/>
              <a:ext cx="2422" cy="3784"/>
              <a:chOff x="5943" y="1687"/>
              <a:chExt cx="3919" cy="6053"/>
            </a:xfrm>
            <a:solidFill>
              <a:srgbClr val="0650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圆角矩形 13"/>
              <p:cNvSpPr/>
              <p:nvPr/>
            </p:nvSpPr>
            <p:spPr>
              <a:xfrm>
                <a:off x="5943" y="1687"/>
                <a:ext cx="3919" cy="605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214" y="2093"/>
                <a:ext cx="3385" cy="5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951" y="1801"/>
                <a:ext cx="1912" cy="143"/>
              </a:xfrm>
              <a:prstGeom prst="rect">
                <a:avLst/>
              </a:prstGeom>
              <a:solidFill>
                <a:srgbClr val="2C6C8E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7679" y="7349"/>
                <a:ext cx="400" cy="351"/>
              </a:xfrm>
              <a:prstGeom prst="ellipse">
                <a:avLst/>
              </a:prstGeom>
              <a:solidFill>
                <a:srgbClr val="2C6C8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11" descr="MEITU_20241124_202745003"/>
            <p:cNvPicPr>
              <a:picLocks noChangeAspect="1"/>
            </p:cNvPicPr>
            <p:nvPr/>
          </p:nvPicPr>
          <p:blipFill>
            <a:blip r:embed="rId3"/>
            <a:srcRect t="5307" b="24204"/>
            <a:stretch>
              <a:fillRect/>
            </a:stretch>
          </p:blipFill>
          <p:spPr>
            <a:xfrm>
              <a:off x="6935" y="6860"/>
              <a:ext cx="2088" cy="3201"/>
            </a:xfrm>
            <a:prstGeom prst="rect">
              <a:avLst/>
            </a:prstGeom>
          </p:spPr>
        </p:pic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10" grpId="0" bldLvl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5210" y="558800"/>
            <a:ext cx="332041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Pre-reading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r="280"/>
          <a:stretch>
            <a:fillRect/>
          </a:stretch>
        </p:blipFill>
        <p:spPr>
          <a:xfrm>
            <a:off x="5030470" y="94615"/>
            <a:ext cx="7117715" cy="66725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6746240" y="6501765"/>
            <a:ext cx="3965575" cy="26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3205" y="1595755"/>
            <a:ext cx="4599305" cy="1252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Q: What are they talking about </a:t>
            </a:r>
            <a:r>
              <a:rPr lang="en-US" altLang="zh-CN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3205" y="2909570"/>
            <a:ext cx="4359910" cy="925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talking about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0050" y="4237990"/>
            <a:ext cx="4808220" cy="661670"/>
            <a:chOff x="630" y="6713"/>
            <a:chExt cx="7572" cy="1042"/>
          </a:xfrm>
        </p:grpSpPr>
        <p:sp>
          <p:nvSpPr>
            <p:cNvPr id="35" name="下箭头 34"/>
            <p:cNvSpPr/>
            <p:nvPr/>
          </p:nvSpPr>
          <p:spPr>
            <a:xfrm rot="16200000">
              <a:off x="781" y="6699"/>
              <a:ext cx="574" cy="877"/>
            </a:xfrm>
            <a:prstGeom prst="downArrow">
              <a:avLst/>
            </a:prstGeom>
            <a:solidFill>
              <a:srgbClr val="175A9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46" y="6713"/>
              <a:ext cx="6556" cy="10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Line_____~_____.</a:t>
              </a:r>
              <a:endPara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2084070" y="426085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204210" y="4260850"/>
            <a:ext cx="47688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30470" y="93980"/>
            <a:ext cx="7160895" cy="2245995"/>
            <a:chOff x="7922" y="148"/>
            <a:chExt cx="11209" cy="3537"/>
          </a:xfrm>
        </p:grpSpPr>
        <p:sp>
          <p:nvSpPr>
            <p:cNvPr id="28" name="矩形 27"/>
            <p:cNvSpPr/>
            <p:nvPr/>
          </p:nvSpPr>
          <p:spPr>
            <a:xfrm flipV="1">
              <a:off x="7922" y="148"/>
              <a:ext cx="11171" cy="3507"/>
            </a:xfrm>
            <a:prstGeom prst="rect">
              <a:avLst/>
            </a:prstGeom>
            <a:solidFill>
              <a:srgbClr val="92D050">
                <a:alpha val="53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8063" y="3655"/>
              <a:ext cx="11068" cy="30"/>
            </a:xfrm>
            <a:prstGeom prst="line">
              <a:avLst/>
            </a:prstGeom>
            <a:ln w="57150" cmpd="sng">
              <a:solidFill>
                <a:srgbClr val="175A92"/>
              </a:solidFill>
              <a:prstDash val="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4950460" y="2159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50460" y="42354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50460" y="81915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39665" y="122110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39665" y="191452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39665" y="156908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39665" y="231521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39665" y="272542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39665" y="301815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07280" y="331533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07280" y="371030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96485" y="411099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07280" y="450024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07280" y="490156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96485" y="530288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15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07280" y="570865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16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07280" y="604075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17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07280" y="640143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9119235" y="21590"/>
            <a:ext cx="1986280" cy="401955"/>
          </a:xfrm>
          <a:prstGeom prst="donut">
            <a:avLst>
              <a:gd name="adj" fmla="val 884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b="66635"/>
          <a:stretch>
            <a:fillRect/>
          </a:stretch>
        </p:blipFill>
        <p:spPr>
          <a:xfrm>
            <a:off x="1747520" y="1243330"/>
            <a:ext cx="8696960" cy="2489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5210" y="3902075"/>
            <a:ext cx="10133965" cy="2186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Q1: What do they plan to buy?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plan to buy a new pair of sports shoes and a new computer.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Q2: Are they expensive? 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30905" y="2004060"/>
            <a:ext cx="4571365" cy="475615"/>
            <a:chOff x="5403" y="3156"/>
            <a:chExt cx="7199" cy="74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403" y="3156"/>
              <a:ext cx="6530" cy="18"/>
            </a:xfrm>
            <a:prstGeom prst="line">
              <a:avLst/>
            </a:prstGeom>
            <a:ln w="3810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6502" y="3889"/>
              <a:ext cx="6100" cy="17"/>
            </a:xfrm>
            <a:prstGeom prst="line">
              <a:avLst/>
            </a:prstGeom>
            <a:ln w="3810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cxnSp>
        <p:nvCxnSpPr>
          <p:cNvPr id="7" name="直接连接符 6"/>
          <p:cNvCxnSpPr/>
          <p:nvPr/>
        </p:nvCxnSpPr>
        <p:spPr>
          <a:xfrm flipV="1">
            <a:off x="2950845" y="2925445"/>
            <a:ext cx="3088005" cy="8890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031490" y="5117465"/>
            <a:ext cx="1576070" cy="327660"/>
            <a:chOff x="4774" y="8059"/>
            <a:chExt cx="2482" cy="516"/>
          </a:xfrm>
        </p:grpSpPr>
        <p:sp>
          <p:nvSpPr>
            <p:cNvPr id="8" name="矩形 7"/>
            <p:cNvSpPr/>
            <p:nvPr/>
          </p:nvSpPr>
          <p:spPr>
            <a:xfrm flipV="1">
              <a:off x="4774" y="8059"/>
              <a:ext cx="2407" cy="512"/>
            </a:xfrm>
            <a:prstGeom prst="rect">
              <a:avLst/>
            </a:prstGeom>
            <a:solidFill>
              <a:srgbClr val="92D050">
                <a:alpha val="61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4774" y="8571"/>
              <a:ext cx="2483" cy="5"/>
            </a:xfrm>
            <a:prstGeom prst="line">
              <a:avLst/>
            </a:prstGeom>
            <a:ln w="57150" cmpd="sng"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b="66635"/>
          <a:stretch>
            <a:fillRect/>
          </a:stretch>
        </p:blipFill>
        <p:spPr>
          <a:xfrm>
            <a:off x="1747520" y="1243330"/>
            <a:ext cx="8696960" cy="2489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0740" y="3902075"/>
            <a:ext cx="10910570" cy="2621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Q3:Do they have enough money? Why or why not?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 Because they manage money well.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Q4:How does Simon’s family manage their money?</a:t>
            </a: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a budget every year.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Q5:W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hat will they talk about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next?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950845" y="3338830"/>
            <a:ext cx="5229860" cy="14605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950845" y="3347720"/>
            <a:ext cx="7256780" cy="321310"/>
            <a:chOff x="4647" y="5272"/>
            <a:chExt cx="11428" cy="506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13083" y="5272"/>
              <a:ext cx="2992" cy="9"/>
            </a:xfrm>
            <a:prstGeom prst="line">
              <a:avLst/>
            </a:prstGeom>
            <a:ln w="3810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4647" y="5772"/>
              <a:ext cx="1769" cy="6"/>
            </a:xfrm>
            <a:prstGeom prst="line">
              <a:avLst/>
            </a:prstGeom>
            <a:ln w="38100" cmpd="sng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 flipV="1">
            <a:off x="9424035" y="3013710"/>
            <a:ext cx="850900" cy="325120"/>
          </a:xfrm>
          <a:prstGeom prst="rect">
            <a:avLst/>
          </a:prstGeom>
          <a:solidFill>
            <a:srgbClr val="F3B790">
              <a:alpha val="76000"/>
            </a:srgb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252210" y="6011545"/>
            <a:ext cx="3340100" cy="511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family budget.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30470" y="94615"/>
            <a:ext cx="7093585" cy="66725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6746240" y="6501765"/>
            <a:ext cx="3965575" cy="26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 rot="0">
            <a:off x="1073785" y="1318260"/>
            <a:ext cx="3273425" cy="662305"/>
            <a:chOff x="1646" y="6713"/>
            <a:chExt cx="5155" cy="1043"/>
          </a:xfrm>
        </p:grpSpPr>
        <p:sp>
          <p:nvSpPr>
            <p:cNvPr id="31" name="文本框 30"/>
            <p:cNvSpPr txBox="1"/>
            <p:nvPr/>
          </p:nvSpPr>
          <p:spPr>
            <a:xfrm>
              <a:off x="1646" y="6713"/>
              <a:ext cx="5155" cy="10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Line_____~_____.</a:t>
              </a:r>
              <a:endPara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197" y="6713"/>
              <a:ext cx="895" cy="9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endPara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961" y="6713"/>
              <a:ext cx="751" cy="9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6</a:t>
              </a:r>
              <a:endPara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5210" y="558800"/>
            <a:ext cx="3664585" cy="6838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pPr>
              <a:buNone/>
            </a:pPr>
            <a:r>
              <a:rPr lang="en-US" altLang="zh-CN" sz="40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While reading</a:t>
            </a:r>
            <a:endParaRPr lang="en-US" altLang="zh-CN" sz="4000" b="1" i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30470" y="2320925"/>
            <a:ext cx="7093585" cy="4445635"/>
          </a:xfrm>
          <a:prstGeom prst="rect">
            <a:avLst/>
          </a:prstGeom>
          <a:solidFill>
            <a:srgbClr val="F3B790">
              <a:alpha val="62000"/>
            </a:srgb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: 圆角 11"/>
          <p:cNvSpPr/>
          <p:nvPr/>
        </p:nvSpPr>
        <p:spPr>
          <a:xfrm>
            <a:off x="1045210" y="1906905"/>
            <a:ext cx="2917190" cy="5232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Shopping plan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11"/>
          <p:cNvSpPr/>
          <p:nvPr/>
        </p:nvSpPr>
        <p:spPr>
          <a:xfrm>
            <a:off x="1045210" y="4722495"/>
            <a:ext cx="2917190" cy="523240"/>
          </a:xfrm>
          <a:prstGeom prst="roundRect">
            <a:avLst/>
          </a:prstGeom>
          <a:solidFill>
            <a:srgbClr val="F2B2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Family budget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45210" y="4061460"/>
            <a:ext cx="3274060" cy="661670"/>
            <a:chOff x="1691" y="7710"/>
            <a:chExt cx="5156" cy="1042"/>
          </a:xfrm>
        </p:grpSpPr>
        <p:sp>
          <p:nvSpPr>
            <p:cNvPr id="9" name="文本框 8"/>
            <p:cNvSpPr txBox="1"/>
            <p:nvPr/>
          </p:nvSpPr>
          <p:spPr>
            <a:xfrm>
              <a:off x="1691" y="7710"/>
              <a:ext cx="5156" cy="10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Line_____~_____.</a:t>
              </a:r>
              <a:endPara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242" y="7710"/>
              <a:ext cx="895" cy="9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7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87" y="7710"/>
              <a:ext cx="862" cy="9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marL="0" indent="0">
                <a:lnSpc>
                  <a:spcPct val="100000"/>
                </a:lnSpc>
                <a:buNone/>
              </a:pP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18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 flipV="1">
            <a:off x="5030470" y="93980"/>
            <a:ext cx="7093585" cy="2226945"/>
          </a:xfrm>
          <a:prstGeom prst="rect">
            <a:avLst/>
          </a:prstGeom>
          <a:solidFill>
            <a:srgbClr val="92D050">
              <a:alpha val="53000"/>
            </a:srgb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5120005" y="2320925"/>
            <a:ext cx="7028180" cy="19050"/>
          </a:xfrm>
          <a:prstGeom prst="line">
            <a:avLst/>
          </a:prstGeom>
          <a:ln w="57150" cmpd="sng">
            <a:solidFill>
              <a:srgbClr val="175A92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950460" y="2159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50460" y="42354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39665" y="122110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39665" y="156908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39665" y="231521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39665" y="301815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07280" y="331533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96485" y="411099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07280" y="450024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07280" y="490156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07280" y="570865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16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07280" y="640143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50460" y="81915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39665" y="191452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39665" y="2725420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07280" y="371030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96485" y="530288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15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07280" y="6040755"/>
            <a:ext cx="568325" cy="611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17</a:t>
            </a:r>
            <a:endParaRPr lang="en-US" altLang="zh-CN" sz="24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5" grpId="0" bldLvl="0" animBg="1"/>
      <p:bldP spid="5" grpId="1" animBg="1"/>
      <p:bldP spid="8" grpId="1" animBg="1"/>
      <p:bldP spid="4" grpId="0" animBg="1"/>
      <p:bldP spid="4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21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22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23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24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25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28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29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32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33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34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35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36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39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41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42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43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6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47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48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49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51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52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53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54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55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56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57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9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61.xml><?xml version="1.0" encoding="utf-8"?>
<p:tagLst xmlns:p="http://schemas.openxmlformats.org/presentationml/2006/main">
  <p:tag name="KSO_WM_DIAGRAM_VIRTUALLY_FRAME" val="{&quot;height&quot;:260.75,&quot;left&quot;:97.25,&quot;top&quot;:100.15,&quot;width&quot;:768.1}"/>
</p:tagLst>
</file>

<file path=ppt/tags/tag62.xml><?xml version="1.0" encoding="utf-8"?>
<p:tagLst xmlns:p="http://schemas.openxmlformats.org/presentationml/2006/main">
  <p:tag name="KSO_WM_DIAGRAM_VIRTUALLY_FRAME" val="{&quot;height&quot;:260.75,&quot;left&quot;:97.25,&quot;top&quot;:100.15,&quot;width&quot;:768.1}"/>
</p:tagLst>
</file>

<file path=ppt/tags/tag63.xml><?xml version="1.0" encoding="utf-8"?>
<p:tagLst xmlns:p="http://schemas.openxmlformats.org/presentationml/2006/main">
  <p:tag name="KSO_WM_DIAGRAM_VIRTUALLY_FRAME" val="{&quot;height&quot;:260.75,&quot;left&quot;:97.25,&quot;top&quot;:100.15,&quot;width&quot;:768.1}"/>
</p:tagLst>
</file>

<file path=ppt/tags/tag64.xml><?xml version="1.0" encoding="utf-8"?>
<p:tagLst xmlns:p="http://schemas.openxmlformats.org/presentationml/2006/main">
  <p:tag name="KSO_WM_DIAGRAM_VIRTUALLY_FRAME" val="{&quot;height&quot;:260.75,&quot;left&quot;:97.25,&quot;top&quot;:100.15,&quot;width&quot;:768.1}"/>
</p:tagLst>
</file>

<file path=ppt/tags/tag65.xml><?xml version="1.0" encoding="utf-8"?>
<p:tagLst xmlns:p="http://schemas.openxmlformats.org/presentationml/2006/main">
  <p:tag name="KSO_WM_DIAGRAM_VIRTUALLY_FRAME" val="{&quot;height&quot;:260.75,&quot;left&quot;:97.25,&quot;top&quot;:100.15,&quot;width&quot;:768.1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0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1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2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3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4.xml><?xml version="1.0" encoding="utf-8"?>
<p:tagLst xmlns:p="http://schemas.openxmlformats.org/presentationml/2006/main">
  <p:tag name="KSO_WM_DIAGRAM_VIRTUALLY_FRAME" val="{&quot;height&quot;:439.6,&quot;left&quot;:156.6,&quot;top&quot;:73.25,&quot;width&quot;:1184.15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77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78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79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0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81.xml><?xml version="1.0" encoding="utf-8"?>
<p:tagLst xmlns:p="http://schemas.openxmlformats.org/presentationml/2006/main">
  <p:tag name="KSO_WM_DIAGRAM_VIRTUALLY_FRAME" val="{&quot;height&quot;:159.85,&quot;left&quot;:364.75,&quot;top&quot;:201.05,&quot;width&quot;:211.8}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COMMONDATA" val="eyJoZGlkIjoiZGE3Y2I3OTRlNTA1NjUwZGY1NGI3NTM4NWZhMGI4N2IifQ==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font">
    <a:majorFont>
      <a:latin typeface="Timess New Roman"/>
      <a:ea typeface="宋体"/>
      <a:cs typeface="Arial"/>
    </a:majorFont>
    <a:minorFont>
      <a:latin typeface="Times New Roman"/>
      <a:ea typeface="宋体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font">
    <a:majorFont>
      <a:latin typeface="Timess New Roman"/>
      <a:ea typeface="宋体"/>
      <a:cs typeface="Arial"/>
    </a:majorFont>
    <a:minorFont>
      <a:latin typeface="Times New Roman"/>
      <a:ea typeface="宋体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font">
    <a:majorFont>
      <a:latin typeface="Timess New Roman"/>
      <a:ea typeface="宋体"/>
      <a:cs typeface="Arial"/>
    </a:majorFont>
    <a:minorFont>
      <a:latin typeface="Times New Roman"/>
      <a:ea typeface="宋体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font">
    <a:majorFont>
      <a:latin typeface="Timess New Roman"/>
      <a:ea typeface="宋体"/>
      <a:cs typeface="Arial"/>
    </a:majorFont>
    <a:minorFont>
      <a:latin typeface="Times New Roman"/>
      <a:ea typeface="宋体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font">
    <a:majorFont>
      <a:latin typeface="Timess New Roman"/>
      <a:ea typeface="宋体"/>
      <a:cs typeface="Arial"/>
    </a:majorFont>
    <a:minorFont>
      <a:latin typeface="Times New Roman"/>
      <a:ea typeface="宋体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3565</Words>
  <Application>WPS 演示</Application>
  <PresentationFormat>宽屏</PresentationFormat>
  <Paragraphs>414</Paragraphs>
  <Slides>25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Times New Roman</vt:lpstr>
      <vt:lpstr>方正中粗雅宋_GBK</vt:lpstr>
      <vt:lpstr>Arial Unicode MS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牛津高中英语</dc:title>
  <dc:creator>mc</dc:creator>
  <cp:lastModifiedBy>年轮时代的慕斯森林</cp:lastModifiedBy>
  <cp:revision>311</cp:revision>
  <dcterms:created xsi:type="dcterms:W3CDTF">2019-05-21T03:29:00Z</dcterms:created>
  <dcterms:modified xsi:type="dcterms:W3CDTF">2024-12-12T11:40:15Z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09385DDE067A474FBB5B9EEFF009980E_13</vt:lpwstr>
  </property>
</Properties>
</file>