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703" r:id="rId3"/>
    <p:sldId id="3704" r:id="rId5"/>
    <p:sldId id="3706" r:id="rId6"/>
    <p:sldId id="3707" r:id="rId7"/>
    <p:sldId id="262" r:id="rId8"/>
    <p:sldId id="3708" r:id="rId9"/>
    <p:sldId id="263" r:id="rId10"/>
    <p:sldId id="3709" r:id="rId11"/>
    <p:sldId id="3710" r:id="rId12"/>
    <p:sldId id="3714" r:id="rId13"/>
    <p:sldId id="3712" r:id="rId14"/>
    <p:sldId id="3713" r:id="rId15"/>
    <p:sldId id="3715" r:id="rId16"/>
    <p:sldId id="3747" r:id="rId17"/>
    <p:sldId id="3748" r:id="rId18"/>
    <p:sldId id="3595" r:id="rId19"/>
    <p:sldId id="3754" r:id="rId20"/>
    <p:sldId id="3758" r:id="rId21"/>
    <p:sldId id="3759" r:id="rId22"/>
    <p:sldId id="3756" r:id="rId23"/>
    <p:sldId id="3760" r:id="rId24"/>
    <p:sldId id="3761" r:id="rId25"/>
    <p:sldId id="3598" r:id="rId26"/>
    <p:sldId id="3762" r:id="rId27"/>
    <p:sldId id="309" r:id="rId28"/>
    <p:sldId id="3592" r:id="rId29"/>
    <p:sldId id="3763" r:id="rId30"/>
    <p:sldId id="3764" r:id="rId31"/>
    <p:sldId id="3765" r:id="rId32"/>
    <p:sldId id="333" r:id="rId33"/>
    <p:sldId id="3513" r:id="rId34"/>
    <p:sldId id="335" r:id="rId35"/>
    <p:sldId id="3766" r:id="rId36"/>
    <p:sldId id="3767" r:id="rId37"/>
    <p:sldId id="3768" r:id="rId38"/>
    <p:sldId id="3769" r:id="rId39"/>
    <p:sldId id="3770" r:id="rId40"/>
    <p:sldId id="330" r:id="rId41"/>
    <p:sldId id="329" r:id="rId42"/>
  </p:sldIdLst>
  <p:sldSz cx="12192000" cy="6858000"/>
  <p:notesSz cx="6858000" cy="9144000"/>
  <p:custDataLst>
    <p:tags r:id="rId4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0" userDrawn="1">
          <p15:clr>
            <a:srgbClr val="A4A3A4"/>
          </p15:clr>
        </p15:guide>
        <p15:guide id="2" pos="37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oBVT" initials="A" lastIdx="0" clrIdx="0"/>
  <p:cmAuthor id="0" name="CHINESE-BC06F90" initials="" lastIdx="7" clrIdx="0"/>
  <p:cmAuthor id="2" name="新课标第一网" initials="" lastIdx="2" clrIdx="0"/>
  <p:cmAuthor id="4" name="admin" initials="a" lastIdx="8" clrIdx="3"/>
  <p:cmAuthor id="3" name="Administrator" initials="A" lastIdx="0" clrIdx="1"/>
  <p:cmAuthor id="5" name="八九年" initials="八" lastIdx="0" clrIdx="4"/>
  <p:cmAuthor id="6" name="www.xkb1.com" initials="w" lastIdx="0" clrIdx="1"/>
  <p:cmAuthor id="7" name="lenovo" initials="l" lastIdx="0" clrIdx="0"/>
  <p:cmAuthor id="8" name="MING" initials="M" lastIdx="0" clrIdx="2"/>
  <p:cmAuthor id="9" name="dongyu" initials="d" lastIdx="0" clrIdx="8"/>
  <p:cmAuthor id="11" name="微软用户" initials="微" lastIdx="0" clrIdx="0"/>
  <p:cmAuthor id="12" name="jinli" initials="j" lastIdx="0" clrIdx="0"/>
  <p:cmAuthor id="13" name="PC" initials="P" lastIdx="0" clrIdx="12"/>
  <p:cmAuthor id="14" name="user" initials="u" lastIdx="0" clrIdx="0"/>
  <p:cmAuthor id="15" name="xkb1.com" initials="x" lastIdx="0" clrIdx="0"/>
  <p:cmAuthor id="16" name="Nicole Li  李倩" initials="N" lastIdx="0" clrIdx="0"/>
  <p:cmAuthor id="49837067" name="刘浩" initials="刘" lastIdx="0" clrIdx="0"/>
  <p:cmAuthor id="49837068" name="Vivian Liu" initials="VL" lastIdx="0" clrIdx="1"/>
  <p:cmAuthor id="18" name="222" initials="2" lastIdx="0" clrIdx="0"/>
  <p:cmAuthor id="22" name="孙宇婷" initials="孙" lastIdx="0" clrIdx="21"/>
  <p:cmAuthor id="25" name="ASUS" initials="A" lastIdx="0" clrIdx="0"/>
  <p:cmAuthor id="19" name="Windows 用户" initials="W"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D0CE"/>
    <a:srgbClr val="F2F2F2"/>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autoAdjust="0"/>
  </p:normalViewPr>
  <p:slideViewPr>
    <p:cSldViewPr snapToGrid="0" showGuides="1">
      <p:cViewPr varScale="1">
        <p:scale>
          <a:sx n="65" d="100"/>
          <a:sy n="65" d="100"/>
        </p:scale>
        <p:origin x="684" y="60"/>
      </p:cViewPr>
      <p:guideLst>
        <p:guide orient="horz" pos="2170"/>
        <p:guide pos="3768"/>
      </p:guideLst>
    </p:cSldViewPr>
  </p:slideViewPr>
  <p:outlineViewPr>
    <p:cViewPr>
      <p:scale>
        <a:sx n="33" d="100"/>
        <a:sy n="33" d="100"/>
      </p:scale>
      <p:origin x="0" y="0"/>
    </p:cViewPr>
  </p:outlineViewPr>
  <p:notesTextViewPr>
    <p:cViewPr>
      <p:scale>
        <a:sx n="1" d="1"/>
        <a:sy n="1" d="1"/>
      </p:scale>
      <p:origin x="0" y="0"/>
    </p:cViewPr>
  </p:notesTextViewPr>
  <p:sorterViewPr>
    <p:cViewPr>
      <p:scale>
        <a:sx n="139" d="100"/>
        <a:sy n="139" d="100"/>
      </p:scale>
      <p:origin x="0" y="-2564"/>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7" Type="http://schemas.openxmlformats.org/officeDocument/2006/relationships/tags" Target="tags/tag86.xml"/><Relationship Id="rId46" Type="http://schemas.openxmlformats.org/officeDocument/2006/relationships/commentAuthors" Target="commentAuthors.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字魂59号-创粗黑" panose="00000500000000000000" pitchFamily="2" charset="-122"/>
                <a:ea typeface="字魂59号-创粗黑" panose="000005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字魂59号-创粗黑" panose="00000500000000000000" pitchFamily="2" charset="-122"/>
                <a:ea typeface="字魂59号-创粗黑" panose="00000500000000000000" pitchFamily="2" charset="-122"/>
              </a:defRPr>
            </a:lvl1pPr>
          </a:lstStyle>
          <a:p>
            <a:fld id="{DC59CFF5-5CBA-43DA-BCE4-F7D80CAB0050}"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字魂59号-创粗黑" panose="00000500000000000000" pitchFamily="2" charset="-122"/>
                <a:ea typeface="字魂59号-创粗黑"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字魂59号-创粗黑" panose="00000500000000000000" pitchFamily="2" charset="-122"/>
                <a:ea typeface="字魂59号-创粗黑" panose="00000500000000000000" pitchFamily="2" charset="-122"/>
              </a:defRPr>
            </a:lvl1pPr>
          </a:lstStyle>
          <a:p>
            <a:fld id="{B1190207-0793-4749-AC41-0B35562AFFE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1pPr>
    <a:lvl2pPr marL="4572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2pPr>
    <a:lvl3pPr marL="9144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3pPr>
    <a:lvl4pPr marL="13716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4pPr>
    <a:lvl5pPr marL="18288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FCE9FEE-DEF8-4DE7-9171-B28AB86F87EA}" type="slidenum">
              <a:rPr lang="zh-CN" altLang="en-US" smtClean="0"/>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190207-0793-4749-AC41-0B35562AFFE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190207-0793-4749-AC41-0B35562AFFE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190207-0793-4749-AC41-0B35562AFFE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190207-0793-4749-AC41-0B35562AFFE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190207-0793-4749-AC41-0B35562AFFE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190207-0793-4749-AC41-0B35562AFFE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190207-0793-4749-AC41-0B35562AFFE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190207-0793-4749-AC41-0B35562AFFE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幻灯片图像占位符 1"/>
          <p:cNvSpPr>
            <a:spLocks noGrp="1" noRot="1" noChangeAspect="1" noChangeArrowheads="1" noTextEdit="1"/>
          </p:cNvSpPr>
          <p:nvPr>
            <p:ph type="sldImg" idx="4294967295"/>
          </p:nvPr>
        </p:nvSpPr>
        <p:spPr>
          <a:ln>
            <a:miter lim="800000"/>
          </a:ln>
        </p:spPr>
      </p:sp>
      <p:sp>
        <p:nvSpPr>
          <p:cNvPr id="36866" name="文本占位符 2"/>
          <p:cNvSpPr>
            <a:spLocks noGrp="1" noChangeArrowheads="1"/>
          </p:cNvSpPr>
          <p:nvPr>
            <p:ph type="body" idx="4294967295"/>
          </p:nvPr>
        </p:nvSpPr>
        <p:spPr>
          <a:xfrm>
            <a:off x="685800" y="4343400"/>
            <a:ext cx="5486400" cy="4114800"/>
          </a:xfrm>
        </p:spPr>
        <p:txBody>
          <a:bodyPr/>
          <a:lstStyle/>
          <a:p>
            <a:endParaRPr lang="zh-CN" altLang="en-US"/>
          </a:p>
        </p:txBody>
      </p:sp>
      <p:sp>
        <p:nvSpPr>
          <p:cNvPr id="36867" name="灯片编号占位符 3"/>
          <p:cNvSpPr txBox="1">
            <a:spLocks noGrp="1" noChangeArrowheads="1"/>
          </p:cNvSpPr>
          <p:nvPr/>
        </p:nvSpPr>
        <p:spPr bwMode="auto">
          <a:xfrm>
            <a:off x="3884613" y="8685213"/>
            <a:ext cx="2971800" cy="457200"/>
          </a:xfrm>
          <a:prstGeom prst="rect">
            <a:avLst/>
          </a:prstGeom>
          <a:noFill/>
          <a:ln w="9525">
            <a:noFill/>
            <a:miter lim="800000"/>
          </a:ln>
        </p:spPr>
        <p:txBody>
          <a:bodyPr anchor="b"/>
          <a:lstStyle/>
          <a:p>
            <a:pPr algn="r"/>
            <a:fld id="{128A87A2-DA75-4F60-9496-ADE206C317F5}" type="slidenum">
              <a:rPr lang="zh-CN" altLang="en-US" sz="1200">
                <a:latin typeface="Calibri" panose="020F0502020204030204" pitchFamily="34" charset="0"/>
                <a:ea typeface="楷体" panose="02010609060101010101" pitchFamily="49" charset="-122"/>
              </a:rPr>
            </a:fld>
            <a:endParaRPr lang="zh-CN" altLang="en-US" sz="1200">
              <a:latin typeface="Calibri" panose="020F0502020204030204" pitchFamily="34" charset="0"/>
              <a:ea typeface="楷体" panose="02010609060101010101" pitchFamily="49" charset="-122"/>
            </a:endParaRPr>
          </a:p>
        </p:txBody>
      </p:sp>
      <p:sp>
        <p:nvSpPr>
          <p:cNvPr id="36868" name="页脚占位符 4"/>
          <p:cNvSpPr txBox="1">
            <a:spLocks noGrp="1" noChangeArrowheads="1"/>
          </p:cNvSpPr>
          <p:nvPr/>
        </p:nvSpPr>
        <p:spPr bwMode="auto">
          <a:xfrm>
            <a:off x="0" y="8685213"/>
            <a:ext cx="2971800" cy="457200"/>
          </a:xfrm>
          <a:prstGeom prst="rect">
            <a:avLst/>
          </a:prstGeom>
          <a:noFill/>
          <a:ln w="9525">
            <a:noFill/>
            <a:miter lim="800000"/>
          </a:ln>
        </p:spPr>
        <p:txBody>
          <a:bodyPr anchor="b"/>
          <a:lstStyle/>
          <a:p>
            <a:r>
              <a:rPr lang="zh-CN" altLang="en-US" sz="1200">
                <a:latin typeface="Calibri" panose="020F0502020204030204" pitchFamily="34" charset="0"/>
                <a:ea typeface="楷体" panose="02010609060101010101" pitchFamily="49" charset="-122"/>
              </a:rPr>
              <a:t>作者：四川成都冯梓涵</a:t>
            </a:r>
            <a:endParaRPr lang="zh-CN" altLang="en-US" sz="1200">
              <a:latin typeface="Calibri" panose="020F0502020204030204" pitchFamily="34" charset="0"/>
              <a:ea typeface="楷体" panose="02010609060101010101" pitchFamily="49"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190207-0793-4749-AC41-0B35562AFFE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190207-0793-4749-AC41-0B35562AFFE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190207-0793-4749-AC41-0B35562AFFE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样机-电脑">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10" name="矩形 9"/>
          <p:cNvSpPr/>
          <p:nvPr userDrawn="1"/>
        </p:nvSpPr>
        <p:spPr>
          <a:xfrm>
            <a:off x="0" y="-77002"/>
            <a:ext cx="12192000" cy="6858000"/>
          </a:xfrm>
          <a:prstGeom prst="rect">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10"/>
          <p:cNvSpPr/>
          <p:nvPr userDrawn="1"/>
        </p:nvSpPr>
        <p:spPr>
          <a:xfrm>
            <a:off x="0" y="2569026"/>
            <a:ext cx="12192000" cy="131807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 name="图片占位符 3"/>
          <p:cNvSpPr>
            <a:spLocks noGrp="1"/>
          </p:cNvSpPr>
          <p:nvPr userDrawn="1">
            <p:ph type="pic" sz="quarter" idx="10" hasCustomPrompt="1"/>
          </p:nvPr>
        </p:nvSpPr>
        <p:spPr>
          <a:xfrm>
            <a:off x="6882064" y="1472666"/>
            <a:ext cx="3907856" cy="23389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pic>
        <p:nvPicPr>
          <p:cNvPr id="13" name="图片 12" descr="图片包含 电子产品, 监视器, 室内, 陈列&#10;&#10;自动生成的说明"/>
          <p:cNvPicPr>
            <a:picLocks noChangeAspect="1"/>
          </p:cNvPicPr>
          <p:nvPr userDrawn="1"/>
        </p:nvPicPr>
        <p:blipFill>
          <a:blip r:embed="rId3" cstate="email"/>
          <a:stretch>
            <a:fillRect/>
          </a:stretch>
        </p:blipFill>
        <p:spPr>
          <a:xfrm>
            <a:off x="1315956" y="1370472"/>
            <a:ext cx="4126440" cy="3469406"/>
          </a:xfrm>
          <a:prstGeom prst="rect">
            <a:avLst/>
          </a:prstGeom>
        </p:spPr>
      </p:pic>
      <p:pic>
        <p:nvPicPr>
          <p:cNvPr id="20" name="图片 19" descr="图片包含 电子产品, 监视器, 室内, 陈列&#10;&#10;自动生成的说明"/>
          <p:cNvPicPr>
            <a:picLocks noChangeAspect="1"/>
          </p:cNvPicPr>
          <p:nvPr userDrawn="1"/>
        </p:nvPicPr>
        <p:blipFill>
          <a:blip r:embed="rId3" cstate="email"/>
          <a:stretch>
            <a:fillRect/>
          </a:stretch>
        </p:blipFill>
        <p:spPr>
          <a:xfrm>
            <a:off x="6767187" y="1370472"/>
            <a:ext cx="4126440" cy="3469406"/>
          </a:xfrm>
          <a:prstGeom prst="rect">
            <a:avLst/>
          </a:prstGeom>
        </p:spPr>
      </p:pic>
      <p:sp>
        <p:nvSpPr>
          <p:cNvPr id="21" name="图片占位符 3"/>
          <p:cNvSpPr>
            <a:spLocks noGrp="1"/>
          </p:cNvSpPr>
          <p:nvPr userDrawn="1">
            <p:ph type="pic" sz="quarter" idx="11" hasCustomPrompt="1"/>
          </p:nvPr>
        </p:nvSpPr>
        <p:spPr>
          <a:xfrm>
            <a:off x="1315956" y="1472665"/>
            <a:ext cx="3987563" cy="24144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grpSp>
        <p:nvGrpSpPr>
          <p:cNvPr id="12" name="组合 11"/>
          <p:cNvGrpSpPr/>
          <p:nvPr userDrawn="1"/>
        </p:nvGrpSpPr>
        <p:grpSpPr>
          <a:xfrm>
            <a:off x="0" y="200660"/>
            <a:ext cx="724280" cy="594359"/>
            <a:chOff x="0" y="200660"/>
            <a:chExt cx="724280" cy="594359"/>
          </a:xfrm>
          <a:solidFill>
            <a:srgbClr val="0070C0"/>
          </a:solidFill>
        </p:grpSpPr>
        <p:sp>
          <p:nvSpPr>
            <p:cNvPr id="14" name="矩形 13"/>
            <p:cNvSpPr/>
            <p:nvPr/>
          </p:nvSpPr>
          <p:spPr>
            <a:xfrm>
              <a:off x="0" y="200660"/>
              <a:ext cx="594360" cy="5943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矩形 14"/>
            <p:cNvSpPr/>
            <p:nvPr/>
          </p:nvSpPr>
          <p:spPr>
            <a:xfrm>
              <a:off x="631734" y="200660"/>
              <a:ext cx="92546" cy="5943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1" y="6356352"/>
            <a:ext cx="2844800" cy="365125"/>
          </a:xfrm>
          <a:prstGeom prst="rect">
            <a:avLst/>
          </a:prstGeom>
        </p:spPr>
        <p:txBody>
          <a:bodyPr/>
          <a:lstStyle/>
          <a:p>
            <a:fld id="{A61B1FD8-8752-40A4-8FD5-E89685AB56BD}" type="datetimeFigureOut">
              <a:rPr lang="zh-CN" altLang="en-US" smtClean="0"/>
            </a:fld>
            <a:endParaRPr lang="zh-CN" altLang="en-US"/>
          </a:p>
        </p:txBody>
      </p:sp>
      <p:sp>
        <p:nvSpPr>
          <p:cNvPr id="3" name="页脚占位符 2"/>
          <p:cNvSpPr>
            <a:spLocks noGrp="1"/>
          </p:cNvSpPr>
          <p:nvPr>
            <p:ph type="ftr" sz="quarter" idx="11"/>
          </p:nvPr>
        </p:nvSpPr>
        <p:spPr>
          <a:xfrm>
            <a:off x="4165601" y="6356352"/>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1" y="6356352"/>
            <a:ext cx="2844800" cy="365125"/>
          </a:xfrm>
          <a:prstGeom prst="rect">
            <a:avLst/>
          </a:prstGeom>
        </p:spPr>
        <p:txBody>
          <a:bodyPr/>
          <a:lstStyle/>
          <a:p>
            <a:fld id="{52DCD716-44A1-4A3E-9A48-2DB906ECEF8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组合 5"/>
          <p:cNvGrpSpPr/>
          <p:nvPr userDrawn="1"/>
        </p:nvGrpSpPr>
        <p:grpSpPr>
          <a:xfrm>
            <a:off x="0" y="200660"/>
            <a:ext cx="724280" cy="594359"/>
            <a:chOff x="0" y="200660"/>
            <a:chExt cx="724280" cy="594359"/>
          </a:xfrm>
        </p:grpSpPr>
        <p:sp>
          <p:nvSpPr>
            <p:cNvPr id="7" name="矩形 6"/>
            <p:cNvSpPr/>
            <p:nvPr/>
          </p:nvSpPr>
          <p:spPr>
            <a:xfrm>
              <a:off x="0" y="200660"/>
              <a:ext cx="594360" cy="5943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nvSpPr>
          <p:spPr>
            <a:xfrm>
              <a:off x="631734" y="200660"/>
              <a:ext cx="92546" cy="5943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D5F6CC0C-824E-4838-8B5D-BA877B75A088}"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91FC95C9-785B-4D04-893D-4A5E3F96FD35}" type="slidenum">
              <a:rPr lang="zh-CN" altLang="en-US"/>
            </a:fld>
            <a:endParaRPr lang="zh-CN" alt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6DFAD8E2-FB76-4C8C-BF18-8AEF7C9AB0E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3AFED4-D25C-45F5-B323-699E958A892C}" type="slidenum">
              <a:rPr lang="zh-CN" altLang="en-US" smtClean="0"/>
            </a:fld>
            <a:endParaRPr lang="zh-CN" altLang="en-US"/>
          </a:p>
        </p:txBody>
      </p:sp>
      <p:sp>
        <p:nvSpPr>
          <p:cNvPr id="35" name="标题 34"/>
          <p:cNvSpPr>
            <a:spLocks noGrp="1"/>
          </p:cNvSpPr>
          <p:nvPr>
            <p:ph type="title"/>
          </p:nvPr>
        </p:nvSpPr>
        <p:spPr>
          <a:xfrm>
            <a:off x="924378" y="346716"/>
            <a:ext cx="7741920" cy="327025"/>
          </a:xfrm>
        </p:spPr>
        <p:txBody>
          <a:bodyPr>
            <a:noAutofit/>
          </a:bodyPr>
          <a:lstStyle>
            <a:lvl1pPr>
              <a:defRPr sz="3200"/>
            </a:lvl1pPr>
          </a:lstStyle>
          <a:p>
            <a:r>
              <a:rPr lang="zh-CN" altLang="en-US" dirty="0"/>
              <a:t>单击此处编辑母版标题样式</a:t>
            </a:r>
            <a:endParaRPr lang="zh-CN" altLang="en-US" dirty="0"/>
          </a:p>
        </p:txBody>
      </p:sp>
      <p:sp>
        <p:nvSpPr>
          <p:cNvPr id="6" name="图片占位符 1"/>
          <p:cNvSpPr>
            <a:spLocks noGrp="1"/>
          </p:cNvSpPr>
          <p:nvPr>
            <p:ph type="pic" idx="13" hasCustomPrompt="1"/>
          </p:nvPr>
        </p:nvSpPr>
        <p:spPr>
          <a:xfrm>
            <a:off x="1054101" y="1916642"/>
            <a:ext cx="4542217" cy="3568065"/>
          </a:xfrm>
          <a:ln>
            <a:noFill/>
          </a:ln>
          <a:effectLst>
            <a:outerShdw blurRad="190500" algn="tl" rotWithShape="0">
              <a:srgbClr val="000000">
                <a:alpha val="70000"/>
              </a:srgbClr>
            </a:outerShdw>
          </a:effectLst>
        </p:spPr>
        <p:txBody>
          <a:bodyPr anchor="ctr">
            <a:normAutofit/>
          </a:bodyPr>
          <a:lstStyle>
            <a:lvl1pPr marL="228600" indent="-228600" algn="ctr" defTabSz="914400" rtl="0" eaLnBrk="1" latinLnBrk="0" hangingPunct="1">
              <a:lnSpc>
                <a:spcPct val="90000"/>
              </a:lnSpc>
              <a:spcBef>
                <a:spcPts val="1000"/>
              </a:spcBef>
              <a:buFont typeface="Arial" panose="020B0604020202020204" pitchFamily="34" charset="0"/>
              <a:buChar char="•"/>
              <a:defRPr lang="zh-CN" altLang="en-US" sz="2800" kern="1200" dirty="0">
                <a:solidFill>
                  <a:schemeClr val="tx1"/>
                </a:solidFill>
                <a:latin typeface="+mn-ea"/>
                <a:ea typeface="+mn-ea"/>
                <a:cs typeface="+mn-cs"/>
              </a:defRPr>
            </a:lvl1pPr>
          </a:lstStyle>
          <a:p>
            <a:r>
              <a:rPr lang="zh-CN" altLang="en-US" dirty="0"/>
              <a:t>单击此处修改图片</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道德与法治家园1">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srcRect/>
          <a:stretch>
            <a:fillRect/>
          </a:stretch>
        </p:blipFill>
        <p:spPr bwMode="auto">
          <a:xfrm>
            <a:off x="1" y="0"/>
            <a:ext cx="12192000" cy="6858000"/>
          </a:xfrm>
          <a:prstGeom prst="rect">
            <a:avLst/>
          </a:prstGeom>
          <a:noFill/>
          <a:ln w="9525">
            <a:noFill/>
            <a:miter lim="800000"/>
            <a:headEnd/>
            <a:tailEnd/>
          </a:ln>
        </p:spPr>
      </p:pic>
      <p:sp>
        <p:nvSpPr>
          <p:cNvPr id="3" name="日期占位符 3"/>
          <p:cNvSpPr>
            <a:spLocks noGrp="1"/>
          </p:cNvSpPr>
          <p:nvPr>
            <p:ph type="dt" sz="half" idx="10"/>
          </p:nvPr>
        </p:nvSpPr>
        <p:spPr>
          <a:xfrm>
            <a:off x="609603" y="6356352"/>
            <a:ext cx="2844800" cy="365125"/>
          </a:xfrm>
          <a:prstGeom prst="rect">
            <a:avLst/>
          </a:prstGeom>
        </p:spPr>
        <p:txBody>
          <a:bodyPr/>
          <a:lstStyle>
            <a:lvl1pPr>
              <a:defRPr/>
            </a:lvl1pPr>
          </a:lstStyle>
          <a:p>
            <a:pPr>
              <a:defRPr/>
            </a:pPr>
            <a:fld id="{D3D25CCD-37EA-4C95-A7A4-C72055CDAAA9}" type="datetimeFigureOut">
              <a:rPr lang="zh-CN" altLang="en-US"/>
            </a:fld>
            <a:endParaRPr lang="zh-CN" altLang="en-US"/>
          </a:p>
        </p:txBody>
      </p:sp>
      <p:sp>
        <p:nvSpPr>
          <p:cNvPr id="4" name="页脚占位符 4"/>
          <p:cNvSpPr>
            <a:spLocks noGrp="1"/>
          </p:cNvSpPr>
          <p:nvPr>
            <p:ph type="ftr" sz="quarter" idx="11"/>
          </p:nvPr>
        </p:nvSpPr>
        <p:spPr>
          <a:xfrm>
            <a:off x="4165600" y="6356352"/>
            <a:ext cx="3860800" cy="365125"/>
          </a:xfrm>
          <a:prstGeom prst="rect">
            <a:avLst/>
          </a:prstGeom>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a:xfrm>
            <a:off x="8737603" y="6356352"/>
            <a:ext cx="2844800" cy="365125"/>
          </a:xfrm>
          <a:prstGeom prst="rect">
            <a:avLst/>
          </a:prstGeom>
        </p:spPr>
        <p:txBody>
          <a:bodyPr/>
          <a:lstStyle>
            <a:lvl1pPr>
              <a:defRPr/>
            </a:lvl1pPr>
          </a:lstStyle>
          <a:p>
            <a:pPr>
              <a:defRPr/>
            </a:pPr>
            <a:fld id="{A08C4728-9C63-4DD3-83A5-2432E91687A7}" type="slidenum">
              <a:rPr lang="zh-CN" altLang="en-US"/>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样机母版">
    <p:spTree>
      <p:nvGrpSpPr>
        <p:cNvPr id="1" name=""/>
        <p:cNvGrpSpPr/>
        <p:nvPr/>
      </p:nvGrpSpPr>
      <p:grpSpPr>
        <a:xfrm>
          <a:off x="0" y="0"/>
          <a:ext cx="0" cy="0"/>
          <a:chOff x="0" y="0"/>
          <a:chExt cx="0" cy="0"/>
        </a:xfrm>
      </p:grpSpPr>
      <p:sp>
        <p:nvSpPr>
          <p:cNvPr id="11" name="矩形 10"/>
          <p:cNvSpPr/>
          <p:nvPr userDrawn="1"/>
        </p:nvSpPr>
        <p:spPr>
          <a:xfrm>
            <a:off x="0" y="12344"/>
            <a:ext cx="12192000" cy="6492875"/>
          </a:xfrm>
          <a:prstGeom prst="rect">
            <a:avLst/>
          </a:prstGeom>
          <a:solidFill>
            <a:schemeClr val="bg1">
              <a:alpha val="93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微软雅黑" panose="020B0503020204020204" pitchFamily="34" charset="-122"/>
              <a:ea typeface="微软雅黑" panose="020B0503020204020204" pitchFamily="34" charset="-122"/>
            </a:endParaRPr>
          </a:p>
        </p:txBody>
      </p:sp>
      <p:grpSp>
        <p:nvGrpSpPr>
          <p:cNvPr id="51" name="组合 50"/>
          <p:cNvGrpSpPr/>
          <p:nvPr userDrawn="1"/>
        </p:nvGrpSpPr>
        <p:grpSpPr>
          <a:xfrm>
            <a:off x="3016885" y="1859280"/>
            <a:ext cx="8333740" cy="3129280"/>
            <a:chOff x="2665485" y="1700404"/>
            <a:chExt cx="7728532" cy="3693073"/>
          </a:xfrm>
        </p:grpSpPr>
        <p:sp>
          <p:nvSpPr>
            <p:cNvPr id="52" name="矩形 51"/>
            <p:cNvSpPr/>
            <p:nvPr userDrawn="1"/>
          </p:nvSpPr>
          <p:spPr>
            <a:xfrm>
              <a:off x="2665485" y="1712747"/>
              <a:ext cx="7718645" cy="3680730"/>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3" name="等腰三角形 52"/>
            <p:cNvSpPr/>
            <p:nvPr userDrawn="1"/>
          </p:nvSpPr>
          <p:spPr>
            <a:xfrm rot="5400000" flipV="1">
              <a:off x="9518824" y="1700352"/>
              <a:ext cx="875141" cy="875245"/>
            </a:xfrm>
            <a:prstGeom prst="triangle">
              <a:avLst>
                <a:gd name="adj" fmla="val 0"/>
              </a:avLst>
            </a:prstGeom>
            <a:solidFill>
              <a:srgbClr val="0070C0"/>
            </a:solidFill>
            <a:ln>
              <a:no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sp>
        <p:nvSpPr>
          <p:cNvPr id="50" name="媒体占位符 4"/>
          <p:cNvSpPr>
            <a:spLocks noGrp="1"/>
          </p:cNvSpPr>
          <p:nvPr>
            <p:ph type="media" sz="quarter" idx="10"/>
          </p:nvPr>
        </p:nvSpPr>
        <p:spPr>
          <a:xfrm>
            <a:off x="1254638" y="1792311"/>
            <a:ext cx="2068751" cy="3826558"/>
          </a:xfrm>
          <a:prstGeom prst="roundRect">
            <a:avLst>
              <a:gd name="adj" fmla="val 13065"/>
            </a:avLst>
          </a:prstGeom>
        </p:spPr>
        <p:txBody>
          <a:bodyPr/>
          <a:lstStyle/>
          <a:p>
            <a:endParaRPr lang="zh-CN" altLang="en-US" dirty="0"/>
          </a:p>
        </p:txBody>
      </p:sp>
      <p:grpSp>
        <p:nvGrpSpPr>
          <p:cNvPr id="12" name="组合 11"/>
          <p:cNvGrpSpPr/>
          <p:nvPr userDrawn="1"/>
        </p:nvGrpSpPr>
        <p:grpSpPr>
          <a:xfrm>
            <a:off x="0" y="200660"/>
            <a:ext cx="724280" cy="594359"/>
            <a:chOff x="0" y="200660"/>
            <a:chExt cx="724280" cy="594359"/>
          </a:xfrm>
        </p:grpSpPr>
        <p:sp>
          <p:nvSpPr>
            <p:cNvPr id="13" name="矩形 12"/>
            <p:cNvSpPr/>
            <p:nvPr/>
          </p:nvSpPr>
          <p:spPr>
            <a:xfrm>
              <a:off x="0" y="200660"/>
              <a:ext cx="594360" cy="59435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微软雅黑" panose="020B0503020204020204" pitchFamily="34" charset="-122"/>
                <a:cs typeface="+mn-cs"/>
              </a:endParaRPr>
            </a:p>
          </p:txBody>
        </p:sp>
        <p:sp>
          <p:nvSpPr>
            <p:cNvPr id="14" name="矩形 13"/>
            <p:cNvSpPr/>
            <p:nvPr/>
          </p:nvSpPr>
          <p:spPr>
            <a:xfrm>
              <a:off x="631734" y="200660"/>
              <a:ext cx="92546" cy="59435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公众号3：道德与法治家园">
    <p:spTree>
      <p:nvGrpSpPr>
        <p:cNvPr id="1" name=""/>
        <p:cNvGrpSpPr/>
        <p:nvPr/>
      </p:nvGrpSpPr>
      <p:grpSpPr>
        <a:xfrm>
          <a:off x="0" y="0"/>
          <a:ext cx="0" cy="0"/>
          <a:chOff x="0" y="0"/>
          <a:chExt cx="0" cy="0"/>
        </a:xfrm>
      </p:grpSpPr>
      <p:grpSp>
        <p:nvGrpSpPr>
          <p:cNvPr id="14" name="组合 13"/>
          <p:cNvGrpSpPr/>
          <p:nvPr userDrawn="1"/>
        </p:nvGrpSpPr>
        <p:grpSpPr>
          <a:xfrm>
            <a:off x="0" y="200660"/>
            <a:ext cx="724280" cy="594359"/>
            <a:chOff x="0" y="200660"/>
            <a:chExt cx="724280" cy="594359"/>
          </a:xfrm>
          <a:solidFill>
            <a:srgbClr val="0070C0"/>
          </a:solidFill>
        </p:grpSpPr>
        <p:sp>
          <p:nvSpPr>
            <p:cNvPr id="15" name="矩形 14"/>
            <p:cNvSpPr/>
            <p:nvPr/>
          </p:nvSpPr>
          <p:spPr>
            <a:xfrm>
              <a:off x="0" y="200660"/>
              <a:ext cx="594360" cy="5943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6" name="矩形 15"/>
            <p:cNvSpPr/>
            <p:nvPr/>
          </p:nvSpPr>
          <p:spPr>
            <a:xfrm>
              <a:off x="631734" y="200660"/>
              <a:ext cx="92546" cy="5943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两张图片">
    <p:spTree>
      <p:nvGrpSpPr>
        <p:cNvPr id="1" name=""/>
        <p:cNvGrpSpPr/>
        <p:nvPr/>
      </p:nvGrpSpPr>
      <p:grpSpPr>
        <a:xfrm>
          <a:off x="0" y="0"/>
          <a:ext cx="0" cy="0"/>
          <a:chOff x="0" y="0"/>
          <a:chExt cx="0" cy="0"/>
        </a:xfrm>
      </p:grpSpPr>
      <p:sp>
        <p:nvSpPr>
          <p:cNvPr id="2" name="矩形 1"/>
          <p:cNvSpPr/>
          <p:nvPr userDrawn="1"/>
        </p:nvSpPr>
        <p:spPr>
          <a:xfrm>
            <a:off x="0" y="4280789"/>
            <a:ext cx="12192000" cy="2607451"/>
          </a:xfrm>
          <a:prstGeom prst="rect">
            <a:avLst/>
          </a:prstGeom>
          <a:solidFill>
            <a:srgbClr val="0070C0"/>
          </a:solidFill>
          <a:ln w="12700" cap="flat" cmpd="sng" algn="ctr">
            <a:noFill/>
            <a:prstDash val="solid"/>
            <a:miter lim="800000"/>
          </a:ln>
          <a:effectLst/>
        </p:spPr>
        <p:txBody>
          <a:bodyPr lIns="91431" tIns="45716" rIns="91431" bIns="45716" anchor="ctr"/>
          <a:lstStyle/>
          <a:p>
            <a:pPr algn="ctr" defTabSz="1219200" eaLnBrk="1" fontAlgn="auto" hangingPunct="1">
              <a:spcBef>
                <a:spcPts val="0"/>
              </a:spcBef>
              <a:spcAft>
                <a:spcPts val="0"/>
              </a:spcAft>
              <a:defRPr/>
            </a:pPr>
            <a:endParaRPr lang="zh-CN" altLang="en-US" sz="1900" kern="0" dirty="0">
              <a:solidFill>
                <a:prstClr val="white"/>
              </a:solidFill>
              <a:latin typeface="微软雅黑" panose="020B0503020204020204" pitchFamily="34" charset="-122"/>
              <a:ea typeface="微软雅黑" panose="020B0503020204020204" pitchFamily="34" charset="-122"/>
            </a:endParaRPr>
          </a:p>
        </p:txBody>
      </p:sp>
      <p:sp>
        <p:nvSpPr>
          <p:cNvPr id="3" name="Rectangle 5"/>
          <p:cNvSpPr>
            <a:spLocks noChangeArrowheads="1"/>
          </p:cNvSpPr>
          <p:nvPr userDrawn="1"/>
        </p:nvSpPr>
        <p:spPr bwMode="auto">
          <a:xfrm>
            <a:off x="7129078" y="4146384"/>
            <a:ext cx="1266571" cy="110885"/>
          </a:xfrm>
          <a:prstGeom prst="rect">
            <a:avLst/>
          </a:prstGeom>
          <a:solidFill>
            <a:srgbClr val="5B9BD5"/>
          </a:solidFill>
          <a:ln>
            <a:noFill/>
          </a:ln>
        </p:spPr>
        <p:txBody>
          <a:bodyPr lIns="91407" tIns="45704" rIns="91407" bIns="45704"/>
          <a:lstStyle/>
          <a:p>
            <a:pPr defTabSz="1219200" eaLnBrk="1" fontAlgn="auto" hangingPunct="1">
              <a:spcBef>
                <a:spcPts val="0"/>
              </a:spcBef>
              <a:spcAft>
                <a:spcPts val="0"/>
              </a:spcAft>
              <a:defRPr/>
            </a:pPr>
            <a:endParaRPr lang="zh-CN" altLang="en-US" sz="2300" kern="0" dirty="0">
              <a:solidFill>
                <a:srgbClr val="44546A"/>
              </a:solidFill>
              <a:latin typeface="微软雅黑" panose="020B0503020204020204" pitchFamily="34" charset="-122"/>
              <a:ea typeface="微软雅黑" panose="020B0503020204020204" pitchFamily="34" charset="-122"/>
            </a:endParaRPr>
          </a:p>
        </p:txBody>
      </p:sp>
      <p:sp>
        <p:nvSpPr>
          <p:cNvPr id="4" name="Rectangle 6"/>
          <p:cNvSpPr>
            <a:spLocks noChangeArrowheads="1"/>
          </p:cNvSpPr>
          <p:nvPr userDrawn="1"/>
        </p:nvSpPr>
        <p:spPr bwMode="auto">
          <a:xfrm>
            <a:off x="8395652" y="4146384"/>
            <a:ext cx="1266569" cy="110885"/>
          </a:xfrm>
          <a:prstGeom prst="rect">
            <a:avLst/>
          </a:prstGeom>
          <a:solidFill>
            <a:srgbClr val="ED7D31"/>
          </a:solidFill>
          <a:ln>
            <a:noFill/>
          </a:ln>
        </p:spPr>
        <p:txBody>
          <a:bodyPr lIns="91407" tIns="45704" rIns="91407" bIns="45704"/>
          <a:lstStyle/>
          <a:p>
            <a:pPr defTabSz="1219200" eaLnBrk="1" fontAlgn="auto" hangingPunct="1">
              <a:spcBef>
                <a:spcPts val="0"/>
              </a:spcBef>
              <a:spcAft>
                <a:spcPts val="0"/>
              </a:spcAft>
              <a:defRPr/>
            </a:pPr>
            <a:endParaRPr lang="zh-CN" altLang="en-US" sz="2300" kern="0" dirty="0">
              <a:solidFill>
                <a:srgbClr val="44546A"/>
              </a:solidFill>
              <a:latin typeface="微软雅黑" panose="020B0503020204020204" pitchFamily="34" charset="-122"/>
              <a:ea typeface="微软雅黑" panose="020B0503020204020204" pitchFamily="34" charset="-122"/>
            </a:endParaRPr>
          </a:p>
        </p:txBody>
      </p:sp>
      <p:sp>
        <p:nvSpPr>
          <p:cNvPr id="5" name="Rectangle 9"/>
          <p:cNvSpPr>
            <a:spLocks noChangeArrowheads="1"/>
          </p:cNvSpPr>
          <p:nvPr userDrawn="1"/>
        </p:nvSpPr>
        <p:spPr bwMode="auto">
          <a:xfrm>
            <a:off x="9662218" y="4146384"/>
            <a:ext cx="1266571" cy="110885"/>
          </a:xfrm>
          <a:prstGeom prst="rect">
            <a:avLst/>
          </a:prstGeom>
          <a:solidFill>
            <a:srgbClr val="A5A5A5"/>
          </a:solidFill>
          <a:ln>
            <a:noFill/>
          </a:ln>
        </p:spPr>
        <p:txBody>
          <a:bodyPr lIns="91407" tIns="45704" rIns="91407" bIns="45704"/>
          <a:lstStyle/>
          <a:p>
            <a:pPr defTabSz="1219200" eaLnBrk="1" fontAlgn="auto" hangingPunct="1">
              <a:spcBef>
                <a:spcPts val="0"/>
              </a:spcBef>
              <a:spcAft>
                <a:spcPts val="0"/>
              </a:spcAft>
              <a:defRPr/>
            </a:pPr>
            <a:endParaRPr lang="zh-CN" altLang="en-US" sz="2300" kern="0" dirty="0">
              <a:solidFill>
                <a:srgbClr val="44546A"/>
              </a:solidFill>
              <a:latin typeface="微软雅黑" panose="020B0503020204020204" pitchFamily="34" charset="-122"/>
              <a:ea typeface="微软雅黑" panose="020B0503020204020204" pitchFamily="34" charset="-122"/>
            </a:endParaRPr>
          </a:p>
        </p:txBody>
      </p:sp>
      <p:sp>
        <p:nvSpPr>
          <p:cNvPr id="6" name="Rectangle 10"/>
          <p:cNvSpPr>
            <a:spLocks noChangeArrowheads="1"/>
          </p:cNvSpPr>
          <p:nvPr userDrawn="1"/>
        </p:nvSpPr>
        <p:spPr bwMode="auto">
          <a:xfrm>
            <a:off x="10928789" y="4146384"/>
            <a:ext cx="1263211" cy="110885"/>
          </a:xfrm>
          <a:prstGeom prst="rect">
            <a:avLst/>
          </a:prstGeom>
          <a:solidFill>
            <a:srgbClr val="FFC000"/>
          </a:solidFill>
          <a:ln>
            <a:noFill/>
          </a:ln>
        </p:spPr>
        <p:txBody>
          <a:bodyPr lIns="91407" tIns="45704" rIns="91407" bIns="45704"/>
          <a:lstStyle/>
          <a:p>
            <a:pPr defTabSz="1219200" eaLnBrk="1" fontAlgn="auto" hangingPunct="1">
              <a:spcBef>
                <a:spcPts val="0"/>
              </a:spcBef>
              <a:spcAft>
                <a:spcPts val="0"/>
              </a:spcAft>
              <a:defRPr/>
            </a:pPr>
            <a:endParaRPr lang="zh-CN" altLang="en-US" sz="2300" kern="0" dirty="0">
              <a:solidFill>
                <a:srgbClr val="44546A"/>
              </a:solidFill>
              <a:latin typeface="微软雅黑" panose="020B0503020204020204" pitchFamily="34" charset="-122"/>
              <a:ea typeface="微软雅黑" panose="020B0503020204020204" pitchFamily="34" charset="-122"/>
            </a:endParaRPr>
          </a:p>
        </p:txBody>
      </p:sp>
      <p:sp>
        <p:nvSpPr>
          <p:cNvPr id="7" name="Rectangle 4"/>
          <p:cNvSpPr>
            <a:spLocks noChangeArrowheads="1"/>
          </p:cNvSpPr>
          <p:nvPr userDrawn="1"/>
        </p:nvSpPr>
        <p:spPr bwMode="auto">
          <a:xfrm>
            <a:off x="3" y="4146384"/>
            <a:ext cx="7142516" cy="110885"/>
          </a:xfrm>
          <a:prstGeom prst="rect">
            <a:avLst/>
          </a:prstGeom>
          <a:solidFill>
            <a:srgbClr val="E7E6E6"/>
          </a:solidFill>
          <a:ln>
            <a:noFill/>
          </a:ln>
        </p:spPr>
        <p:txBody>
          <a:bodyPr lIns="91407" tIns="45704" rIns="91407" bIns="45704"/>
          <a:lstStyle/>
          <a:p>
            <a:pPr defTabSz="1219200" eaLnBrk="1" fontAlgn="auto" hangingPunct="1">
              <a:spcBef>
                <a:spcPts val="0"/>
              </a:spcBef>
              <a:spcAft>
                <a:spcPts val="0"/>
              </a:spcAft>
              <a:defRPr/>
            </a:pPr>
            <a:endParaRPr lang="zh-CN" altLang="en-US" sz="2300" kern="0" dirty="0">
              <a:solidFill>
                <a:srgbClr val="44546A"/>
              </a:solidFill>
              <a:latin typeface="微软雅黑" panose="020B0503020204020204" pitchFamily="34" charset="-122"/>
              <a:ea typeface="微软雅黑" panose="020B0503020204020204" pitchFamily="34" charset="-122"/>
            </a:endParaRPr>
          </a:p>
        </p:txBody>
      </p:sp>
    </p:spTree>
  </p:cSld>
  <p:clrMapOvr>
    <a:masterClrMapping/>
  </p:clrMapOvr>
  <p:transition spd="slow">
    <p:cover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内容页">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10" name="矩形 9"/>
          <p:cNvSpPr/>
          <p:nvPr userDrawn="1"/>
        </p:nvSpPr>
        <p:spPr>
          <a:xfrm>
            <a:off x="0" y="0"/>
            <a:ext cx="12192000" cy="6858000"/>
          </a:xfrm>
          <a:prstGeom prst="rect">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人物介绍页-01">
    <p:spTree>
      <p:nvGrpSpPr>
        <p:cNvPr id="1" name=""/>
        <p:cNvGrpSpPr/>
        <p:nvPr/>
      </p:nvGrpSpPr>
      <p:grpSpPr>
        <a:xfrm>
          <a:off x="0" y="0"/>
          <a:ext cx="0" cy="0"/>
          <a:chOff x="0" y="0"/>
          <a:chExt cx="0" cy="0"/>
        </a:xfrm>
      </p:grpSpPr>
      <p:sp>
        <p:nvSpPr>
          <p:cNvPr id="137" name="矩形 136"/>
          <p:cNvSpPr/>
          <p:nvPr userDrawn="1"/>
        </p:nvSpPr>
        <p:spPr>
          <a:xfrm rot="239259">
            <a:off x="7271771" y="1675265"/>
            <a:ext cx="3677046" cy="3883718"/>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矩形 138"/>
          <p:cNvSpPr/>
          <p:nvPr/>
        </p:nvSpPr>
        <p:spPr>
          <a:xfrm rot="21333009">
            <a:off x="7280078" y="1683086"/>
            <a:ext cx="3677042" cy="3883714"/>
          </a:xfrm>
          <a:prstGeom prst="rect">
            <a:avLst/>
          </a:prstGeom>
          <a:solidFill>
            <a:schemeClr val="bg1">
              <a:lumMod val="95000"/>
            </a:schemeClr>
          </a:solidFill>
          <a:ln>
            <a:noFill/>
          </a:ln>
          <a:effectLst>
            <a:outerShdw blurRad="2540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图片占位符 4"/>
          <p:cNvSpPr>
            <a:spLocks noGrp="1"/>
          </p:cNvSpPr>
          <p:nvPr>
            <p:ph type="pic" sz="quarter" idx="10"/>
          </p:nvPr>
        </p:nvSpPr>
        <p:spPr>
          <a:xfrm rot="21323486">
            <a:off x="7474102" y="1911103"/>
            <a:ext cx="3227151" cy="2665849"/>
          </a:xfrm>
          <a:prstGeom prst="rect">
            <a:avLst/>
          </a:prstGeom>
        </p:spPr>
        <p:txBody>
          <a:bodyPr/>
          <a:lstStyle/>
          <a:p>
            <a:endParaRPr lang="zh-CN" altLang="en-US"/>
          </a:p>
        </p:txBody>
      </p:sp>
      <p:grpSp>
        <p:nvGrpSpPr>
          <p:cNvPr id="155" name="组合 154"/>
          <p:cNvGrpSpPr/>
          <p:nvPr userDrawn="1"/>
        </p:nvGrpSpPr>
        <p:grpSpPr>
          <a:xfrm rot="5400000" flipH="1">
            <a:off x="2683322" y="3534520"/>
            <a:ext cx="231871" cy="4204690"/>
            <a:chOff x="4399082" y="1624875"/>
            <a:chExt cx="231871" cy="2989819"/>
          </a:xfrm>
        </p:grpSpPr>
        <p:cxnSp>
          <p:nvCxnSpPr>
            <p:cNvPr id="156" name="直接连接符 155"/>
            <p:cNvCxnSpPr/>
            <p:nvPr/>
          </p:nvCxnSpPr>
          <p:spPr>
            <a:xfrm rot="5400000">
              <a:off x="3136043" y="3119785"/>
              <a:ext cx="2989819" cy="0"/>
            </a:xfrm>
            <a:prstGeom prst="line">
              <a:avLst/>
            </a:prstGeom>
            <a:ln w="38100">
              <a:gradFill flip="none" rotWithShape="1">
                <a:gsLst>
                  <a:gs pos="29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a:xfrm rot="5400000" flipV="1">
              <a:off x="3608507" y="2415451"/>
              <a:ext cx="1581150" cy="0"/>
            </a:xfrm>
            <a:prstGeom prst="line">
              <a:avLst/>
            </a:prstGeom>
            <a:ln w="38100">
              <a:gradFill flip="none" rotWithShape="1">
                <a:gsLst>
                  <a:gs pos="29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grpSp>
        <p:nvGrpSpPr>
          <p:cNvPr id="158" name="组合 157"/>
          <p:cNvGrpSpPr/>
          <p:nvPr userDrawn="1"/>
        </p:nvGrpSpPr>
        <p:grpSpPr>
          <a:xfrm rot="5400000" flipV="1">
            <a:off x="4896783" y="269232"/>
            <a:ext cx="231872" cy="3861156"/>
            <a:chOff x="4399082" y="1624875"/>
            <a:chExt cx="231872" cy="2745543"/>
          </a:xfrm>
        </p:grpSpPr>
        <p:cxnSp>
          <p:nvCxnSpPr>
            <p:cNvPr id="159" name="直接连接符 158"/>
            <p:cNvCxnSpPr/>
            <p:nvPr/>
          </p:nvCxnSpPr>
          <p:spPr>
            <a:xfrm rot="5400000" flipV="1">
              <a:off x="3258182" y="2997647"/>
              <a:ext cx="2745543" cy="0"/>
            </a:xfrm>
            <a:prstGeom prst="line">
              <a:avLst/>
            </a:prstGeom>
            <a:ln w="38100">
              <a:gradFill flip="none" rotWithShape="1">
                <a:gsLst>
                  <a:gs pos="29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rot="5400000" flipV="1">
              <a:off x="3608507" y="2496727"/>
              <a:ext cx="1581150" cy="0"/>
            </a:xfrm>
            <a:prstGeom prst="line">
              <a:avLst/>
            </a:prstGeom>
            <a:ln w="38100">
              <a:gradFill flip="none" rotWithShape="1">
                <a:gsLst>
                  <a:gs pos="29000">
                    <a:schemeClr val="accent1"/>
                  </a:gs>
                  <a:gs pos="100000">
                    <a:schemeClr val="accent2">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61" name="自由: 形状 5"/>
          <p:cNvSpPr/>
          <p:nvPr userDrawn="1"/>
        </p:nvSpPr>
        <p:spPr>
          <a:xfrm rot="10800000">
            <a:off x="915559" y="1119350"/>
            <a:ext cx="1275191" cy="1179370"/>
          </a:xfrm>
          <a:custGeom>
            <a:avLst/>
            <a:gdLst/>
            <a:ahLst/>
            <a:cxnLst/>
            <a:rect l="l" t="t" r="r" b="b"/>
            <a:pathLst>
              <a:path w="444140" h="410766">
                <a:moveTo>
                  <a:pt x="37654" y="410766"/>
                </a:moveTo>
                <a:lnTo>
                  <a:pt x="0" y="350007"/>
                </a:lnTo>
                <a:cubicBezTo>
                  <a:pt x="30808" y="337455"/>
                  <a:pt x="53771" y="317630"/>
                  <a:pt x="68889" y="290531"/>
                </a:cubicBezTo>
                <a:cubicBezTo>
                  <a:pt x="84007" y="263432"/>
                  <a:pt x="92422" y="226206"/>
                  <a:pt x="94134" y="178854"/>
                </a:cubicBezTo>
                <a:lnTo>
                  <a:pt x="13692" y="178854"/>
                </a:lnTo>
                <a:lnTo>
                  <a:pt x="13692" y="0"/>
                </a:lnTo>
                <a:lnTo>
                  <a:pt x="178854" y="0"/>
                </a:lnTo>
                <a:lnTo>
                  <a:pt x="178854" y="141201"/>
                </a:lnTo>
                <a:cubicBezTo>
                  <a:pt x="178854" y="217649"/>
                  <a:pt x="170011" y="272703"/>
                  <a:pt x="152326" y="306363"/>
                </a:cubicBezTo>
                <a:cubicBezTo>
                  <a:pt x="127794" y="352574"/>
                  <a:pt x="89570" y="387375"/>
                  <a:pt x="37654" y="410766"/>
                </a:cubicBezTo>
                <a:close/>
                <a:moveTo>
                  <a:pt x="302940" y="410766"/>
                </a:moveTo>
                <a:lnTo>
                  <a:pt x="265286" y="350007"/>
                </a:lnTo>
                <a:cubicBezTo>
                  <a:pt x="296094" y="337455"/>
                  <a:pt x="319057" y="317630"/>
                  <a:pt x="334175" y="290531"/>
                </a:cubicBezTo>
                <a:cubicBezTo>
                  <a:pt x="349294" y="263432"/>
                  <a:pt x="357709" y="226206"/>
                  <a:pt x="359420" y="178854"/>
                </a:cubicBezTo>
                <a:lnTo>
                  <a:pt x="278978" y="178854"/>
                </a:lnTo>
                <a:lnTo>
                  <a:pt x="278978" y="0"/>
                </a:lnTo>
                <a:lnTo>
                  <a:pt x="444140" y="0"/>
                </a:lnTo>
                <a:lnTo>
                  <a:pt x="444140" y="141201"/>
                </a:lnTo>
                <a:cubicBezTo>
                  <a:pt x="444140" y="217649"/>
                  <a:pt x="435298" y="272703"/>
                  <a:pt x="417612" y="306363"/>
                </a:cubicBezTo>
                <a:cubicBezTo>
                  <a:pt x="393080" y="352574"/>
                  <a:pt x="354856" y="387375"/>
                  <a:pt x="302940" y="410766"/>
                </a:cubicBezTo>
                <a:close/>
              </a:path>
            </a:pathLst>
          </a:custGeom>
          <a:gradFill>
            <a:gsLst>
              <a:gs pos="0">
                <a:schemeClr val="accent2">
                  <a:alpha val="10000"/>
                </a:schemeClr>
              </a:gs>
              <a:gs pos="100000">
                <a:schemeClr val="accent1">
                  <a:alpha val="20000"/>
                </a:schemeClr>
              </a:gs>
            </a:gsLst>
            <a:lin ang="0" scaled="0"/>
          </a:gradFill>
          <a:ln>
            <a:noFill/>
          </a:ln>
          <a:effectLst>
            <a:outerShdw blurRad="254000" sx="102000" sy="102000" algn="ctr" rotWithShape="0">
              <a:srgbClr val="A92B33">
                <a:alpha val="12000"/>
              </a:srgb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138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2" name="自由: 形状 6"/>
          <p:cNvSpPr/>
          <p:nvPr userDrawn="1"/>
        </p:nvSpPr>
        <p:spPr>
          <a:xfrm>
            <a:off x="5093261" y="5160368"/>
            <a:ext cx="877032" cy="811131"/>
          </a:xfrm>
          <a:custGeom>
            <a:avLst/>
            <a:gdLst/>
            <a:ahLst/>
            <a:cxnLst/>
            <a:rect l="l" t="t" r="r" b="b"/>
            <a:pathLst>
              <a:path w="444140" h="410766">
                <a:moveTo>
                  <a:pt x="37654" y="410766"/>
                </a:moveTo>
                <a:lnTo>
                  <a:pt x="0" y="350007"/>
                </a:lnTo>
                <a:cubicBezTo>
                  <a:pt x="30808" y="337455"/>
                  <a:pt x="53771" y="317630"/>
                  <a:pt x="68889" y="290531"/>
                </a:cubicBezTo>
                <a:cubicBezTo>
                  <a:pt x="84007" y="263432"/>
                  <a:pt x="92422" y="226206"/>
                  <a:pt x="94134" y="178854"/>
                </a:cubicBezTo>
                <a:lnTo>
                  <a:pt x="13692" y="178854"/>
                </a:lnTo>
                <a:lnTo>
                  <a:pt x="13692" y="0"/>
                </a:lnTo>
                <a:lnTo>
                  <a:pt x="178854" y="0"/>
                </a:lnTo>
                <a:lnTo>
                  <a:pt x="178854" y="141201"/>
                </a:lnTo>
                <a:cubicBezTo>
                  <a:pt x="178854" y="217649"/>
                  <a:pt x="170011" y="272703"/>
                  <a:pt x="152326" y="306363"/>
                </a:cubicBezTo>
                <a:cubicBezTo>
                  <a:pt x="127794" y="352574"/>
                  <a:pt x="89570" y="387375"/>
                  <a:pt x="37654" y="410766"/>
                </a:cubicBezTo>
                <a:close/>
                <a:moveTo>
                  <a:pt x="302940" y="410766"/>
                </a:moveTo>
                <a:lnTo>
                  <a:pt x="265286" y="350007"/>
                </a:lnTo>
                <a:cubicBezTo>
                  <a:pt x="296094" y="337455"/>
                  <a:pt x="319057" y="317630"/>
                  <a:pt x="334175" y="290531"/>
                </a:cubicBezTo>
                <a:cubicBezTo>
                  <a:pt x="349294" y="263432"/>
                  <a:pt x="357709" y="226206"/>
                  <a:pt x="359420" y="178854"/>
                </a:cubicBezTo>
                <a:lnTo>
                  <a:pt x="278978" y="178854"/>
                </a:lnTo>
                <a:lnTo>
                  <a:pt x="278978" y="0"/>
                </a:lnTo>
                <a:lnTo>
                  <a:pt x="444140" y="0"/>
                </a:lnTo>
                <a:lnTo>
                  <a:pt x="444140" y="141201"/>
                </a:lnTo>
                <a:cubicBezTo>
                  <a:pt x="444140" y="217649"/>
                  <a:pt x="435298" y="272703"/>
                  <a:pt x="417612" y="306363"/>
                </a:cubicBezTo>
                <a:cubicBezTo>
                  <a:pt x="393080" y="352574"/>
                  <a:pt x="354856" y="387375"/>
                  <a:pt x="302940" y="410766"/>
                </a:cubicBezTo>
                <a:close/>
              </a:path>
            </a:pathLst>
          </a:custGeom>
          <a:gradFill>
            <a:gsLst>
              <a:gs pos="0">
                <a:schemeClr val="accent2">
                  <a:alpha val="10000"/>
                </a:schemeClr>
              </a:gs>
              <a:gs pos="100000">
                <a:schemeClr val="accent1">
                  <a:alpha val="20000"/>
                </a:schemeClr>
              </a:gs>
            </a:gsLst>
            <a:lin ang="0" scaled="0"/>
          </a:gradFill>
          <a:ln>
            <a:noFill/>
          </a:ln>
          <a:effectLst>
            <a:outerShdw blurRad="254000" sx="102000" sy="102000" algn="ctr" rotWithShape="0">
              <a:srgbClr val="A92B33">
                <a:alpha val="12000"/>
              </a:srgb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138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42" name="组合 141"/>
          <p:cNvGrpSpPr/>
          <p:nvPr userDrawn="1"/>
        </p:nvGrpSpPr>
        <p:grpSpPr>
          <a:xfrm>
            <a:off x="0" y="200660"/>
            <a:ext cx="724280" cy="594359"/>
            <a:chOff x="0" y="200660"/>
            <a:chExt cx="724280" cy="594359"/>
          </a:xfrm>
          <a:gradFill>
            <a:gsLst>
              <a:gs pos="0">
                <a:srgbClr val="007BD3"/>
              </a:gs>
              <a:gs pos="100000">
                <a:srgbClr val="034373"/>
              </a:gs>
            </a:gsLst>
            <a:lin scaled="0"/>
          </a:gradFill>
        </p:grpSpPr>
        <p:sp>
          <p:nvSpPr>
            <p:cNvPr id="143" name="矩形 142"/>
            <p:cNvSpPr/>
            <p:nvPr/>
          </p:nvSpPr>
          <p:spPr>
            <a:xfrm>
              <a:off x="0" y="200660"/>
              <a:ext cx="594360" cy="5943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47" name="矩形 146"/>
            <p:cNvSpPr/>
            <p:nvPr/>
          </p:nvSpPr>
          <p:spPr>
            <a:xfrm>
              <a:off x="631734" y="200660"/>
              <a:ext cx="92546" cy="5943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公众号4：道德与法治家园">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172720" y="200025"/>
            <a:ext cx="11861800" cy="7563485"/>
          </a:xfrm>
          <a:custGeom>
            <a:avLst/>
            <a:gdLst>
              <a:gd name="connsiteX0" fmla="*/ 1761862 w 10882466"/>
              <a:gd name="connsiteY0" fmla="*/ 1191985 h 7448860"/>
              <a:gd name="connsiteX1" fmla="*/ 1761862 w 10882466"/>
              <a:gd name="connsiteY1" fmla="*/ 5829299 h 7448860"/>
              <a:gd name="connsiteX2" fmla="*/ 9175033 w 10882466"/>
              <a:gd name="connsiteY2" fmla="*/ 5829299 h 7448860"/>
              <a:gd name="connsiteX3" fmla="*/ 9175033 w 10882466"/>
              <a:gd name="connsiteY3" fmla="*/ 1191985 h 7448860"/>
              <a:gd name="connsiteX4" fmla="*/ 0 w 10882466"/>
              <a:gd name="connsiteY4" fmla="*/ 0 h 7448860"/>
              <a:gd name="connsiteX5" fmla="*/ 10882466 w 10882466"/>
              <a:gd name="connsiteY5" fmla="*/ 0 h 7448860"/>
              <a:gd name="connsiteX6" fmla="*/ 10882466 w 10882466"/>
              <a:gd name="connsiteY6" fmla="*/ 7448860 h 7448860"/>
              <a:gd name="connsiteX7" fmla="*/ 0 w 10882466"/>
              <a:gd name="connsiteY7" fmla="*/ 7448860 h 744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82466" h="7448860">
                <a:moveTo>
                  <a:pt x="1761862" y="1191985"/>
                </a:moveTo>
                <a:lnTo>
                  <a:pt x="1761862" y="5829299"/>
                </a:lnTo>
                <a:lnTo>
                  <a:pt x="9175033" y="5829299"/>
                </a:lnTo>
                <a:lnTo>
                  <a:pt x="9175033" y="1191985"/>
                </a:lnTo>
                <a:close/>
                <a:moveTo>
                  <a:pt x="0" y="0"/>
                </a:moveTo>
                <a:lnTo>
                  <a:pt x="10882466" y="0"/>
                </a:lnTo>
                <a:lnTo>
                  <a:pt x="10882466" y="7448860"/>
                </a:lnTo>
                <a:lnTo>
                  <a:pt x="0" y="7448860"/>
                </a:lnTo>
                <a:close/>
              </a:path>
            </a:pathLst>
          </a:custGeom>
        </p:spPr>
      </p:pic>
      <p:sp>
        <p:nvSpPr>
          <p:cNvPr id="7" name="内容占位符 3"/>
          <p:cNvSpPr>
            <a:spLocks noGrp="1" noChangeAspect="1"/>
          </p:cNvSpPr>
          <p:nvPr>
            <p:ph sz="quarter" idx="11" hasCustomPrompt="1"/>
          </p:nvPr>
        </p:nvSpPr>
        <p:spPr>
          <a:xfrm>
            <a:off x="1608455" y="1213485"/>
            <a:ext cx="8412480" cy="5078730"/>
          </a:xfrm>
          <a:prstGeom prst="rect">
            <a:avLst/>
          </a:prstGeom>
        </p:spPr>
        <p:txBody>
          <a:body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5" name="组合 14"/>
          <p:cNvGrpSpPr/>
          <p:nvPr userDrawn="1"/>
        </p:nvGrpSpPr>
        <p:grpSpPr>
          <a:xfrm>
            <a:off x="0" y="200660"/>
            <a:ext cx="724280" cy="594359"/>
            <a:chOff x="0" y="200660"/>
            <a:chExt cx="724280" cy="594359"/>
          </a:xfrm>
          <a:solidFill>
            <a:srgbClr val="0070C0"/>
          </a:solidFill>
        </p:grpSpPr>
        <p:sp>
          <p:nvSpPr>
            <p:cNvPr id="16" name="矩形 15"/>
            <p:cNvSpPr/>
            <p:nvPr/>
          </p:nvSpPr>
          <p:spPr>
            <a:xfrm>
              <a:off x="0" y="200660"/>
              <a:ext cx="594360" cy="5943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7" name="矩形 16"/>
            <p:cNvSpPr/>
            <p:nvPr/>
          </p:nvSpPr>
          <p:spPr>
            <a:xfrm>
              <a:off x="631734" y="200660"/>
              <a:ext cx="92546" cy="5943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Tree>
  </p:cSld>
  <p:clrMapOvr>
    <a:masterClrMapping/>
  </p:clrMapOvr>
  <p:transition spd="slow" advClick="0" advTm="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A7DF51E8-8018-42E0-9E8D-B8D754330D70}"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E46D193F-A284-4E4D-B680-CB9A7740140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hf sldNum="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slide可扩展性版式">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13" name="矩形 12"/>
          <p:cNvSpPr/>
          <p:nvPr userDrawn="1"/>
        </p:nvSpPr>
        <p:spPr>
          <a:xfrm>
            <a:off x="0" y="0"/>
            <a:ext cx="12192000" cy="6858000"/>
          </a:xfrm>
          <a:prstGeom prst="rect">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9" name="组合 8"/>
          <p:cNvGrpSpPr/>
          <p:nvPr userDrawn="1"/>
        </p:nvGrpSpPr>
        <p:grpSpPr>
          <a:xfrm>
            <a:off x="0" y="200660"/>
            <a:ext cx="724280" cy="594359"/>
            <a:chOff x="0" y="200660"/>
            <a:chExt cx="724280" cy="594359"/>
          </a:xfrm>
        </p:grpSpPr>
        <p:sp>
          <p:nvSpPr>
            <p:cNvPr id="10" name="矩形 9"/>
            <p:cNvSpPr/>
            <p:nvPr/>
          </p:nvSpPr>
          <p:spPr>
            <a:xfrm>
              <a:off x="0" y="200660"/>
              <a:ext cx="594360" cy="59435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矩形 10"/>
            <p:cNvSpPr/>
            <p:nvPr/>
          </p:nvSpPr>
          <p:spPr>
            <a:xfrm>
              <a:off x="631734" y="200660"/>
              <a:ext cx="92546" cy="594359"/>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内容页">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10" name="矩形 9"/>
          <p:cNvSpPr/>
          <p:nvPr userDrawn="1"/>
        </p:nvSpPr>
        <p:spPr>
          <a:xfrm>
            <a:off x="0" y="0"/>
            <a:ext cx="12192000" cy="6858000"/>
          </a:xfrm>
          <a:prstGeom prst="rect">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1" name="图片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a:xfrm>
            <a:off x="-975995" y="471805"/>
            <a:ext cx="11356975" cy="7153910"/>
          </a:xfrm>
          <a:custGeom>
            <a:avLst/>
            <a:gdLst>
              <a:gd name="connsiteX0" fmla="*/ 1761862 w 10882466"/>
              <a:gd name="connsiteY0" fmla="*/ 1191985 h 7448860"/>
              <a:gd name="connsiteX1" fmla="*/ 1761862 w 10882466"/>
              <a:gd name="connsiteY1" fmla="*/ 5829299 h 7448860"/>
              <a:gd name="connsiteX2" fmla="*/ 9175033 w 10882466"/>
              <a:gd name="connsiteY2" fmla="*/ 5829299 h 7448860"/>
              <a:gd name="connsiteX3" fmla="*/ 9175033 w 10882466"/>
              <a:gd name="connsiteY3" fmla="*/ 1191985 h 7448860"/>
              <a:gd name="connsiteX4" fmla="*/ 0 w 10882466"/>
              <a:gd name="connsiteY4" fmla="*/ 0 h 7448860"/>
              <a:gd name="connsiteX5" fmla="*/ 10882466 w 10882466"/>
              <a:gd name="connsiteY5" fmla="*/ 0 h 7448860"/>
              <a:gd name="connsiteX6" fmla="*/ 10882466 w 10882466"/>
              <a:gd name="connsiteY6" fmla="*/ 7448860 h 7448860"/>
              <a:gd name="connsiteX7" fmla="*/ 0 w 10882466"/>
              <a:gd name="connsiteY7" fmla="*/ 7448860 h 744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82466" h="7448860">
                <a:moveTo>
                  <a:pt x="1761862" y="1191985"/>
                </a:moveTo>
                <a:lnTo>
                  <a:pt x="1761862" y="5829299"/>
                </a:lnTo>
                <a:lnTo>
                  <a:pt x="9175033" y="5829299"/>
                </a:lnTo>
                <a:lnTo>
                  <a:pt x="9175033" y="1191985"/>
                </a:lnTo>
                <a:close/>
                <a:moveTo>
                  <a:pt x="0" y="0"/>
                </a:moveTo>
                <a:lnTo>
                  <a:pt x="10882466" y="0"/>
                </a:lnTo>
                <a:lnTo>
                  <a:pt x="10882466" y="7448860"/>
                </a:lnTo>
                <a:lnTo>
                  <a:pt x="0" y="7448860"/>
                </a:lnTo>
                <a:close/>
              </a:path>
            </a:pathLst>
          </a:custGeom>
        </p:spPr>
      </p:pic>
      <p:sp>
        <p:nvSpPr>
          <p:cNvPr id="12" name="内容占位符 3"/>
          <p:cNvSpPr>
            <a:spLocks noGrp="1" noChangeAspect="1"/>
          </p:cNvSpPr>
          <p:nvPr>
            <p:ph sz="quarter" idx="11"/>
          </p:nvPr>
        </p:nvSpPr>
        <p:spPr>
          <a:xfrm>
            <a:off x="725170" y="1499235"/>
            <a:ext cx="8097520" cy="47326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grpSp>
        <p:nvGrpSpPr>
          <p:cNvPr id="13" name="组合 12"/>
          <p:cNvGrpSpPr/>
          <p:nvPr userDrawn="1"/>
        </p:nvGrpSpPr>
        <p:grpSpPr>
          <a:xfrm>
            <a:off x="0" y="200660"/>
            <a:ext cx="724280" cy="594359"/>
            <a:chOff x="0" y="200660"/>
            <a:chExt cx="724280" cy="594359"/>
          </a:xfrm>
          <a:solidFill>
            <a:srgbClr val="0070C0"/>
          </a:solidFill>
        </p:grpSpPr>
        <p:sp>
          <p:nvSpPr>
            <p:cNvPr id="14" name="矩形 13"/>
            <p:cNvSpPr/>
            <p:nvPr/>
          </p:nvSpPr>
          <p:spPr>
            <a:xfrm>
              <a:off x="0" y="200660"/>
              <a:ext cx="594360" cy="5943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5" name="矩形 14"/>
            <p:cNvSpPr/>
            <p:nvPr/>
          </p:nvSpPr>
          <p:spPr>
            <a:xfrm>
              <a:off x="631734" y="200660"/>
              <a:ext cx="92546" cy="5943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欢迎关注公众号：道德与法治家园">
    <p:spTree>
      <p:nvGrpSpPr>
        <p:cNvPr id="1" name=""/>
        <p:cNvGrpSpPr/>
        <p:nvPr/>
      </p:nvGrpSpPr>
      <p:grpSpPr>
        <a:xfrm>
          <a:off x="0" y="0"/>
          <a:ext cx="0" cy="0"/>
          <a:chOff x="0" y="0"/>
          <a:chExt cx="0" cy="0"/>
        </a:xfrm>
      </p:grpSpPr>
      <p:grpSp>
        <p:nvGrpSpPr>
          <p:cNvPr id="5" name="组合 4"/>
          <p:cNvGrpSpPr/>
          <p:nvPr userDrawn="1"/>
        </p:nvGrpSpPr>
        <p:grpSpPr>
          <a:xfrm>
            <a:off x="0" y="200660"/>
            <a:ext cx="724280" cy="594359"/>
            <a:chOff x="0" y="200660"/>
            <a:chExt cx="724280" cy="594359"/>
          </a:xfrm>
          <a:gradFill>
            <a:gsLst>
              <a:gs pos="0">
                <a:srgbClr val="007BD3"/>
              </a:gs>
              <a:gs pos="100000">
                <a:srgbClr val="034373"/>
              </a:gs>
            </a:gsLst>
            <a:lin ang="5400000" scaled="0"/>
          </a:gradFill>
        </p:grpSpPr>
        <p:sp>
          <p:nvSpPr>
            <p:cNvPr id="6" name="矩形 5"/>
            <p:cNvSpPr/>
            <p:nvPr/>
          </p:nvSpPr>
          <p:spPr>
            <a:xfrm>
              <a:off x="0" y="200660"/>
              <a:ext cx="594360" cy="5943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7" name="矩形 6"/>
            <p:cNvSpPr/>
            <p:nvPr/>
          </p:nvSpPr>
          <p:spPr>
            <a:xfrm>
              <a:off x="631734" y="200660"/>
              <a:ext cx="92546" cy="5943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样机页-06">
    <p:spTree>
      <p:nvGrpSpPr>
        <p:cNvPr id="1" name=""/>
        <p:cNvGrpSpPr/>
        <p:nvPr/>
      </p:nvGrpSpPr>
      <p:grpSpPr>
        <a:xfrm>
          <a:off x="0" y="0"/>
          <a:ext cx="0" cy="0"/>
          <a:chOff x="0" y="0"/>
          <a:chExt cx="0" cy="0"/>
        </a:xfrm>
      </p:grpSpPr>
      <p:pic>
        <p:nvPicPr>
          <p:cNvPr id="155" name="图片 1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1611" y="1947072"/>
            <a:ext cx="4000032" cy="2326816"/>
          </a:xfrm>
          <a:prstGeom prst="rect">
            <a:avLst/>
          </a:prstGeom>
        </p:spPr>
      </p:pic>
      <p:pic>
        <p:nvPicPr>
          <p:cNvPr id="158" name="图片 1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732" y="1947072"/>
            <a:ext cx="4000032" cy="2326816"/>
          </a:xfrm>
          <a:prstGeom prst="rect">
            <a:avLst/>
          </a:prstGeom>
        </p:spPr>
      </p:pic>
      <p:pic>
        <p:nvPicPr>
          <p:cNvPr id="161" name="图片 1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5497" y="1203560"/>
            <a:ext cx="5621008" cy="3320831"/>
          </a:xfrm>
          <a:prstGeom prst="rect">
            <a:avLst/>
          </a:prstGeom>
        </p:spPr>
      </p:pic>
      <p:sp>
        <p:nvSpPr>
          <p:cNvPr id="162" name="图片占位符 4"/>
          <p:cNvSpPr>
            <a:spLocks noGrp="1"/>
          </p:cNvSpPr>
          <p:nvPr>
            <p:ph type="pic" sz="quarter" idx="10"/>
          </p:nvPr>
        </p:nvSpPr>
        <p:spPr>
          <a:xfrm>
            <a:off x="3982323" y="1421892"/>
            <a:ext cx="4240055" cy="2643432"/>
          </a:xfrm>
          <a:prstGeom prst="rect">
            <a:avLst/>
          </a:prstGeom>
        </p:spPr>
        <p:txBody>
          <a:bodyPr/>
          <a:lstStyle/>
          <a:p>
            <a:endParaRPr lang="zh-CN" altLang="en-US"/>
          </a:p>
        </p:txBody>
      </p:sp>
      <p:sp>
        <p:nvSpPr>
          <p:cNvPr id="163" name="图片占位符 4"/>
          <p:cNvSpPr>
            <a:spLocks noGrp="1"/>
          </p:cNvSpPr>
          <p:nvPr>
            <p:ph type="pic" sz="quarter" idx="11"/>
          </p:nvPr>
        </p:nvSpPr>
        <p:spPr>
          <a:xfrm>
            <a:off x="781311" y="2100134"/>
            <a:ext cx="3016783" cy="1858645"/>
          </a:xfrm>
          <a:prstGeom prst="rect">
            <a:avLst/>
          </a:prstGeom>
        </p:spPr>
        <p:txBody>
          <a:bodyPr/>
          <a:lstStyle/>
          <a:p>
            <a:endParaRPr lang="zh-CN" altLang="en-US"/>
          </a:p>
        </p:txBody>
      </p:sp>
      <p:sp>
        <p:nvSpPr>
          <p:cNvPr id="164" name="图片占位符 4"/>
          <p:cNvSpPr>
            <a:spLocks noGrp="1"/>
          </p:cNvSpPr>
          <p:nvPr>
            <p:ph type="pic" sz="quarter" idx="12"/>
          </p:nvPr>
        </p:nvSpPr>
        <p:spPr>
          <a:xfrm>
            <a:off x="8397718" y="2100134"/>
            <a:ext cx="3016783" cy="1858645"/>
          </a:xfrm>
          <a:prstGeom prst="rect">
            <a:avLst/>
          </a:prstGeom>
        </p:spPr>
        <p:txBody>
          <a:bodyPr/>
          <a:lstStyle/>
          <a:p>
            <a:endParaRPr lang="zh-CN" altLang="en-US"/>
          </a:p>
        </p:txBody>
      </p:sp>
      <p:grpSp>
        <p:nvGrpSpPr>
          <p:cNvPr id="11" name="组合 10"/>
          <p:cNvGrpSpPr/>
          <p:nvPr userDrawn="1"/>
        </p:nvGrpSpPr>
        <p:grpSpPr>
          <a:xfrm>
            <a:off x="0" y="200660"/>
            <a:ext cx="724280" cy="594359"/>
            <a:chOff x="0" y="200660"/>
            <a:chExt cx="724280" cy="594359"/>
          </a:xfrm>
          <a:solidFill>
            <a:srgbClr val="0070C0"/>
          </a:solidFill>
        </p:grpSpPr>
        <p:sp>
          <p:nvSpPr>
            <p:cNvPr id="12" name="矩形 11"/>
            <p:cNvSpPr/>
            <p:nvPr/>
          </p:nvSpPr>
          <p:spPr>
            <a:xfrm>
              <a:off x="0" y="200660"/>
              <a:ext cx="594360" cy="5943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矩形 12"/>
            <p:cNvSpPr/>
            <p:nvPr/>
          </p:nvSpPr>
          <p:spPr>
            <a:xfrm>
              <a:off x="631734" y="200660"/>
              <a:ext cx="92546" cy="5943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图文-3图圆">
    <p:spTree>
      <p:nvGrpSpPr>
        <p:cNvPr id="1" name=""/>
        <p:cNvGrpSpPr/>
        <p:nvPr/>
      </p:nvGrpSpPr>
      <p:grpSpPr>
        <a:xfrm>
          <a:off x="0" y="0"/>
          <a:ext cx="0" cy="0"/>
          <a:chOff x="0" y="0"/>
          <a:chExt cx="0" cy="0"/>
        </a:xfrm>
      </p:grpSpPr>
      <p:sp>
        <p:nvSpPr>
          <p:cNvPr id="8" name="椭圆 7"/>
          <p:cNvSpPr/>
          <p:nvPr userDrawn="1"/>
        </p:nvSpPr>
        <p:spPr>
          <a:xfrm>
            <a:off x="4738915" y="2071915"/>
            <a:ext cx="2714171" cy="27141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userDrawn="1"/>
        </p:nvSpPr>
        <p:spPr>
          <a:xfrm>
            <a:off x="2902857" y="927101"/>
            <a:ext cx="2931886" cy="293188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userDrawn="1"/>
        </p:nvSpPr>
        <p:spPr>
          <a:xfrm>
            <a:off x="6273800" y="1472291"/>
            <a:ext cx="2336800" cy="233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userDrawn="1"/>
        </p:nvSpPr>
        <p:spPr>
          <a:xfrm>
            <a:off x="5258707" y="3781423"/>
            <a:ext cx="1674585" cy="167458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图片占位符 18"/>
          <p:cNvSpPr>
            <a:spLocks noGrp="1"/>
          </p:cNvSpPr>
          <p:nvPr>
            <p:ph type="pic" sz="quarter" idx="13"/>
          </p:nvPr>
        </p:nvSpPr>
        <p:spPr>
          <a:xfrm>
            <a:off x="2980421" y="1004665"/>
            <a:ext cx="2776758" cy="2776758"/>
          </a:xfrm>
          <a:custGeom>
            <a:avLst/>
            <a:gdLst>
              <a:gd name="connsiteX0" fmla="*/ 1388379 w 2776758"/>
              <a:gd name="connsiteY0" fmla="*/ 0 h 2776758"/>
              <a:gd name="connsiteX1" fmla="*/ 2776758 w 2776758"/>
              <a:gd name="connsiteY1" fmla="*/ 1388379 h 2776758"/>
              <a:gd name="connsiteX2" fmla="*/ 1388379 w 2776758"/>
              <a:gd name="connsiteY2" fmla="*/ 2776758 h 2776758"/>
              <a:gd name="connsiteX3" fmla="*/ 0 w 2776758"/>
              <a:gd name="connsiteY3" fmla="*/ 1388379 h 2776758"/>
              <a:gd name="connsiteX4" fmla="*/ 1388379 w 2776758"/>
              <a:gd name="connsiteY4" fmla="*/ 0 h 2776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6758" h="2776758">
                <a:moveTo>
                  <a:pt x="1388379" y="0"/>
                </a:moveTo>
                <a:cubicBezTo>
                  <a:pt x="2155160" y="0"/>
                  <a:pt x="2776758" y="621598"/>
                  <a:pt x="2776758" y="1388379"/>
                </a:cubicBezTo>
                <a:cubicBezTo>
                  <a:pt x="2776758" y="2155160"/>
                  <a:pt x="2155160" y="2776758"/>
                  <a:pt x="1388379" y="2776758"/>
                </a:cubicBezTo>
                <a:cubicBezTo>
                  <a:pt x="621598" y="2776758"/>
                  <a:pt x="0" y="2155160"/>
                  <a:pt x="0" y="1388379"/>
                </a:cubicBezTo>
                <a:cubicBezTo>
                  <a:pt x="0" y="621598"/>
                  <a:pt x="621598" y="0"/>
                  <a:pt x="1388379" y="0"/>
                </a:cubicBezTo>
                <a:close/>
              </a:path>
            </a:pathLst>
          </a:custGeom>
        </p:spPr>
        <p:txBody>
          <a:bodyPr wrap="square">
            <a:noAutofit/>
          </a:bodyPr>
          <a:lstStyle/>
          <a:p>
            <a:endParaRPr lang="zh-CN" altLang="en-US"/>
          </a:p>
        </p:txBody>
      </p:sp>
      <p:sp>
        <p:nvSpPr>
          <p:cNvPr id="14" name="图片占位符 19"/>
          <p:cNvSpPr>
            <a:spLocks noGrp="1"/>
          </p:cNvSpPr>
          <p:nvPr>
            <p:ph type="pic" sz="quarter" idx="14"/>
          </p:nvPr>
        </p:nvSpPr>
        <p:spPr>
          <a:xfrm>
            <a:off x="6352720" y="1551211"/>
            <a:ext cx="2178960" cy="2178960"/>
          </a:xfrm>
          <a:custGeom>
            <a:avLst/>
            <a:gdLst>
              <a:gd name="connsiteX0" fmla="*/ 1089480 w 2178960"/>
              <a:gd name="connsiteY0" fmla="*/ 0 h 2178960"/>
              <a:gd name="connsiteX1" fmla="*/ 2178960 w 2178960"/>
              <a:gd name="connsiteY1" fmla="*/ 1089480 h 2178960"/>
              <a:gd name="connsiteX2" fmla="*/ 1089480 w 2178960"/>
              <a:gd name="connsiteY2" fmla="*/ 2178960 h 2178960"/>
              <a:gd name="connsiteX3" fmla="*/ 0 w 2178960"/>
              <a:gd name="connsiteY3" fmla="*/ 1089480 h 2178960"/>
              <a:gd name="connsiteX4" fmla="*/ 1089480 w 2178960"/>
              <a:gd name="connsiteY4" fmla="*/ 0 h 2178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960" h="2178960">
                <a:moveTo>
                  <a:pt x="1089480" y="0"/>
                </a:moveTo>
                <a:cubicBezTo>
                  <a:pt x="1691183" y="0"/>
                  <a:pt x="2178960" y="487777"/>
                  <a:pt x="2178960" y="1089480"/>
                </a:cubicBezTo>
                <a:cubicBezTo>
                  <a:pt x="2178960" y="1691183"/>
                  <a:pt x="1691183" y="2178960"/>
                  <a:pt x="1089480" y="2178960"/>
                </a:cubicBezTo>
                <a:cubicBezTo>
                  <a:pt x="487777" y="2178960"/>
                  <a:pt x="0" y="1691183"/>
                  <a:pt x="0" y="1089480"/>
                </a:cubicBezTo>
                <a:cubicBezTo>
                  <a:pt x="0" y="487777"/>
                  <a:pt x="487777" y="0"/>
                  <a:pt x="1089480" y="0"/>
                </a:cubicBezTo>
                <a:close/>
              </a:path>
            </a:pathLst>
          </a:custGeom>
        </p:spPr>
        <p:txBody>
          <a:bodyPr wrap="square">
            <a:noAutofit/>
          </a:bodyPr>
          <a:lstStyle/>
          <a:p>
            <a:endParaRPr lang="zh-CN" altLang="en-US"/>
          </a:p>
        </p:txBody>
      </p:sp>
      <p:sp>
        <p:nvSpPr>
          <p:cNvPr id="15" name="图片占位符 20"/>
          <p:cNvSpPr>
            <a:spLocks noGrp="1"/>
          </p:cNvSpPr>
          <p:nvPr>
            <p:ph type="pic" sz="quarter" idx="15"/>
          </p:nvPr>
        </p:nvSpPr>
        <p:spPr>
          <a:xfrm>
            <a:off x="5329914" y="3852630"/>
            <a:ext cx="1532170" cy="1532170"/>
          </a:xfrm>
          <a:custGeom>
            <a:avLst/>
            <a:gdLst>
              <a:gd name="connsiteX0" fmla="*/ 766085 w 1532170"/>
              <a:gd name="connsiteY0" fmla="*/ 0 h 1532170"/>
              <a:gd name="connsiteX1" fmla="*/ 1532170 w 1532170"/>
              <a:gd name="connsiteY1" fmla="*/ 766085 h 1532170"/>
              <a:gd name="connsiteX2" fmla="*/ 766085 w 1532170"/>
              <a:gd name="connsiteY2" fmla="*/ 1532170 h 1532170"/>
              <a:gd name="connsiteX3" fmla="*/ 0 w 1532170"/>
              <a:gd name="connsiteY3" fmla="*/ 766085 h 1532170"/>
              <a:gd name="connsiteX4" fmla="*/ 766085 w 1532170"/>
              <a:gd name="connsiteY4" fmla="*/ 0 h 1532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2170" h="1532170">
                <a:moveTo>
                  <a:pt x="766085" y="0"/>
                </a:moveTo>
                <a:cubicBezTo>
                  <a:pt x="1189182" y="0"/>
                  <a:pt x="1532170" y="342988"/>
                  <a:pt x="1532170" y="766085"/>
                </a:cubicBezTo>
                <a:cubicBezTo>
                  <a:pt x="1532170" y="1189182"/>
                  <a:pt x="1189182" y="1532170"/>
                  <a:pt x="766085" y="1532170"/>
                </a:cubicBezTo>
                <a:cubicBezTo>
                  <a:pt x="342988" y="1532170"/>
                  <a:pt x="0" y="1189182"/>
                  <a:pt x="0" y="766085"/>
                </a:cubicBezTo>
                <a:cubicBezTo>
                  <a:pt x="0" y="342988"/>
                  <a:pt x="342988" y="0"/>
                  <a:pt x="766085" y="0"/>
                </a:cubicBezTo>
                <a:close/>
              </a:path>
            </a:pathLst>
          </a:custGeom>
        </p:spPr>
        <p:txBody>
          <a:bodyPr wrap="square">
            <a:noAutofit/>
          </a:bodyPr>
          <a:lstStyle/>
          <a:p>
            <a:endParaRPr lang="zh-CN" altLang="en-US"/>
          </a:p>
        </p:txBody>
      </p:sp>
      <p:grpSp>
        <p:nvGrpSpPr>
          <p:cNvPr id="16" name="组合 15"/>
          <p:cNvGrpSpPr/>
          <p:nvPr userDrawn="1"/>
        </p:nvGrpSpPr>
        <p:grpSpPr>
          <a:xfrm>
            <a:off x="0" y="189865"/>
            <a:ext cx="724280" cy="594359"/>
            <a:chOff x="0" y="200660"/>
            <a:chExt cx="724280" cy="594359"/>
          </a:xfrm>
          <a:gradFill>
            <a:gsLst>
              <a:gs pos="0">
                <a:srgbClr val="007BD3"/>
              </a:gs>
              <a:gs pos="100000">
                <a:srgbClr val="034373"/>
              </a:gs>
            </a:gsLst>
            <a:lin ang="5400000" scaled="0"/>
          </a:gradFill>
        </p:grpSpPr>
        <p:sp>
          <p:nvSpPr>
            <p:cNvPr id="17" name="矩形 16"/>
            <p:cNvSpPr/>
            <p:nvPr/>
          </p:nvSpPr>
          <p:spPr>
            <a:xfrm>
              <a:off x="0" y="200660"/>
              <a:ext cx="594360" cy="5943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sp>
          <p:nvSpPr>
            <p:cNvPr id="18" name="矩形 17"/>
            <p:cNvSpPr/>
            <p:nvPr/>
          </p:nvSpPr>
          <p:spPr>
            <a:xfrm>
              <a:off x="631734" y="200660"/>
              <a:ext cx="92546" cy="5943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微软雅黑" panose="020B0503020204020204" pitchFamily="34" charset="-122"/>
                <a:cs typeface="+mn-cs"/>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grpSp>
        <p:nvGrpSpPr>
          <p:cNvPr id="3" name="组合 2"/>
          <p:cNvGrpSpPr/>
          <p:nvPr userDrawn="1"/>
        </p:nvGrpSpPr>
        <p:grpSpPr>
          <a:xfrm>
            <a:off x="0" y="200660"/>
            <a:ext cx="724280" cy="594359"/>
            <a:chOff x="0" y="200660"/>
            <a:chExt cx="724280" cy="594359"/>
          </a:xfrm>
          <a:gradFill>
            <a:gsLst>
              <a:gs pos="0">
                <a:srgbClr val="007BD3"/>
              </a:gs>
              <a:gs pos="100000">
                <a:srgbClr val="034373"/>
              </a:gs>
            </a:gsLst>
            <a:lin ang="5400000" scaled="0"/>
          </a:gradFill>
        </p:grpSpPr>
        <p:sp>
          <p:nvSpPr>
            <p:cNvPr id="4" name="矩形 3"/>
            <p:cNvSpPr/>
            <p:nvPr/>
          </p:nvSpPr>
          <p:spPr>
            <a:xfrm>
              <a:off x="0" y="200660"/>
              <a:ext cx="594360" cy="5943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highlight>
                  <a:srgbClr val="0000FF"/>
                </a:highlight>
                <a:uLnTx/>
                <a:uFillTx/>
                <a:latin typeface="Calibri" panose="020F0502020204030204"/>
                <a:ea typeface="微软雅黑" panose="020B0503020204020204" pitchFamily="34" charset="-122"/>
                <a:cs typeface="+mn-cs"/>
              </a:endParaRPr>
            </a:p>
          </p:txBody>
        </p:sp>
        <p:sp>
          <p:nvSpPr>
            <p:cNvPr id="5" name="矩形 4"/>
            <p:cNvSpPr/>
            <p:nvPr/>
          </p:nvSpPr>
          <p:spPr>
            <a:xfrm>
              <a:off x="631734" y="200660"/>
              <a:ext cx="92546" cy="59435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highlight>
                  <a:srgbClr val="0000FF"/>
                </a:highlight>
                <a:uLnTx/>
                <a:uFillTx/>
                <a:latin typeface="Calibri" panose="020F0502020204030204"/>
                <a:ea typeface="微软雅黑" panose="020B0503020204020204" pitchFamily="34" charset="-122"/>
                <a:cs typeface="+mn-cs"/>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1" y="274638"/>
            <a:ext cx="109728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609601" y="1600202"/>
            <a:ext cx="10972800" cy="4525963"/>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609601" y="6356352"/>
            <a:ext cx="2844800" cy="365125"/>
          </a:xfrm>
          <a:prstGeom prst="rect">
            <a:avLst/>
          </a:prstGeom>
        </p:spPr>
        <p:txBody>
          <a:bodyPr/>
          <a:lstStyle/>
          <a:p>
            <a:fld id="{A61B1FD8-8752-40A4-8FD5-E89685AB56BD}" type="datetimeFigureOut">
              <a:rPr lang="zh-CN" altLang="en-US" smtClean="0"/>
            </a:fld>
            <a:endParaRPr lang="zh-CN" altLang="en-US"/>
          </a:p>
        </p:txBody>
      </p:sp>
      <p:sp>
        <p:nvSpPr>
          <p:cNvPr id="5" name="页脚占位符 4"/>
          <p:cNvSpPr>
            <a:spLocks noGrp="1"/>
          </p:cNvSpPr>
          <p:nvPr>
            <p:ph type="ftr" sz="quarter" idx="11"/>
          </p:nvPr>
        </p:nvSpPr>
        <p:spPr>
          <a:xfrm>
            <a:off x="4165601" y="6356352"/>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1" y="6356352"/>
            <a:ext cx="2844800" cy="365125"/>
          </a:xfrm>
          <a:prstGeom prst="rect">
            <a:avLst/>
          </a:prstGeom>
        </p:spPr>
        <p:txBody>
          <a:bodyPr/>
          <a:lstStyle/>
          <a:p>
            <a:fld id="{52DCD716-44A1-4A3E-9A48-2DB906ECEF8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xStyles>
    <p:titleStyle>
      <a:lvl1pPr algn="ctr" defTabSz="1219200" rtl="0" eaLnBrk="1" latinLnBrk="1" hangingPunct="1">
        <a:spcBef>
          <a:spcPct val="0"/>
        </a:spcBef>
        <a:buNone/>
        <a:defRPr sz="4800" b="1" kern="1200">
          <a:solidFill>
            <a:schemeClr val="tx1"/>
          </a:solidFill>
          <a:latin typeface="Arial" panose="020B0604020202020204" pitchFamily="34" charset="0"/>
          <a:ea typeface="+mj-ea"/>
          <a:cs typeface="Arial" panose="020B0604020202020204" pitchFamily="34" charset="0"/>
        </a:defRPr>
      </a:lvl1pPr>
    </p:titleStyle>
    <p:bodyStyle>
      <a:lvl1pPr marL="457200" indent="-457200" algn="l" defTabSz="1219200" rtl="0" eaLnBrk="1" latinLnBrk="1"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1"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1"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ko-KR"/>
      </a:defPPr>
      <a:lvl1pPr marL="0" algn="l" defTabSz="1219200" rtl="0" eaLnBrk="1" latinLnBrk="1" hangingPunct="1">
        <a:defRPr sz="2400" kern="1200">
          <a:solidFill>
            <a:schemeClr val="tx1"/>
          </a:solidFill>
          <a:latin typeface="+mn-lt"/>
          <a:ea typeface="+mn-ea"/>
          <a:cs typeface="+mn-cs"/>
        </a:defRPr>
      </a:lvl1pPr>
      <a:lvl2pPr marL="609600" algn="l" defTabSz="1219200" rtl="0" eaLnBrk="1" latinLnBrk="1" hangingPunct="1">
        <a:defRPr sz="2400" kern="1200">
          <a:solidFill>
            <a:schemeClr val="tx1"/>
          </a:solidFill>
          <a:latin typeface="+mn-lt"/>
          <a:ea typeface="+mn-ea"/>
          <a:cs typeface="+mn-cs"/>
        </a:defRPr>
      </a:lvl2pPr>
      <a:lvl3pPr marL="1219200" algn="l" defTabSz="1219200" rtl="0" eaLnBrk="1" latinLnBrk="1" hangingPunct="1">
        <a:defRPr sz="2400" kern="1200">
          <a:solidFill>
            <a:schemeClr val="tx1"/>
          </a:solidFill>
          <a:latin typeface="+mn-lt"/>
          <a:ea typeface="+mn-ea"/>
          <a:cs typeface="+mn-cs"/>
        </a:defRPr>
      </a:lvl3pPr>
      <a:lvl4pPr marL="1828800" algn="l" defTabSz="1219200" rtl="0" eaLnBrk="1" latinLnBrk="1" hangingPunct="1">
        <a:defRPr sz="2400" kern="1200">
          <a:solidFill>
            <a:schemeClr val="tx1"/>
          </a:solidFill>
          <a:latin typeface="+mn-lt"/>
          <a:ea typeface="+mn-ea"/>
          <a:cs typeface="+mn-cs"/>
        </a:defRPr>
      </a:lvl4pPr>
      <a:lvl5pPr marL="2438400" algn="l" defTabSz="1219200" rtl="0" eaLnBrk="1" latinLnBrk="1" hangingPunct="1">
        <a:defRPr sz="2400" kern="1200">
          <a:solidFill>
            <a:schemeClr val="tx1"/>
          </a:solidFill>
          <a:latin typeface="+mn-lt"/>
          <a:ea typeface="+mn-ea"/>
          <a:cs typeface="+mn-cs"/>
        </a:defRPr>
      </a:lvl5pPr>
      <a:lvl6pPr marL="3048000" algn="l" defTabSz="1219200" rtl="0" eaLnBrk="1" latinLnBrk="1" hangingPunct="1">
        <a:defRPr sz="2400" kern="1200">
          <a:solidFill>
            <a:schemeClr val="tx1"/>
          </a:solidFill>
          <a:latin typeface="+mn-lt"/>
          <a:ea typeface="+mn-ea"/>
          <a:cs typeface="+mn-cs"/>
        </a:defRPr>
      </a:lvl6pPr>
      <a:lvl7pPr marL="3657600" algn="l" defTabSz="1219200" rtl="0" eaLnBrk="1" latinLnBrk="1" hangingPunct="1">
        <a:defRPr sz="2400" kern="1200">
          <a:solidFill>
            <a:schemeClr val="tx1"/>
          </a:solidFill>
          <a:latin typeface="+mn-lt"/>
          <a:ea typeface="+mn-ea"/>
          <a:cs typeface="+mn-cs"/>
        </a:defRPr>
      </a:lvl7pPr>
      <a:lvl8pPr marL="4267200" algn="l" defTabSz="1219200" rtl="0" eaLnBrk="1" latinLnBrk="1" hangingPunct="1">
        <a:defRPr sz="2400" kern="1200">
          <a:solidFill>
            <a:schemeClr val="tx1"/>
          </a:solidFill>
          <a:latin typeface="+mn-lt"/>
          <a:ea typeface="+mn-ea"/>
          <a:cs typeface="+mn-cs"/>
        </a:defRPr>
      </a:lvl8pPr>
      <a:lvl9pPr marL="4876800" algn="l" defTabSz="1219200" rtl="0" eaLnBrk="1" latinLnBrk="1"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5.xml"/><Relationship Id="rId6" Type="http://schemas.microsoft.com/office/2007/relationships/hdphoto" Target="../media/image10.wdp"/><Relationship Id="rId5" Type="http://schemas.openxmlformats.org/officeDocument/2006/relationships/image" Target="../media/image9.png"/><Relationship Id="rId4" Type="http://schemas.openxmlformats.org/officeDocument/2006/relationships/image" Target="../media/image8.png"/><Relationship Id="rId3" Type="http://schemas.microsoft.com/office/2007/relationships/media" Target="file:///C:\E&#30424;\2023&#24180;&#19971;&#20843;&#20061;&#35838;&#20214;&#36164;&#28304;\2023&#24180;&#20061;&#19978;&#35838;&#20214;&#36164;&#28304;\&#20061;&#19978;5.1\b1c8be370da74965bf7a95582d0bef12.mp4" TargetMode="External"/><Relationship Id="rId2" Type="http://schemas.openxmlformats.org/officeDocument/2006/relationships/video" Target="file:///C:\E&#30424;\2023&#24180;&#19971;&#20843;&#20061;&#35838;&#20214;&#36164;&#28304;\2023&#24180;&#20061;&#19978;&#35838;&#20214;&#36164;&#28304;\&#20061;&#19978;5.1\b1c8be370da74965bf7a95582d0bef12.mp4" TargetMode="External"/><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9.xml"/><Relationship Id="rId1" Type="http://schemas.openxmlformats.org/officeDocument/2006/relationships/image" Target="../media/image22.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6.jpe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21.xml"/><Relationship Id="rId2" Type="http://schemas.openxmlformats.org/officeDocument/2006/relationships/image" Target="../media/image27.jpeg"/><Relationship Id="rId1" Type="http://schemas.openxmlformats.org/officeDocument/2006/relationships/tags" Target="../tags/tag20.xml"/></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8.xml"/><Relationship Id="rId4" Type="http://schemas.openxmlformats.org/officeDocument/2006/relationships/tags" Target="../tags/tag23.xml"/><Relationship Id="rId3" Type="http://schemas.openxmlformats.org/officeDocument/2006/relationships/image" Target="../media/image29.png"/><Relationship Id="rId2" Type="http://schemas.openxmlformats.org/officeDocument/2006/relationships/tags" Target="../tags/tag22.xml"/><Relationship Id="rId1"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0.jpeg"/></Relationships>
</file>

<file path=ppt/slides/_rels/slide1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image" Target="../media/image33.jpeg"/><Relationship Id="rId6" Type="http://schemas.openxmlformats.org/officeDocument/2006/relationships/tags" Target="../tags/tag27.xml"/><Relationship Id="rId5" Type="http://schemas.openxmlformats.org/officeDocument/2006/relationships/image" Target="../media/image32.jpeg"/><Relationship Id="rId4" Type="http://schemas.openxmlformats.org/officeDocument/2006/relationships/tags" Target="../tags/tag26.xml"/><Relationship Id="rId3" Type="http://schemas.openxmlformats.org/officeDocument/2006/relationships/image" Target="../media/image31.jpeg"/><Relationship Id="rId2" Type="http://schemas.openxmlformats.org/officeDocument/2006/relationships/tags" Target="../tags/tag25.xml"/><Relationship Id="rId10" Type="http://schemas.openxmlformats.org/officeDocument/2006/relationships/slideLayout" Target="../slideLayouts/slideLayout8.xml"/><Relationship Id="rId1" Type="http://schemas.openxmlformats.org/officeDocument/2006/relationships/tags" Target="../tags/tag24.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9.xml"/><Relationship Id="rId4" Type="http://schemas.openxmlformats.org/officeDocument/2006/relationships/image" Target="../media/image37.jpeg"/><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image" Target="../media/image34.jpe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8.xml"/><Relationship Id="rId5" Type="http://schemas.openxmlformats.org/officeDocument/2006/relationships/tags" Target="../tags/tag31.xml"/><Relationship Id="rId4" Type="http://schemas.openxmlformats.org/officeDocument/2006/relationships/image" Target="../media/image29.png"/><Relationship Id="rId3" Type="http://schemas.openxmlformats.org/officeDocument/2006/relationships/tags" Target="../tags/tag30.xml"/><Relationship Id="rId2" Type="http://schemas.openxmlformats.org/officeDocument/2006/relationships/image" Target="../media/image18.png"/><Relationship Id="rId1" Type="http://schemas.openxmlformats.org/officeDocument/2006/relationships/image" Target="../media/image38.png"/></Relationships>
</file>

<file path=ppt/slides/_rels/slide18.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tags" Target="../tags/tag38.xml"/><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image" Target="../media/image11.jpeg"/><Relationship Id="rId11" Type="http://schemas.openxmlformats.org/officeDocument/2006/relationships/slideLayout" Target="../slideLayouts/slideLayout4.xml"/><Relationship Id="rId10" Type="http://schemas.microsoft.com/office/2007/relationships/hdphoto" Target="../media/image10.wdp"/><Relationship Id="rId1" Type="http://schemas.openxmlformats.org/officeDocument/2006/relationships/tags" Target="../tags/tag32.xml"/></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8.xml"/><Relationship Id="rId5" Type="http://schemas.openxmlformats.org/officeDocument/2006/relationships/tags" Target="../tags/tag40.xml"/><Relationship Id="rId4" Type="http://schemas.openxmlformats.org/officeDocument/2006/relationships/image" Target="../media/image29.png"/><Relationship Id="rId3" Type="http://schemas.openxmlformats.org/officeDocument/2006/relationships/tags" Target="../tags/tag39.xml"/><Relationship Id="rId2" Type="http://schemas.openxmlformats.org/officeDocument/2006/relationships/image" Target="../media/image18.png"/><Relationship Id="rId1" Type="http://schemas.openxmlformats.org/officeDocument/2006/relationships/image" Target="../media/image38.pn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11.jpeg"/><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9" Type="http://schemas.openxmlformats.org/officeDocument/2006/relationships/tags" Target="../tags/tag49.xml"/><Relationship Id="rId8" Type="http://schemas.openxmlformats.org/officeDocument/2006/relationships/tags" Target="../tags/tag48.xml"/><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5" Type="http://schemas.openxmlformats.org/officeDocument/2006/relationships/notesSlide" Target="../notesSlides/notesSlide8.xml"/><Relationship Id="rId14" Type="http://schemas.openxmlformats.org/officeDocument/2006/relationships/slideLayout" Target="../slideLayouts/slideLayout7.xml"/><Relationship Id="rId13" Type="http://schemas.microsoft.com/office/2007/relationships/hdphoto" Target="../media/image10.wdp"/><Relationship Id="rId12" Type="http://schemas.openxmlformats.org/officeDocument/2006/relationships/image" Target="../media/image9.png"/><Relationship Id="rId11" Type="http://schemas.openxmlformats.org/officeDocument/2006/relationships/tags" Target="../tags/tag51.xml"/><Relationship Id="rId10" Type="http://schemas.openxmlformats.org/officeDocument/2006/relationships/tags" Target="../tags/tag50.xml"/><Relationship Id="rId1" Type="http://schemas.openxmlformats.org/officeDocument/2006/relationships/tags" Target="../tags/tag41.xml"/></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8.xml"/><Relationship Id="rId5" Type="http://schemas.openxmlformats.org/officeDocument/2006/relationships/tags" Target="../tags/tag53.xml"/><Relationship Id="rId4" Type="http://schemas.openxmlformats.org/officeDocument/2006/relationships/image" Target="../media/image29.png"/><Relationship Id="rId3" Type="http://schemas.openxmlformats.org/officeDocument/2006/relationships/tags" Target="../tags/tag52.xml"/><Relationship Id="rId2" Type="http://schemas.openxmlformats.org/officeDocument/2006/relationships/image" Target="../media/image18.png"/><Relationship Id="rId1" Type="http://schemas.openxmlformats.org/officeDocument/2006/relationships/image" Target="../media/image38.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9.png"/><Relationship Id="rId3" Type="http://schemas.microsoft.com/office/2007/relationships/media" Target="file:///C:\E&#30424;\2023&#24180;&#19971;&#20843;&#20061;&#35838;&#20214;&#36164;&#28304;\2023&#24180;&#20061;&#19978;&#35838;&#20214;&#36164;&#28304;\&#20061;&#19978;5.1\1253290002-1-192%20&#25130;&#21462;&#35270;&#39057;%20&#25130;&#21462;&#21512;&#24182;.mp4" TargetMode="External"/><Relationship Id="rId2" Type="http://schemas.openxmlformats.org/officeDocument/2006/relationships/video" Target="file:///C:\E&#30424;\2023&#24180;&#19971;&#20843;&#20061;&#35838;&#20214;&#36164;&#28304;\2023&#24180;&#20061;&#19978;&#35838;&#20214;&#36164;&#28304;\&#20061;&#19978;5.1\1253290002-1-192%20&#25130;&#21462;&#35270;&#39057;%20&#25130;&#21462;&#21512;&#24182;.mp4" TargetMode="External"/><Relationship Id="rId1" Type="http://schemas.openxmlformats.org/officeDocument/2006/relationships/tags" Target="../tags/tag54.xml"/></Relationships>
</file>

<file path=ppt/slides/_rels/slide23.xml.rels><?xml version="1.0" encoding="UTF-8" standalone="yes"?>
<Relationships xmlns="http://schemas.openxmlformats.org/package/2006/relationships"><Relationship Id="rId9" Type="http://schemas.openxmlformats.org/officeDocument/2006/relationships/tags" Target="../tags/tag61.xml"/><Relationship Id="rId8" Type="http://schemas.openxmlformats.org/officeDocument/2006/relationships/tags" Target="../tags/tag60.xml"/><Relationship Id="rId7" Type="http://schemas.openxmlformats.org/officeDocument/2006/relationships/tags" Target="../tags/tag59.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microsoft.com/office/2007/relationships/hdphoto" Target="../media/image10.wdp"/><Relationship Id="rId11" Type="http://schemas.openxmlformats.org/officeDocument/2006/relationships/slideLayout" Target="../slideLayouts/slideLayout7.xml"/><Relationship Id="rId10" Type="http://schemas.openxmlformats.org/officeDocument/2006/relationships/tags" Target="../tags/tag62.xml"/><Relationship Id="rId1"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8.xml"/><Relationship Id="rId6" Type="http://schemas.openxmlformats.org/officeDocument/2006/relationships/image" Target="../media/image38.png"/><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image" Target="../media/image29.png"/><Relationship Id="rId2" Type="http://schemas.openxmlformats.org/officeDocument/2006/relationships/tags" Target="../tags/tag63.xml"/><Relationship Id="rId1" Type="http://schemas.openxmlformats.org/officeDocument/2006/relationships/image" Target="../media/image18.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8.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image" Target="../media/image40.png"/><Relationship Id="rId2" Type="http://schemas.microsoft.com/office/2007/relationships/media" Target="file:///C:\E&#30424;\2023&#24180;&#19971;&#20843;&#20061;&#35838;&#20214;&#36164;&#28304;\2023&#24180;&#20061;&#19978;&#35838;&#20214;&#36164;&#28304;\&#20061;&#19978;5.1\1238220668-1-192.mp4" TargetMode="External"/><Relationship Id="rId1" Type="http://schemas.openxmlformats.org/officeDocument/2006/relationships/video" Target="file:///C:\E&#30424;\2023&#24180;&#19971;&#20843;&#20061;&#35838;&#20214;&#36164;&#28304;\2023&#24180;&#20061;&#19978;&#35838;&#20214;&#36164;&#28304;\&#20061;&#19978;5.1\1238220668-1-192.mp4" TargetMode="External"/></Relationships>
</file>

<file path=ppt/slides/_rels/slide27.xml.rels><?xml version="1.0" encoding="UTF-8" standalone="yes"?>
<Relationships xmlns="http://schemas.openxmlformats.org/package/2006/relationships"><Relationship Id="rId9" Type="http://schemas.openxmlformats.org/officeDocument/2006/relationships/slideLayout" Target="../slideLayouts/slideLayout8.xml"/><Relationship Id="rId8" Type="http://schemas.microsoft.com/office/2007/relationships/hdphoto" Target="../media/image10.wdp"/><Relationship Id="rId7" Type="http://schemas.openxmlformats.org/officeDocument/2006/relationships/image" Target="../media/image9.png"/><Relationship Id="rId6" Type="http://schemas.openxmlformats.org/officeDocument/2006/relationships/image" Target="../media/image38.png"/><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image" Target="../media/image29.png"/><Relationship Id="rId2" Type="http://schemas.openxmlformats.org/officeDocument/2006/relationships/tags" Target="../tags/tag68.xml"/><Relationship Id="rId10" Type="http://schemas.openxmlformats.org/officeDocument/2006/relationships/notesSlide" Target="../notesSlides/notesSlide12.xml"/><Relationship Id="rId1" Type="http://schemas.openxmlformats.org/officeDocument/2006/relationships/image" Target="../media/image18.png"/></Relationships>
</file>

<file path=ppt/slides/_rels/slide28.xml.rels><?xml version="1.0" encoding="UTF-8" standalone="yes"?>
<Relationships xmlns="http://schemas.openxmlformats.org/package/2006/relationships"><Relationship Id="rId9" Type="http://schemas.openxmlformats.org/officeDocument/2006/relationships/tags" Target="../tags/tag75.xml"/><Relationship Id="rId8" Type="http://schemas.openxmlformats.org/officeDocument/2006/relationships/image" Target="../media/image44.png"/><Relationship Id="rId7" Type="http://schemas.openxmlformats.org/officeDocument/2006/relationships/tags" Target="../tags/tag74.xml"/><Relationship Id="rId6" Type="http://schemas.openxmlformats.org/officeDocument/2006/relationships/image" Target="../media/image43.png"/><Relationship Id="rId5" Type="http://schemas.openxmlformats.org/officeDocument/2006/relationships/tags" Target="../tags/tag73.xml"/><Relationship Id="rId4" Type="http://schemas.openxmlformats.org/officeDocument/2006/relationships/image" Target="../media/image42.jpeg"/><Relationship Id="rId3" Type="http://schemas.openxmlformats.org/officeDocument/2006/relationships/tags" Target="../tags/tag72.xml"/><Relationship Id="rId2" Type="http://schemas.openxmlformats.org/officeDocument/2006/relationships/image" Target="../media/image41.jpeg"/><Relationship Id="rId17" Type="http://schemas.openxmlformats.org/officeDocument/2006/relationships/slideLayout" Target="../slideLayouts/slideLayout4.xml"/><Relationship Id="rId16" Type="http://schemas.openxmlformats.org/officeDocument/2006/relationships/tags" Target="../tags/tag80.xml"/><Relationship Id="rId15" Type="http://schemas.openxmlformats.org/officeDocument/2006/relationships/image" Target="../media/image46.jpeg"/><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image" Target="../media/image45.jpeg"/><Relationship Id="rId11" Type="http://schemas.openxmlformats.org/officeDocument/2006/relationships/tags" Target="../tags/tag77.xml"/><Relationship Id="rId10" Type="http://schemas.openxmlformats.org/officeDocument/2006/relationships/tags" Target="../tags/tag76.xml"/><Relationship Id="rId1" Type="http://schemas.openxmlformats.org/officeDocument/2006/relationships/tags" Target="../tags/tag71.xml"/></Relationships>
</file>

<file path=ppt/slides/_rels/slide29.xml.rels><?xml version="1.0" encoding="UTF-8" standalone="yes"?>
<Relationships xmlns="http://schemas.openxmlformats.org/package/2006/relationships"><Relationship Id="rId9" Type="http://schemas.openxmlformats.org/officeDocument/2006/relationships/notesSlide" Target="../notesSlides/notesSlide13.xml"/><Relationship Id="rId8" Type="http://schemas.openxmlformats.org/officeDocument/2006/relationships/slideLayout" Target="../slideLayouts/slideLayout8.xml"/><Relationship Id="rId7" Type="http://schemas.openxmlformats.org/officeDocument/2006/relationships/tags" Target="../tags/tag84.xml"/><Relationship Id="rId6" Type="http://schemas.openxmlformats.org/officeDocument/2006/relationships/image" Target="../media/image38.png"/><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image" Target="../media/image29.png"/><Relationship Id="rId2" Type="http://schemas.openxmlformats.org/officeDocument/2006/relationships/tags" Target="../tags/tag81.xml"/><Relationship Id="rId1" Type="http://schemas.openxmlformats.org/officeDocument/2006/relationships/image" Target="../media/image18.png"/></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microsoft.com/office/2007/relationships/hdphoto" Target="../media/image10.wdp"/><Relationship Id="rId7" Type="http://schemas.openxmlformats.org/officeDocument/2006/relationships/image" Target="../media/image9.png"/><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image" Target="../media/image11.jpeg"/><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8.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8.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png"/><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54.jpeg"/><Relationship Id="rId1" Type="http://schemas.openxmlformats.org/officeDocument/2006/relationships/image" Target="../media/image53.png"/></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17.xml"/><Relationship Id="rId6" Type="http://schemas.openxmlformats.org/officeDocument/2006/relationships/image" Target="../media/image14.jpeg"/><Relationship Id="rId5" Type="http://schemas.openxmlformats.org/officeDocument/2006/relationships/tags" Target="../tags/tag13.xml"/><Relationship Id="rId4" Type="http://schemas.openxmlformats.org/officeDocument/2006/relationships/image" Target="../media/image13.jpeg"/><Relationship Id="rId3" Type="http://schemas.openxmlformats.org/officeDocument/2006/relationships/tags" Target="../tags/tag12.xml"/><Relationship Id="rId2" Type="http://schemas.openxmlformats.org/officeDocument/2006/relationships/image" Target="../media/image12.jpeg"/><Relationship Id="rId1" Type="http://schemas.openxmlformats.org/officeDocument/2006/relationships/tags" Target="../tags/tag1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6.png"/><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0.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15.xml"/><Relationship Id="rId3" Type="http://schemas.openxmlformats.org/officeDocument/2006/relationships/image" Target="../media/image20.png"/><Relationship Id="rId2" Type="http://schemas.microsoft.com/office/2007/relationships/media" Target="file:///C:\E&#30424;\2023&#24180;&#19971;&#20843;&#20061;&#35838;&#20214;&#36164;&#28304;\2023&#24180;&#20061;&#19978;&#35838;&#20214;&#36164;&#28304;\&#20061;&#19978;5.1\mda-pfe29w7kudbefhjg.mp4" TargetMode="External"/><Relationship Id="rId1" Type="http://schemas.openxmlformats.org/officeDocument/2006/relationships/video" Target="file:///C:\E&#30424;\2023&#24180;&#19971;&#20843;&#20061;&#35838;&#20214;&#36164;&#28304;\2023&#24180;&#20061;&#19978;&#35838;&#20214;&#36164;&#28304;\&#20061;&#19978;5.1\mda-pfe29w7kudbefhjg.mp4" TargetMode="Externa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4.xml"/><Relationship Id="rId4" Type="http://schemas.openxmlformats.org/officeDocument/2006/relationships/tags" Target="../tags/tag18.xml"/><Relationship Id="rId3" Type="http://schemas.openxmlformats.org/officeDocument/2006/relationships/image" Target="../media/image21.jpeg"/><Relationship Id="rId2" Type="http://schemas.openxmlformats.org/officeDocument/2006/relationships/tags" Target="../tags/tag17.xml"/><Relationship Id="rId1" Type="http://schemas.openxmlformats.org/officeDocument/2006/relationships/tags" Target="../tags/tag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2651" y="946298"/>
            <a:ext cx="3427369" cy="5805376"/>
          </a:xfrm>
          <a:prstGeom prst="rect">
            <a:avLst/>
          </a:prstGeom>
          <a:effectLst>
            <a:outerShdw blurRad="254000" sx="102000" sy="102000" algn="ctr" rotWithShape="0">
              <a:prstClr val="black">
                <a:alpha val="20000"/>
              </a:prstClr>
            </a:outerShdw>
          </a:effectLst>
        </p:spPr>
      </p:pic>
      <p:sp>
        <p:nvSpPr>
          <p:cNvPr id="8" name="文本占位符 10"/>
          <p:cNvSpPr txBox="1"/>
          <p:nvPr/>
        </p:nvSpPr>
        <p:spPr>
          <a:xfrm>
            <a:off x="4199890" y="1847215"/>
            <a:ext cx="6923405" cy="23437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fontAlgn="auto">
              <a:lnSpc>
                <a:spcPct val="200000"/>
              </a:lnSpc>
              <a:spcBef>
                <a:spcPts val="1000"/>
              </a:spcBef>
              <a:spcAft>
                <a:spcPts val="0"/>
              </a:spcAft>
              <a:buClrTx/>
              <a:buSzTx/>
              <a:buFont typeface="Arial" panose="020B0604020202020204" pitchFamily="34" charset="0"/>
              <a:buNone/>
              <a:defRPr/>
            </a:pPr>
            <a:r>
              <a:rPr lang="zh-CN" altLang="en-US" sz="2400" dirty="0">
                <a:solidFill>
                  <a:schemeClr val="tx1"/>
                </a:solidFill>
                <a:cs typeface="Arial" panose="020B0604020202020204" pitchFamily="34" charset="0"/>
                <a:sym typeface="+mn-ea"/>
              </a:rPr>
              <a:t>杭州亚运会</a:t>
            </a:r>
            <a:r>
              <a:rPr sz="2400" dirty="0">
                <a:solidFill>
                  <a:schemeClr val="tx1"/>
                </a:solidFill>
                <a:cs typeface="微软雅黑" panose="020B0503020204020204" pitchFamily="34" charset="-122"/>
                <a:sym typeface="+mn-ea"/>
              </a:rPr>
              <a:t>会徽“潮涌”的扇面造型反映江南人文意蕴、奖牌“湖山”将杭州三大世界文化遗产镶嵌其中....杭州亚运会进入倒计时</a:t>
            </a:r>
            <a:r>
              <a:rPr lang="zh-CN" sz="2400" dirty="0">
                <a:solidFill>
                  <a:schemeClr val="tx1"/>
                </a:solidFill>
                <a:cs typeface="微软雅黑" panose="020B0503020204020204" pitchFamily="34" charset="-122"/>
                <a:sym typeface="+mn-ea"/>
              </a:rPr>
              <a:t>，</a:t>
            </a:r>
            <a:r>
              <a:rPr sz="2400" dirty="0">
                <a:solidFill>
                  <a:schemeClr val="tx1"/>
                </a:solidFill>
                <a:cs typeface="微软雅黑" panose="020B0503020204020204" pitchFamily="34" charset="-122"/>
                <a:sym typeface="+mn-ea"/>
              </a:rPr>
              <a:t>期待中国风十足</a:t>
            </a:r>
            <a:r>
              <a:rPr lang="zh-CN" sz="2400" dirty="0">
                <a:solidFill>
                  <a:schemeClr val="tx1"/>
                </a:solidFill>
                <a:cs typeface="微软雅黑" panose="020B0503020204020204" pitchFamily="34" charset="-122"/>
                <a:sym typeface="+mn-ea"/>
              </a:rPr>
              <a:t>的亚运会带给我们不一样的感受。</a:t>
            </a:r>
            <a:endParaRPr lang="zh-CN" sz="2400" dirty="0">
              <a:solidFill>
                <a:schemeClr val="tx1"/>
              </a:solidFill>
              <a:cs typeface="微软雅黑" panose="020B0503020204020204" pitchFamily="34" charset="-122"/>
              <a:sym typeface="+mn-ea"/>
            </a:endParaRPr>
          </a:p>
        </p:txBody>
      </p:sp>
      <p:sp>
        <p:nvSpPr>
          <p:cNvPr id="4" name="矩形 3"/>
          <p:cNvSpPr/>
          <p:nvPr/>
        </p:nvSpPr>
        <p:spPr>
          <a:xfrm>
            <a:off x="752288" y="199146"/>
            <a:ext cx="8188325" cy="583565"/>
          </a:xfrm>
          <a:prstGeom prst="rect">
            <a:avLst/>
          </a:prstGeom>
        </p:spPr>
        <p:txBody>
          <a:bodyPr wrap="none">
            <a:spAutoFit/>
          </a:bodyPr>
          <a:p>
            <a:pPr algn="l">
              <a:defRPr/>
            </a:pPr>
            <a:r>
              <a:rPr lang="zh-CN" altLang="en-US" sz="32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视频：新华全媒+ | 当杭州亚运会遇见中国风</a:t>
            </a:r>
            <a:endParaRPr lang="zh-CN" altLang="en-US" sz="32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3" name="b1c8be370da74965bf7a95582d0bef12">
            <a:hlinkClick r:id="" action="ppaction://media"/>
          </p:cNvPr>
          <p:cNvPicPr/>
          <p:nvPr>
            <p:ph type="media" sz="quarter" idx="10"/>
            <a:videoFile r:link="rId2"/>
            <p:extLst>
              <p:ext uri="{DAA4B4D4-6D71-4841-9C94-3DE7FCFB9230}">
                <p14:media xmlns:p14="http://schemas.microsoft.com/office/powerpoint/2010/main" r:link="rId3"/>
              </p:ext>
            </p:extLst>
          </p:nvPr>
        </p:nvPicPr>
        <p:blipFill>
          <a:blip r:embed="rId4"/>
          <a:stretch>
            <a:fillRect/>
          </a:stretch>
        </p:blipFill>
        <p:spPr>
          <a:xfrm>
            <a:off x="212725" y="844550"/>
            <a:ext cx="3945255" cy="5906770"/>
          </a:xfrm>
          <a:prstGeom prst="rect">
            <a:avLst/>
          </a:prstGeom>
        </p:spPr>
      </p:pic>
      <p:sp>
        <p:nvSpPr>
          <p:cNvPr id="11" name="矩形 10"/>
          <p:cNvSpPr/>
          <p:nvPr/>
        </p:nvSpPr>
        <p:spPr>
          <a:xfrm>
            <a:off x="5180145" y="5518414"/>
            <a:ext cx="6278880" cy="460375"/>
          </a:xfrm>
          <a:prstGeom prst="rect">
            <a:avLst/>
          </a:prstGeom>
        </p:spPr>
        <p:txBody>
          <a:bodyPr wrap="none">
            <a:spAutoFit/>
          </a:bodyPr>
          <a:p>
            <a:pPr marL="0" marR="0" lvl="0" indent="0" algn="l" defTabSz="457200" rtl="0" eaLnBrk="1" fontAlgn="auto" latinLnBrk="0" hangingPunct="1">
              <a:lnSpc>
                <a:spcPct val="100000"/>
              </a:lnSpc>
              <a:spcBef>
                <a:spcPts val="0"/>
              </a:spcBef>
              <a:spcAft>
                <a:spcPts val="0"/>
              </a:spcAft>
              <a:buClrTx/>
              <a:buSzTx/>
              <a:buFontTx/>
              <a:buNone/>
              <a:defRPr/>
            </a:pPr>
            <a:r>
              <a:rPr lang="zh-CN" altLang="en-US" sz="2400" dirty="0">
                <a:solidFill>
                  <a:schemeClr val="tx1"/>
                </a:solidFill>
                <a:effectLst/>
                <a:latin typeface="微软雅黑" panose="020B0503020204020204" pitchFamily="34" charset="-122"/>
                <a:ea typeface="微软雅黑" panose="020B0503020204020204" pitchFamily="34" charset="-122"/>
                <a:sym typeface="+mn-ea"/>
              </a:rPr>
              <a:t>视频中展示杭州亚运会的中国风元素有哪些</a:t>
            </a:r>
            <a:r>
              <a:rPr kumimoji="0" lang="zh-CN" altLang="en-US"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a:t>
            </a:r>
            <a:endParaRPr kumimoji="0" lang="zh-CN" altLang="en-US"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p:txBody>
      </p:sp>
      <p:pic>
        <p:nvPicPr>
          <p:cNvPr id="10" name="Picture 2" descr="https://ss3.bdstatic.com/70cFv8Sh_Q1YnxGkpoWK1HF6hhy/it/u=1084035593,1097682700&amp;fm=26&amp;gp=0.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041" b="91837" l="3627" r="95337">
                        <a14:foregroundMark x1="54922" y1="53741" x2="54922" y2="93197"/>
                        <a14:foregroundMark x1="46114" y1="39456" x2="59585" y2="73469"/>
                        <a14:foregroundMark x1="39896" y1="31973" x2="61658" y2="26531"/>
                        <a14:foregroundMark x1="36269" y1="31973" x2="67358" y2="73469"/>
                        <a14:foregroundMark x1="58549" y1="50340" x2="55959" y2="86395"/>
                        <a14:foregroundMark x1="14508" y1="68027" x2="20207" y2="68027"/>
                        <a14:foregroundMark x1="5699" y1="47619" x2="14508" y2="48980"/>
                        <a14:foregroundMark x1="15544" y1="29252" x2="32124" y2="34694"/>
                        <a14:foregroundMark x1="33161" y1="8163" x2="33161" y2="8163"/>
                        <a14:foregroundMark x1="30052" y1="8163" x2="37306" y2="23810"/>
                        <a14:foregroundMark x1="50777" y1="6122" x2="50777" y2="16327"/>
                        <a14:foregroundMark x1="63731" y1="19048" x2="75648" y2="3401"/>
                        <a14:foregroundMark x1="81347" y1="27891" x2="93264" y2="26531"/>
                        <a14:foregroundMark x1="84456" y1="57823" x2="95337" y2="53741"/>
                        <a14:foregroundMark x1="83420" y1="50340" x2="90155" y2="50340"/>
                        <a14:foregroundMark x1="80311" y1="66667" x2="88083" y2="69388"/>
                      </a14:backgroundRemoval>
                    </a14:imgEffect>
                  </a14:imgLayer>
                </a14:imgProps>
              </a:ext>
            </a:extLst>
          </a:blip>
          <a:srcRect/>
          <a:stretch>
            <a:fillRect/>
          </a:stretch>
        </p:blipFill>
        <p:spPr bwMode="auto">
          <a:xfrm>
            <a:off x="4271645" y="5332095"/>
            <a:ext cx="908685" cy="83693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fullScrn="0">
              <p:cMediaNode>
                <p:cTn id="9" fill="hold" display="1">
                  <p:stCondLst>
                    <p:cond delay="indefinite"/>
                  </p:stCondLst>
                </p:cTn>
                <p:tgtEl>
                  <p:spTgt spid="3"/>
                </p:tgtEl>
              </p:cMediaNode>
            </p:video>
            <p:seq concurrent="1" nextAc="seek">
              <p:cTn id="10" restart="whenNotActive" fill="hold" evtFilter="cancelBubble" nodeType="interactiveSeq">
                <p:stCondLst>
                  <p:cond evt="onClick" delay="0">
                    <p:tgtEl>
                      <p:spTgt spid="3"/>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additive="base">
                                        <p:cTn id="14" dur="1" fill="hold"/>
                                        <p:tgtEl>
                                          <p:spTgt spid="3"/>
                                        </p:tgtEl>
                                      </p:cBhvr>
                                    </p:cmd>
                                  </p:childTnLst>
                                </p:cTn>
                              </p:par>
                            </p:childTnLst>
                          </p:cTn>
                        </p:par>
                      </p:childTnLst>
                    </p:cTn>
                  </p:par>
                </p:childTnLst>
              </p:cTn>
              <p:nextCondLst>
                <p:cond evt="onClick" delay="0">
                  <p:tgtEl>
                    <p:spTgt spid="3"/>
                  </p:tgtEl>
                </p:cond>
              </p:nextCondLst>
            </p:seq>
          </p:childTnLst>
        </p:cTn>
      </p:par>
    </p:tnLst>
    <p:bldLst>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205105" y="-737043"/>
            <a:ext cx="5417335" cy="5394607"/>
          </a:xfrm>
          <a:prstGeom prst="rect">
            <a:avLst/>
          </a:prstGeom>
        </p:spPr>
      </p:pic>
      <p:sp>
        <p:nvSpPr>
          <p:cNvPr id="3" name="文本框 2"/>
          <p:cNvSpPr txBox="1"/>
          <p:nvPr/>
        </p:nvSpPr>
        <p:spPr>
          <a:xfrm>
            <a:off x="3697605" y="2857500"/>
            <a:ext cx="8383270" cy="829945"/>
          </a:xfrm>
          <a:prstGeom prst="rect">
            <a:avLst/>
          </a:prstGeom>
          <a:noFill/>
        </p:spPr>
        <p:txBody>
          <a:bodyPr wrap="square">
            <a:spAutoFit/>
          </a:bodyPr>
          <a:lstStyle/>
          <a:p>
            <a:pPr marL="0" indent="0" fontAlgn="auto">
              <a:lnSpc>
                <a:spcPct val="200000"/>
              </a:lnSpc>
              <a:buNone/>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在座的各位同学来自哪里呢？你的家乡有哪些文化可以弘扬？</a:t>
            </a:r>
            <a:endParaRPr kumimoji="0" lang="zh-CN" altLang="en-US" sz="2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7" name="文本框 6"/>
          <p:cNvSpPr txBox="1"/>
          <p:nvPr/>
        </p:nvSpPr>
        <p:spPr>
          <a:xfrm>
            <a:off x="5893372" y="1588524"/>
            <a:ext cx="3611880" cy="922020"/>
          </a:xfrm>
          <a:prstGeom prst="rect">
            <a:avLst/>
          </a:prstGeom>
          <a:noFill/>
        </p:spPr>
        <p:txBody>
          <a:bodyPr wrap="none" rtlCol="0">
            <a:spAutoFit/>
          </a:bodyPr>
          <a:lstStyle/>
          <a:p>
            <a:pPr algn="ctr"/>
            <a:r>
              <a:rPr lang="zh-CN" altLang="en-US" sz="5400" b="1" dirty="0">
                <a:solidFill>
                  <a:srgbClr val="FFC000"/>
                </a:solidFill>
                <a:latin typeface="微软雅黑" panose="020B0503020204020204" pitchFamily="34" charset="-122"/>
                <a:ea typeface="微软雅黑" panose="020B0503020204020204" pitchFamily="34" charset="-122"/>
                <a:cs typeface="阿里巴巴普惠体 B" panose="00020600040101010101" pitchFamily="18" charset="-122"/>
              </a:rPr>
              <a:t>交流与</a:t>
            </a:r>
            <a:r>
              <a:rPr lang="zh-CN" altLang="en-US" sz="5400" b="1" dirty="0">
                <a:solidFill>
                  <a:srgbClr val="FFC000"/>
                </a:solidFill>
                <a:latin typeface="微软雅黑" panose="020B0503020204020204" pitchFamily="34" charset="-122"/>
                <a:ea typeface="微软雅黑" panose="020B0503020204020204" pitchFamily="34" charset="-122"/>
                <a:cs typeface="阿里巴巴普惠体 B" panose="00020600040101010101" pitchFamily="18" charset="-122"/>
              </a:rPr>
              <a:t>分享</a:t>
            </a:r>
            <a:endParaRPr lang="zh-CN" altLang="en-US" sz="5400" b="1" dirty="0">
              <a:solidFill>
                <a:srgbClr val="FFC000"/>
              </a:solidFill>
              <a:latin typeface="微软雅黑" panose="020B0503020204020204" pitchFamily="34" charset="-122"/>
              <a:ea typeface="微软雅黑" panose="020B0503020204020204" pitchFamily="34" charset="-122"/>
              <a:cs typeface="阿里巴巴普惠体 B" panose="00020600040101010101" pitchFamily="18" charset="-122"/>
            </a:endParaRPr>
          </a:p>
        </p:txBody>
      </p:sp>
      <p:cxnSp>
        <p:nvCxnSpPr>
          <p:cNvPr id="8" name="直接连接符 7"/>
          <p:cNvCxnSpPr/>
          <p:nvPr/>
        </p:nvCxnSpPr>
        <p:spPr>
          <a:xfrm>
            <a:off x="6986548" y="2682755"/>
            <a:ext cx="15621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4" name="文本框 3"/>
          <p:cNvSpPr txBox="1"/>
          <p:nvPr>
            <p:custDataLst>
              <p:tags r:id="rId2"/>
            </p:custDataLst>
          </p:nvPr>
        </p:nvSpPr>
        <p:spPr>
          <a:xfrm>
            <a:off x="3830320" y="4264025"/>
            <a:ext cx="8117840" cy="1291590"/>
          </a:xfrm>
          <a:prstGeom prst="rect">
            <a:avLst/>
          </a:prstGeom>
          <a:noFill/>
        </p:spPr>
        <p:txBody>
          <a:bodyPr wrap="square" rtlCol="0" anchor="t">
            <a:spAutoFit/>
          </a:bodyPr>
          <a:p>
            <a:pPr algn="l" hangingPunct="0">
              <a:lnSpc>
                <a:spcPct val="130000"/>
              </a:lnSpc>
            </a:pPr>
            <a:r>
              <a:rPr lang="zh-CN" altLang="en-US" sz="2000" dirty="0" smtClean="0">
                <a:solidFill>
                  <a:schemeClr val="tx1">
                    <a:lumMod val="85000"/>
                    <a:lumOff val="15000"/>
                  </a:schemeClr>
                </a:solidFill>
              </a:rPr>
              <a:t>要求:</a:t>
            </a:r>
            <a:endParaRPr lang="zh-CN" altLang="en-US" sz="2000" dirty="0" smtClean="0">
              <a:solidFill>
                <a:schemeClr val="tx1">
                  <a:lumMod val="85000"/>
                  <a:lumOff val="15000"/>
                </a:schemeClr>
              </a:solidFill>
            </a:endParaRPr>
          </a:p>
          <a:p>
            <a:pPr algn="l" hangingPunct="0">
              <a:lnSpc>
                <a:spcPct val="130000"/>
              </a:lnSpc>
            </a:pPr>
            <a:r>
              <a:rPr lang="en-US" altLang="zh-CN" sz="2000" dirty="0" smtClean="0">
                <a:solidFill>
                  <a:schemeClr val="tx1">
                    <a:lumMod val="85000"/>
                    <a:lumOff val="15000"/>
                  </a:schemeClr>
                </a:solidFill>
              </a:rPr>
              <a:t>1</a:t>
            </a:r>
            <a:r>
              <a:rPr lang="zh-CN" altLang="en-US" sz="2000" dirty="0" smtClean="0">
                <a:solidFill>
                  <a:schemeClr val="tx1">
                    <a:lumMod val="85000"/>
                    <a:lumOff val="15000"/>
                  </a:schemeClr>
                </a:solidFill>
              </a:rPr>
              <a:t>、小组内进行讨论，时间</a:t>
            </a:r>
            <a:r>
              <a:rPr lang="en-US" altLang="zh-CN" sz="2000" dirty="0" smtClean="0">
                <a:solidFill>
                  <a:schemeClr val="tx1">
                    <a:lumMod val="85000"/>
                    <a:lumOff val="15000"/>
                  </a:schemeClr>
                </a:solidFill>
              </a:rPr>
              <a:t>2</a:t>
            </a:r>
            <a:r>
              <a:rPr lang="zh-CN" altLang="en-US" sz="2000" dirty="0" smtClean="0">
                <a:solidFill>
                  <a:schemeClr val="tx1">
                    <a:lumMod val="85000"/>
                    <a:lumOff val="15000"/>
                  </a:schemeClr>
                </a:solidFill>
              </a:rPr>
              <a:t>分钟，每一位同学都可以来介绍家乡</a:t>
            </a:r>
            <a:r>
              <a:rPr lang="zh-CN" altLang="en-US" sz="2000" dirty="0" smtClean="0">
                <a:solidFill>
                  <a:schemeClr val="tx1">
                    <a:lumMod val="85000"/>
                    <a:lumOff val="15000"/>
                  </a:schemeClr>
                </a:solidFill>
              </a:rPr>
              <a:t>文化。</a:t>
            </a:r>
            <a:endParaRPr lang="zh-CN" altLang="en-US" sz="2000" dirty="0" smtClean="0">
              <a:solidFill>
                <a:schemeClr val="tx1">
                  <a:lumMod val="85000"/>
                  <a:lumOff val="15000"/>
                </a:schemeClr>
              </a:solidFill>
            </a:endParaRPr>
          </a:p>
          <a:p>
            <a:pPr algn="l" hangingPunct="0">
              <a:lnSpc>
                <a:spcPct val="130000"/>
              </a:lnSpc>
            </a:pPr>
            <a:r>
              <a:rPr lang="en-US" altLang="zh-CN" sz="2000" dirty="0" smtClean="0">
                <a:solidFill>
                  <a:schemeClr val="tx1">
                    <a:lumMod val="85000"/>
                    <a:lumOff val="15000"/>
                  </a:schemeClr>
                </a:solidFill>
              </a:rPr>
              <a:t>2</a:t>
            </a:r>
            <a:r>
              <a:rPr lang="zh-CN" altLang="en-US" sz="2000" dirty="0" smtClean="0">
                <a:solidFill>
                  <a:schemeClr val="tx1">
                    <a:lumMod val="85000"/>
                    <a:lumOff val="15000"/>
                  </a:schemeClr>
                </a:solidFill>
              </a:rPr>
              <a:t>、在对方发言后方可举手回答，可以用自己的家乡话来</a:t>
            </a:r>
            <a:r>
              <a:rPr lang="zh-CN" altLang="en-US" sz="2000" dirty="0" smtClean="0">
                <a:solidFill>
                  <a:schemeClr val="tx1">
                    <a:lumMod val="85000"/>
                    <a:lumOff val="15000"/>
                  </a:schemeClr>
                </a:solidFill>
              </a:rPr>
              <a:t>介绍。</a:t>
            </a:r>
            <a:endParaRPr lang="zh-CN" altLang="en-US" sz="2000" dirty="0" smtClean="0">
              <a:solidFill>
                <a:schemeClr val="tx1">
                  <a:lumMod val="85000"/>
                  <a:lumOff val="15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282096" y="3216263"/>
            <a:ext cx="3482363" cy="460375"/>
          </a:xfrm>
          <a:prstGeom prst="rect">
            <a:avLst/>
          </a:prstGeom>
          <a:noFill/>
        </p:spPr>
        <p:txBody>
          <a:bodyPr wrap="square" rtlCol="0">
            <a:spAutoFit/>
          </a:bodyPr>
          <a:lstStyle/>
          <a:p>
            <a:pPr algn="ctr"/>
            <a:r>
              <a:rPr lang="zh-CN" altLang="en-US" sz="2400" b="1" dirty="0">
                <a:latin typeface="华文仿宋" panose="02010600040101010101" pitchFamily="2" charset="-122"/>
                <a:ea typeface="华文仿宋" panose="02010600040101010101" pitchFamily="2" charset="-122"/>
              </a:rPr>
              <a:t>独具特色的语言文字</a:t>
            </a:r>
            <a:endParaRPr lang="zh-CN" altLang="en-US" sz="2400" b="1" dirty="0">
              <a:latin typeface="华文仿宋" panose="02010600040101010101" pitchFamily="2" charset="-122"/>
              <a:ea typeface="华文仿宋" panose="02010600040101010101" pitchFamily="2" charset="-122"/>
            </a:endParaRPr>
          </a:p>
        </p:txBody>
      </p:sp>
      <p:sp>
        <p:nvSpPr>
          <p:cNvPr id="27" name="文本框 26"/>
          <p:cNvSpPr txBox="1"/>
          <p:nvPr/>
        </p:nvSpPr>
        <p:spPr>
          <a:xfrm>
            <a:off x="6655378" y="3209925"/>
            <a:ext cx="3300915" cy="460375"/>
          </a:xfrm>
          <a:prstGeom prst="rect">
            <a:avLst/>
          </a:prstGeom>
          <a:noFill/>
        </p:spPr>
        <p:txBody>
          <a:bodyPr wrap="square" rtlCol="0">
            <a:spAutoFit/>
          </a:bodyPr>
          <a:lstStyle/>
          <a:p>
            <a:pPr algn="ctr"/>
            <a:r>
              <a:rPr lang="zh-CN" altLang="zh-CN" sz="2400" b="1" dirty="0">
                <a:latin typeface="华文仿宋" panose="02010600040101010101" pitchFamily="2" charset="-122"/>
                <a:ea typeface="华文仿宋" panose="02010600040101010101" pitchFamily="2" charset="-122"/>
              </a:rPr>
              <a:t>名扬世界的</a:t>
            </a:r>
            <a:r>
              <a:rPr lang="zh-CN" altLang="en-US" sz="2400" b="1" dirty="0">
                <a:latin typeface="华文仿宋" panose="02010600040101010101" pitchFamily="2" charset="-122"/>
                <a:ea typeface="华文仿宋" panose="02010600040101010101" pitchFamily="2" charset="-122"/>
              </a:rPr>
              <a:t>科技工艺</a:t>
            </a:r>
            <a:endParaRPr lang="zh-CN" altLang="en-US" sz="2400" b="1" dirty="0">
              <a:latin typeface="华文仿宋" panose="02010600040101010101" pitchFamily="2" charset="-122"/>
              <a:ea typeface="华文仿宋" panose="02010600040101010101" pitchFamily="2" charset="-122"/>
            </a:endParaRPr>
          </a:p>
        </p:txBody>
      </p:sp>
      <p:pic>
        <p:nvPicPr>
          <p:cNvPr id="6" name="图片 5"/>
          <p:cNvPicPr>
            <a:picLocks noChangeAspect="1"/>
          </p:cNvPicPr>
          <p:nvPr/>
        </p:nvPicPr>
        <p:blipFill>
          <a:blip r:embed="rId1"/>
          <a:stretch>
            <a:fillRect/>
          </a:stretch>
        </p:blipFill>
        <p:spPr>
          <a:xfrm>
            <a:off x="5992633" y="832494"/>
            <a:ext cx="5817371" cy="2377432"/>
          </a:xfrm>
          <a:prstGeom prst="rect">
            <a:avLst/>
          </a:prstGeom>
        </p:spPr>
      </p:pic>
      <p:pic>
        <p:nvPicPr>
          <p:cNvPr id="8" name="图片 7"/>
          <p:cNvPicPr>
            <a:picLocks noChangeAspect="1"/>
          </p:cNvPicPr>
          <p:nvPr/>
        </p:nvPicPr>
        <p:blipFill>
          <a:blip r:embed="rId2"/>
          <a:stretch>
            <a:fillRect/>
          </a:stretch>
        </p:blipFill>
        <p:spPr>
          <a:xfrm>
            <a:off x="408952" y="835361"/>
            <a:ext cx="5127672" cy="2377431"/>
          </a:xfrm>
          <a:prstGeom prst="rect">
            <a:avLst/>
          </a:prstGeom>
        </p:spPr>
      </p:pic>
      <p:pic>
        <p:nvPicPr>
          <p:cNvPr id="11" name="图片 10"/>
          <p:cNvPicPr>
            <a:picLocks noChangeAspect="1"/>
          </p:cNvPicPr>
          <p:nvPr/>
        </p:nvPicPr>
        <p:blipFill>
          <a:blip r:embed="rId3"/>
          <a:stretch>
            <a:fillRect/>
          </a:stretch>
        </p:blipFill>
        <p:spPr>
          <a:xfrm>
            <a:off x="408952" y="3723876"/>
            <a:ext cx="5228652" cy="2307011"/>
          </a:xfrm>
          <a:prstGeom prst="rect">
            <a:avLst/>
          </a:prstGeom>
        </p:spPr>
      </p:pic>
      <p:sp>
        <p:nvSpPr>
          <p:cNvPr id="12" name="文本框 11"/>
          <p:cNvSpPr txBox="1"/>
          <p:nvPr/>
        </p:nvSpPr>
        <p:spPr>
          <a:xfrm>
            <a:off x="1282096" y="6008829"/>
            <a:ext cx="3369058" cy="460375"/>
          </a:xfrm>
          <a:prstGeom prst="rect">
            <a:avLst/>
          </a:prstGeom>
          <a:noFill/>
        </p:spPr>
        <p:txBody>
          <a:bodyPr wrap="square" rtlCol="0">
            <a:spAutoFit/>
          </a:bodyPr>
          <a:lstStyle/>
          <a:p>
            <a:pPr algn="ctr"/>
            <a:r>
              <a:rPr lang="zh-CN" altLang="en-US" sz="2400" b="1" dirty="0">
                <a:latin typeface="华文仿宋" panose="02010600040101010101" pitchFamily="2" charset="-122"/>
                <a:ea typeface="华文仿宋" panose="02010600040101010101" pitchFamily="2" charset="-122"/>
              </a:rPr>
              <a:t>浩如烟海的文化典籍</a:t>
            </a:r>
            <a:endParaRPr lang="zh-CN" altLang="en-US" sz="2400" b="1" dirty="0">
              <a:latin typeface="华文仿宋" panose="02010600040101010101" pitchFamily="2" charset="-122"/>
              <a:ea typeface="华文仿宋" panose="02010600040101010101" pitchFamily="2" charset="-122"/>
            </a:endParaRPr>
          </a:p>
        </p:txBody>
      </p:sp>
      <p:sp>
        <p:nvSpPr>
          <p:cNvPr id="34" name="文本框 33"/>
          <p:cNvSpPr txBox="1"/>
          <p:nvPr/>
        </p:nvSpPr>
        <p:spPr>
          <a:xfrm>
            <a:off x="6798920" y="6049962"/>
            <a:ext cx="3455004" cy="460375"/>
          </a:xfrm>
          <a:prstGeom prst="rect">
            <a:avLst/>
          </a:prstGeom>
          <a:noFill/>
        </p:spPr>
        <p:txBody>
          <a:bodyPr wrap="square" rtlCol="0">
            <a:spAutoFit/>
          </a:bodyPr>
          <a:lstStyle/>
          <a:p>
            <a:pPr algn="ctr"/>
            <a:r>
              <a:rPr lang="zh-CN" altLang="en-US" sz="2400" b="1" dirty="0">
                <a:latin typeface="华文仿宋" panose="02010600040101010101" pitchFamily="2" charset="-122"/>
                <a:ea typeface="华文仿宋" panose="02010600040101010101" pitchFamily="2" charset="-122"/>
                <a:sym typeface="宋体" panose="02010600030101010101" pitchFamily="2" charset="-122"/>
              </a:rPr>
              <a:t>异彩纷呈的</a:t>
            </a:r>
            <a:r>
              <a:rPr lang="zh-CN" altLang="en-US" sz="2400" b="1" dirty="0">
                <a:latin typeface="华文仿宋" panose="02010600040101010101" pitchFamily="2" charset="-122"/>
                <a:ea typeface="华文仿宋" panose="02010600040101010101" pitchFamily="2" charset="-122"/>
              </a:rPr>
              <a:t>文学艺术</a:t>
            </a:r>
            <a:endParaRPr lang="zh-CN" altLang="en-US" sz="2400" b="1" dirty="0">
              <a:latin typeface="华文仿宋" panose="02010600040101010101" pitchFamily="2" charset="-122"/>
              <a:ea typeface="华文仿宋" panose="02010600040101010101" pitchFamily="2" charset="-122"/>
            </a:endParaRPr>
          </a:p>
        </p:txBody>
      </p:sp>
      <p:sp>
        <p:nvSpPr>
          <p:cNvPr id="14" name="TextBox 15"/>
          <p:cNvSpPr txBox="1"/>
          <p:nvPr/>
        </p:nvSpPr>
        <p:spPr>
          <a:xfrm>
            <a:off x="756920" y="235585"/>
            <a:ext cx="1958340" cy="521970"/>
          </a:xfrm>
          <a:prstGeom prst="rect">
            <a:avLst/>
          </a:prstGeom>
          <a:noFill/>
        </p:spPr>
        <p:txBody>
          <a:bodyPr wrap="square" rtlCol="0">
            <a:spAutoFit/>
          </a:bodyPr>
          <a:lstStyle/>
          <a:p>
            <a:r>
              <a:rPr lang="zh-CN" altLang="en-US" sz="28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中华文化</a:t>
            </a:r>
            <a:endParaRPr lang="zh-CN" altLang="en-US" sz="28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4316" y="3672529"/>
            <a:ext cx="5714004" cy="2377433"/>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p:cNvSpPr txBox="1"/>
          <p:nvPr/>
        </p:nvSpPr>
        <p:spPr>
          <a:xfrm>
            <a:off x="2848610" y="52070"/>
            <a:ext cx="11623040" cy="737235"/>
          </a:xfrm>
          <a:prstGeom prst="rect">
            <a:avLst/>
          </a:prstGeom>
          <a:noFill/>
        </p:spPr>
        <p:txBody>
          <a:bodyPr wrap="square" rtlCol="0">
            <a:spAutoFit/>
          </a:bodyPr>
          <a:p>
            <a:pPr indent="0" fontAlgn="auto">
              <a:lnSpc>
                <a:spcPct val="150000"/>
              </a:lnSpc>
            </a:pPr>
            <a:r>
              <a:rPr lang="en-US" altLang="zh-CN" sz="28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  </a:t>
            </a:r>
            <a:r>
              <a:rPr lang="zh-CN" altLang="en-US" sz="28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请你结合图片谈谈中华文化具有怎样的特点？</a:t>
            </a:r>
            <a:endParaRPr lang="zh-CN" altLang="en-US" sz="28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十字星 1"/>
          <p:cNvSpPr/>
          <p:nvPr/>
        </p:nvSpPr>
        <p:spPr>
          <a:xfrm>
            <a:off x="2630805" y="165735"/>
            <a:ext cx="401955" cy="603885"/>
          </a:xfrm>
          <a:prstGeom prst="star4">
            <a:avLst/>
          </a:prstGeom>
          <a:gradFill>
            <a:gsLst>
              <a:gs pos="0">
                <a:srgbClr val="E30000"/>
              </a:gs>
              <a:gs pos="100000">
                <a:srgbClr val="760303"/>
              </a:gs>
            </a:gsLst>
            <a:lin ang="5400000" scaled="0"/>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爆炸形 1 2"/>
          <p:cNvSpPr/>
          <p:nvPr/>
        </p:nvSpPr>
        <p:spPr>
          <a:xfrm>
            <a:off x="3386455" y="1724660"/>
            <a:ext cx="5419090" cy="3348355"/>
          </a:xfrm>
          <a:prstGeom prst="irregularSeal1">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4293870" y="3036570"/>
            <a:ext cx="3648710" cy="521970"/>
          </a:xfrm>
          <a:prstGeom prst="rect">
            <a:avLst/>
          </a:prstGeom>
          <a:noFill/>
        </p:spPr>
        <p:txBody>
          <a:bodyPr wrap="square" rtlCol="0">
            <a:spAutoFit/>
          </a:bodyPr>
          <a:p>
            <a:r>
              <a:rPr lang="zh-CN" altLang="en-US" sz="2800" b="1">
                <a:solidFill>
                  <a:schemeClr val="bg1"/>
                </a:solidFill>
              </a:rPr>
              <a:t>源远流长、博大精深</a:t>
            </a:r>
            <a:endParaRPr lang="zh-CN" altLang="en-US" sz="2800" b="1">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2" grpId="1" animBg="1"/>
      <p:bldP spid="9" grpId="1"/>
      <p:bldP spid="3" grpId="0" animBg="1"/>
      <p:bldP spid="4" grpId="0"/>
      <p:bldP spid="3" grpId="1" animBg="1"/>
      <p:bldP spid="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5680710" y="1350645"/>
            <a:ext cx="6482715" cy="2953385"/>
          </a:xfrm>
          <a:prstGeom prst="rect">
            <a:avLst/>
          </a:prstGeom>
          <a:noFill/>
          <a:ln w="12700" cmpd="sng">
            <a:solidFill>
              <a:schemeClr val="accent1">
                <a:shade val="50000"/>
              </a:schemeClr>
            </a:solidFill>
            <a:prstDash val="sysDot"/>
          </a:ln>
        </p:spPr>
        <p:txBody>
          <a:bodyPr wrap="square" rtlCol="0" anchor="t">
            <a:spAutoFit/>
          </a:bodyPr>
          <a:p>
            <a:r>
              <a:rPr lang="zh-CN" altLang="en-US" sz="2400"/>
              <a:t>杭州第19届亚运会开幕的脚步越来越近。无论是吉祥物“江南忆组合”， 还是取材自</a:t>
            </a:r>
            <a:r>
              <a:rPr lang="zh-CN" altLang="en-US" sz="2400">
                <a:solidFill>
                  <a:srgbClr val="C00000"/>
                </a:solidFill>
              </a:rPr>
              <a:t>钱江潮的“潮涌”会徽</a:t>
            </a:r>
            <a:r>
              <a:rPr lang="zh-CN" altLang="en-US" sz="2400"/>
              <a:t>、</a:t>
            </a:r>
            <a:r>
              <a:rPr lang="zh-CN" altLang="en-US" sz="2400">
                <a:solidFill>
                  <a:srgbClr val="7030A0"/>
                </a:solidFill>
              </a:rPr>
              <a:t>融入良渚玉琮元素的“薪火”火炬</a:t>
            </a:r>
            <a:r>
              <a:rPr lang="zh-CN" altLang="en-US" sz="2400"/>
              <a:t>、</a:t>
            </a:r>
            <a:r>
              <a:rPr lang="zh-CN" altLang="en-US" sz="2400">
                <a:solidFill>
                  <a:srgbClr val="00B050"/>
                </a:solidFill>
              </a:rPr>
              <a:t>呈现杭州湖山景观的“湖山”奖牌和“青花瓷”礼服</a:t>
            </a:r>
            <a:r>
              <a:rPr lang="zh-CN" altLang="en-US" sz="2400"/>
              <a:t>，杭州亚运会处处展现了</a:t>
            </a:r>
            <a:r>
              <a:rPr lang="zh-CN" altLang="en-US" sz="2400">
                <a:solidFill>
                  <a:srgbClr val="C00000"/>
                </a:solidFill>
              </a:rPr>
              <a:t>传统文化与江南元素的融合</a:t>
            </a:r>
            <a:r>
              <a:rPr lang="zh-CN" altLang="en-US" sz="2400"/>
              <a:t>，呈现出江南文化中精致、典雅、细致、精美的特性。</a:t>
            </a:r>
            <a:endParaRPr lang="zh-CN" altLang="en-US" sz="2400"/>
          </a:p>
          <a:p>
            <a:endParaRPr lang="zh-CN" altLang="en-US"/>
          </a:p>
        </p:txBody>
      </p:sp>
      <p:pic>
        <p:nvPicPr>
          <p:cNvPr id="105" name="图片 104"/>
          <p:cNvPicPr/>
          <p:nvPr>
            <p:custDataLst>
              <p:tags r:id="rId1"/>
            </p:custDataLst>
          </p:nvPr>
        </p:nvPicPr>
        <p:blipFill>
          <a:blip r:embed="rId2"/>
          <a:srcRect l="1806" r="2615"/>
          <a:stretch>
            <a:fillRect/>
          </a:stretch>
        </p:blipFill>
        <p:spPr>
          <a:xfrm>
            <a:off x="-635" y="1339215"/>
            <a:ext cx="5605145" cy="3126740"/>
          </a:xfrm>
          <a:prstGeom prst="rect">
            <a:avLst/>
          </a:prstGeom>
          <a:noFill/>
          <a:ln w="12700" cmpd="sng">
            <a:solidFill>
              <a:schemeClr val="bg1"/>
            </a:solidFill>
            <a:prstDash val="solid"/>
          </a:ln>
        </p:spPr>
      </p:pic>
      <p:sp>
        <p:nvSpPr>
          <p:cNvPr id="4" name="文本框 3"/>
          <p:cNvSpPr txBox="1"/>
          <p:nvPr/>
        </p:nvSpPr>
        <p:spPr>
          <a:xfrm>
            <a:off x="782320" y="222250"/>
            <a:ext cx="6096000" cy="521970"/>
          </a:xfrm>
          <a:prstGeom prst="rect">
            <a:avLst/>
          </a:prstGeom>
          <a:noFill/>
        </p:spPr>
        <p:txBody>
          <a:bodyPr wrap="square" rtlCol="0" anchor="t">
            <a:spAutoFit/>
          </a:bodyPr>
          <a:p>
            <a:pPr>
              <a:buClrTx/>
              <a:buSzTx/>
              <a:buFontTx/>
            </a:pPr>
            <a:r>
              <a:rPr lang="zh-CN" altLang="en-US" sz="28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杭州亚运会中的“诗画江南”</a:t>
            </a:r>
            <a:endParaRPr lang="zh-CN" altLang="en-US" sz="28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文本框 9"/>
          <p:cNvSpPr txBox="1"/>
          <p:nvPr>
            <p:custDataLst>
              <p:tags r:id="rId3"/>
            </p:custDataLst>
          </p:nvPr>
        </p:nvSpPr>
        <p:spPr>
          <a:xfrm>
            <a:off x="1813560" y="4567555"/>
            <a:ext cx="10137140" cy="645160"/>
          </a:xfrm>
          <a:prstGeom prst="rect">
            <a:avLst/>
          </a:prstGeom>
          <a:noFill/>
        </p:spPr>
        <p:txBody>
          <a:bodyPr wrap="square" rtlCol="0">
            <a:spAutoFit/>
          </a:bodyPr>
          <a:p>
            <a:pPr indent="0" fontAlgn="auto">
              <a:lnSpc>
                <a:spcPct val="150000"/>
              </a:lnSpc>
            </a:pPr>
            <a:r>
              <a:rPr lang="zh-CN" altLang="en-US" sz="2400"/>
              <a:t>问题：</a:t>
            </a:r>
            <a:r>
              <a:rPr lang="zh-CN" altLang="en-US" sz="2400">
                <a:sym typeface="+mn-ea"/>
              </a:rPr>
              <a:t>结合课本来谈谈</a:t>
            </a:r>
            <a:r>
              <a:rPr lang="en-US" altLang="zh-CN" sz="2400">
                <a:sym typeface="+mn-ea"/>
              </a:rPr>
              <a:t>“</a:t>
            </a:r>
            <a:r>
              <a:rPr lang="zh-CN" altLang="en-US" sz="2400">
                <a:sym typeface="+mn-ea"/>
              </a:rPr>
              <a:t>传统文化与江南元素的融”</a:t>
            </a:r>
            <a:r>
              <a:rPr lang="zh-CN" altLang="en-US" sz="2400">
                <a:sym typeface="+mn-ea"/>
              </a:rPr>
              <a:t>说明什么？</a:t>
            </a:r>
            <a:endParaRPr lang="zh-CN" altLang="en-US" sz="2400">
              <a:sym typeface="+mn-ea"/>
            </a:endParaRPr>
          </a:p>
        </p:txBody>
      </p:sp>
      <p:sp>
        <p:nvSpPr>
          <p:cNvPr id="106" name="文本框 105"/>
          <p:cNvSpPr txBox="1"/>
          <p:nvPr/>
        </p:nvSpPr>
        <p:spPr>
          <a:xfrm>
            <a:off x="325120" y="5476240"/>
            <a:ext cx="11625580" cy="829945"/>
          </a:xfrm>
          <a:prstGeom prst="rect">
            <a:avLst/>
          </a:prstGeom>
          <a:noFill/>
          <a:ln w="9525">
            <a:noFill/>
          </a:ln>
        </p:spPr>
        <p:txBody>
          <a:bodyPr wrap="square">
            <a:spAutoFit/>
          </a:bodyPr>
          <a:p>
            <a:pPr indent="0"/>
            <a:r>
              <a:rPr lang="zh-CN" sz="2400" b="0">
                <a:solidFill>
                  <a:srgbClr val="222222"/>
                </a:solidFill>
                <a:latin typeface="微软雅黑" panose="020B0503020204020204" pitchFamily="34" charset="-122"/>
                <a:ea typeface="微软雅黑" panose="020B0503020204020204" pitchFamily="34" charset="-122"/>
              </a:rPr>
              <a:t>中华文化具有应对挑战、与时俱进的</a:t>
            </a:r>
            <a:r>
              <a:rPr lang="zh-CN" sz="2400" b="1">
                <a:solidFill>
                  <a:srgbClr val="C00000"/>
                </a:solidFill>
                <a:latin typeface="微软雅黑" panose="020B0503020204020204" pitchFamily="34" charset="-122"/>
                <a:ea typeface="微软雅黑" panose="020B0503020204020204" pitchFamily="34" charset="-122"/>
              </a:rPr>
              <a:t>创造力</a:t>
            </a:r>
            <a:r>
              <a:rPr lang="zh-CN" sz="2400" b="0">
                <a:solidFill>
                  <a:srgbClr val="222222"/>
                </a:solidFill>
                <a:latin typeface="微软雅黑" panose="020B0503020204020204" pitchFamily="34" charset="-122"/>
                <a:ea typeface="微软雅黑" panose="020B0503020204020204" pitchFamily="34" charset="-122"/>
              </a:rPr>
              <a:t>和海纳百川、有容乃大的</a:t>
            </a:r>
            <a:r>
              <a:rPr lang="zh-CN" sz="2400" b="1">
                <a:solidFill>
                  <a:srgbClr val="C00000"/>
                </a:solidFill>
                <a:latin typeface="微软雅黑" panose="020B0503020204020204" pitchFamily="34" charset="-122"/>
                <a:ea typeface="微软雅黑" panose="020B0503020204020204" pitchFamily="34" charset="-122"/>
              </a:rPr>
              <a:t>包容力</a:t>
            </a:r>
            <a:r>
              <a:rPr lang="zh-CN" sz="2400" b="0">
                <a:solidFill>
                  <a:srgbClr val="222222"/>
                </a:solidFill>
                <a:latin typeface="微软雅黑" panose="020B0503020204020204" pitchFamily="34" charset="-122"/>
                <a:ea typeface="微软雅黑" panose="020B0503020204020204" pitchFamily="34" charset="-122"/>
              </a:rPr>
              <a:t>。虽然历经沧桑仍</a:t>
            </a:r>
            <a:r>
              <a:rPr lang="zh-CN" sz="2400" b="1">
                <a:solidFill>
                  <a:srgbClr val="C00000"/>
                </a:solidFill>
                <a:latin typeface="微软雅黑" panose="020B0503020204020204" pitchFamily="34" charset="-122"/>
                <a:ea typeface="微软雅黑" panose="020B0503020204020204" pitchFamily="34" charset="-122"/>
              </a:rPr>
              <a:t>薪火相传、历久弥新</a:t>
            </a:r>
            <a:r>
              <a:rPr lang="zh-CN" sz="2400" b="0">
                <a:solidFill>
                  <a:srgbClr val="222222"/>
                </a:solidFill>
                <a:latin typeface="微软雅黑" panose="020B0503020204020204" pitchFamily="34" charset="-122"/>
                <a:ea typeface="微软雅黑" panose="020B0503020204020204" pitchFamily="34" charset="-122"/>
              </a:rPr>
              <a:t>。</a:t>
            </a:r>
            <a:endParaRPr lang="zh-CN" sz="2400" b="0">
              <a:solidFill>
                <a:srgbClr val="222222"/>
              </a:solidFill>
              <a:latin typeface="微软雅黑" panose="020B0503020204020204" pitchFamily="34" charset="-122"/>
              <a:ea typeface="微软雅黑" panose="020B0503020204020204" pitchFamily="34" charset="-122"/>
            </a:endParaRPr>
          </a:p>
        </p:txBody>
      </p:sp>
    </p:spTree>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0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33" name="Rectangle 17"/>
          <p:cNvSpPr/>
          <p:nvPr/>
        </p:nvSpPr>
        <p:spPr>
          <a:xfrm>
            <a:off x="1568450" y="5424805"/>
            <a:ext cx="10418445" cy="1050290"/>
          </a:xfrm>
          <a:prstGeom prst="rect">
            <a:avLst/>
          </a:prstGeom>
          <a:noFill/>
          <a:ln w="9525">
            <a:noFill/>
          </a:ln>
        </p:spPr>
        <p:txBody>
          <a:bodyPr wrap="square">
            <a:spAutoFit/>
          </a:bodyPr>
          <a:lstStyle/>
          <a:p>
            <a:pPr>
              <a:lnSpc>
                <a:spcPct val="130000"/>
              </a:lnSpc>
            </a:pPr>
            <a:r>
              <a:rPr lang="en-US" altLang="zh-CN" sz="2400" b="1" noProof="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2400" b="1" noProof="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传承的原因：</a:t>
            </a:r>
            <a:r>
              <a:rPr lang="zh-CN" altLang="en-US" sz="2400" b="1" noProof="1">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中华具有应对挑战、与时俱进的</a:t>
            </a:r>
            <a:r>
              <a:rPr lang="zh-CN" altLang="en-US" sz="2400" b="1" i="1" u="sng"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创造力</a:t>
            </a:r>
            <a:r>
              <a:rPr lang="zh-CN" altLang="en-US" sz="2400" b="1" noProof="1">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和海纳百川、有容纳大的</a:t>
            </a:r>
            <a:r>
              <a:rPr lang="zh-CN" altLang="en-US" sz="2400" b="1" i="1" u="sng"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包容力</a:t>
            </a:r>
            <a:r>
              <a:rPr lang="zh-CN" altLang="en-US" sz="2400" b="1" noProof="1">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a:t>
            </a:r>
            <a:endParaRPr lang="zh-CN" altLang="en-US" sz="2400" noProof="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9" name="矩形 18"/>
          <p:cNvSpPr/>
          <p:nvPr/>
        </p:nvSpPr>
        <p:spPr>
          <a:xfrm>
            <a:off x="624993" y="920665"/>
            <a:ext cx="8006080" cy="650875"/>
          </a:xfrm>
          <a:prstGeom prst="rect">
            <a:avLst/>
          </a:prstGeom>
        </p:spPr>
        <p:txBody>
          <a:bodyPr wrap="none">
            <a:spAutoFit/>
          </a:bodyPr>
          <a:lstStyle/>
          <a:p>
            <a:pPr>
              <a:lnSpc>
                <a:spcPct val="130000"/>
              </a:lnSpc>
            </a:pPr>
            <a:r>
              <a:rPr lang="zh-CN" altLang="en-US" sz="2800" b="1" noProof="1">
                <a:latin typeface="微软雅黑" panose="020B0503020204020204" pitchFamily="34" charset="-122"/>
                <a:ea typeface="微软雅黑" panose="020B0503020204020204" pitchFamily="34" charset="-122"/>
                <a:sym typeface="+mn-ea"/>
              </a:rPr>
              <a:t>一、中华文化的形成、</a:t>
            </a:r>
            <a:r>
              <a:rPr lang="zh-CN" altLang="en-US" sz="2800" b="1" noProof="1">
                <a:latin typeface="微软雅黑" panose="020B0503020204020204" pitchFamily="34" charset="-122"/>
                <a:ea typeface="微软雅黑" panose="020B0503020204020204" pitchFamily="34" charset="-122"/>
              </a:rPr>
              <a:t>内容、特点、传承的原因</a:t>
            </a:r>
            <a:r>
              <a:rPr lang="zh-CN" altLang="en-US" sz="2800" b="1" noProof="1">
                <a:latin typeface="微软雅黑" panose="020B0503020204020204" pitchFamily="34" charset="-122"/>
                <a:ea typeface="微软雅黑" panose="020B0503020204020204" pitchFamily="34" charset="-122"/>
                <a:sym typeface="+mn-ea"/>
              </a:rPr>
              <a:t>：</a:t>
            </a:r>
            <a:endParaRPr lang="zh-CN" altLang="en-US" sz="2800" b="1" noProof="1">
              <a:latin typeface="微软雅黑" panose="020B0503020204020204" pitchFamily="34" charset="-122"/>
              <a:ea typeface="微软雅黑" panose="020B0503020204020204" pitchFamily="34" charset="-122"/>
              <a:sym typeface="+mn-ea"/>
            </a:endParaRPr>
          </a:p>
        </p:txBody>
      </p:sp>
      <p:pic>
        <p:nvPicPr>
          <p:cNvPr id="6" name="图片 13"/>
          <p:cNvPicPr>
            <a:picLocks noChangeAspect="1"/>
          </p:cNvPicPr>
          <p:nvPr/>
        </p:nvPicPr>
        <p:blipFill>
          <a:blip r:embed="rId1" cstate="screen"/>
          <a:srcRect/>
          <a:stretch>
            <a:fillRect/>
          </a:stretch>
        </p:blipFill>
        <p:spPr bwMode="auto">
          <a:xfrm rot="-5400000">
            <a:off x="389890" y="1858645"/>
            <a:ext cx="1063625" cy="993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586740" y="2039620"/>
            <a:ext cx="468630" cy="583565"/>
          </a:xfrm>
          <a:prstGeom prst="rect">
            <a:avLst/>
          </a:prstGeom>
          <a:noFill/>
        </p:spPr>
        <p:txBody>
          <a:bodyPr wrap="square" rtlCol="0">
            <a:spAutoFit/>
          </a:bodyPr>
          <a:p>
            <a:r>
              <a:rPr lang="zh-CN" altLang="en-US" sz="3200" b="1">
                <a:solidFill>
                  <a:srgbClr val="FF0000"/>
                </a:solidFill>
              </a:rPr>
              <a:t>壹</a:t>
            </a:r>
            <a:endParaRPr lang="zh-CN" altLang="en-US" sz="3200" b="1">
              <a:solidFill>
                <a:srgbClr val="FF0000"/>
              </a:solidFill>
            </a:endParaRPr>
          </a:p>
        </p:txBody>
      </p:sp>
      <p:pic>
        <p:nvPicPr>
          <p:cNvPr id="5" name="图片 13"/>
          <p:cNvPicPr>
            <a:picLocks noChangeAspect="1"/>
          </p:cNvPicPr>
          <p:nvPr/>
        </p:nvPicPr>
        <p:blipFill>
          <a:blip r:embed="rId1" cstate="screen"/>
          <a:srcRect/>
          <a:stretch>
            <a:fillRect/>
          </a:stretch>
        </p:blipFill>
        <p:spPr bwMode="auto">
          <a:xfrm rot="-5400000">
            <a:off x="448310" y="3169920"/>
            <a:ext cx="1063625" cy="993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p:nvPr/>
        </p:nvSpPr>
        <p:spPr>
          <a:xfrm>
            <a:off x="685165" y="3309620"/>
            <a:ext cx="468630" cy="583565"/>
          </a:xfrm>
          <a:prstGeom prst="rect">
            <a:avLst/>
          </a:prstGeom>
          <a:noFill/>
        </p:spPr>
        <p:txBody>
          <a:bodyPr wrap="square" rtlCol="0">
            <a:spAutoFit/>
          </a:bodyPr>
          <a:p>
            <a:r>
              <a:rPr lang="zh-CN" altLang="en-US" sz="3200" b="1">
                <a:solidFill>
                  <a:srgbClr val="FF0000"/>
                </a:solidFill>
              </a:rPr>
              <a:t>贰</a:t>
            </a:r>
            <a:endParaRPr lang="zh-CN" altLang="en-US" sz="3200" b="1">
              <a:solidFill>
                <a:srgbClr val="FF0000"/>
              </a:solidFill>
            </a:endParaRPr>
          </a:p>
        </p:txBody>
      </p:sp>
      <p:pic>
        <p:nvPicPr>
          <p:cNvPr id="9" name="图片 13"/>
          <p:cNvPicPr>
            <a:picLocks noChangeAspect="1"/>
          </p:cNvPicPr>
          <p:nvPr/>
        </p:nvPicPr>
        <p:blipFill>
          <a:blip r:embed="rId1" cstate="screen"/>
          <a:srcRect/>
          <a:stretch>
            <a:fillRect/>
          </a:stretch>
        </p:blipFill>
        <p:spPr bwMode="auto">
          <a:xfrm rot="-5400000">
            <a:off x="441960" y="4382770"/>
            <a:ext cx="1063625" cy="993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9"/>
          <p:cNvSpPr txBox="1"/>
          <p:nvPr/>
        </p:nvSpPr>
        <p:spPr>
          <a:xfrm>
            <a:off x="678815" y="4522470"/>
            <a:ext cx="468630" cy="583565"/>
          </a:xfrm>
          <a:prstGeom prst="rect">
            <a:avLst/>
          </a:prstGeom>
          <a:noFill/>
        </p:spPr>
        <p:txBody>
          <a:bodyPr wrap="square" rtlCol="0">
            <a:spAutoFit/>
          </a:bodyPr>
          <a:p>
            <a:r>
              <a:rPr lang="zh-CN" altLang="en-US" sz="3200" b="1">
                <a:solidFill>
                  <a:srgbClr val="FF0000"/>
                </a:solidFill>
              </a:rPr>
              <a:t>叁</a:t>
            </a:r>
            <a:endParaRPr lang="zh-CN" altLang="en-US" sz="3200" b="1">
              <a:solidFill>
                <a:srgbClr val="FF0000"/>
              </a:solidFill>
            </a:endParaRPr>
          </a:p>
        </p:txBody>
      </p:sp>
      <p:pic>
        <p:nvPicPr>
          <p:cNvPr id="11" name="图片 13"/>
          <p:cNvPicPr>
            <a:picLocks noChangeAspect="1"/>
          </p:cNvPicPr>
          <p:nvPr/>
        </p:nvPicPr>
        <p:blipFill>
          <a:blip r:embed="rId1" cstate="screen"/>
          <a:srcRect/>
          <a:stretch>
            <a:fillRect/>
          </a:stretch>
        </p:blipFill>
        <p:spPr bwMode="auto">
          <a:xfrm rot="-5400000">
            <a:off x="461010" y="5449570"/>
            <a:ext cx="1063625" cy="993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1"/>
          <p:cNvSpPr txBox="1"/>
          <p:nvPr/>
        </p:nvSpPr>
        <p:spPr>
          <a:xfrm>
            <a:off x="697865" y="5589270"/>
            <a:ext cx="468630" cy="583565"/>
          </a:xfrm>
          <a:prstGeom prst="rect">
            <a:avLst/>
          </a:prstGeom>
          <a:noFill/>
        </p:spPr>
        <p:txBody>
          <a:bodyPr wrap="square" rtlCol="0">
            <a:spAutoFit/>
          </a:bodyPr>
          <a:p>
            <a:r>
              <a:rPr lang="zh-CN" altLang="en-US" sz="3200" b="1">
                <a:solidFill>
                  <a:srgbClr val="FF0000"/>
                </a:solidFill>
              </a:rPr>
              <a:t>肆</a:t>
            </a:r>
            <a:endParaRPr lang="zh-CN" altLang="en-US" sz="3200" b="1">
              <a:solidFill>
                <a:srgbClr val="FF0000"/>
              </a:solidFill>
            </a:endParaRPr>
          </a:p>
        </p:txBody>
      </p:sp>
      <p:sp>
        <p:nvSpPr>
          <p:cNvPr id="14" name="文本框 13"/>
          <p:cNvSpPr txBox="1"/>
          <p:nvPr/>
        </p:nvSpPr>
        <p:spPr>
          <a:xfrm>
            <a:off x="1477010" y="1832610"/>
            <a:ext cx="10434320" cy="1050290"/>
          </a:xfrm>
          <a:prstGeom prst="rect">
            <a:avLst/>
          </a:prstGeom>
          <a:noFill/>
        </p:spPr>
        <p:txBody>
          <a:bodyPr wrap="square" rtlCol="0" anchor="t">
            <a:spAutoFit/>
          </a:bodyPr>
          <a:p>
            <a:pPr>
              <a:lnSpc>
                <a:spcPct val="130000"/>
              </a:lnSpc>
            </a:pPr>
            <a:r>
              <a:rPr lang="en-US" altLang="zh-CN"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形成：</a:t>
            </a:r>
            <a:r>
              <a:rPr lang="zh-CN" altLang="en-US" sz="2400" b="1" i="1" u="sng">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各族人民</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团结互助，相互学习，用自己的勤劳和智慧共同开发建设祖国的大好河山，创造了灿烂的中华文化。</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5" name="文本框 14"/>
          <p:cNvSpPr txBox="1"/>
          <p:nvPr/>
        </p:nvSpPr>
        <p:spPr>
          <a:xfrm>
            <a:off x="1568450" y="3173095"/>
            <a:ext cx="10511155" cy="1050290"/>
          </a:xfrm>
          <a:prstGeom prst="rect">
            <a:avLst/>
          </a:prstGeom>
          <a:noFill/>
        </p:spPr>
        <p:txBody>
          <a:bodyPr wrap="square" rtlCol="0" anchor="t">
            <a:spAutoFit/>
          </a:bodyPr>
          <a:p>
            <a:pPr>
              <a:lnSpc>
                <a:spcPct val="130000"/>
              </a:lnSpc>
            </a:pPr>
            <a:r>
              <a:rPr lang="en-US" altLang="zh-CN"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内容：</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独具特色的</a:t>
            </a:r>
            <a:r>
              <a:rPr lang="zh-CN" altLang="en-US" sz="2400" b="1" i="1" u="sng">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语言文字</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，浩如烟海的</a:t>
            </a:r>
            <a:r>
              <a:rPr lang="zh-CN" altLang="en-US" sz="2400" b="1" i="1" u="sng">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文化典籍</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，名扬世界的</a:t>
            </a:r>
            <a:r>
              <a:rPr lang="zh-CN" altLang="en-US" sz="2400" b="1" i="1" u="sng">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科技艺术</a:t>
            </a:r>
            <a:r>
              <a:rPr lang="zh-CN" altLang="en-US" sz="2400" b="1" i="1" u="sng">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异彩纷呈的</a:t>
            </a:r>
            <a:r>
              <a:rPr lang="zh-CN" altLang="en-US" sz="2400" b="1" i="1" u="sng">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文学艺术</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等。</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6" name="文本框 15"/>
          <p:cNvSpPr txBox="1"/>
          <p:nvPr/>
        </p:nvSpPr>
        <p:spPr>
          <a:xfrm>
            <a:off x="1568450" y="4465320"/>
            <a:ext cx="8933815" cy="570865"/>
          </a:xfrm>
          <a:prstGeom prst="rect">
            <a:avLst/>
          </a:prstGeom>
          <a:noFill/>
        </p:spPr>
        <p:txBody>
          <a:bodyPr wrap="square" rtlCol="0" anchor="t">
            <a:spAutoFit/>
          </a:bodyPr>
          <a:p>
            <a:pPr>
              <a:lnSpc>
                <a:spcPct val="130000"/>
              </a:lnSpc>
            </a:pPr>
            <a:r>
              <a:rPr lang="en-US" altLang="zh-CN"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特点：</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源远流长、博大精深、</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薪火相传</a:t>
            </a:r>
            <a:r>
              <a:rPr lang="zh-CN" altLang="en-US" sz="24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历久弥新</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0" name="图片 19"/>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0" y="0"/>
            <a:ext cx="1132361" cy="1353047"/>
          </a:xfrm>
          <a:prstGeom prst="rect">
            <a:avLst/>
          </a:prstGeom>
        </p:spPr>
      </p:pic>
      <p:sp>
        <p:nvSpPr>
          <p:cNvPr id="21" name="矩形 20"/>
          <p:cNvSpPr/>
          <p:nvPr>
            <p:custDataLst>
              <p:tags r:id="rId4"/>
            </p:custDataLst>
          </p:nvPr>
        </p:nvSpPr>
        <p:spPr>
          <a:xfrm>
            <a:off x="945419" y="353756"/>
            <a:ext cx="2011680" cy="645160"/>
          </a:xfrm>
          <a:prstGeom prst="rect">
            <a:avLst/>
          </a:prstGeom>
        </p:spPr>
        <p:txBody>
          <a:bodyPr wrap="none">
            <a:spAutoFit/>
          </a:bodyPr>
          <a:p>
            <a:pPr>
              <a:defRPr/>
            </a:pPr>
            <a:r>
              <a:rPr lang="zh-CN" altLang="en-US" sz="36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课堂笔记</a:t>
            </a:r>
            <a:endParaRPr lang="zh-CN" altLang="en-US" sz="36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28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7" grpId="0"/>
      <p:bldP spid="15" grpId="0"/>
      <p:bldP spid="10" grpId="0"/>
      <p:bldP spid="16" grpId="0"/>
      <p:bldP spid="12" grpId="0"/>
      <p:bldP spid="162833" grpId="0"/>
      <p:bldP spid="3" grpId="1"/>
      <p:bldP spid="14" grpId="1"/>
      <p:bldP spid="7" grpId="1"/>
      <p:bldP spid="15" grpId="1"/>
      <p:bldP spid="10" grpId="1"/>
      <p:bldP spid="16" grpId="1"/>
      <p:bldP spid="12" grpId="1"/>
      <p:bldP spid="16283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nvPicPr>
        <p:blipFill>
          <a:blip r:embed="rId1"/>
          <a:stretch>
            <a:fillRect/>
          </a:stretch>
        </p:blipFill>
        <p:spPr>
          <a:xfrm>
            <a:off x="7853045" y="944880"/>
            <a:ext cx="4095750" cy="5128260"/>
          </a:xfrm>
          <a:prstGeom prst="rect">
            <a:avLst/>
          </a:prstGeom>
          <a:noFill/>
          <a:ln w="9525">
            <a:noFill/>
          </a:ln>
        </p:spPr>
      </p:pic>
      <p:sp>
        <p:nvSpPr>
          <p:cNvPr id="4" name="文本框 3"/>
          <p:cNvSpPr txBox="1"/>
          <p:nvPr/>
        </p:nvSpPr>
        <p:spPr>
          <a:xfrm>
            <a:off x="726440" y="215265"/>
            <a:ext cx="7313930" cy="583565"/>
          </a:xfrm>
          <a:prstGeom prst="rect">
            <a:avLst/>
          </a:prstGeom>
          <a:noFill/>
        </p:spPr>
        <p:txBody>
          <a:bodyPr wrap="square" rtlCol="0" anchor="t">
            <a:spAutoFit/>
          </a:bodyPr>
          <a:p>
            <a:pPr algn="l">
              <a:buClrTx/>
              <a:buSzTx/>
              <a:buFontTx/>
              <a:defRPr/>
            </a:pPr>
            <a:r>
              <a:rPr lang="zh-CN" altLang="en-US" sz="32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江南三大名城：扬州、苏州、杭州</a:t>
            </a:r>
            <a:endParaRPr lang="zh-CN" altLang="en-US" sz="32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文本框 4"/>
          <p:cNvSpPr txBox="1"/>
          <p:nvPr/>
        </p:nvSpPr>
        <p:spPr>
          <a:xfrm>
            <a:off x="1379855" y="1834515"/>
            <a:ext cx="2955290" cy="1715135"/>
          </a:xfrm>
          <a:prstGeom prst="rect">
            <a:avLst/>
          </a:prstGeom>
          <a:noFill/>
        </p:spPr>
        <p:txBody>
          <a:bodyPr wrap="square" rtlCol="0" anchor="t">
            <a:noAutofit/>
          </a:bodyPr>
          <a:p>
            <a:r>
              <a:rPr lang="zh-CN" altLang="en-US" sz="2400"/>
              <a:t>江南好，</a:t>
            </a:r>
            <a:endParaRPr lang="zh-CN" altLang="en-US" sz="2400"/>
          </a:p>
          <a:p>
            <a:r>
              <a:rPr lang="zh-CN" altLang="en-US" sz="2400"/>
              <a:t>风景旧曾谙;</a:t>
            </a:r>
            <a:endParaRPr lang="zh-CN" altLang="en-US" sz="2400"/>
          </a:p>
          <a:p>
            <a:r>
              <a:rPr lang="zh-CN" altLang="en-US" sz="2400"/>
              <a:t>日出江花红胜火，</a:t>
            </a:r>
            <a:endParaRPr lang="zh-CN" altLang="en-US" sz="2400"/>
          </a:p>
          <a:p>
            <a:r>
              <a:rPr lang="zh-CN" altLang="en-US" sz="2400"/>
              <a:t>春来江水绿如蓝。</a:t>
            </a:r>
            <a:endParaRPr lang="zh-CN" altLang="en-US" sz="2400"/>
          </a:p>
          <a:p>
            <a:r>
              <a:rPr lang="zh-CN" altLang="en-US" sz="2400"/>
              <a:t>能不忆江南?</a:t>
            </a:r>
            <a:endParaRPr lang="zh-CN" altLang="en-US" sz="2400"/>
          </a:p>
          <a:p>
            <a:r>
              <a:rPr lang="zh-CN" altLang="en-US" sz="2400"/>
              <a:t>江南忆，</a:t>
            </a:r>
            <a:endParaRPr lang="zh-CN" altLang="en-US" sz="2400"/>
          </a:p>
          <a:p>
            <a:r>
              <a:rPr lang="zh-CN" altLang="en-US" sz="2400">
                <a:solidFill>
                  <a:srgbClr val="C00000"/>
                </a:solidFill>
              </a:rPr>
              <a:t>最忆是杭州;</a:t>
            </a:r>
            <a:endParaRPr lang="zh-CN" altLang="en-US" sz="2400">
              <a:solidFill>
                <a:srgbClr val="C00000"/>
              </a:solidFill>
            </a:endParaRPr>
          </a:p>
          <a:p>
            <a:r>
              <a:rPr lang="zh-CN" altLang="en-US" sz="2400"/>
              <a:t>山寺月中寻桂子，</a:t>
            </a:r>
            <a:endParaRPr lang="zh-CN" altLang="en-US" sz="2400"/>
          </a:p>
          <a:p>
            <a:r>
              <a:rPr lang="zh-CN" altLang="en-US" sz="2400"/>
              <a:t>郡亭枕上看潮头。</a:t>
            </a:r>
            <a:endParaRPr lang="zh-CN" altLang="en-US" sz="2400"/>
          </a:p>
          <a:p>
            <a:r>
              <a:rPr lang="zh-CN" altLang="en-US" sz="2400">
                <a:solidFill>
                  <a:srgbClr val="C00000"/>
                </a:solidFill>
              </a:rPr>
              <a:t>何日更重游！</a:t>
            </a:r>
            <a:endParaRPr lang="zh-CN" altLang="en-US" sz="2400">
              <a:solidFill>
                <a:srgbClr val="C00000"/>
              </a:solidFill>
            </a:endParaRPr>
          </a:p>
        </p:txBody>
      </p:sp>
      <p:sp>
        <p:nvSpPr>
          <p:cNvPr id="6" name="文本框 5"/>
          <p:cNvSpPr txBox="1"/>
          <p:nvPr/>
        </p:nvSpPr>
        <p:spPr>
          <a:xfrm>
            <a:off x="1379855" y="1268730"/>
            <a:ext cx="2788285" cy="460375"/>
          </a:xfrm>
          <a:prstGeom prst="rect">
            <a:avLst/>
          </a:prstGeom>
          <a:noFill/>
        </p:spPr>
        <p:txBody>
          <a:bodyPr wrap="square" rtlCol="0" anchor="t">
            <a:spAutoFit/>
          </a:bodyPr>
          <a:p>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忆江南</a:t>
            </a:r>
            <a:r>
              <a:rPr lang="en-US" altLang="zh-CN" sz="24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a:latin typeface="微软雅黑" panose="020B0503020204020204" pitchFamily="34" charset="-122"/>
                <a:ea typeface="微软雅黑" panose="020B0503020204020204" pitchFamily="34" charset="-122"/>
                <a:cs typeface="微软雅黑" panose="020B0503020204020204" pitchFamily="34" charset="-122"/>
              </a:rPr>
              <a:t>唐.白居易</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2000" advClick="0" advTm="0"/>
    </mc:Choice>
    <mc:Fallback>
      <p:transition advClick="0" advTm="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custDataLst>
              <p:tags r:id="rId1"/>
            </p:custDataLst>
          </p:nvPr>
        </p:nvSpPr>
        <p:spPr>
          <a:xfrm>
            <a:off x="175260" y="215265"/>
            <a:ext cx="11940540" cy="829945"/>
          </a:xfrm>
          <a:prstGeom prst="rect">
            <a:avLst/>
          </a:prstGeom>
          <a:noFill/>
        </p:spPr>
        <p:txBody>
          <a:bodyPr wrap="square" rtlCol="0" anchor="t">
            <a:spAutoFit/>
          </a:bodyPr>
          <a:p>
            <a:pPr>
              <a:buClrTx/>
              <a:buSzTx/>
              <a:buFontTx/>
              <a:defRPr/>
            </a:pPr>
            <a:r>
              <a:rPr lang="zh-CN" altLang="en-US" sz="24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读了唐朝大诗人白居易的《忆江南》及亚运会</a:t>
            </a:r>
            <a:r>
              <a:rPr lang="zh-CN" altLang="en-US" sz="24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sym typeface="+mn-ea"/>
              </a:rPr>
              <a:t>将</a:t>
            </a:r>
            <a:r>
              <a:rPr lang="zh-CN" altLang="en-US" sz="24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在此举行，同学们对杭州很向往，于是某学校组织了一次</a:t>
            </a:r>
            <a:r>
              <a:rPr lang="en-US" altLang="zh-CN" sz="24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4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文化之旅</a:t>
            </a:r>
            <a:r>
              <a:rPr lang="en-US" altLang="zh-CN" sz="24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4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研学活动，来到杭州以下几个地方</a:t>
            </a:r>
            <a:r>
              <a:rPr lang="en-US" altLang="zh-CN" sz="24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a:t>
            </a:r>
            <a:endParaRPr lang="en-US" altLang="zh-CN" sz="24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文本框 6"/>
          <p:cNvSpPr txBox="1"/>
          <p:nvPr/>
        </p:nvSpPr>
        <p:spPr>
          <a:xfrm>
            <a:off x="115570" y="3954780"/>
            <a:ext cx="4330065" cy="1229995"/>
          </a:xfrm>
          <a:prstGeom prst="rect">
            <a:avLst/>
          </a:prstGeom>
          <a:solidFill>
            <a:schemeClr val="accent2">
              <a:lumMod val="20000"/>
              <a:lumOff val="80000"/>
            </a:schemeClr>
          </a:solidFill>
        </p:spPr>
        <p:txBody>
          <a:bodyPr wrap="square" rtlCol="0" anchor="t">
            <a:spAutoFit/>
          </a:bodyPr>
          <a:p>
            <a:r>
              <a:rPr lang="zh-CN" altLang="en-US" sz="2000" b="1">
                <a:solidFill>
                  <a:srgbClr val="C00000"/>
                </a:solidFill>
              </a:rPr>
              <a:t>“百年百大考古发现”之良渚遗址</a:t>
            </a:r>
            <a:endParaRPr lang="zh-CN" altLang="en-US" sz="2000">
              <a:solidFill>
                <a:srgbClr val="C00000"/>
              </a:solidFill>
            </a:endParaRPr>
          </a:p>
          <a:p>
            <a:r>
              <a:rPr lang="zh-CN" altLang="en-US"/>
              <a:t>良渚古城遗址有着规模宏大的城址、功能复杂的外围水利系统、分等级墓地（含祭坛）等一系列遗址</a:t>
            </a:r>
            <a:endParaRPr lang="zh-CN" altLang="en-US"/>
          </a:p>
        </p:txBody>
      </p:sp>
      <p:pic>
        <p:nvPicPr>
          <p:cNvPr id="101" name="图片 100"/>
          <p:cNvPicPr/>
          <p:nvPr>
            <p:custDataLst>
              <p:tags r:id="rId2"/>
            </p:custDataLst>
          </p:nvPr>
        </p:nvPicPr>
        <p:blipFill>
          <a:blip r:embed="rId3"/>
          <a:stretch>
            <a:fillRect/>
          </a:stretch>
        </p:blipFill>
        <p:spPr>
          <a:xfrm>
            <a:off x="115570" y="1516380"/>
            <a:ext cx="4330700" cy="2438400"/>
          </a:xfrm>
          <a:prstGeom prst="rect">
            <a:avLst/>
          </a:prstGeom>
          <a:noFill/>
          <a:ln w="9525">
            <a:noFill/>
          </a:ln>
        </p:spPr>
      </p:pic>
      <p:pic>
        <p:nvPicPr>
          <p:cNvPr id="102" name="图片 101"/>
          <p:cNvPicPr/>
          <p:nvPr>
            <p:custDataLst>
              <p:tags r:id="rId4"/>
            </p:custDataLst>
          </p:nvPr>
        </p:nvPicPr>
        <p:blipFill>
          <a:blip r:embed="rId5"/>
          <a:stretch>
            <a:fillRect/>
          </a:stretch>
        </p:blipFill>
        <p:spPr>
          <a:xfrm>
            <a:off x="4507865" y="1516380"/>
            <a:ext cx="3863340" cy="2438400"/>
          </a:xfrm>
          <a:prstGeom prst="rect">
            <a:avLst/>
          </a:prstGeom>
          <a:noFill/>
          <a:ln w="9525">
            <a:noFill/>
          </a:ln>
        </p:spPr>
      </p:pic>
      <p:sp>
        <p:nvSpPr>
          <p:cNvPr id="8" name="文本框 7"/>
          <p:cNvSpPr txBox="1"/>
          <p:nvPr/>
        </p:nvSpPr>
        <p:spPr>
          <a:xfrm>
            <a:off x="4507865" y="3954780"/>
            <a:ext cx="3862705" cy="1229995"/>
          </a:xfrm>
          <a:prstGeom prst="rect">
            <a:avLst/>
          </a:prstGeom>
          <a:solidFill>
            <a:schemeClr val="accent1">
              <a:lumMod val="20000"/>
              <a:lumOff val="80000"/>
            </a:schemeClr>
          </a:solidFill>
        </p:spPr>
        <p:txBody>
          <a:bodyPr wrap="square" rtlCol="0" anchor="t">
            <a:spAutoFit/>
          </a:bodyPr>
          <a:p>
            <a:pPr indent="0" algn="ctr" fontAlgn="auto">
              <a:buClrTx/>
              <a:buSzTx/>
              <a:buFontTx/>
              <a:buNone/>
            </a:pPr>
            <a:r>
              <a:rPr lang="zh-CN" altLang="en-US" sz="2000" b="1">
                <a:solidFill>
                  <a:srgbClr val="C00000"/>
                </a:solidFill>
              </a:rPr>
              <a:t>杭州革命烈士纪念馆</a:t>
            </a:r>
            <a:endParaRPr lang="zh-CN" altLang="en-US" sz="2000" b="1">
              <a:solidFill>
                <a:srgbClr val="C00000"/>
              </a:solidFill>
            </a:endParaRPr>
          </a:p>
          <a:p>
            <a:pPr indent="0" fontAlgn="auto">
              <a:buClrTx/>
              <a:buSzTx/>
              <a:buFontTx/>
              <a:buNone/>
            </a:pPr>
            <a:r>
              <a:rPr lang="zh-CN" altLang="en-US"/>
              <a:t>杭州市革命烈士纪念馆是以历史为线索，穿插革命烈士的事迹的形式展示了2500多名英烈的英勇事迹。</a:t>
            </a:r>
            <a:endParaRPr lang="zh-CN" altLang="en-US"/>
          </a:p>
        </p:txBody>
      </p:sp>
      <p:pic>
        <p:nvPicPr>
          <p:cNvPr id="104" name="图片 103"/>
          <p:cNvPicPr/>
          <p:nvPr>
            <p:custDataLst>
              <p:tags r:id="rId6"/>
            </p:custDataLst>
          </p:nvPr>
        </p:nvPicPr>
        <p:blipFill>
          <a:blip r:embed="rId7"/>
          <a:stretch>
            <a:fillRect/>
          </a:stretch>
        </p:blipFill>
        <p:spPr>
          <a:xfrm>
            <a:off x="8404225" y="1516380"/>
            <a:ext cx="3750310" cy="2438400"/>
          </a:xfrm>
          <a:prstGeom prst="rect">
            <a:avLst/>
          </a:prstGeom>
          <a:noFill/>
          <a:ln w="9525">
            <a:noFill/>
          </a:ln>
        </p:spPr>
      </p:pic>
      <p:sp>
        <p:nvSpPr>
          <p:cNvPr id="9" name="文本框 8"/>
          <p:cNvSpPr txBox="1"/>
          <p:nvPr>
            <p:custDataLst>
              <p:tags r:id="rId8"/>
            </p:custDataLst>
          </p:nvPr>
        </p:nvSpPr>
        <p:spPr>
          <a:xfrm>
            <a:off x="8403590" y="3954780"/>
            <a:ext cx="3741420" cy="1229995"/>
          </a:xfrm>
          <a:prstGeom prst="rect">
            <a:avLst/>
          </a:prstGeom>
          <a:solidFill>
            <a:schemeClr val="accent1">
              <a:lumMod val="20000"/>
              <a:lumOff val="80000"/>
            </a:schemeClr>
          </a:solidFill>
        </p:spPr>
        <p:txBody>
          <a:bodyPr wrap="square" rtlCol="0" anchor="t">
            <a:spAutoFit/>
          </a:bodyPr>
          <a:p>
            <a:pPr indent="0" algn="ctr" fontAlgn="auto">
              <a:buClrTx/>
              <a:buSzTx/>
              <a:buFontTx/>
              <a:buNone/>
            </a:pPr>
            <a:r>
              <a:rPr lang="zh-CN" altLang="en-US" sz="2000" b="1">
                <a:solidFill>
                  <a:srgbClr val="C00000"/>
                </a:solidFill>
              </a:rPr>
              <a:t>杭州历史博物馆</a:t>
            </a:r>
            <a:endParaRPr lang="zh-CN" altLang="en-US" sz="2000" b="1">
              <a:solidFill>
                <a:srgbClr val="C00000"/>
              </a:solidFill>
            </a:endParaRPr>
          </a:p>
          <a:p>
            <a:pPr indent="0" fontAlgn="auto">
              <a:buClrTx/>
              <a:buSzTx/>
              <a:buFontTx/>
              <a:buNone/>
            </a:pPr>
            <a:r>
              <a:rPr lang="zh-CN" altLang="en-US"/>
              <a:t>观看</a:t>
            </a:r>
            <a:r>
              <a:rPr lang="zh-CN" altLang="en-US">
                <a:solidFill>
                  <a:srgbClr val="C00000"/>
                </a:solidFill>
              </a:rPr>
              <a:t>《青春心向党</a:t>
            </a:r>
            <a:r>
              <a:rPr lang="en-US" altLang="zh-CN">
                <a:solidFill>
                  <a:srgbClr val="C00000"/>
                </a:solidFill>
              </a:rPr>
              <a:t> </a:t>
            </a:r>
            <a:r>
              <a:rPr lang="zh-CN" altLang="en-US">
                <a:solidFill>
                  <a:srgbClr val="C00000"/>
                </a:solidFill>
              </a:rPr>
              <a:t>礼赞二十大》</a:t>
            </a:r>
            <a:r>
              <a:rPr lang="zh-CN" altLang="en-US"/>
              <a:t>及观看</a:t>
            </a:r>
            <a:r>
              <a:rPr lang="zh-CN" altLang="en-US">
                <a:solidFill>
                  <a:srgbClr val="C00000"/>
                </a:solidFill>
              </a:rPr>
              <a:t>社会主义核心价值观</a:t>
            </a:r>
            <a:r>
              <a:rPr lang="zh-CN" altLang="en-US"/>
              <a:t>的展板和</a:t>
            </a:r>
            <a:r>
              <a:rPr lang="zh-CN" altLang="en-US"/>
              <a:t>进行知识</a:t>
            </a:r>
            <a:r>
              <a:rPr lang="zh-CN" altLang="en-US"/>
              <a:t>问答</a:t>
            </a:r>
            <a:endParaRPr lang="zh-CN" altLang="en-US"/>
          </a:p>
        </p:txBody>
      </p:sp>
      <p:cxnSp>
        <p:nvCxnSpPr>
          <p:cNvPr id="10" name="直接连接符 9"/>
          <p:cNvCxnSpPr/>
          <p:nvPr/>
        </p:nvCxnSpPr>
        <p:spPr>
          <a:xfrm>
            <a:off x="106045" y="1150620"/>
            <a:ext cx="11736070" cy="19685"/>
          </a:xfrm>
          <a:prstGeom prst="line">
            <a:avLst/>
          </a:prstGeom>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9"/>
            </p:custDataLst>
          </p:nvPr>
        </p:nvSpPr>
        <p:spPr>
          <a:xfrm>
            <a:off x="1704975" y="6173470"/>
            <a:ext cx="10137140" cy="645160"/>
          </a:xfrm>
          <a:prstGeom prst="rect">
            <a:avLst/>
          </a:prstGeom>
          <a:noFill/>
        </p:spPr>
        <p:txBody>
          <a:bodyPr wrap="square" rtlCol="0">
            <a:spAutoFit/>
          </a:bodyPr>
          <a:p>
            <a:pPr indent="0" fontAlgn="auto">
              <a:lnSpc>
                <a:spcPct val="150000"/>
              </a:lnSpc>
            </a:pPr>
            <a:r>
              <a:rPr lang="zh-CN" altLang="en-US" sz="2400" b="1"/>
              <a:t>问题：</a:t>
            </a:r>
            <a:r>
              <a:rPr lang="zh-CN" altLang="en-US" sz="2400" b="1">
                <a:sym typeface="+mn-ea"/>
              </a:rPr>
              <a:t>同学们的这次</a:t>
            </a:r>
            <a:r>
              <a:rPr lang="zh-CN" altLang="en-US" sz="2400" b="1">
                <a:sym typeface="+mn-ea"/>
              </a:rPr>
              <a:t>“文化之旅”学习了哪些文化</a:t>
            </a:r>
            <a:r>
              <a:rPr lang="zh-CN" altLang="en-US" sz="2400" b="1">
                <a:sym typeface="+mn-ea"/>
              </a:rPr>
              <a:t>？</a:t>
            </a:r>
            <a:endParaRPr lang="zh-CN" altLang="en-US" sz="2400" b="1">
              <a:sym typeface="+mn-ea"/>
            </a:endParaRPr>
          </a:p>
        </p:txBody>
      </p:sp>
      <p:cxnSp>
        <p:nvCxnSpPr>
          <p:cNvPr id="12" name="直接连接符 11"/>
          <p:cNvCxnSpPr/>
          <p:nvPr/>
        </p:nvCxnSpPr>
        <p:spPr>
          <a:xfrm>
            <a:off x="233045" y="5452745"/>
            <a:ext cx="11736070" cy="19685"/>
          </a:xfrm>
          <a:prstGeom prst="line">
            <a:avLst/>
          </a:prstGeom>
        </p:spPr>
        <p:style>
          <a:lnRef idx="1">
            <a:schemeClr val="accent1"/>
          </a:lnRef>
          <a:fillRef idx="0">
            <a:schemeClr val="accent1"/>
          </a:fillRef>
          <a:effectRef idx="0">
            <a:schemeClr val="accent1"/>
          </a:effectRef>
          <a:fontRef idx="minor">
            <a:schemeClr val="tx1"/>
          </a:fontRef>
        </p:style>
      </p:cxnSp>
      <p:sp>
        <p:nvSpPr>
          <p:cNvPr id="14" name="流程图: 联系 13"/>
          <p:cNvSpPr/>
          <p:nvPr/>
        </p:nvSpPr>
        <p:spPr>
          <a:xfrm>
            <a:off x="1823085" y="5346065"/>
            <a:ext cx="243840" cy="244475"/>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流程图: 联系 14"/>
          <p:cNvSpPr/>
          <p:nvPr/>
        </p:nvSpPr>
        <p:spPr>
          <a:xfrm>
            <a:off x="6093460" y="5330190"/>
            <a:ext cx="243840" cy="244475"/>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流程图: 联系 15"/>
          <p:cNvSpPr/>
          <p:nvPr/>
        </p:nvSpPr>
        <p:spPr>
          <a:xfrm>
            <a:off x="9668510" y="5371465"/>
            <a:ext cx="243840" cy="244475"/>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866775" y="5674360"/>
            <a:ext cx="2770505" cy="460375"/>
          </a:xfrm>
          <a:prstGeom prst="rect">
            <a:avLst/>
          </a:prstGeom>
          <a:noFill/>
        </p:spPr>
        <p:txBody>
          <a:bodyPr wrap="square" rtlCol="0">
            <a:spAutoFit/>
          </a:bodyPr>
          <a:p>
            <a:r>
              <a:rPr lang="zh-CN" altLang="en-US" sz="2400" b="1">
                <a:solidFill>
                  <a:srgbClr val="C00000"/>
                </a:solidFill>
              </a:rPr>
              <a:t>中华优秀传统文化</a:t>
            </a:r>
            <a:endParaRPr lang="zh-CN" altLang="en-US" sz="2400" b="1">
              <a:solidFill>
                <a:srgbClr val="C00000"/>
              </a:solidFill>
            </a:endParaRPr>
          </a:p>
        </p:txBody>
      </p:sp>
      <p:sp>
        <p:nvSpPr>
          <p:cNvPr id="18" name="文本框 17"/>
          <p:cNvSpPr txBox="1"/>
          <p:nvPr/>
        </p:nvSpPr>
        <p:spPr>
          <a:xfrm>
            <a:off x="5639435" y="5643880"/>
            <a:ext cx="2010410" cy="460375"/>
          </a:xfrm>
          <a:prstGeom prst="rect">
            <a:avLst/>
          </a:prstGeom>
          <a:noFill/>
        </p:spPr>
        <p:txBody>
          <a:bodyPr wrap="square" rtlCol="0">
            <a:spAutoFit/>
          </a:bodyPr>
          <a:p>
            <a:r>
              <a:rPr lang="zh-CN" altLang="en-US" sz="2400" b="1">
                <a:solidFill>
                  <a:srgbClr val="C00000"/>
                </a:solidFill>
              </a:rPr>
              <a:t>革命</a:t>
            </a:r>
            <a:r>
              <a:rPr lang="zh-CN" altLang="en-US" sz="2400" b="1">
                <a:solidFill>
                  <a:srgbClr val="C00000"/>
                </a:solidFill>
              </a:rPr>
              <a:t>文化</a:t>
            </a:r>
            <a:endParaRPr lang="zh-CN" altLang="en-US" sz="2400" b="1">
              <a:solidFill>
                <a:srgbClr val="C00000"/>
              </a:solidFill>
            </a:endParaRPr>
          </a:p>
        </p:txBody>
      </p:sp>
      <p:sp>
        <p:nvSpPr>
          <p:cNvPr id="19" name="文本框 18"/>
          <p:cNvSpPr txBox="1"/>
          <p:nvPr/>
        </p:nvSpPr>
        <p:spPr>
          <a:xfrm>
            <a:off x="8604885" y="5713730"/>
            <a:ext cx="2770505" cy="460375"/>
          </a:xfrm>
          <a:prstGeom prst="rect">
            <a:avLst/>
          </a:prstGeom>
          <a:noFill/>
        </p:spPr>
        <p:txBody>
          <a:bodyPr wrap="square" rtlCol="0">
            <a:spAutoFit/>
          </a:bodyPr>
          <a:p>
            <a:r>
              <a:rPr lang="zh-CN" altLang="en-US" sz="2400" b="1">
                <a:solidFill>
                  <a:srgbClr val="C00000"/>
                </a:solidFill>
              </a:rPr>
              <a:t>社会主义</a:t>
            </a:r>
            <a:r>
              <a:rPr lang="zh-CN" altLang="en-US" sz="2400" b="1">
                <a:solidFill>
                  <a:srgbClr val="C00000"/>
                </a:solidFill>
              </a:rPr>
              <a:t>先进文化</a:t>
            </a:r>
            <a:endParaRPr lang="zh-CN" altLang="en-US" sz="2400" b="1">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P spid="15" grpId="0" animBg="1"/>
      <p:bldP spid="18" grpId="0"/>
      <p:bldP spid="16" grpId="0" animBg="1"/>
      <p:bldP spid="19" grpId="0"/>
      <p:bldP spid="14" grpId="1" animBg="1"/>
      <p:bldP spid="17" grpId="1"/>
      <p:bldP spid="15" grpId="1" animBg="1"/>
      <p:bldP spid="18" grpId="1"/>
      <p:bldP spid="16" grpId="1" animBg="1"/>
      <p:bldP spid="19"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979420" y="213995"/>
            <a:ext cx="5960110" cy="706755"/>
          </a:xfrm>
          <a:prstGeom prst="rect">
            <a:avLst/>
          </a:prstGeom>
          <a:noFill/>
          <a:ln w="12700" cmpd="sng">
            <a:noFill/>
            <a:prstDash val="solid"/>
          </a:ln>
        </p:spPr>
        <p:txBody>
          <a:bodyPr wrap="square" rtlCol="0">
            <a:spAutoFit/>
          </a:bodyPr>
          <a:p>
            <a:pPr marR="0" indent="0" algn="dist" defTabSz="914400" fontAlgn="auto">
              <a:lnSpc>
                <a:spcPct val="100000"/>
              </a:lnSpc>
              <a:spcBef>
                <a:spcPts val="0"/>
              </a:spcBef>
              <a:spcAft>
                <a:spcPts val="0"/>
              </a:spcAft>
              <a:buClrTx/>
              <a:buSzTx/>
              <a:buFontTx/>
              <a:buNone/>
              <a:defRPr/>
            </a:pPr>
            <a:r>
              <a:rPr kumimoji="0" lang="zh-CN" altLang="en-US" sz="4000" b="1" i="0" kern="1200" cap="none" spc="0" normalizeH="0" baseline="0" noProof="0">
                <a:solidFill>
                  <a:srgbClr val="C00000"/>
                </a:solidFill>
                <a:latin typeface="楷体" panose="02010609060101010101" pitchFamily="49" charset="-122"/>
                <a:ea typeface="楷体" panose="02010609060101010101" pitchFamily="49" charset="-122"/>
                <a:cs typeface="+mn-cs"/>
                <a:sym typeface="方正宋刻本秀楷简体" panose="02000000000000000000" pitchFamily="2" charset="-122"/>
              </a:rPr>
              <a:t>中国特色社会主义文化</a:t>
            </a:r>
            <a:endParaRPr kumimoji="0" lang="zh-CN" altLang="en-US" sz="4000" b="1" i="0" kern="1200" cap="none" spc="0" normalizeH="0" baseline="0" noProof="0">
              <a:solidFill>
                <a:srgbClr val="C00000"/>
              </a:solidFill>
              <a:latin typeface="楷体" panose="02010609060101010101" pitchFamily="49" charset="-122"/>
              <a:ea typeface="楷体" panose="02010609060101010101" pitchFamily="49" charset="-122"/>
              <a:cs typeface="+mn-cs"/>
              <a:sym typeface="方正宋刻本秀楷简体" panose="02000000000000000000" pitchFamily="2" charset="-122"/>
            </a:endParaRPr>
          </a:p>
        </p:txBody>
      </p:sp>
      <p:sp>
        <p:nvSpPr>
          <p:cNvPr id="209" name="椭圆 208"/>
          <p:cNvSpPr/>
          <p:nvPr/>
        </p:nvSpPr>
        <p:spPr>
          <a:xfrm>
            <a:off x="4161473" y="1901190"/>
            <a:ext cx="3594100" cy="3594100"/>
          </a:xfrm>
          <a:prstGeom prst="ellipse">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0" name="菱形 209"/>
          <p:cNvSpPr/>
          <p:nvPr/>
        </p:nvSpPr>
        <p:spPr>
          <a:xfrm>
            <a:off x="457200" y="1574800"/>
            <a:ext cx="901700" cy="901700"/>
          </a:xfrm>
          <a:prstGeom prst="diamond">
            <a:avLst/>
          </a:prstGeom>
          <a:solidFill>
            <a:schemeClr val="tx1">
              <a:lumMod val="85000"/>
              <a:lumOff val="1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a:latin typeface="方正宋刻本秀楷简体" panose="02000000000000000000" pitchFamily="2" charset="-122"/>
                <a:ea typeface="方正宋刻本秀楷简体" panose="02000000000000000000" pitchFamily="2" charset="-122"/>
                <a:sym typeface="方正宋刻本秀楷简体" panose="02000000000000000000" pitchFamily="2" charset="-122"/>
              </a:rPr>
              <a:t>壹</a:t>
            </a:r>
            <a:endParaRPr lang="zh-CN" altLang="en-US" sz="2000" b="1">
              <a:latin typeface="方正宋刻本秀楷简体" panose="02000000000000000000" pitchFamily="2" charset="-122"/>
              <a:ea typeface="方正宋刻本秀楷简体" panose="02000000000000000000" pitchFamily="2" charset="-122"/>
              <a:sym typeface="方正宋刻本秀楷简体" panose="02000000000000000000" pitchFamily="2" charset="-122"/>
            </a:endParaRPr>
          </a:p>
        </p:txBody>
      </p:sp>
      <p:sp>
        <p:nvSpPr>
          <p:cNvPr id="211" name="菱形 210"/>
          <p:cNvSpPr/>
          <p:nvPr/>
        </p:nvSpPr>
        <p:spPr>
          <a:xfrm>
            <a:off x="386080" y="4078605"/>
            <a:ext cx="901700" cy="901700"/>
          </a:xfrm>
          <a:prstGeom prst="diamond">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a:solidFill>
                  <a:schemeClr val="tx1">
                    <a:lumMod val="85000"/>
                    <a:lumOff val="15000"/>
                  </a:schemeClr>
                </a:solidFill>
                <a:latin typeface="方正宋刻本秀楷简体" panose="02000000000000000000" pitchFamily="2" charset="-122"/>
                <a:ea typeface="方正宋刻本秀楷简体" panose="02000000000000000000" pitchFamily="2" charset="-122"/>
                <a:sym typeface="方正宋刻本秀楷简体" panose="02000000000000000000" pitchFamily="2" charset="-122"/>
              </a:rPr>
              <a:t>贰</a:t>
            </a:r>
            <a:endParaRPr lang="zh-CN" altLang="en-US" sz="2000" b="1">
              <a:solidFill>
                <a:schemeClr val="tx1">
                  <a:lumMod val="85000"/>
                  <a:lumOff val="15000"/>
                </a:schemeClr>
              </a:solidFill>
              <a:latin typeface="方正宋刻本秀楷简体" panose="02000000000000000000" pitchFamily="2" charset="-122"/>
              <a:ea typeface="方正宋刻本秀楷简体" panose="02000000000000000000" pitchFamily="2" charset="-122"/>
              <a:sym typeface="方正宋刻本秀楷简体" panose="02000000000000000000" pitchFamily="2" charset="-122"/>
            </a:endParaRPr>
          </a:p>
        </p:txBody>
      </p:sp>
      <p:sp>
        <p:nvSpPr>
          <p:cNvPr id="212" name="菱形 211"/>
          <p:cNvSpPr/>
          <p:nvPr/>
        </p:nvSpPr>
        <p:spPr>
          <a:xfrm>
            <a:off x="10743565" y="1574800"/>
            <a:ext cx="901700" cy="901700"/>
          </a:xfrm>
          <a:prstGeom prst="diamond">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a:solidFill>
                  <a:schemeClr val="tx1">
                    <a:lumMod val="85000"/>
                    <a:lumOff val="15000"/>
                  </a:schemeClr>
                </a:solidFill>
                <a:latin typeface="方正宋刻本秀楷简体" panose="02000000000000000000" pitchFamily="2" charset="-122"/>
                <a:ea typeface="方正宋刻本秀楷简体" panose="02000000000000000000" pitchFamily="2" charset="-122"/>
                <a:sym typeface="方正宋刻本秀楷简体" panose="02000000000000000000" pitchFamily="2" charset="-122"/>
              </a:rPr>
              <a:t>叁</a:t>
            </a:r>
            <a:endParaRPr lang="zh-CN" altLang="en-US" sz="2000" b="1">
              <a:solidFill>
                <a:schemeClr val="tx1">
                  <a:lumMod val="85000"/>
                  <a:lumOff val="15000"/>
                </a:schemeClr>
              </a:solidFill>
              <a:latin typeface="方正宋刻本秀楷简体" panose="02000000000000000000" pitchFamily="2" charset="-122"/>
              <a:ea typeface="方正宋刻本秀楷简体" panose="02000000000000000000" pitchFamily="2" charset="-122"/>
              <a:sym typeface="方正宋刻本秀楷简体" panose="02000000000000000000" pitchFamily="2" charset="-122"/>
            </a:endParaRPr>
          </a:p>
        </p:txBody>
      </p:sp>
      <p:sp>
        <p:nvSpPr>
          <p:cNvPr id="215" name="菱形 214"/>
          <p:cNvSpPr/>
          <p:nvPr/>
        </p:nvSpPr>
        <p:spPr>
          <a:xfrm>
            <a:off x="10833100" y="4078605"/>
            <a:ext cx="901700" cy="901700"/>
          </a:xfrm>
          <a:prstGeom prst="diamond">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a:latin typeface="方正宋刻本秀楷简体" panose="02000000000000000000" pitchFamily="2" charset="-122"/>
                <a:ea typeface="方正宋刻本秀楷简体" panose="02000000000000000000" pitchFamily="2" charset="-122"/>
                <a:sym typeface="方正宋刻本秀楷简体" panose="02000000000000000000" pitchFamily="2" charset="-122"/>
              </a:rPr>
              <a:t>肆</a:t>
            </a:r>
            <a:endParaRPr lang="zh-CN" altLang="en-US" sz="2000" b="1">
              <a:latin typeface="方正宋刻本秀楷简体" panose="02000000000000000000" pitchFamily="2" charset="-122"/>
              <a:ea typeface="方正宋刻本秀楷简体" panose="02000000000000000000" pitchFamily="2" charset="-122"/>
              <a:sym typeface="方正宋刻本秀楷简体" panose="02000000000000000000" pitchFamily="2" charset="-122"/>
            </a:endParaRPr>
          </a:p>
        </p:txBody>
      </p:sp>
      <p:sp>
        <p:nvSpPr>
          <p:cNvPr id="216" name="任意多边形: 形状 31"/>
          <p:cNvSpPr/>
          <p:nvPr/>
        </p:nvSpPr>
        <p:spPr>
          <a:xfrm>
            <a:off x="1293495" y="3429000"/>
            <a:ext cx="2755900" cy="0"/>
          </a:xfrm>
          <a:custGeom>
            <a:avLst/>
            <a:gdLst>
              <a:gd name="connsiteX0" fmla="*/ 0 w 2755900"/>
              <a:gd name="connsiteY0" fmla="*/ 0 h 0"/>
              <a:gd name="connsiteX1" fmla="*/ 2755900 w 2755900"/>
              <a:gd name="connsiteY1" fmla="*/ 0 h 0"/>
            </a:gdLst>
            <a:ahLst/>
            <a:cxnLst>
              <a:cxn ang="0">
                <a:pos x="connsiteX0" y="connsiteY0"/>
              </a:cxn>
              <a:cxn ang="0">
                <a:pos x="connsiteX1" y="connsiteY1"/>
              </a:cxn>
            </a:cxnLst>
            <a:rect l="l" t="t" r="r" b="b"/>
            <a:pathLst>
              <a:path w="2755900">
                <a:moveTo>
                  <a:pt x="0" y="0"/>
                </a:moveTo>
                <a:lnTo>
                  <a:pt x="2755900" y="0"/>
                </a:lnTo>
              </a:path>
            </a:pathLst>
          </a:custGeom>
          <a:noFill/>
          <a:ln w="127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7" name="任意多边形: 形状 32"/>
          <p:cNvSpPr/>
          <p:nvPr/>
        </p:nvSpPr>
        <p:spPr>
          <a:xfrm>
            <a:off x="8006715" y="3324860"/>
            <a:ext cx="2755900" cy="0"/>
          </a:xfrm>
          <a:custGeom>
            <a:avLst/>
            <a:gdLst>
              <a:gd name="connsiteX0" fmla="*/ 0 w 2755900"/>
              <a:gd name="connsiteY0" fmla="*/ 0 h 0"/>
              <a:gd name="connsiteX1" fmla="*/ 2755900 w 2755900"/>
              <a:gd name="connsiteY1" fmla="*/ 0 h 0"/>
            </a:gdLst>
            <a:ahLst/>
            <a:cxnLst>
              <a:cxn ang="0">
                <a:pos x="connsiteX0" y="connsiteY0"/>
              </a:cxn>
              <a:cxn ang="0">
                <a:pos x="connsiteX1" y="connsiteY1"/>
              </a:cxn>
            </a:cxnLst>
            <a:rect l="l" t="t" r="r" b="b"/>
            <a:pathLst>
              <a:path w="2755900">
                <a:moveTo>
                  <a:pt x="0" y="0"/>
                </a:moveTo>
                <a:lnTo>
                  <a:pt x="2755900" y="0"/>
                </a:lnTo>
              </a:path>
            </a:pathLst>
          </a:custGeom>
          <a:noFill/>
          <a:ln w="127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6147" name="图片 2" descr="社会主义核心价值观.jpg"/>
          <p:cNvPicPr>
            <a:picLocks noChangeAspect="1"/>
          </p:cNvPicPr>
          <p:nvPr/>
        </p:nvPicPr>
        <p:blipFill>
          <a:blip r:embed="rId1" cstate="print"/>
          <a:stretch>
            <a:fillRect/>
          </a:stretch>
        </p:blipFill>
        <p:spPr>
          <a:xfrm>
            <a:off x="7977505" y="1009015"/>
            <a:ext cx="2785745" cy="2227580"/>
          </a:xfrm>
          <a:prstGeom prst="rect">
            <a:avLst/>
          </a:prstGeom>
          <a:noFill/>
          <a:ln w="9525">
            <a:noFill/>
          </a:ln>
        </p:spPr>
      </p:pic>
      <p:sp>
        <p:nvSpPr>
          <p:cNvPr id="218" name="下箭头 217"/>
          <p:cNvSpPr/>
          <p:nvPr/>
        </p:nvSpPr>
        <p:spPr>
          <a:xfrm rot="10800000">
            <a:off x="5633720" y="892810"/>
            <a:ext cx="650875" cy="1002665"/>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endParaRPr lang="zh-CN" altLang="en-US"/>
          </a:p>
        </p:txBody>
      </p:sp>
      <p:sp>
        <p:nvSpPr>
          <p:cNvPr id="219" name="文本框 218"/>
          <p:cNvSpPr txBox="1"/>
          <p:nvPr/>
        </p:nvSpPr>
        <p:spPr>
          <a:xfrm>
            <a:off x="4836795" y="2476500"/>
            <a:ext cx="613410" cy="2772410"/>
          </a:xfrm>
          <a:prstGeom prst="rect">
            <a:avLst/>
          </a:prstGeom>
          <a:noFill/>
        </p:spPr>
        <p:txBody>
          <a:bodyPr vert="eaVert" wrap="square" rtlCol="0">
            <a:spAutoFit/>
          </a:bodyPr>
          <a:p>
            <a:pPr algn="dist">
              <a:lnSpc>
                <a:spcPct val="100000"/>
              </a:lnSpc>
              <a:spcBef>
                <a:spcPts val="0"/>
              </a:spcBef>
              <a:spcAft>
                <a:spcPts val="0"/>
              </a:spcAft>
            </a:pPr>
            <a:r>
              <a:rPr lang="zh-CN" altLang="en-US" sz="2800" b="1">
                <a:latin typeface="仿宋" panose="02010609060101010101" charset="-122"/>
                <a:ea typeface="仿宋" panose="02010609060101010101" charset="-122"/>
              </a:rPr>
              <a:t>革命文化</a:t>
            </a:r>
            <a:endParaRPr lang="zh-CN" altLang="en-US" sz="2800" b="1">
              <a:latin typeface="仿宋" panose="02010609060101010101" charset="-122"/>
              <a:ea typeface="仿宋" panose="02010609060101010101" charset="-122"/>
            </a:endParaRPr>
          </a:p>
        </p:txBody>
      </p:sp>
      <p:sp>
        <p:nvSpPr>
          <p:cNvPr id="224" name="文本框 223"/>
          <p:cNvSpPr txBox="1"/>
          <p:nvPr/>
        </p:nvSpPr>
        <p:spPr>
          <a:xfrm>
            <a:off x="6480175" y="2312035"/>
            <a:ext cx="551815" cy="2773045"/>
          </a:xfrm>
          <a:prstGeom prst="rect">
            <a:avLst/>
          </a:prstGeom>
          <a:noFill/>
        </p:spPr>
        <p:txBody>
          <a:bodyPr vert="eaVert" wrap="square" rtlCol="0">
            <a:spAutoFit/>
          </a:bodyPr>
          <a:p>
            <a:pPr algn="dist"/>
            <a:r>
              <a:rPr lang="zh-CN" altLang="en-US" sz="2400" b="1">
                <a:latin typeface="仿宋" panose="02010609060101010101" charset="-122"/>
                <a:ea typeface="仿宋" panose="02010609060101010101" charset="-122"/>
              </a:rPr>
              <a:t>社会主义先进文化</a:t>
            </a:r>
            <a:endParaRPr lang="zh-CN" altLang="en-US" sz="2400" b="1">
              <a:latin typeface="仿宋" panose="02010609060101010101" charset="-122"/>
              <a:ea typeface="仿宋" panose="02010609060101010101" charset="-122"/>
            </a:endParaRPr>
          </a:p>
        </p:txBody>
      </p:sp>
      <p:sp>
        <p:nvSpPr>
          <p:cNvPr id="225" name="文本框 224"/>
          <p:cNvSpPr txBox="1"/>
          <p:nvPr/>
        </p:nvSpPr>
        <p:spPr>
          <a:xfrm>
            <a:off x="5652135" y="2055495"/>
            <a:ext cx="613410" cy="3285490"/>
          </a:xfrm>
          <a:prstGeom prst="rect">
            <a:avLst/>
          </a:prstGeom>
          <a:noFill/>
        </p:spPr>
        <p:txBody>
          <a:bodyPr vert="eaVert" wrap="square" rtlCol="0">
            <a:spAutoFit/>
          </a:bodyPr>
          <a:p>
            <a:pPr algn="ctr"/>
            <a:r>
              <a:rPr lang="zh-CN" altLang="en-US" sz="2800" b="1">
                <a:latin typeface="仿宋" panose="02010609060101010101" charset="-122"/>
                <a:ea typeface="仿宋" panose="02010609060101010101" charset="-122"/>
              </a:rPr>
              <a:t>中华优秀传统文化</a:t>
            </a:r>
            <a:endParaRPr lang="zh-CN" altLang="en-US" sz="2800" b="1">
              <a:latin typeface="仿宋" panose="02010609060101010101" charset="-122"/>
              <a:ea typeface="仿宋" panose="02010609060101010101" charset="-122"/>
            </a:endParaRPr>
          </a:p>
        </p:txBody>
      </p:sp>
      <p:cxnSp>
        <p:nvCxnSpPr>
          <p:cNvPr id="226" name="直接箭头连接符 225"/>
          <p:cNvCxnSpPr/>
          <p:nvPr/>
        </p:nvCxnSpPr>
        <p:spPr>
          <a:xfrm>
            <a:off x="4187825" y="2388235"/>
            <a:ext cx="675005" cy="589280"/>
          </a:xfrm>
          <a:prstGeom prst="straightConnector1">
            <a:avLst/>
          </a:prstGeom>
          <a:ln>
            <a:tailEnd type="arrow" w="med" len="med"/>
          </a:ln>
        </p:spPr>
        <p:style>
          <a:lnRef idx="3">
            <a:schemeClr val="dk1"/>
          </a:lnRef>
          <a:fillRef idx="0">
            <a:schemeClr val="dk1"/>
          </a:fillRef>
          <a:effectRef idx="2">
            <a:schemeClr val="dk1"/>
          </a:effectRef>
          <a:fontRef idx="minor">
            <a:schemeClr val="tx1"/>
          </a:fontRef>
        </p:style>
      </p:cxnSp>
      <p:cxnSp>
        <p:nvCxnSpPr>
          <p:cNvPr id="227" name="直接箭头连接符 226"/>
          <p:cNvCxnSpPr/>
          <p:nvPr/>
        </p:nvCxnSpPr>
        <p:spPr>
          <a:xfrm flipV="1">
            <a:off x="4187825" y="4103370"/>
            <a:ext cx="552450" cy="614045"/>
          </a:xfrm>
          <a:prstGeom prst="straightConnector1">
            <a:avLst/>
          </a:prstGeom>
          <a:ln>
            <a:tailEnd type="arrow" w="med" len="med"/>
          </a:ln>
        </p:spPr>
        <p:style>
          <a:lnRef idx="3">
            <a:schemeClr val="dk1"/>
          </a:lnRef>
          <a:fillRef idx="0">
            <a:schemeClr val="dk1"/>
          </a:fillRef>
          <a:effectRef idx="2">
            <a:schemeClr val="dk1"/>
          </a:effectRef>
          <a:fontRef idx="minor">
            <a:schemeClr val="tx1"/>
          </a:fontRef>
        </p:style>
      </p:cxnSp>
      <p:cxnSp>
        <p:nvCxnSpPr>
          <p:cNvPr id="228" name="直接箭头连接符 227"/>
          <p:cNvCxnSpPr/>
          <p:nvPr/>
        </p:nvCxnSpPr>
        <p:spPr>
          <a:xfrm flipH="1">
            <a:off x="7260590" y="2216785"/>
            <a:ext cx="638175" cy="760730"/>
          </a:xfrm>
          <a:prstGeom prst="straightConnector1">
            <a:avLst/>
          </a:prstGeom>
          <a:ln>
            <a:tailEnd type="arrow" w="med" len="med"/>
          </a:ln>
        </p:spPr>
        <p:style>
          <a:lnRef idx="3">
            <a:schemeClr val="dk1"/>
          </a:lnRef>
          <a:fillRef idx="0">
            <a:schemeClr val="dk1"/>
          </a:fillRef>
          <a:effectRef idx="2">
            <a:schemeClr val="dk1"/>
          </a:effectRef>
          <a:fontRef idx="minor">
            <a:schemeClr val="tx1"/>
          </a:fontRef>
        </p:style>
      </p:cxnSp>
      <p:cxnSp>
        <p:nvCxnSpPr>
          <p:cNvPr id="229" name="直接箭头连接符 228"/>
          <p:cNvCxnSpPr/>
          <p:nvPr/>
        </p:nvCxnSpPr>
        <p:spPr>
          <a:xfrm flipH="1" flipV="1">
            <a:off x="7186295" y="3799205"/>
            <a:ext cx="650240" cy="638175"/>
          </a:xfrm>
          <a:prstGeom prst="straightConnector1">
            <a:avLst/>
          </a:prstGeom>
          <a:ln>
            <a:tailEnd type="arrow" w="med" len="med"/>
          </a:ln>
        </p:spPr>
        <p:style>
          <a:lnRef idx="3">
            <a:schemeClr val="dk1"/>
          </a:lnRef>
          <a:fillRef idx="0">
            <a:schemeClr val="dk1"/>
          </a:fillRef>
          <a:effectRef idx="2">
            <a:schemeClr val="dk1"/>
          </a:effectRef>
          <a:fontRef idx="minor">
            <a:schemeClr val="tx1"/>
          </a:fontRef>
        </p:style>
      </p:cxnSp>
      <p:pic>
        <p:nvPicPr>
          <p:cNvPr id="232" name="图片 231"/>
          <p:cNvPicPr/>
          <p:nvPr/>
        </p:nvPicPr>
        <p:blipFill>
          <a:blip r:embed="rId2"/>
          <a:srcRect t="20605" r="807" b="21009"/>
          <a:stretch>
            <a:fillRect/>
          </a:stretch>
        </p:blipFill>
        <p:spPr>
          <a:xfrm>
            <a:off x="8006715" y="3429000"/>
            <a:ext cx="2861310" cy="2606675"/>
          </a:xfrm>
          <a:prstGeom prst="rect">
            <a:avLst/>
          </a:prstGeom>
          <a:noFill/>
          <a:ln w="9525">
            <a:noFill/>
          </a:ln>
        </p:spPr>
      </p:pic>
      <p:sp>
        <p:nvSpPr>
          <p:cNvPr id="233" name="文本框 232"/>
          <p:cNvSpPr txBox="1"/>
          <p:nvPr/>
        </p:nvSpPr>
        <p:spPr>
          <a:xfrm>
            <a:off x="2331085" y="5942965"/>
            <a:ext cx="7896225" cy="706755"/>
          </a:xfrm>
          <a:prstGeom prst="rect">
            <a:avLst/>
          </a:prstGeom>
          <a:noFill/>
          <a:ln w="12700" cmpd="sng">
            <a:noFill/>
            <a:prstDash val="solid"/>
          </a:ln>
        </p:spPr>
        <p:txBody>
          <a:bodyPr wrap="square" rtlCol="0">
            <a:spAutoFit/>
          </a:bodyPr>
          <a:p>
            <a:pPr marR="0" indent="0" algn="dist" defTabSz="914400" fontAlgn="auto">
              <a:lnSpc>
                <a:spcPct val="100000"/>
              </a:lnSpc>
              <a:spcBef>
                <a:spcPts val="0"/>
              </a:spcBef>
              <a:spcAft>
                <a:spcPts val="0"/>
              </a:spcAft>
              <a:buClrTx/>
              <a:buSzTx/>
              <a:buFontTx/>
              <a:buNone/>
              <a:defRPr/>
            </a:pPr>
            <a:r>
              <a:rPr kumimoji="0" lang="zh-CN" altLang="en-US" sz="4000" b="1" i="0" kern="1200" cap="none" spc="0" normalizeH="0" baseline="0" noProof="0">
                <a:solidFill>
                  <a:srgbClr val="C00000"/>
                </a:solidFill>
                <a:latin typeface="楷体" panose="02010609060101010101" pitchFamily="49" charset="-122"/>
                <a:ea typeface="楷体" panose="02010609060101010101" pitchFamily="49" charset="-122"/>
                <a:cs typeface="+mn-cs"/>
                <a:sym typeface="方正宋刻本秀楷简体" panose="02000000000000000000" pitchFamily="2" charset="-122"/>
              </a:rPr>
              <a:t>植根于中国特色社会主义伟大实践</a:t>
            </a:r>
            <a:endParaRPr kumimoji="0" lang="zh-CN" altLang="en-US" sz="4000" b="1" i="0" kern="1200" cap="none" spc="0" normalizeH="0" baseline="0" noProof="0">
              <a:solidFill>
                <a:srgbClr val="C00000"/>
              </a:solidFill>
              <a:latin typeface="楷体" panose="02010609060101010101" pitchFamily="49" charset="-122"/>
              <a:ea typeface="楷体" panose="02010609060101010101" pitchFamily="49" charset="-122"/>
              <a:cs typeface="+mn-cs"/>
              <a:sym typeface="方正宋刻本秀楷简体" panose="02000000000000000000" pitchFamily="2" charset="-122"/>
            </a:endParaRPr>
          </a:p>
        </p:txBody>
      </p:sp>
      <p:pic>
        <p:nvPicPr>
          <p:cNvPr id="2" name="图片 1"/>
          <p:cNvPicPr>
            <a:picLocks noChangeAspect="1"/>
          </p:cNvPicPr>
          <p:nvPr/>
        </p:nvPicPr>
        <p:blipFill>
          <a:blip r:embed="rId3"/>
          <a:stretch>
            <a:fillRect/>
          </a:stretch>
        </p:blipFill>
        <p:spPr>
          <a:xfrm>
            <a:off x="1358900" y="1136015"/>
            <a:ext cx="2824480" cy="2364740"/>
          </a:xfrm>
          <a:prstGeom prst="rect">
            <a:avLst/>
          </a:prstGeom>
        </p:spPr>
      </p:pic>
      <p:pic>
        <p:nvPicPr>
          <p:cNvPr id="105" name="图片 104"/>
          <p:cNvPicPr/>
          <p:nvPr/>
        </p:nvPicPr>
        <p:blipFill>
          <a:blip r:embed="rId4"/>
          <a:stretch>
            <a:fillRect/>
          </a:stretch>
        </p:blipFill>
        <p:spPr>
          <a:xfrm>
            <a:off x="1358900" y="3547110"/>
            <a:ext cx="2814320" cy="223456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26"/>
                                        </p:tgtEl>
                                        <p:attrNameLst>
                                          <p:attrName>style.visibility</p:attrName>
                                        </p:attrNameLst>
                                      </p:cBhvr>
                                      <p:to>
                                        <p:strVal val="visible"/>
                                      </p:to>
                                    </p:set>
                                    <p:animEffect transition="in" filter="box(in)">
                                      <p:cBhvr>
                                        <p:cTn id="7" dur="500"/>
                                        <p:tgtEl>
                                          <p:spTgt spid="226"/>
                                        </p:tgtEl>
                                      </p:cBhvr>
                                    </p:animEffect>
                                  </p:childTnLst>
                                </p:cTn>
                              </p:par>
                              <p:par>
                                <p:cTn id="8" presetID="4" presetClass="entr" presetSubtype="16" fill="hold" nodeType="withEffect">
                                  <p:stCondLst>
                                    <p:cond delay="0"/>
                                  </p:stCondLst>
                                  <p:childTnLst>
                                    <p:set>
                                      <p:cBhvr>
                                        <p:cTn id="9" dur="1" fill="hold">
                                          <p:stCondLst>
                                            <p:cond delay="0"/>
                                          </p:stCondLst>
                                        </p:cTn>
                                        <p:tgtEl>
                                          <p:spTgt spid="227"/>
                                        </p:tgtEl>
                                        <p:attrNameLst>
                                          <p:attrName>style.visibility</p:attrName>
                                        </p:attrNameLst>
                                      </p:cBhvr>
                                      <p:to>
                                        <p:strVal val="visible"/>
                                      </p:to>
                                    </p:set>
                                    <p:animEffect transition="in" filter="box(in)">
                                      <p:cBhvr>
                                        <p:cTn id="10" dur="500"/>
                                        <p:tgtEl>
                                          <p:spTgt spid="22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19"/>
                                        </p:tgtEl>
                                        <p:attrNameLst>
                                          <p:attrName>style.visibility</p:attrName>
                                        </p:attrNameLst>
                                      </p:cBhvr>
                                      <p:to>
                                        <p:strVal val="visible"/>
                                      </p:to>
                                    </p:set>
                                    <p:animEffect transition="in" filter="box(in)">
                                      <p:cBhvr>
                                        <p:cTn id="13" dur="500"/>
                                        <p:tgtEl>
                                          <p:spTgt spid="21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17"/>
                                        </p:tgtEl>
                                        <p:attrNameLst>
                                          <p:attrName>style.visibility</p:attrName>
                                        </p:attrNameLst>
                                      </p:cBhvr>
                                      <p:to>
                                        <p:strVal val="visible"/>
                                      </p:to>
                                    </p:set>
                                    <p:anim calcmode="lin" valueType="num">
                                      <p:cBhvr additive="base">
                                        <p:cTn id="18" dur="500" fill="hold"/>
                                        <p:tgtEl>
                                          <p:spTgt spid="217"/>
                                        </p:tgtEl>
                                        <p:attrNameLst>
                                          <p:attrName>ppt_x</p:attrName>
                                        </p:attrNameLst>
                                      </p:cBhvr>
                                      <p:tavLst>
                                        <p:tav tm="0">
                                          <p:val>
                                            <p:strVal val="#ppt_x"/>
                                          </p:val>
                                        </p:tav>
                                        <p:tav tm="100000">
                                          <p:val>
                                            <p:strVal val="#ppt_x"/>
                                          </p:val>
                                        </p:tav>
                                      </p:tavLst>
                                    </p:anim>
                                    <p:anim calcmode="lin" valueType="num">
                                      <p:cBhvr additive="base">
                                        <p:cTn id="19" dur="500" fill="hold"/>
                                        <p:tgtEl>
                                          <p:spTgt spid="217"/>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6147"/>
                                        </p:tgtEl>
                                        <p:attrNameLst>
                                          <p:attrName>style.visibility</p:attrName>
                                        </p:attrNameLst>
                                      </p:cBhvr>
                                      <p:to>
                                        <p:strVal val="visible"/>
                                      </p:to>
                                    </p:set>
                                    <p:anim calcmode="lin" valueType="num">
                                      <p:cBhvr additive="base">
                                        <p:cTn id="22" dur="500" fill="hold"/>
                                        <p:tgtEl>
                                          <p:spTgt spid="6147"/>
                                        </p:tgtEl>
                                        <p:attrNameLst>
                                          <p:attrName>ppt_x</p:attrName>
                                        </p:attrNameLst>
                                      </p:cBhvr>
                                      <p:tavLst>
                                        <p:tav tm="0">
                                          <p:val>
                                            <p:strVal val="#ppt_x"/>
                                          </p:val>
                                        </p:tav>
                                        <p:tav tm="100000">
                                          <p:val>
                                            <p:strVal val="#ppt_x"/>
                                          </p:val>
                                        </p:tav>
                                      </p:tavLst>
                                    </p:anim>
                                    <p:anim calcmode="lin" valueType="num">
                                      <p:cBhvr additive="base">
                                        <p:cTn id="23" dur="500" fill="hold"/>
                                        <p:tgtEl>
                                          <p:spTgt spid="6147"/>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32"/>
                                        </p:tgtEl>
                                        <p:attrNameLst>
                                          <p:attrName>style.visibility</p:attrName>
                                        </p:attrNameLst>
                                      </p:cBhvr>
                                      <p:to>
                                        <p:strVal val="visible"/>
                                      </p:to>
                                    </p:set>
                                    <p:anim calcmode="lin" valueType="num">
                                      <p:cBhvr additive="base">
                                        <p:cTn id="26" dur="500" fill="hold"/>
                                        <p:tgtEl>
                                          <p:spTgt spid="232"/>
                                        </p:tgtEl>
                                        <p:attrNameLst>
                                          <p:attrName>ppt_x</p:attrName>
                                        </p:attrNameLst>
                                      </p:cBhvr>
                                      <p:tavLst>
                                        <p:tav tm="0">
                                          <p:val>
                                            <p:strVal val="#ppt_x"/>
                                          </p:val>
                                        </p:tav>
                                        <p:tav tm="100000">
                                          <p:val>
                                            <p:strVal val="#ppt_x"/>
                                          </p:val>
                                        </p:tav>
                                      </p:tavLst>
                                    </p:anim>
                                    <p:anim calcmode="lin" valueType="num">
                                      <p:cBhvr additive="base">
                                        <p:cTn id="27" dur="500" fill="hold"/>
                                        <p:tgtEl>
                                          <p:spTgt spid="23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15"/>
                                        </p:tgtEl>
                                        <p:attrNameLst>
                                          <p:attrName>style.visibility</p:attrName>
                                        </p:attrNameLst>
                                      </p:cBhvr>
                                      <p:to>
                                        <p:strVal val="visible"/>
                                      </p:to>
                                    </p:set>
                                    <p:anim calcmode="lin" valueType="num">
                                      <p:cBhvr additive="base">
                                        <p:cTn id="30" dur="500" fill="hold"/>
                                        <p:tgtEl>
                                          <p:spTgt spid="215"/>
                                        </p:tgtEl>
                                        <p:attrNameLst>
                                          <p:attrName>ppt_x</p:attrName>
                                        </p:attrNameLst>
                                      </p:cBhvr>
                                      <p:tavLst>
                                        <p:tav tm="0">
                                          <p:val>
                                            <p:strVal val="#ppt_x"/>
                                          </p:val>
                                        </p:tav>
                                        <p:tav tm="100000">
                                          <p:val>
                                            <p:strVal val="#ppt_x"/>
                                          </p:val>
                                        </p:tav>
                                      </p:tavLst>
                                    </p:anim>
                                    <p:anim calcmode="lin" valueType="num">
                                      <p:cBhvr additive="base">
                                        <p:cTn id="31" dur="500" fill="hold"/>
                                        <p:tgtEl>
                                          <p:spTgt spid="215"/>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12"/>
                                        </p:tgtEl>
                                        <p:attrNameLst>
                                          <p:attrName>style.visibility</p:attrName>
                                        </p:attrNameLst>
                                      </p:cBhvr>
                                      <p:to>
                                        <p:strVal val="visible"/>
                                      </p:to>
                                    </p:set>
                                    <p:anim calcmode="lin" valueType="num">
                                      <p:cBhvr additive="base">
                                        <p:cTn id="34" dur="500" fill="hold"/>
                                        <p:tgtEl>
                                          <p:spTgt spid="212"/>
                                        </p:tgtEl>
                                        <p:attrNameLst>
                                          <p:attrName>ppt_x</p:attrName>
                                        </p:attrNameLst>
                                      </p:cBhvr>
                                      <p:tavLst>
                                        <p:tav tm="0">
                                          <p:val>
                                            <p:strVal val="#ppt_x"/>
                                          </p:val>
                                        </p:tav>
                                        <p:tav tm="100000">
                                          <p:val>
                                            <p:strVal val="#ppt_x"/>
                                          </p:val>
                                        </p:tav>
                                      </p:tavLst>
                                    </p:anim>
                                    <p:anim calcmode="lin" valueType="num">
                                      <p:cBhvr additive="base">
                                        <p:cTn id="35" dur="500" fill="hold"/>
                                        <p:tgtEl>
                                          <p:spTgt spid="21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28"/>
                                        </p:tgtEl>
                                        <p:attrNameLst>
                                          <p:attrName>style.visibility</p:attrName>
                                        </p:attrNameLst>
                                      </p:cBhvr>
                                      <p:to>
                                        <p:strVal val="visible"/>
                                      </p:to>
                                    </p:set>
                                    <p:anim calcmode="lin" valueType="num">
                                      <p:cBhvr additive="base">
                                        <p:cTn id="40" dur="500" fill="hold"/>
                                        <p:tgtEl>
                                          <p:spTgt spid="228"/>
                                        </p:tgtEl>
                                        <p:attrNameLst>
                                          <p:attrName>ppt_x</p:attrName>
                                        </p:attrNameLst>
                                      </p:cBhvr>
                                      <p:tavLst>
                                        <p:tav tm="0">
                                          <p:val>
                                            <p:strVal val="#ppt_x"/>
                                          </p:val>
                                        </p:tav>
                                        <p:tav tm="100000">
                                          <p:val>
                                            <p:strVal val="#ppt_x"/>
                                          </p:val>
                                        </p:tav>
                                      </p:tavLst>
                                    </p:anim>
                                    <p:anim calcmode="lin" valueType="num">
                                      <p:cBhvr additive="base">
                                        <p:cTn id="41" dur="500" fill="hold"/>
                                        <p:tgtEl>
                                          <p:spTgt spid="228"/>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229"/>
                                        </p:tgtEl>
                                        <p:attrNameLst>
                                          <p:attrName>style.visibility</p:attrName>
                                        </p:attrNameLst>
                                      </p:cBhvr>
                                      <p:to>
                                        <p:strVal val="visible"/>
                                      </p:to>
                                    </p:set>
                                    <p:anim calcmode="lin" valueType="num">
                                      <p:cBhvr additive="base">
                                        <p:cTn id="44" dur="500" fill="hold"/>
                                        <p:tgtEl>
                                          <p:spTgt spid="229"/>
                                        </p:tgtEl>
                                        <p:attrNameLst>
                                          <p:attrName>ppt_x</p:attrName>
                                        </p:attrNameLst>
                                      </p:cBhvr>
                                      <p:tavLst>
                                        <p:tav tm="0">
                                          <p:val>
                                            <p:strVal val="#ppt_x"/>
                                          </p:val>
                                        </p:tav>
                                        <p:tav tm="100000">
                                          <p:val>
                                            <p:strVal val="#ppt_x"/>
                                          </p:val>
                                        </p:tav>
                                      </p:tavLst>
                                    </p:anim>
                                    <p:anim calcmode="lin" valueType="num">
                                      <p:cBhvr additive="base">
                                        <p:cTn id="45" dur="500" fill="hold"/>
                                        <p:tgtEl>
                                          <p:spTgt spid="229"/>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24"/>
                                        </p:tgtEl>
                                        <p:attrNameLst>
                                          <p:attrName>style.visibility</p:attrName>
                                        </p:attrNameLst>
                                      </p:cBhvr>
                                      <p:to>
                                        <p:strVal val="visible"/>
                                      </p:to>
                                    </p:set>
                                    <p:anim calcmode="lin" valueType="num">
                                      <p:cBhvr additive="base">
                                        <p:cTn id="48" dur="500" fill="hold"/>
                                        <p:tgtEl>
                                          <p:spTgt spid="224"/>
                                        </p:tgtEl>
                                        <p:attrNameLst>
                                          <p:attrName>ppt_x</p:attrName>
                                        </p:attrNameLst>
                                      </p:cBhvr>
                                      <p:tavLst>
                                        <p:tav tm="0">
                                          <p:val>
                                            <p:strVal val="#ppt_x"/>
                                          </p:val>
                                        </p:tav>
                                        <p:tav tm="100000">
                                          <p:val>
                                            <p:strVal val="#ppt_x"/>
                                          </p:val>
                                        </p:tav>
                                      </p:tavLst>
                                    </p:anim>
                                    <p:anim calcmode="lin" valueType="num">
                                      <p:cBhvr additive="base">
                                        <p:cTn id="49" dur="500" fill="hold"/>
                                        <p:tgtEl>
                                          <p:spTgt spid="22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25"/>
                                        </p:tgtEl>
                                        <p:attrNameLst>
                                          <p:attrName>style.visibility</p:attrName>
                                        </p:attrNameLst>
                                      </p:cBhvr>
                                      <p:to>
                                        <p:strVal val="visible"/>
                                      </p:to>
                                    </p:set>
                                    <p:anim calcmode="lin" valueType="num">
                                      <p:cBhvr additive="base">
                                        <p:cTn id="54" dur="500" fill="hold"/>
                                        <p:tgtEl>
                                          <p:spTgt spid="225"/>
                                        </p:tgtEl>
                                        <p:attrNameLst>
                                          <p:attrName>ppt_x</p:attrName>
                                        </p:attrNameLst>
                                      </p:cBhvr>
                                      <p:tavLst>
                                        <p:tav tm="0">
                                          <p:val>
                                            <p:strVal val="#ppt_x"/>
                                          </p:val>
                                        </p:tav>
                                        <p:tav tm="100000">
                                          <p:val>
                                            <p:strVal val="#ppt_x"/>
                                          </p:val>
                                        </p:tav>
                                      </p:tavLst>
                                    </p:anim>
                                    <p:anim calcmode="lin" valueType="num">
                                      <p:cBhvr additive="base">
                                        <p:cTn id="55" dur="500" fill="hold"/>
                                        <p:tgtEl>
                                          <p:spTgt spid="225"/>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209"/>
                                        </p:tgtEl>
                                        <p:attrNameLst>
                                          <p:attrName>style.visibility</p:attrName>
                                        </p:attrNameLst>
                                      </p:cBhvr>
                                      <p:to>
                                        <p:strVal val="visible"/>
                                      </p:to>
                                    </p:set>
                                    <p:anim calcmode="lin" valueType="num">
                                      <p:cBhvr additive="base">
                                        <p:cTn id="58" dur="500" fill="hold"/>
                                        <p:tgtEl>
                                          <p:spTgt spid="209"/>
                                        </p:tgtEl>
                                        <p:attrNameLst>
                                          <p:attrName>ppt_x</p:attrName>
                                        </p:attrNameLst>
                                      </p:cBhvr>
                                      <p:tavLst>
                                        <p:tav tm="0">
                                          <p:val>
                                            <p:strVal val="#ppt_x"/>
                                          </p:val>
                                        </p:tav>
                                        <p:tav tm="100000">
                                          <p:val>
                                            <p:strVal val="#ppt_x"/>
                                          </p:val>
                                        </p:tav>
                                      </p:tavLst>
                                    </p:anim>
                                    <p:anim calcmode="lin" valueType="num">
                                      <p:cBhvr additive="base">
                                        <p:cTn id="59" dur="500" fill="hold"/>
                                        <p:tgtEl>
                                          <p:spTgt spid="209"/>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5" nodeType="clickEffect">
                                  <p:stCondLst>
                                    <p:cond delay="0"/>
                                  </p:stCondLst>
                                  <p:childTnLst>
                                    <p:set>
                                      <p:cBhvr>
                                        <p:cTn id="63" dur="1" fill="hold">
                                          <p:stCondLst>
                                            <p:cond delay="0"/>
                                          </p:stCondLst>
                                        </p:cTn>
                                        <p:tgtEl>
                                          <p:spTgt spid="218"/>
                                        </p:tgtEl>
                                        <p:attrNameLst>
                                          <p:attrName>style.visibility</p:attrName>
                                        </p:attrNameLst>
                                      </p:cBhvr>
                                      <p:to>
                                        <p:strVal val="visible"/>
                                      </p:to>
                                    </p:set>
                                    <p:anim calcmode="lin" valueType="num">
                                      <p:cBhvr additive="base">
                                        <p:cTn id="64" dur="500" fill="hold"/>
                                        <p:tgtEl>
                                          <p:spTgt spid="218"/>
                                        </p:tgtEl>
                                        <p:attrNameLst>
                                          <p:attrName>ppt_x</p:attrName>
                                        </p:attrNameLst>
                                      </p:cBhvr>
                                      <p:tavLst>
                                        <p:tav tm="0">
                                          <p:val>
                                            <p:strVal val="#ppt_x"/>
                                          </p:val>
                                        </p:tav>
                                        <p:tav tm="100000">
                                          <p:val>
                                            <p:strVal val="#ppt_x"/>
                                          </p:val>
                                        </p:tav>
                                      </p:tavLst>
                                    </p:anim>
                                    <p:anim calcmode="lin" valueType="num">
                                      <p:cBhvr additive="base">
                                        <p:cTn id="65" dur="500" fill="hold"/>
                                        <p:tgtEl>
                                          <p:spTgt spid="218"/>
                                        </p:tgtEl>
                                        <p:attrNameLst>
                                          <p:attrName>ppt_y</p:attrName>
                                        </p:attrNameLst>
                                      </p:cBhvr>
                                      <p:tavLst>
                                        <p:tav tm="0">
                                          <p:val>
                                            <p:strVal val="1+#ppt_h/2"/>
                                          </p:val>
                                        </p:tav>
                                        <p:tav tm="100000">
                                          <p:val>
                                            <p:strVal val="#ppt_y"/>
                                          </p:val>
                                        </p:tav>
                                      </p:tavLst>
                                    </p:anim>
                                  </p:childTnLst>
                                </p:cTn>
                              </p:par>
                              <p:par>
                                <p:cTn id="66" presetID="2" presetClass="entr" presetSubtype="4" fill="hold" grpId="5" nodeType="withEffect">
                                  <p:stCondLst>
                                    <p:cond delay="0"/>
                                  </p:stCondLst>
                                  <p:childTnLst>
                                    <p:set>
                                      <p:cBhvr>
                                        <p:cTn id="67" dur="1" fill="hold">
                                          <p:stCondLst>
                                            <p:cond delay="0"/>
                                          </p:stCondLst>
                                        </p:cTn>
                                        <p:tgtEl>
                                          <p:spTgt spid="6"/>
                                        </p:tgtEl>
                                        <p:attrNameLst>
                                          <p:attrName>style.visibility</p:attrName>
                                        </p:attrNameLst>
                                      </p:cBhvr>
                                      <p:to>
                                        <p:strVal val="visible"/>
                                      </p:to>
                                    </p:set>
                                    <p:anim calcmode="lin" valueType="num">
                                      <p:cBhvr additive="base">
                                        <p:cTn id="68" dur="500" fill="hold"/>
                                        <p:tgtEl>
                                          <p:spTgt spid="6"/>
                                        </p:tgtEl>
                                        <p:attrNameLst>
                                          <p:attrName>ppt_x</p:attrName>
                                        </p:attrNameLst>
                                      </p:cBhvr>
                                      <p:tavLst>
                                        <p:tav tm="0">
                                          <p:val>
                                            <p:strVal val="#ppt_x"/>
                                          </p:val>
                                        </p:tav>
                                        <p:tav tm="100000">
                                          <p:val>
                                            <p:strVal val="#ppt_x"/>
                                          </p:val>
                                        </p:tav>
                                      </p:tavLst>
                                    </p:anim>
                                    <p:anim calcmode="lin" valueType="num">
                                      <p:cBhvr additive="base">
                                        <p:cTn id="69" dur="500" fill="hold"/>
                                        <p:tgtEl>
                                          <p:spTgt spid="6"/>
                                        </p:tgtEl>
                                        <p:attrNameLst>
                                          <p:attrName>ppt_y</p:attrName>
                                        </p:attrNameLst>
                                      </p:cBhvr>
                                      <p:tavLst>
                                        <p:tav tm="0">
                                          <p:val>
                                            <p:strVal val="1+#ppt_h/2"/>
                                          </p:val>
                                        </p:tav>
                                        <p:tav tm="100000">
                                          <p:val>
                                            <p:strVal val="#ppt_y"/>
                                          </p:val>
                                        </p:tav>
                                      </p:tavLst>
                                    </p:anim>
                                  </p:childTnLst>
                                </p:cTn>
                              </p:par>
                              <p:par>
                                <p:cTn id="70" presetID="2" presetClass="entr" presetSubtype="4" fill="hold" grpId="5" nodeType="withEffect">
                                  <p:stCondLst>
                                    <p:cond delay="0"/>
                                  </p:stCondLst>
                                  <p:childTnLst>
                                    <p:set>
                                      <p:cBhvr>
                                        <p:cTn id="71" dur="1" fill="hold">
                                          <p:stCondLst>
                                            <p:cond delay="0"/>
                                          </p:stCondLst>
                                        </p:cTn>
                                        <p:tgtEl>
                                          <p:spTgt spid="233"/>
                                        </p:tgtEl>
                                        <p:attrNameLst>
                                          <p:attrName>style.visibility</p:attrName>
                                        </p:attrNameLst>
                                      </p:cBhvr>
                                      <p:to>
                                        <p:strVal val="visible"/>
                                      </p:to>
                                    </p:set>
                                    <p:anim calcmode="lin" valueType="num">
                                      <p:cBhvr additive="base">
                                        <p:cTn id="72" dur="500" fill="hold"/>
                                        <p:tgtEl>
                                          <p:spTgt spid="233"/>
                                        </p:tgtEl>
                                        <p:attrNameLst>
                                          <p:attrName>ppt_x</p:attrName>
                                        </p:attrNameLst>
                                      </p:cBhvr>
                                      <p:tavLst>
                                        <p:tav tm="0">
                                          <p:val>
                                            <p:strVal val="#ppt_x"/>
                                          </p:val>
                                        </p:tav>
                                        <p:tav tm="100000">
                                          <p:val>
                                            <p:strVal val="#ppt_x"/>
                                          </p:val>
                                        </p:tav>
                                      </p:tavLst>
                                    </p:anim>
                                    <p:anim calcmode="lin" valueType="num">
                                      <p:cBhvr additive="base">
                                        <p:cTn id="73" dur="500" fill="hold"/>
                                        <p:tgtEl>
                                          <p:spTgt spid="2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6" grpId="3"/>
      <p:bldP spid="6" grpId="4"/>
      <p:bldP spid="6" grpId="5" bldLvl="0" animBg="1"/>
      <p:bldP spid="209" grpId="0" bldLvl="0" animBg="1"/>
      <p:bldP spid="212" grpId="0" bldLvl="0" animBg="1"/>
      <p:bldP spid="215" grpId="0" bldLvl="0" animBg="1"/>
      <p:bldP spid="217" grpId="0" bldLvl="0" animBg="1"/>
      <p:bldP spid="218" grpId="0" animBg="1"/>
      <p:bldP spid="218" grpId="1" animBg="1"/>
      <p:bldP spid="218" grpId="2" animBg="1"/>
      <p:bldP spid="218" grpId="3" animBg="1"/>
      <p:bldP spid="218" grpId="4" animBg="1"/>
      <p:bldP spid="218" grpId="5" bldLvl="0" animBg="1"/>
      <p:bldP spid="219" grpId="0"/>
      <p:bldP spid="224" grpId="0"/>
      <p:bldP spid="225" grpId="0"/>
      <p:bldP spid="233" grpId="0"/>
      <p:bldP spid="233" grpId="1"/>
      <p:bldP spid="233" grpId="2"/>
      <p:bldP spid="233" grpId="3"/>
      <p:bldP spid="233" grpId="4"/>
      <p:bldP spid="233" grpId="5"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screen"/>
          <a:stretch>
            <a:fillRect/>
          </a:stretch>
        </p:blipFill>
        <p:spPr>
          <a:xfrm>
            <a:off x="6553200" y="0"/>
            <a:ext cx="5403850" cy="6858000"/>
          </a:xfrm>
          <a:prstGeom prst="rect">
            <a:avLst/>
          </a:prstGeom>
        </p:spPr>
      </p:pic>
      <p:pic>
        <p:nvPicPr>
          <p:cNvPr id="7" name="图片 6"/>
          <p:cNvPicPr>
            <a:picLocks noChangeAspect="1"/>
          </p:cNvPicPr>
          <p:nvPr/>
        </p:nvPicPr>
        <p:blipFill>
          <a:blip r:embed="rId2" cstate="screen"/>
          <a:stretch>
            <a:fillRect/>
          </a:stretch>
        </p:blipFill>
        <p:spPr>
          <a:xfrm>
            <a:off x="10644367" y="4632959"/>
            <a:ext cx="1632688" cy="1386841"/>
          </a:xfrm>
          <a:prstGeom prst="rect">
            <a:avLst/>
          </a:prstGeom>
        </p:spPr>
      </p:pic>
      <p:pic>
        <p:nvPicPr>
          <p:cNvPr id="20" name="图片 19"/>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0" y="0"/>
            <a:ext cx="1132361" cy="1353047"/>
          </a:xfrm>
          <a:prstGeom prst="rect">
            <a:avLst/>
          </a:prstGeom>
        </p:spPr>
      </p:pic>
      <p:sp>
        <p:nvSpPr>
          <p:cNvPr id="21" name="矩形 20"/>
          <p:cNvSpPr/>
          <p:nvPr>
            <p:custDataLst>
              <p:tags r:id="rId5"/>
            </p:custDataLst>
          </p:nvPr>
        </p:nvSpPr>
        <p:spPr>
          <a:xfrm>
            <a:off x="945419" y="353756"/>
            <a:ext cx="2011680" cy="645160"/>
          </a:xfrm>
          <a:prstGeom prst="rect">
            <a:avLst/>
          </a:prstGeom>
        </p:spPr>
        <p:txBody>
          <a:bodyPr wrap="none">
            <a:spAutoFit/>
          </a:bodyPr>
          <a:p>
            <a:pPr>
              <a:defRPr/>
            </a:pPr>
            <a:r>
              <a:rPr lang="zh-CN" altLang="en-US" sz="36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课堂笔记</a:t>
            </a:r>
            <a:endParaRPr lang="zh-CN" altLang="en-US" sz="36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TextBox 20"/>
          <p:cNvSpPr txBox="1"/>
          <p:nvPr/>
        </p:nvSpPr>
        <p:spPr>
          <a:xfrm>
            <a:off x="378545" y="1353206"/>
            <a:ext cx="6509289" cy="650875"/>
          </a:xfrm>
          <a:prstGeom prst="rect">
            <a:avLst/>
          </a:prstGeom>
          <a:noFill/>
        </p:spPr>
        <p:txBody>
          <a:bodyPr wrap="square" rtlCol="0">
            <a:spAutoFit/>
          </a:bodyPr>
          <a:p>
            <a:pPr>
              <a:lnSpc>
                <a:spcPct val="130000"/>
              </a:lnSpc>
            </a:pPr>
            <a:r>
              <a:rPr lang="zh-CN" altLang="en-US" sz="2800" b="1" noProof="1">
                <a:solidFill>
                  <a:srgbClr val="0070C0"/>
                </a:solidFill>
                <a:latin typeface="微软雅黑" panose="020B0503020204020204" pitchFamily="34" charset="-122"/>
                <a:ea typeface="微软雅黑" panose="020B0503020204020204" pitchFamily="34" charset="-122"/>
                <a:sym typeface="+mn-ea"/>
              </a:rPr>
              <a:t>二、中国特色社会主义文化的内涵</a:t>
            </a:r>
            <a:endParaRPr lang="zh-CN" altLang="en-US" sz="2800" b="1" noProof="1">
              <a:solidFill>
                <a:srgbClr val="0070C0"/>
              </a:solidFill>
              <a:latin typeface="微软雅黑" panose="020B0503020204020204" pitchFamily="34" charset="-122"/>
              <a:ea typeface="微软雅黑" panose="020B0503020204020204" pitchFamily="34" charset="-122"/>
              <a:sym typeface="+mn-ea"/>
            </a:endParaRPr>
          </a:p>
        </p:txBody>
      </p:sp>
      <p:sp>
        <p:nvSpPr>
          <p:cNvPr id="105" name="文本框 104"/>
          <p:cNvSpPr txBox="1"/>
          <p:nvPr/>
        </p:nvSpPr>
        <p:spPr>
          <a:xfrm>
            <a:off x="378460" y="2145030"/>
            <a:ext cx="5772150" cy="2861310"/>
          </a:xfrm>
          <a:prstGeom prst="rect">
            <a:avLst/>
          </a:prstGeom>
          <a:noFill/>
          <a:ln w="9525">
            <a:noFill/>
          </a:ln>
        </p:spPr>
        <p:txBody>
          <a:bodyPr wrap="square">
            <a:spAutoFit/>
          </a:bodyPr>
          <a:p>
            <a:pPr indent="0" fontAlgn="auto">
              <a:lnSpc>
                <a:spcPct val="150000"/>
              </a:lnSpc>
            </a:pPr>
            <a:r>
              <a:rPr lang="zh-CN" sz="2400" b="0">
                <a:solidFill>
                  <a:srgbClr val="222222"/>
                </a:solidFill>
                <a:latin typeface="微软雅黑" panose="020B0503020204020204" pitchFamily="34" charset="-122"/>
                <a:ea typeface="微软雅黑" panose="020B0503020204020204" pitchFamily="34" charset="-122"/>
              </a:rPr>
              <a:t>中国特色社会主义文化，</a:t>
            </a:r>
            <a:r>
              <a:rPr lang="zh-CN" sz="2400" b="1">
                <a:solidFill>
                  <a:srgbClr val="C00000"/>
                </a:solidFill>
                <a:latin typeface="微软雅黑" panose="020B0503020204020204" pitchFamily="34" charset="-122"/>
                <a:ea typeface="微软雅黑" panose="020B0503020204020204" pitchFamily="34" charset="-122"/>
              </a:rPr>
              <a:t>源自于</a:t>
            </a:r>
            <a:r>
              <a:rPr lang="zh-CN" sz="2400" b="0">
                <a:solidFill>
                  <a:srgbClr val="222222"/>
                </a:solidFill>
                <a:latin typeface="微软雅黑" panose="020B0503020204020204" pitchFamily="34" charset="-122"/>
                <a:ea typeface="微软雅黑" panose="020B0503020204020204" pitchFamily="34" charset="-122"/>
              </a:rPr>
              <a:t>中华民族五千多年文明历史所孕育的</a:t>
            </a:r>
            <a:r>
              <a:rPr lang="zh-CN" sz="2400" b="1">
                <a:solidFill>
                  <a:srgbClr val="C00000"/>
                </a:solidFill>
                <a:latin typeface="微软雅黑" panose="020B0503020204020204" pitchFamily="34" charset="-122"/>
                <a:ea typeface="微软雅黑" panose="020B0503020204020204" pitchFamily="34" charset="-122"/>
              </a:rPr>
              <a:t>中华优秀传统文化</a:t>
            </a:r>
            <a:r>
              <a:rPr lang="zh-CN" sz="2400" b="0">
                <a:solidFill>
                  <a:srgbClr val="222222"/>
                </a:solidFill>
                <a:latin typeface="微软雅黑" panose="020B0503020204020204" pitchFamily="34" charset="-122"/>
                <a:ea typeface="微软雅黑" panose="020B0503020204020204" pitchFamily="34" charset="-122"/>
              </a:rPr>
              <a:t>，</a:t>
            </a:r>
            <a:r>
              <a:rPr lang="zh-CN" sz="2400" b="1">
                <a:solidFill>
                  <a:srgbClr val="7030A0"/>
                </a:solidFill>
                <a:latin typeface="微软雅黑" panose="020B0503020204020204" pitchFamily="34" charset="-122"/>
                <a:ea typeface="微软雅黑" panose="020B0503020204020204" pitchFamily="34" charset="-122"/>
              </a:rPr>
              <a:t>熔铸于党领导人民在革命、建设、改革中创造的</a:t>
            </a:r>
            <a:r>
              <a:rPr lang="zh-CN" sz="2400" b="1">
                <a:solidFill>
                  <a:srgbClr val="C00000"/>
                </a:solidFill>
                <a:latin typeface="微软雅黑" panose="020B0503020204020204" pitchFamily="34" charset="-122"/>
                <a:ea typeface="微软雅黑" panose="020B0503020204020204" pitchFamily="34" charset="-122"/>
              </a:rPr>
              <a:t>革命文化</a:t>
            </a:r>
            <a:r>
              <a:rPr lang="zh-CN" sz="2400" b="1">
                <a:solidFill>
                  <a:srgbClr val="7030A0"/>
                </a:solidFill>
                <a:latin typeface="微软雅黑" panose="020B0503020204020204" pitchFamily="34" charset="-122"/>
                <a:ea typeface="微软雅黑" panose="020B0503020204020204" pitchFamily="34" charset="-122"/>
              </a:rPr>
              <a:t>和</a:t>
            </a:r>
            <a:r>
              <a:rPr lang="zh-CN" sz="2400" b="1">
                <a:solidFill>
                  <a:srgbClr val="C00000"/>
                </a:solidFill>
                <a:latin typeface="微软雅黑" panose="020B0503020204020204" pitchFamily="34" charset="-122"/>
                <a:ea typeface="微软雅黑" panose="020B0503020204020204" pitchFamily="34" charset="-122"/>
              </a:rPr>
              <a:t>社会主义先进文化</a:t>
            </a:r>
            <a:r>
              <a:rPr lang="zh-CN" sz="2400" b="0">
                <a:solidFill>
                  <a:srgbClr val="222222"/>
                </a:solidFill>
                <a:latin typeface="微软雅黑" panose="020B0503020204020204" pitchFamily="34" charset="-122"/>
                <a:ea typeface="微软雅黑" panose="020B0503020204020204" pitchFamily="34" charset="-122"/>
              </a:rPr>
              <a:t>，</a:t>
            </a:r>
            <a:r>
              <a:rPr lang="zh-CN" sz="2400" b="1">
                <a:solidFill>
                  <a:srgbClr val="7030A0"/>
                </a:solidFill>
                <a:latin typeface="微软雅黑" panose="020B0503020204020204" pitchFamily="34" charset="-122"/>
                <a:ea typeface="微软雅黑" panose="020B0503020204020204" pitchFamily="34" charset="-122"/>
              </a:rPr>
              <a:t>植根于中国特色社会主义伟大实践。</a:t>
            </a:r>
            <a:endParaRPr lang="zh-CN" altLang="en-US" sz="2400" b="1">
              <a:solidFill>
                <a:srgbClr val="7030A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5" grpId="0"/>
      <p:bldP spid="105"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custDataLst>
              <p:tags r:id="rId1"/>
            </p:custDataLst>
          </p:nvPr>
        </p:nvPicPr>
        <p:blipFill>
          <a:blip r:embed="rId2"/>
          <a:srcRect t="851" b="79238"/>
          <a:stretch>
            <a:fillRect/>
          </a:stretch>
        </p:blipFill>
        <p:spPr>
          <a:xfrm>
            <a:off x="241935" y="62865"/>
            <a:ext cx="3755390" cy="4040505"/>
          </a:xfrm>
          <a:prstGeom prst="rect">
            <a:avLst/>
          </a:prstGeom>
          <a:noFill/>
          <a:ln w="9525">
            <a:noFill/>
          </a:ln>
        </p:spPr>
      </p:pic>
      <p:pic>
        <p:nvPicPr>
          <p:cNvPr id="2" name="图片 1"/>
          <p:cNvPicPr/>
          <p:nvPr>
            <p:custDataLst>
              <p:tags r:id="rId3"/>
            </p:custDataLst>
          </p:nvPr>
        </p:nvPicPr>
        <p:blipFill>
          <a:blip r:embed="rId2"/>
          <a:srcRect t="23488" b="64247"/>
          <a:stretch>
            <a:fillRect/>
          </a:stretch>
        </p:blipFill>
        <p:spPr>
          <a:xfrm>
            <a:off x="4146550" y="62865"/>
            <a:ext cx="3867150" cy="4048760"/>
          </a:xfrm>
          <a:prstGeom prst="rect">
            <a:avLst/>
          </a:prstGeom>
          <a:noFill/>
          <a:ln w="9525">
            <a:noFill/>
          </a:ln>
        </p:spPr>
      </p:pic>
      <p:pic>
        <p:nvPicPr>
          <p:cNvPr id="4" name="图片 3"/>
          <p:cNvPicPr/>
          <p:nvPr>
            <p:custDataLst>
              <p:tags r:id="rId4"/>
            </p:custDataLst>
          </p:nvPr>
        </p:nvPicPr>
        <p:blipFill>
          <a:blip r:embed="rId2"/>
          <a:srcRect t="38557" b="49354"/>
          <a:stretch>
            <a:fillRect/>
          </a:stretch>
        </p:blipFill>
        <p:spPr>
          <a:xfrm>
            <a:off x="8124190" y="62865"/>
            <a:ext cx="3878580" cy="4041140"/>
          </a:xfrm>
          <a:prstGeom prst="rect">
            <a:avLst/>
          </a:prstGeom>
          <a:noFill/>
          <a:ln w="9525">
            <a:noFill/>
          </a:ln>
        </p:spPr>
      </p:pic>
      <p:sp>
        <p:nvSpPr>
          <p:cNvPr id="5" name="文本框 4"/>
          <p:cNvSpPr txBox="1"/>
          <p:nvPr>
            <p:custDataLst>
              <p:tags r:id="rId5"/>
            </p:custDataLst>
          </p:nvPr>
        </p:nvSpPr>
        <p:spPr>
          <a:xfrm>
            <a:off x="241935" y="4113530"/>
            <a:ext cx="3755390" cy="922020"/>
          </a:xfrm>
          <a:prstGeom prst="rect">
            <a:avLst/>
          </a:prstGeom>
          <a:solidFill>
            <a:schemeClr val="accent2">
              <a:lumMod val="20000"/>
              <a:lumOff val="80000"/>
            </a:schemeClr>
          </a:solidFill>
        </p:spPr>
        <p:txBody>
          <a:bodyPr wrap="square" rtlCol="0" anchor="t">
            <a:spAutoFit/>
          </a:bodyPr>
          <a:p>
            <a:pPr indent="0" fontAlgn="auto" hangingPunct="0">
              <a:lnSpc>
                <a:spcPct val="100000"/>
              </a:lnSpc>
            </a:pPr>
            <a:r>
              <a:rPr lang="zh-CN" altLang="en-US" dirty="0" smtClean="0">
                <a:sym typeface="+mn-ea"/>
              </a:rPr>
              <a:t>会微</a:t>
            </a:r>
            <a:r>
              <a:rPr lang="en-US" altLang="zh-CN" dirty="0" smtClean="0">
                <a:sym typeface="+mn-ea"/>
              </a:rPr>
              <a:t>“</a:t>
            </a:r>
            <a:r>
              <a:rPr lang="zh-CN" altLang="en-US" dirty="0" smtClean="0">
                <a:sym typeface="+mn-ea"/>
              </a:rPr>
              <a:t>潮涌”的主体图形由扇面、钱塘江、钱江潮头、赛道等图形六个元素组成</a:t>
            </a:r>
            <a:endParaRPr lang="zh-CN" altLang="en-US" dirty="0" smtClean="0">
              <a:sym typeface="+mn-ea"/>
            </a:endParaRPr>
          </a:p>
        </p:txBody>
      </p:sp>
      <p:sp>
        <p:nvSpPr>
          <p:cNvPr id="8" name="文本框 7"/>
          <p:cNvSpPr txBox="1"/>
          <p:nvPr/>
        </p:nvSpPr>
        <p:spPr>
          <a:xfrm>
            <a:off x="4146550" y="4110990"/>
            <a:ext cx="3867785" cy="922020"/>
          </a:xfrm>
          <a:prstGeom prst="rect">
            <a:avLst/>
          </a:prstGeom>
          <a:solidFill>
            <a:schemeClr val="tx2">
              <a:lumMod val="20000"/>
              <a:lumOff val="80000"/>
            </a:schemeClr>
          </a:solidFill>
        </p:spPr>
        <p:txBody>
          <a:bodyPr wrap="square" rtlCol="0" anchor="t">
            <a:spAutoFit/>
          </a:bodyPr>
          <a:p>
            <a:r>
              <a:rPr lang="zh-CN" altLang="en-US" dirty="0" smtClean="0"/>
              <a:t>吉祥物组合名为“江南忆”出自唐朝诗人白居易的名句“江南忆，最忆是杭州”</a:t>
            </a:r>
            <a:endParaRPr lang="zh-CN" altLang="en-US" dirty="0" smtClean="0"/>
          </a:p>
        </p:txBody>
      </p:sp>
      <p:sp>
        <p:nvSpPr>
          <p:cNvPr id="10" name="文本框 9"/>
          <p:cNvSpPr txBox="1"/>
          <p:nvPr>
            <p:custDataLst>
              <p:tags r:id="rId6"/>
            </p:custDataLst>
          </p:nvPr>
        </p:nvSpPr>
        <p:spPr>
          <a:xfrm>
            <a:off x="8127365" y="4113530"/>
            <a:ext cx="3867785" cy="922020"/>
          </a:xfrm>
          <a:prstGeom prst="rect">
            <a:avLst/>
          </a:prstGeom>
          <a:solidFill>
            <a:schemeClr val="tx2">
              <a:lumMod val="20000"/>
              <a:lumOff val="80000"/>
            </a:schemeClr>
          </a:solidFill>
        </p:spPr>
        <p:txBody>
          <a:bodyPr wrap="square" rtlCol="0" anchor="t">
            <a:spAutoFit/>
          </a:bodyPr>
          <a:p>
            <a:pPr>
              <a:buClrTx/>
              <a:buSzTx/>
              <a:buFontTx/>
            </a:pPr>
            <a:r>
              <a:rPr lang="zh-CN" altLang="en-US" dirty="0" smtClean="0"/>
              <a:t>火炬设计方案名为“薪火”，设计思想源自实证中华五千年文明史的良渚文化</a:t>
            </a:r>
            <a:endParaRPr lang="zh-CN" altLang="en-US" dirty="0" smtClean="0"/>
          </a:p>
        </p:txBody>
      </p:sp>
      <p:sp>
        <p:nvSpPr>
          <p:cNvPr id="14" name="矩形 13"/>
          <p:cNvSpPr/>
          <p:nvPr>
            <p:custDataLst>
              <p:tags r:id="rId7"/>
            </p:custDataLst>
          </p:nvPr>
        </p:nvSpPr>
        <p:spPr>
          <a:xfrm>
            <a:off x="860875" y="5084074"/>
            <a:ext cx="11206480" cy="521970"/>
          </a:xfrm>
          <a:prstGeom prst="rect">
            <a:avLst/>
          </a:prstGeom>
        </p:spPr>
        <p:txBody>
          <a:bodyPr wrap="none">
            <a:spAutoFit/>
          </a:bodyPr>
          <a:p>
            <a:pPr marL="0" marR="0" lvl="0" indent="0" algn="l" defTabSz="457200" rtl="0" eaLnBrk="1" fontAlgn="auto" latinLnBrk="0" hangingPunct="1">
              <a:lnSpc>
                <a:spcPct val="100000"/>
              </a:lnSpc>
              <a:spcBef>
                <a:spcPts val="0"/>
              </a:spcBef>
              <a:spcAft>
                <a:spcPts val="0"/>
              </a:spcAft>
              <a:buClrTx/>
              <a:buSzTx/>
              <a:buFontTx/>
              <a:buNone/>
              <a:defRPr/>
            </a:pPr>
            <a:r>
              <a:rPr lang="zh-CN" altLang="en-US" sz="2800" b="1" dirty="0">
                <a:solidFill>
                  <a:schemeClr val="tx1"/>
                </a:solidFill>
                <a:effectLst/>
                <a:latin typeface="微软雅黑" panose="020B0503020204020204" pitchFamily="34" charset="-122"/>
                <a:ea typeface="微软雅黑" panose="020B0503020204020204" pitchFamily="34" charset="-122"/>
                <a:sym typeface="+mn-ea"/>
              </a:rPr>
              <a:t>杭州亚运会建筑还是各种标志性物件为什么</a:t>
            </a:r>
            <a:r>
              <a:rPr lang="zh-CN" altLang="en-US" sz="2800" b="1" dirty="0">
                <a:solidFill>
                  <a:schemeClr val="tx1"/>
                </a:solidFill>
                <a:effectLst/>
                <a:latin typeface="微软雅黑" panose="020B0503020204020204" pitchFamily="34" charset="-122"/>
                <a:ea typeface="微软雅黑" panose="020B0503020204020204" pitchFamily="34" charset="-122"/>
                <a:sym typeface="+mn-ea"/>
              </a:rPr>
              <a:t>都紧紧地融入</a:t>
            </a:r>
            <a:r>
              <a:rPr lang="en-US" altLang="zh-CN" sz="2800" b="1" dirty="0">
                <a:solidFill>
                  <a:schemeClr val="tx1"/>
                </a:solidFill>
                <a:effectLst/>
                <a:latin typeface="微软雅黑" panose="020B0503020204020204" pitchFamily="34" charset="-122"/>
                <a:ea typeface="微软雅黑" panose="020B0503020204020204" pitchFamily="34" charset="-122"/>
                <a:sym typeface="+mn-ea"/>
              </a:rPr>
              <a:t>“</a:t>
            </a:r>
            <a:r>
              <a:rPr lang="zh-CN" altLang="en-US" sz="2800" b="1" dirty="0">
                <a:solidFill>
                  <a:schemeClr val="tx1"/>
                </a:solidFill>
                <a:effectLst/>
                <a:latin typeface="微软雅黑" panose="020B0503020204020204" pitchFamily="34" charset="-122"/>
                <a:ea typeface="微软雅黑" panose="020B0503020204020204" pitchFamily="34" charset="-122"/>
                <a:sym typeface="+mn-ea"/>
              </a:rPr>
              <a:t>中国风</a:t>
            </a:r>
            <a:r>
              <a:rPr lang="en-US" altLang="zh-CN" sz="2800" b="1" dirty="0">
                <a:solidFill>
                  <a:schemeClr val="tx1"/>
                </a:solidFill>
                <a:effectLst/>
                <a:latin typeface="微软雅黑" panose="020B0503020204020204" pitchFamily="34" charset="-122"/>
                <a:ea typeface="微软雅黑" panose="020B0503020204020204" pitchFamily="34" charset="-122"/>
                <a:sym typeface="+mn-ea"/>
              </a:rPr>
              <a:t>“</a:t>
            </a:r>
            <a:r>
              <a:rPr lang="zh-CN" sz="2800" b="1" dirty="0">
                <a:solidFill>
                  <a:schemeClr val="tx1"/>
                </a:solidFill>
                <a:effectLst/>
                <a:latin typeface="微软雅黑" panose="020B0503020204020204" pitchFamily="34" charset="-122"/>
                <a:ea typeface="微软雅黑" panose="020B0503020204020204" pitchFamily="34" charset="-122"/>
                <a:sym typeface="+mn-ea"/>
              </a:rPr>
              <a:t>？</a:t>
            </a:r>
            <a:endParaRPr lang="zh-CN" sz="2800" b="1" dirty="0">
              <a:solidFill>
                <a:schemeClr val="tx1"/>
              </a:solidFill>
              <a:effectLst/>
              <a:latin typeface="微软雅黑" panose="020B0503020204020204" pitchFamily="34" charset="-122"/>
              <a:ea typeface="微软雅黑" panose="020B0503020204020204" pitchFamily="34" charset="-122"/>
              <a:sym typeface="+mn-ea"/>
            </a:endParaRPr>
          </a:p>
        </p:txBody>
      </p:sp>
      <p:pic>
        <p:nvPicPr>
          <p:cNvPr id="15" name="Picture 2" descr="https://ss3.bdstatic.com/70cFv8Sh_Q1YnxGkpoWK1HF6hhy/it/u=1084035593,1097682700&amp;fm=26&amp;gp=0.jpg"/>
          <p:cNvPicPr>
            <a:picLocks noChangeAspect="1" noChangeArrowheads="1"/>
          </p:cNvPicPr>
          <p:nvPr>
            <p:custDataLst>
              <p:tags r:id="rId8"/>
            </p:custDataLst>
          </p:nvPr>
        </p:nvPicPr>
        <p:blipFill>
          <a:blip r:embed="rId9" cstate="print">
            <a:extLst>
              <a:ext uri="{BEBA8EAE-BF5A-486C-A8C5-ECC9F3942E4B}">
                <a14:imgProps xmlns:a14="http://schemas.microsoft.com/office/drawing/2010/main">
                  <a14:imgLayer r:embed="rId10">
                    <a14:imgEffect>
                      <a14:backgroundRemoval t="2041" b="91837" l="3627" r="95337">
                        <a14:foregroundMark x1="54922" y1="53741" x2="54922" y2="93197"/>
                        <a14:foregroundMark x1="46114" y1="39456" x2="59585" y2="73469"/>
                        <a14:foregroundMark x1="39896" y1="31973" x2="61658" y2="26531"/>
                        <a14:foregroundMark x1="36269" y1="31973" x2="67358" y2="73469"/>
                        <a14:foregroundMark x1="58549" y1="50340" x2="55959" y2="86395"/>
                        <a14:foregroundMark x1="14508" y1="68027" x2="20207" y2="68027"/>
                        <a14:foregroundMark x1="5699" y1="47619" x2="14508" y2="48980"/>
                        <a14:foregroundMark x1="15544" y1="29252" x2="32124" y2="34694"/>
                        <a14:foregroundMark x1="33161" y1="8163" x2="33161" y2="8163"/>
                        <a14:foregroundMark x1="30052" y1="8163" x2="37306" y2="23810"/>
                        <a14:foregroundMark x1="50777" y1="6122" x2="50777" y2="16327"/>
                        <a14:foregroundMark x1="63731" y1="19048" x2="75648" y2="3401"/>
                        <a14:foregroundMark x1="81347" y1="27891" x2="93264" y2="26531"/>
                        <a14:foregroundMark x1="84456" y1="57823" x2="95337" y2="53741"/>
                        <a14:foregroundMark x1="83420" y1="50340" x2="90155" y2="50340"/>
                        <a14:foregroundMark x1="80311" y1="66667" x2="88083" y2="69388"/>
                      </a14:backgroundRemoval>
                    </a14:imgEffect>
                  </a14:imgLayer>
                </a14:imgProps>
              </a:ext>
            </a:extLst>
          </a:blip>
          <a:srcRect/>
          <a:stretch>
            <a:fillRect/>
          </a:stretch>
        </p:blipFill>
        <p:spPr bwMode="auto">
          <a:xfrm>
            <a:off x="0" y="4926330"/>
            <a:ext cx="996315" cy="836930"/>
          </a:xfrm>
          <a:prstGeom prst="rect">
            <a:avLst/>
          </a:prstGeom>
          <a:noFill/>
        </p:spPr>
      </p:pic>
      <p:sp>
        <p:nvSpPr>
          <p:cNvPr id="105" name="文本框 104"/>
          <p:cNvSpPr txBox="1"/>
          <p:nvPr/>
        </p:nvSpPr>
        <p:spPr>
          <a:xfrm>
            <a:off x="121920" y="5821680"/>
            <a:ext cx="12070080" cy="922020"/>
          </a:xfrm>
          <a:prstGeom prst="rect">
            <a:avLst/>
          </a:prstGeom>
          <a:noFill/>
          <a:ln w="9525">
            <a:noFill/>
          </a:ln>
        </p:spPr>
        <p:txBody>
          <a:bodyPr wrap="square">
            <a:spAutoFit/>
          </a:bodyPr>
          <a:p>
            <a:pPr indent="0"/>
            <a:r>
              <a:rPr lang="zh-CN" b="1">
                <a:solidFill>
                  <a:srgbClr val="C00000"/>
                </a:solidFill>
                <a:ea typeface="宋体" panose="02010600030101010101" pitchFamily="2" charset="-122"/>
              </a:rPr>
              <a:t>文化是一个国家、一个民族的灵魂；</a:t>
            </a:r>
            <a:r>
              <a:rPr lang="zh-CN" b="1">
                <a:solidFill>
                  <a:srgbClr val="C00000"/>
                </a:solidFill>
                <a:ea typeface="宋体" panose="02010600030101010101" pitchFamily="2" charset="-122"/>
                <a:sym typeface="+mn-ea"/>
              </a:rPr>
              <a:t>★中华文化积淀着中华民族最深层的精神追求，代表着中华民族独特的精神标识，为中华民族的伟大复兴提供精神动力；</a:t>
            </a:r>
            <a:r>
              <a:rPr lang="zh-CN" b="1">
                <a:solidFill>
                  <a:srgbClr val="C00000"/>
                </a:solidFill>
                <a:ea typeface="宋体" panose="02010600030101010101" pitchFamily="2" charset="-122"/>
              </a:rPr>
              <a:t>中华文化独一无二的理念、智慧、气度、神韵，增添了中国人民和中华民族内心深处的自信和自豪。</a:t>
            </a:r>
            <a:endParaRPr lang="zh-CN" b="1">
              <a:solidFill>
                <a:srgbClr val="C00000"/>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14" grpId="0"/>
      <p:bldP spid="14" grpId="1"/>
      <p:bldP spid="105" grpId="0"/>
      <p:bldP spid="105"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screen"/>
          <a:stretch>
            <a:fillRect/>
          </a:stretch>
        </p:blipFill>
        <p:spPr>
          <a:xfrm>
            <a:off x="6791325" y="0"/>
            <a:ext cx="5403850" cy="6858000"/>
          </a:xfrm>
          <a:prstGeom prst="rect">
            <a:avLst/>
          </a:prstGeom>
        </p:spPr>
      </p:pic>
      <p:pic>
        <p:nvPicPr>
          <p:cNvPr id="7" name="图片 6"/>
          <p:cNvPicPr>
            <a:picLocks noChangeAspect="1"/>
          </p:cNvPicPr>
          <p:nvPr/>
        </p:nvPicPr>
        <p:blipFill>
          <a:blip r:embed="rId2" cstate="screen"/>
          <a:stretch>
            <a:fillRect/>
          </a:stretch>
        </p:blipFill>
        <p:spPr>
          <a:xfrm>
            <a:off x="10882492" y="4632959"/>
            <a:ext cx="1632688" cy="1386841"/>
          </a:xfrm>
          <a:prstGeom prst="rect">
            <a:avLst/>
          </a:prstGeom>
        </p:spPr>
      </p:pic>
      <p:pic>
        <p:nvPicPr>
          <p:cNvPr id="20" name="图片 19"/>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0" y="0"/>
            <a:ext cx="1132361" cy="1353047"/>
          </a:xfrm>
          <a:prstGeom prst="rect">
            <a:avLst/>
          </a:prstGeom>
        </p:spPr>
      </p:pic>
      <p:sp>
        <p:nvSpPr>
          <p:cNvPr id="21" name="矩形 20"/>
          <p:cNvSpPr/>
          <p:nvPr>
            <p:custDataLst>
              <p:tags r:id="rId5"/>
            </p:custDataLst>
          </p:nvPr>
        </p:nvSpPr>
        <p:spPr>
          <a:xfrm>
            <a:off x="945419" y="353756"/>
            <a:ext cx="2011680" cy="645160"/>
          </a:xfrm>
          <a:prstGeom prst="rect">
            <a:avLst/>
          </a:prstGeom>
        </p:spPr>
        <p:txBody>
          <a:bodyPr wrap="none">
            <a:spAutoFit/>
          </a:bodyPr>
          <a:p>
            <a:pPr>
              <a:defRPr/>
            </a:pPr>
            <a:r>
              <a:rPr lang="zh-CN" altLang="en-US" sz="36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课堂笔记</a:t>
            </a:r>
            <a:endParaRPr lang="zh-CN" altLang="en-US" sz="36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TextBox 20"/>
          <p:cNvSpPr txBox="1"/>
          <p:nvPr/>
        </p:nvSpPr>
        <p:spPr>
          <a:xfrm>
            <a:off x="378545" y="1353206"/>
            <a:ext cx="6509289" cy="650875"/>
          </a:xfrm>
          <a:prstGeom prst="rect">
            <a:avLst/>
          </a:prstGeom>
          <a:noFill/>
        </p:spPr>
        <p:txBody>
          <a:bodyPr wrap="square" rtlCol="0">
            <a:spAutoFit/>
          </a:bodyPr>
          <a:p>
            <a:pPr>
              <a:lnSpc>
                <a:spcPct val="130000"/>
              </a:lnSpc>
            </a:pPr>
            <a:r>
              <a:rPr lang="zh-CN" altLang="en-US" sz="2800" b="1" noProof="1">
                <a:solidFill>
                  <a:srgbClr val="0070C0"/>
                </a:solidFill>
                <a:latin typeface="微软雅黑" panose="020B0503020204020204" pitchFamily="34" charset="-122"/>
                <a:ea typeface="微软雅黑" panose="020B0503020204020204" pitchFamily="34" charset="-122"/>
                <a:sym typeface="+mn-ea"/>
              </a:rPr>
              <a:t>三、中华文化的重要性？</a:t>
            </a:r>
            <a:endParaRPr lang="zh-CN" altLang="en-US" sz="2800" b="1" noProof="1">
              <a:solidFill>
                <a:srgbClr val="0070C0"/>
              </a:solidFill>
              <a:latin typeface="微软雅黑" panose="020B0503020204020204" pitchFamily="34" charset="-122"/>
              <a:ea typeface="微软雅黑" panose="020B0503020204020204" pitchFamily="34" charset="-122"/>
              <a:sym typeface="+mn-ea"/>
            </a:endParaRPr>
          </a:p>
        </p:txBody>
      </p:sp>
      <p:sp>
        <p:nvSpPr>
          <p:cNvPr id="105" name="文本框 104"/>
          <p:cNvSpPr txBox="1"/>
          <p:nvPr/>
        </p:nvSpPr>
        <p:spPr>
          <a:xfrm>
            <a:off x="378460" y="2145030"/>
            <a:ext cx="6899910" cy="3415030"/>
          </a:xfrm>
          <a:prstGeom prst="rect">
            <a:avLst/>
          </a:prstGeom>
          <a:noFill/>
          <a:ln w="9525">
            <a:noFill/>
          </a:ln>
        </p:spPr>
        <p:txBody>
          <a:bodyPr wrap="square">
            <a:spAutoFit/>
          </a:bodyPr>
          <a:p>
            <a:pPr indent="0" fontAlgn="auto">
              <a:lnSpc>
                <a:spcPct val="150000"/>
              </a:lnSpc>
            </a:pPr>
            <a:r>
              <a:rPr lang="zh-CN" sz="2400">
                <a:latin typeface="微软雅黑" panose="020B0503020204020204" pitchFamily="34" charset="-122"/>
                <a:ea typeface="微软雅黑" panose="020B0503020204020204" pitchFamily="34" charset="-122"/>
              </a:rPr>
              <a:t>①文化是一个</a:t>
            </a:r>
            <a:r>
              <a:rPr lang="zh-CN" sz="2400" b="1">
                <a:solidFill>
                  <a:srgbClr val="C00000"/>
                </a:solidFill>
                <a:latin typeface="微软雅黑" panose="020B0503020204020204" pitchFamily="34" charset="-122"/>
                <a:ea typeface="微软雅黑" panose="020B0503020204020204" pitchFamily="34" charset="-122"/>
              </a:rPr>
              <a:t>国家</a:t>
            </a:r>
            <a:r>
              <a:rPr lang="zh-CN" sz="2400">
                <a:latin typeface="微软雅黑" panose="020B0503020204020204" pitchFamily="34" charset="-122"/>
                <a:ea typeface="微软雅黑" panose="020B0503020204020204" pitchFamily="34" charset="-122"/>
              </a:rPr>
              <a:t>、一个民族的</a:t>
            </a:r>
            <a:r>
              <a:rPr lang="zh-CN" sz="2400" b="1">
                <a:solidFill>
                  <a:srgbClr val="C00000"/>
                </a:solidFill>
                <a:latin typeface="微软雅黑" panose="020B0503020204020204" pitchFamily="34" charset="-122"/>
                <a:ea typeface="微软雅黑" panose="020B0503020204020204" pitchFamily="34" charset="-122"/>
              </a:rPr>
              <a:t>灵魂</a:t>
            </a:r>
            <a:r>
              <a:rPr lang="zh-CN" sz="2400">
                <a:latin typeface="微软雅黑" panose="020B0503020204020204" pitchFamily="34" charset="-122"/>
                <a:ea typeface="微软雅黑" panose="020B0503020204020204" pitchFamily="34" charset="-122"/>
              </a:rPr>
              <a:t>。</a:t>
            </a:r>
            <a:endParaRPr lang="zh-CN" sz="2400">
              <a:latin typeface="微软雅黑" panose="020B0503020204020204" pitchFamily="34" charset="-122"/>
              <a:ea typeface="微软雅黑" panose="020B0503020204020204" pitchFamily="34" charset="-122"/>
            </a:endParaRPr>
          </a:p>
          <a:p>
            <a:pPr indent="0" fontAlgn="auto">
              <a:lnSpc>
                <a:spcPct val="150000"/>
              </a:lnSpc>
            </a:pPr>
            <a:r>
              <a:rPr lang="zh-CN" sz="2400">
                <a:latin typeface="微软雅黑" panose="020B0503020204020204" pitchFamily="34" charset="-122"/>
                <a:ea typeface="微软雅黑" panose="020B0503020204020204" pitchFamily="34" charset="-122"/>
              </a:rPr>
              <a:t>②★中华文化积淀着</a:t>
            </a:r>
            <a:r>
              <a:rPr lang="zh-CN" sz="2400" b="1">
                <a:solidFill>
                  <a:srgbClr val="C00000"/>
                </a:solidFill>
                <a:latin typeface="微软雅黑" panose="020B0503020204020204" pitchFamily="34" charset="-122"/>
                <a:ea typeface="微软雅黑" panose="020B0503020204020204" pitchFamily="34" charset="-122"/>
              </a:rPr>
              <a:t>中华民族最深层的精神追求</a:t>
            </a:r>
            <a:r>
              <a:rPr lang="zh-CN" sz="2400">
                <a:latin typeface="微软雅黑" panose="020B0503020204020204" pitchFamily="34" charset="-122"/>
                <a:ea typeface="微软雅黑" panose="020B0503020204020204" pitchFamily="34" charset="-122"/>
              </a:rPr>
              <a:t>，代表着</a:t>
            </a:r>
            <a:r>
              <a:rPr lang="zh-CN" sz="2400" b="1">
                <a:solidFill>
                  <a:srgbClr val="C00000"/>
                </a:solidFill>
                <a:latin typeface="微软雅黑" panose="020B0503020204020204" pitchFamily="34" charset="-122"/>
                <a:ea typeface="微软雅黑" panose="020B0503020204020204" pitchFamily="34" charset="-122"/>
              </a:rPr>
              <a:t>中华民族独特的精神标</a:t>
            </a:r>
            <a:r>
              <a:rPr lang="zh-CN" sz="2400">
                <a:latin typeface="微软雅黑" panose="020B0503020204020204" pitchFamily="34" charset="-122"/>
                <a:ea typeface="微软雅黑" panose="020B0503020204020204" pitchFamily="34" charset="-122"/>
              </a:rPr>
              <a:t>识，为中华民族的伟大复兴</a:t>
            </a:r>
            <a:r>
              <a:rPr lang="zh-CN" sz="2400" b="1">
                <a:solidFill>
                  <a:srgbClr val="C00000"/>
                </a:solidFill>
                <a:latin typeface="微软雅黑" panose="020B0503020204020204" pitchFamily="34" charset="-122"/>
                <a:ea typeface="微软雅黑" panose="020B0503020204020204" pitchFamily="34" charset="-122"/>
              </a:rPr>
              <a:t>提供精神动力。</a:t>
            </a:r>
            <a:endParaRPr lang="zh-CN" sz="2400">
              <a:latin typeface="微软雅黑" panose="020B0503020204020204" pitchFamily="34" charset="-122"/>
              <a:ea typeface="微软雅黑" panose="020B0503020204020204" pitchFamily="34" charset="-122"/>
            </a:endParaRPr>
          </a:p>
          <a:p>
            <a:pPr indent="0" fontAlgn="auto">
              <a:lnSpc>
                <a:spcPct val="150000"/>
              </a:lnSpc>
            </a:pPr>
            <a:r>
              <a:rPr lang="zh-CN" sz="2400">
                <a:latin typeface="微软雅黑" panose="020B0503020204020204" pitchFamily="34" charset="-122"/>
                <a:ea typeface="微软雅黑" panose="020B0503020204020204" pitchFamily="34" charset="-122"/>
              </a:rPr>
              <a:t>③中华文化独一无二的理念、智慧、气度、神韵，</a:t>
            </a:r>
            <a:r>
              <a:rPr lang="zh-CN" sz="2400" b="1">
                <a:solidFill>
                  <a:srgbClr val="C00000"/>
                </a:solidFill>
                <a:latin typeface="微软雅黑" panose="020B0503020204020204" pitchFamily="34" charset="-122"/>
                <a:ea typeface="微软雅黑" panose="020B0503020204020204" pitchFamily="34" charset="-122"/>
              </a:rPr>
              <a:t>增添了中国人民和中华民族内心深处的自信和自豪。</a:t>
            </a:r>
            <a:endParaRPr lang="zh-CN" sz="24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5" grpId="0"/>
      <p:bldP spid="10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custDataLst>
              <p:tags r:id="rId1"/>
            </p:custDataLst>
          </p:nvPr>
        </p:nvPicPr>
        <p:blipFill>
          <a:blip r:embed="rId2"/>
          <a:srcRect b="79238"/>
          <a:stretch>
            <a:fillRect/>
          </a:stretch>
        </p:blipFill>
        <p:spPr>
          <a:xfrm>
            <a:off x="241935" y="385445"/>
            <a:ext cx="3755390" cy="4642485"/>
          </a:xfrm>
          <a:prstGeom prst="rect">
            <a:avLst/>
          </a:prstGeom>
          <a:noFill/>
          <a:ln w="9525">
            <a:noFill/>
          </a:ln>
        </p:spPr>
      </p:pic>
      <p:pic>
        <p:nvPicPr>
          <p:cNvPr id="2" name="图片 1"/>
          <p:cNvPicPr/>
          <p:nvPr>
            <p:custDataLst>
              <p:tags r:id="rId3"/>
            </p:custDataLst>
          </p:nvPr>
        </p:nvPicPr>
        <p:blipFill>
          <a:blip r:embed="rId2"/>
          <a:srcRect t="22972" b="64247"/>
          <a:stretch>
            <a:fillRect/>
          </a:stretch>
        </p:blipFill>
        <p:spPr>
          <a:xfrm>
            <a:off x="4146550" y="387985"/>
            <a:ext cx="3867150" cy="4648200"/>
          </a:xfrm>
          <a:prstGeom prst="rect">
            <a:avLst/>
          </a:prstGeom>
          <a:noFill/>
          <a:ln w="9525">
            <a:noFill/>
          </a:ln>
        </p:spPr>
      </p:pic>
      <p:pic>
        <p:nvPicPr>
          <p:cNvPr id="4" name="图片 3"/>
          <p:cNvPicPr/>
          <p:nvPr>
            <p:custDataLst>
              <p:tags r:id="rId4"/>
            </p:custDataLst>
          </p:nvPr>
        </p:nvPicPr>
        <p:blipFill>
          <a:blip r:embed="rId2"/>
          <a:srcRect t="38046" b="49354"/>
          <a:stretch>
            <a:fillRect/>
          </a:stretch>
        </p:blipFill>
        <p:spPr>
          <a:xfrm>
            <a:off x="8124190" y="387350"/>
            <a:ext cx="3878580" cy="4640580"/>
          </a:xfrm>
          <a:prstGeom prst="rect">
            <a:avLst/>
          </a:prstGeom>
          <a:noFill/>
          <a:ln w="9525">
            <a:noFill/>
          </a:ln>
        </p:spPr>
      </p:pic>
      <p:sp>
        <p:nvSpPr>
          <p:cNvPr id="5" name="文本框 4"/>
          <p:cNvSpPr txBox="1"/>
          <p:nvPr>
            <p:custDataLst>
              <p:tags r:id="rId5"/>
            </p:custDataLst>
          </p:nvPr>
        </p:nvSpPr>
        <p:spPr>
          <a:xfrm>
            <a:off x="241935" y="5094605"/>
            <a:ext cx="3755390" cy="922020"/>
          </a:xfrm>
          <a:prstGeom prst="rect">
            <a:avLst/>
          </a:prstGeom>
          <a:solidFill>
            <a:schemeClr val="accent2">
              <a:lumMod val="20000"/>
              <a:lumOff val="80000"/>
            </a:schemeClr>
          </a:solidFill>
        </p:spPr>
        <p:txBody>
          <a:bodyPr wrap="square" rtlCol="0" anchor="t">
            <a:spAutoFit/>
          </a:bodyPr>
          <a:p>
            <a:pPr indent="0" fontAlgn="auto" hangingPunct="0">
              <a:lnSpc>
                <a:spcPct val="100000"/>
              </a:lnSpc>
            </a:pPr>
            <a:r>
              <a:rPr lang="zh-CN" altLang="en-US" dirty="0" smtClean="0">
                <a:solidFill>
                  <a:schemeClr val="tx1"/>
                </a:solidFill>
                <a:sym typeface="+mn-ea"/>
              </a:rPr>
              <a:t>会微</a:t>
            </a:r>
            <a:r>
              <a:rPr lang="en-US" altLang="zh-CN" dirty="0" smtClean="0">
                <a:solidFill>
                  <a:schemeClr val="tx1"/>
                </a:solidFill>
                <a:sym typeface="+mn-ea"/>
              </a:rPr>
              <a:t>“</a:t>
            </a:r>
            <a:r>
              <a:rPr lang="zh-CN" altLang="en-US" dirty="0" smtClean="0">
                <a:solidFill>
                  <a:schemeClr val="tx1"/>
                </a:solidFill>
                <a:sym typeface="+mn-ea"/>
              </a:rPr>
              <a:t>潮涌”的主体图形由扇面、钱塘江、钱江潮头、赛道</a:t>
            </a:r>
            <a:r>
              <a:rPr lang="zh-CN" altLang="en-US" dirty="0" smtClean="0">
                <a:solidFill>
                  <a:schemeClr val="tx1"/>
                </a:solidFill>
                <a:sym typeface="+mn-ea"/>
              </a:rPr>
              <a:t>等图形六个元素组成</a:t>
            </a:r>
            <a:endParaRPr lang="zh-CN" altLang="en-US" dirty="0" smtClean="0">
              <a:solidFill>
                <a:schemeClr val="tx1"/>
              </a:solidFill>
              <a:sym typeface="+mn-ea"/>
            </a:endParaRPr>
          </a:p>
        </p:txBody>
      </p:sp>
      <p:sp>
        <p:nvSpPr>
          <p:cNvPr id="8" name="文本框 7"/>
          <p:cNvSpPr txBox="1"/>
          <p:nvPr/>
        </p:nvSpPr>
        <p:spPr>
          <a:xfrm>
            <a:off x="4146550" y="5092065"/>
            <a:ext cx="3867785" cy="922020"/>
          </a:xfrm>
          <a:prstGeom prst="rect">
            <a:avLst/>
          </a:prstGeom>
          <a:solidFill>
            <a:schemeClr val="tx2">
              <a:lumMod val="20000"/>
              <a:lumOff val="80000"/>
            </a:schemeClr>
          </a:solidFill>
        </p:spPr>
        <p:txBody>
          <a:bodyPr wrap="square" rtlCol="0" anchor="t">
            <a:spAutoFit/>
          </a:bodyPr>
          <a:p>
            <a:r>
              <a:rPr lang="zh-CN" altLang="en-US" dirty="0" smtClean="0"/>
              <a:t>吉祥物组合名为“江南忆”出自唐朝诗人白居易的名句“江南忆，最忆是杭州”</a:t>
            </a:r>
            <a:endParaRPr lang="zh-CN" altLang="en-US" dirty="0" smtClean="0"/>
          </a:p>
        </p:txBody>
      </p:sp>
      <p:sp>
        <p:nvSpPr>
          <p:cNvPr id="10" name="文本框 9"/>
          <p:cNvSpPr txBox="1"/>
          <p:nvPr>
            <p:custDataLst>
              <p:tags r:id="rId6"/>
            </p:custDataLst>
          </p:nvPr>
        </p:nvSpPr>
        <p:spPr>
          <a:xfrm>
            <a:off x="8127365" y="5094605"/>
            <a:ext cx="3867785" cy="922020"/>
          </a:xfrm>
          <a:prstGeom prst="rect">
            <a:avLst/>
          </a:prstGeom>
          <a:solidFill>
            <a:schemeClr val="tx2">
              <a:lumMod val="20000"/>
              <a:lumOff val="80000"/>
            </a:schemeClr>
          </a:solidFill>
        </p:spPr>
        <p:txBody>
          <a:bodyPr wrap="square" rtlCol="0" anchor="t">
            <a:spAutoFit/>
          </a:bodyPr>
          <a:p>
            <a:pPr algn="l">
              <a:buClrTx/>
              <a:buSzTx/>
              <a:buFontTx/>
            </a:pPr>
            <a:r>
              <a:rPr lang="zh-CN" altLang="en-US" sz="1800" dirty="0" smtClean="0"/>
              <a:t>火炬设计方案名为“薪火”，设计思想源自实证中华五千年文明史的良渚文化</a:t>
            </a:r>
            <a:endParaRPr lang="zh-CN" altLang="en-US" sz="1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Line 6"/>
          <p:cNvSpPr>
            <a:spLocks noChangeShapeType="1"/>
          </p:cNvSpPr>
          <p:nvPr/>
        </p:nvSpPr>
        <p:spPr bwMode="auto">
          <a:xfrm flipH="1">
            <a:off x="1338580" y="1176020"/>
            <a:ext cx="14605" cy="3700780"/>
          </a:xfrm>
          <a:prstGeom prst="line">
            <a:avLst/>
          </a:prstGeom>
          <a:noFill/>
          <a:ln w="12700" cmpd="sng">
            <a:solidFill>
              <a:schemeClr val="tx1"/>
            </a:solidFill>
            <a:prstDash val="solid"/>
            <a:round/>
          </a:ln>
          <a:extLst>
            <a:ext uri="{909E8E84-426E-40DD-AFC4-6F175D3DCCD1}">
              <a14:hiddenFill xmlns:a14="http://schemas.microsoft.com/office/drawing/2010/main">
                <a:noFill/>
              </a14:hiddenFill>
            </a:ext>
          </a:extLst>
        </p:spPr>
        <p:txBody>
          <a:bodyPr/>
          <a:p>
            <a:endParaRPr lang="zh-CN" altLang="en-US" sz="2400" dirty="0">
              <a:solidFill>
                <a:prstClr val="black"/>
              </a:solidFill>
            </a:endParaRPr>
          </a:p>
        </p:txBody>
      </p:sp>
      <p:sp>
        <p:nvSpPr>
          <p:cNvPr id="2" name="椭圆 1"/>
          <p:cNvSpPr/>
          <p:nvPr>
            <p:custDataLst>
              <p:tags r:id="rId1"/>
            </p:custDataLst>
          </p:nvPr>
        </p:nvSpPr>
        <p:spPr>
          <a:xfrm>
            <a:off x="1192530" y="1423670"/>
            <a:ext cx="300990" cy="287655"/>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custDataLst>
              <p:tags r:id="rId2"/>
            </p:custDataLst>
          </p:nvPr>
        </p:nvSpPr>
        <p:spPr>
          <a:xfrm>
            <a:off x="114935" y="1350645"/>
            <a:ext cx="1176020" cy="460375"/>
          </a:xfrm>
          <a:prstGeom prst="rect">
            <a:avLst/>
          </a:prstGeom>
          <a:noFill/>
        </p:spPr>
        <p:txBody>
          <a:bodyPr wrap="square" rtlCol="0" anchor="t">
            <a:spAutoFit/>
          </a:bodyPr>
          <a:p>
            <a:r>
              <a:rPr lang="en-US" altLang="zh-CN" sz="2400" b="1"/>
              <a:t>2014</a:t>
            </a:r>
            <a:r>
              <a:rPr lang="zh-CN" altLang="en-US" sz="2400" b="1"/>
              <a:t>年</a:t>
            </a:r>
            <a:endParaRPr lang="zh-CN" altLang="en-US" sz="2400"/>
          </a:p>
        </p:txBody>
      </p:sp>
      <p:sp>
        <p:nvSpPr>
          <p:cNvPr id="14" name="文本框 13"/>
          <p:cNvSpPr txBox="1"/>
          <p:nvPr/>
        </p:nvSpPr>
        <p:spPr>
          <a:xfrm>
            <a:off x="1614170" y="1226820"/>
            <a:ext cx="10447655" cy="1050290"/>
          </a:xfrm>
          <a:prstGeom prst="rect">
            <a:avLst/>
          </a:prstGeom>
          <a:noFill/>
        </p:spPr>
        <p:txBody>
          <a:bodyPr wrap="square" rtlCol="0">
            <a:spAutoFit/>
          </a:bodyPr>
          <a:p>
            <a:pPr algn="l" hangingPunct="0">
              <a:lnSpc>
                <a:spcPct val="130000"/>
              </a:lnSpc>
            </a:pPr>
            <a:r>
              <a:rPr lang="zh-CN" altLang="en-US" sz="2400">
                <a:sym typeface="+mn-ea"/>
              </a:rPr>
              <a:t>6月22日，第38届世界遗产大会宣布，中国大运河项目成功入选《世界文化遗产名录》；</a:t>
            </a:r>
            <a:endParaRPr lang="zh-CN" altLang="en-US" sz="2400" dirty="0" smtClean="0">
              <a:solidFill>
                <a:schemeClr val="tx1">
                  <a:lumMod val="85000"/>
                  <a:lumOff val="15000"/>
                </a:schemeClr>
              </a:solidFill>
            </a:endParaRPr>
          </a:p>
        </p:txBody>
      </p:sp>
      <p:sp>
        <p:nvSpPr>
          <p:cNvPr id="15" name="文本框 14"/>
          <p:cNvSpPr txBox="1"/>
          <p:nvPr>
            <p:custDataLst>
              <p:tags r:id="rId3"/>
            </p:custDataLst>
          </p:nvPr>
        </p:nvSpPr>
        <p:spPr>
          <a:xfrm>
            <a:off x="106680" y="2743200"/>
            <a:ext cx="1191260" cy="460375"/>
          </a:xfrm>
          <a:prstGeom prst="rect">
            <a:avLst/>
          </a:prstGeom>
          <a:noFill/>
        </p:spPr>
        <p:txBody>
          <a:bodyPr wrap="square" rtlCol="0" anchor="t">
            <a:spAutoFit/>
          </a:bodyPr>
          <a:p>
            <a:r>
              <a:rPr lang="en-US" sz="2400" b="1"/>
              <a:t>2019</a:t>
            </a:r>
            <a:r>
              <a:rPr lang="zh-CN" altLang="en-US" sz="2400" b="1"/>
              <a:t>年</a:t>
            </a:r>
            <a:endParaRPr lang="zh-CN" altLang="en-US" sz="2400"/>
          </a:p>
        </p:txBody>
      </p:sp>
      <p:sp>
        <p:nvSpPr>
          <p:cNvPr id="16" name="椭圆 15"/>
          <p:cNvSpPr/>
          <p:nvPr>
            <p:custDataLst>
              <p:tags r:id="rId4"/>
            </p:custDataLst>
          </p:nvPr>
        </p:nvSpPr>
        <p:spPr>
          <a:xfrm>
            <a:off x="1186180" y="2836545"/>
            <a:ext cx="300990" cy="287655"/>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椭圆 17"/>
          <p:cNvSpPr/>
          <p:nvPr>
            <p:custDataLst>
              <p:tags r:id="rId5"/>
            </p:custDataLst>
          </p:nvPr>
        </p:nvSpPr>
        <p:spPr>
          <a:xfrm>
            <a:off x="1186180" y="4133850"/>
            <a:ext cx="300990" cy="287655"/>
          </a:xfrm>
          <a:prstGeom prst="ellipse">
            <a:avLst/>
          </a:prstGeom>
          <a:gradFill>
            <a:gsLst>
              <a:gs pos="0">
                <a:srgbClr val="C0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文本框 20"/>
          <p:cNvSpPr txBox="1"/>
          <p:nvPr>
            <p:custDataLst>
              <p:tags r:id="rId6"/>
            </p:custDataLst>
          </p:nvPr>
        </p:nvSpPr>
        <p:spPr>
          <a:xfrm>
            <a:off x="87630" y="4048760"/>
            <a:ext cx="1191260" cy="460375"/>
          </a:xfrm>
          <a:prstGeom prst="rect">
            <a:avLst/>
          </a:prstGeom>
          <a:noFill/>
        </p:spPr>
        <p:txBody>
          <a:bodyPr wrap="square" rtlCol="0" anchor="t">
            <a:spAutoFit/>
          </a:bodyPr>
          <a:p>
            <a:r>
              <a:rPr lang="en-US" sz="2400" b="1"/>
              <a:t>2011</a:t>
            </a:r>
            <a:r>
              <a:rPr lang="zh-CN" altLang="en-US" sz="2400" b="1"/>
              <a:t>年</a:t>
            </a:r>
            <a:endParaRPr lang="zh-CN" altLang="en-US" sz="2400"/>
          </a:p>
        </p:txBody>
      </p:sp>
      <p:sp>
        <p:nvSpPr>
          <p:cNvPr id="23" name="文本框 22"/>
          <p:cNvSpPr txBox="1"/>
          <p:nvPr>
            <p:custDataLst>
              <p:tags r:id="rId7"/>
            </p:custDataLst>
          </p:nvPr>
        </p:nvSpPr>
        <p:spPr>
          <a:xfrm>
            <a:off x="1652270" y="2583180"/>
            <a:ext cx="10539095" cy="645160"/>
          </a:xfrm>
          <a:prstGeom prst="rect">
            <a:avLst/>
          </a:prstGeom>
          <a:noFill/>
        </p:spPr>
        <p:txBody>
          <a:bodyPr wrap="square" rtlCol="0">
            <a:spAutoFit/>
          </a:bodyPr>
          <a:p>
            <a:pPr indent="0" fontAlgn="auto">
              <a:lnSpc>
                <a:spcPct val="150000"/>
              </a:lnSpc>
            </a:pPr>
            <a:r>
              <a:rPr lang="zh-CN" altLang="en-US" sz="2400">
                <a:sym typeface="+mn-ea"/>
              </a:rPr>
              <a:t>7月6日，第43届世界遗产大会上，良渚古城遗址入选《世界文化遗产名录》；</a:t>
            </a:r>
            <a:endParaRPr lang="zh-CN" altLang="en-US" sz="2400" dirty="0" smtClean="0">
              <a:solidFill>
                <a:schemeClr val="tx1">
                  <a:lumMod val="85000"/>
                  <a:lumOff val="15000"/>
                </a:schemeClr>
              </a:solidFill>
            </a:endParaRPr>
          </a:p>
        </p:txBody>
      </p:sp>
      <p:sp>
        <p:nvSpPr>
          <p:cNvPr id="26" name="文本框 25"/>
          <p:cNvSpPr txBox="1"/>
          <p:nvPr>
            <p:custDataLst>
              <p:tags r:id="rId8"/>
            </p:custDataLst>
          </p:nvPr>
        </p:nvSpPr>
        <p:spPr>
          <a:xfrm>
            <a:off x="1614170" y="3843655"/>
            <a:ext cx="10577195" cy="1198880"/>
          </a:xfrm>
          <a:prstGeom prst="rect">
            <a:avLst/>
          </a:prstGeom>
          <a:noFill/>
        </p:spPr>
        <p:txBody>
          <a:bodyPr wrap="square" rtlCol="0">
            <a:spAutoFit/>
          </a:bodyPr>
          <a:p>
            <a:pPr indent="0" fontAlgn="auto">
              <a:lnSpc>
                <a:spcPct val="150000"/>
              </a:lnSpc>
            </a:pPr>
            <a:r>
              <a:rPr lang="zh-CN" altLang="en-US" sz="2400">
                <a:sym typeface="+mn-ea"/>
              </a:rPr>
              <a:t>6月24日</a:t>
            </a:r>
            <a:r>
              <a:rPr lang="en-US" altLang="zh-CN" sz="2400">
                <a:sym typeface="+mn-ea"/>
              </a:rPr>
              <a:t>,</a:t>
            </a:r>
            <a:r>
              <a:rPr lang="zh-CN" altLang="en-US" sz="2400">
                <a:sym typeface="+mn-ea"/>
              </a:rPr>
              <a:t>“杭州西湖文化景观”在法国巴黎举行的联合国教科文组织第35届世界遗产委员会会议上顺利通过审议，正式被列入《世界遗产名录》。</a:t>
            </a:r>
            <a:endParaRPr lang="zh-CN" altLang="en-US" sz="2400" dirty="0" smtClean="0">
              <a:solidFill>
                <a:schemeClr val="tx1">
                  <a:lumMod val="85000"/>
                  <a:lumOff val="15000"/>
                </a:schemeClr>
              </a:solidFill>
            </a:endParaRPr>
          </a:p>
        </p:txBody>
      </p:sp>
      <p:sp>
        <p:nvSpPr>
          <p:cNvPr id="6" name="文本框 5"/>
          <p:cNvSpPr txBox="1"/>
          <p:nvPr>
            <p:custDataLst>
              <p:tags r:id="rId9"/>
            </p:custDataLst>
          </p:nvPr>
        </p:nvSpPr>
        <p:spPr>
          <a:xfrm>
            <a:off x="736600" y="247650"/>
            <a:ext cx="11334750" cy="521970"/>
          </a:xfrm>
          <a:prstGeom prst="rect">
            <a:avLst/>
          </a:prstGeom>
          <a:noFill/>
        </p:spPr>
        <p:txBody>
          <a:bodyPr wrap="square" rtlCol="0" anchor="t">
            <a:spAutoFit/>
          </a:bodyPr>
          <a:p>
            <a:r>
              <a:rPr lang="zh-CN" altLang="en-US" sz="28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杭州拥有良渚古城遗址、西湖和京杭大运河等三大世界遗产</a:t>
            </a:r>
            <a:endParaRPr lang="zh-CN" altLang="en-US" sz="28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矩形 10"/>
          <p:cNvSpPr/>
          <p:nvPr>
            <p:custDataLst>
              <p:tags r:id="rId10"/>
            </p:custDataLst>
          </p:nvPr>
        </p:nvSpPr>
        <p:spPr>
          <a:xfrm>
            <a:off x="1693995" y="5280289"/>
            <a:ext cx="9022080" cy="460375"/>
          </a:xfrm>
          <a:prstGeom prst="rect">
            <a:avLst/>
          </a:prstGeom>
        </p:spPr>
        <p:txBody>
          <a:bodyPr wrap="none">
            <a:spAutoFit/>
          </a:bodyPr>
          <a:p>
            <a:pPr marL="0" marR="0" lvl="0" indent="0" algn="l" defTabSz="457200" rtl="0" eaLnBrk="1" fontAlgn="auto" latinLnBrk="0" hangingPunct="1">
              <a:lnSpc>
                <a:spcPct val="100000"/>
              </a:lnSpc>
              <a:spcBef>
                <a:spcPts val="0"/>
              </a:spcBef>
              <a:spcAft>
                <a:spcPts val="0"/>
              </a:spcAft>
              <a:buClrTx/>
              <a:buSzTx/>
              <a:buFontTx/>
              <a:buNone/>
              <a:defRPr/>
            </a:pPr>
            <a:r>
              <a:rPr lang="zh-CN" altLang="en-US" sz="24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sym typeface="+mn-ea"/>
              </a:rPr>
              <a:t>杭州的良渚古城遗址、西湖和京杭大运河都申遗成功有什么意义</a:t>
            </a:r>
            <a:r>
              <a:rPr kumimoji="0" lang="zh-CN" altLang="en-US"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a:t>
            </a:r>
            <a:endParaRPr kumimoji="0" lang="zh-CN" altLang="en-US" sz="24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p:txBody>
      </p:sp>
      <p:pic>
        <p:nvPicPr>
          <p:cNvPr id="4" name="Picture 2" descr="https://ss3.bdstatic.com/70cFv8Sh_Q1YnxGkpoWK1HF6hhy/it/u=1084035593,1097682700&amp;fm=26&amp;gp=0.jpg"/>
          <p:cNvPicPr>
            <a:picLocks noChangeAspect="1" noChangeArrowheads="1"/>
          </p:cNvPicPr>
          <p:nvPr>
            <p:custDataLst>
              <p:tags r:id="rId11"/>
            </p:custDataLst>
          </p:nvPr>
        </p:nvPicPr>
        <p:blipFill>
          <a:blip r:embed="rId12" cstate="print">
            <a:extLst>
              <a:ext uri="{BEBA8EAE-BF5A-486C-A8C5-ECC9F3942E4B}">
                <a14:imgProps xmlns:a14="http://schemas.microsoft.com/office/drawing/2010/main">
                  <a14:imgLayer r:embed="rId13">
                    <a14:imgEffect>
                      <a14:backgroundRemoval t="2041" b="91837" l="3627" r="95337">
                        <a14:foregroundMark x1="54922" y1="53741" x2="54922" y2="93197"/>
                        <a14:foregroundMark x1="46114" y1="39456" x2="59585" y2="73469"/>
                        <a14:foregroundMark x1="39896" y1="31973" x2="61658" y2="26531"/>
                        <a14:foregroundMark x1="36269" y1="31973" x2="67358" y2="73469"/>
                        <a14:foregroundMark x1="58549" y1="50340" x2="55959" y2="86395"/>
                        <a14:foregroundMark x1="14508" y1="68027" x2="20207" y2="68027"/>
                        <a14:foregroundMark x1="5699" y1="47619" x2="14508" y2="48980"/>
                        <a14:foregroundMark x1="15544" y1="29252" x2="32124" y2="34694"/>
                        <a14:foregroundMark x1="33161" y1="8163" x2="33161" y2="8163"/>
                        <a14:foregroundMark x1="30052" y1="8163" x2="37306" y2="23810"/>
                        <a14:foregroundMark x1="50777" y1="6122" x2="50777" y2="16327"/>
                        <a14:foregroundMark x1="63731" y1="19048" x2="75648" y2="3401"/>
                        <a14:foregroundMark x1="81347" y1="27891" x2="93264" y2="26531"/>
                        <a14:foregroundMark x1="84456" y1="57823" x2="95337" y2="53741"/>
                        <a14:foregroundMark x1="83420" y1="50340" x2="90155" y2="50340"/>
                        <a14:foregroundMark x1="80311" y1="66667" x2="88083" y2="69388"/>
                      </a14:backgroundRemoval>
                    </a14:imgEffect>
                  </a14:imgLayer>
                </a14:imgProps>
              </a:ext>
            </a:extLst>
          </a:blip>
          <a:srcRect/>
          <a:stretch>
            <a:fillRect/>
          </a:stretch>
        </p:blipFill>
        <p:spPr bwMode="auto">
          <a:xfrm>
            <a:off x="724535" y="5093970"/>
            <a:ext cx="969645" cy="836930"/>
          </a:xfrm>
          <a:prstGeom prst="rect">
            <a:avLst/>
          </a:prstGeom>
          <a:noFill/>
        </p:spPr>
      </p:pic>
      <p:sp>
        <p:nvSpPr>
          <p:cNvPr id="12" name="TextBox 6"/>
          <p:cNvSpPr txBox="1"/>
          <p:nvPr/>
        </p:nvSpPr>
        <p:spPr>
          <a:xfrm>
            <a:off x="2151380" y="5928360"/>
            <a:ext cx="7141210" cy="583565"/>
          </a:xfrm>
          <a:prstGeom prst="rect">
            <a:avLst/>
          </a:prstGeom>
          <a:noFill/>
        </p:spPr>
        <p:txBody>
          <a:bodyPr wrap="square" rtlCol="0">
            <a:spAutoFit/>
          </a:bodyPr>
          <a:p>
            <a:r>
              <a:rPr lang="zh-CN" altLang="en-US" sz="3200" b="1" dirty="0">
                <a:solidFill>
                  <a:srgbClr val="C00000"/>
                </a:solidFill>
                <a:latin typeface="微软雅黑" panose="020B0503020204020204" pitchFamily="34" charset="-122"/>
                <a:ea typeface="微软雅黑" panose="020B0503020204020204" pitchFamily="34" charset="-122"/>
              </a:rPr>
              <a:t>有利于坚定文化自信，</a:t>
            </a:r>
            <a:r>
              <a:rPr lang="zh-CN" altLang="en-US" sz="3200" b="1" dirty="0">
                <a:solidFill>
                  <a:srgbClr val="C00000"/>
                </a:solidFill>
                <a:latin typeface="微软雅黑" panose="020B0503020204020204" pitchFamily="34" charset="-122"/>
                <a:ea typeface="微软雅黑" panose="020B0503020204020204" pitchFamily="34" charset="-122"/>
                <a:sym typeface="+mn-ea"/>
              </a:rPr>
              <a:t>增强文化认同</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12"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screen"/>
          <a:stretch>
            <a:fillRect/>
          </a:stretch>
        </p:blipFill>
        <p:spPr>
          <a:xfrm>
            <a:off x="7315200" y="0"/>
            <a:ext cx="5403850" cy="6858000"/>
          </a:xfrm>
          <a:prstGeom prst="rect">
            <a:avLst/>
          </a:prstGeom>
        </p:spPr>
      </p:pic>
      <p:pic>
        <p:nvPicPr>
          <p:cNvPr id="7" name="图片 6"/>
          <p:cNvPicPr>
            <a:picLocks noChangeAspect="1"/>
          </p:cNvPicPr>
          <p:nvPr/>
        </p:nvPicPr>
        <p:blipFill>
          <a:blip r:embed="rId2" cstate="screen"/>
          <a:stretch>
            <a:fillRect/>
          </a:stretch>
        </p:blipFill>
        <p:spPr>
          <a:xfrm>
            <a:off x="10806292" y="5604509"/>
            <a:ext cx="1632688" cy="1386841"/>
          </a:xfrm>
          <a:prstGeom prst="rect">
            <a:avLst/>
          </a:prstGeom>
        </p:spPr>
      </p:pic>
      <p:pic>
        <p:nvPicPr>
          <p:cNvPr id="20" name="图片 19"/>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0" y="0"/>
            <a:ext cx="1132361" cy="1353047"/>
          </a:xfrm>
          <a:prstGeom prst="rect">
            <a:avLst/>
          </a:prstGeom>
        </p:spPr>
      </p:pic>
      <p:sp>
        <p:nvSpPr>
          <p:cNvPr id="21" name="矩形 20"/>
          <p:cNvSpPr/>
          <p:nvPr>
            <p:custDataLst>
              <p:tags r:id="rId5"/>
            </p:custDataLst>
          </p:nvPr>
        </p:nvSpPr>
        <p:spPr>
          <a:xfrm>
            <a:off x="945419" y="353756"/>
            <a:ext cx="2011680" cy="645160"/>
          </a:xfrm>
          <a:prstGeom prst="rect">
            <a:avLst/>
          </a:prstGeom>
        </p:spPr>
        <p:txBody>
          <a:bodyPr wrap="none">
            <a:spAutoFit/>
          </a:bodyPr>
          <a:p>
            <a:pPr>
              <a:defRPr/>
            </a:pPr>
            <a:r>
              <a:rPr lang="zh-CN" altLang="en-US" sz="36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课堂笔记</a:t>
            </a:r>
            <a:endParaRPr lang="zh-CN" altLang="en-US" sz="36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TextBox 20"/>
          <p:cNvSpPr txBox="1"/>
          <p:nvPr/>
        </p:nvSpPr>
        <p:spPr>
          <a:xfrm>
            <a:off x="378460" y="1353185"/>
            <a:ext cx="7318375" cy="650875"/>
          </a:xfrm>
          <a:prstGeom prst="rect">
            <a:avLst/>
          </a:prstGeom>
          <a:noFill/>
        </p:spPr>
        <p:txBody>
          <a:bodyPr wrap="square" rtlCol="0">
            <a:spAutoFit/>
          </a:bodyPr>
          <a:p>
            <a:pPr>
              <a:lnSpc>
                <a:spcPct val="130000"/>
              </a:lnSpc>
            </a:pPr>
            <a:r>
              <a:rPr lang="zh-CN" altLang="en-US" sz="2800" b="1" noProof="1">
                <a:solidFill>
                  <a:srgbClr val="0070C0"/>
                </a:solidFill>
                <a:latin typeface="微软雅黑" panose="020B0503020204020204" pitchFamily="34" charset="-122"/>
                <a:ea typeface="微软雅黑" panose="020B0503020204020204" pitchFamily="34" charset="-122"/>
                <a:sym typeface="+mn-ea"/>
              </a:rPr>
              <a:t>四、文化自信的内涵及坚定文化自信的</a:t>
            </a:r>
            <a:r>
              <a:rPr lang="zh-CN" altLang="en-US" sz="2800" b="1" noProof="1">
                <a:solidFill>
                  <a:srgbClr val="0070C0"/>
                </a:solidFill>
                <a:latin typeface="微软雅黑" panose="020B0503020204020204" pitchFamily="34" charset="-122"/>
                <a:ea typeface="微软雅黑" panose="020B0503020204020204" pitchFamily="34" charset="-122"/>
                <a:sym typeface="+mn-ea"/>
              </a:rPr>
              <a:t>重要性？</a:t>
            </a:r>
            <a:endParaRPr lang="zh-CN" altLang="en-US" sz="2800" b="1" noProof="1">
              <a:solidFill>
                <a:srgbClr val="0070C0"/>
              </a:solidFill>
              <a:latin typeface="微软雅黑" panose="020B0503020204020204" pitchFamily="34" charset="-122"/>
              <a:ea typeface="微软雅黑" panose="020B0503020204020204" pitchFamily="34" charset="-122"/>
              <a:sym typeface="+mn-ea"/>
            </a:endParaRPr>
          </a:p>
        </p:txBody>
      </p:sp>
      <p:sp>
        <p:nvSpPr>
          <p:cNvPr id="105" name="文本框 104"/>
          <p:cNvSpPr txBox="1"/>
          <p:nvPr/>
        </p:nvSpPr>
        <p:spPr>
          <a:xfrm>
            <a:off x="378460" y="2358390"/>
            <a:ext cx="7317740" cy="3507740"/>
          </a:xfrm>
          <a:prstGeom prst="rect">
            <a:avLst/>
          </a:prstGeom>
          <a:noFill/>
          <a:ln w="9525">
            <a:noFill/>
          </a:ln>
        </p:spPr>
        <p:txBody>
          <a:bodyPr wrap="square">
            <a:spAutoFit/>
          </a:bodyPr>
          <a:p>
            <a:pPr indent="0" fontAlgn="auto">
              <a:lnSpc>
                <a:spcPct val="150000"/>
              </a:lnSpc>
            </a:pPr>
            <a:r>
              <a:rPr lang="zh-CN" sz="2400" b="1">
                <a:solidFill>
                  <a:srgbClr val="C00000"/>
                </a:solidFill>
                <a:latin typeface="微软雅黑" panose="020B0503020204020204" pitchFamily="34" charset="-122"/>
                <a:ea typeface="微软雅黑" panose="020B0503020204020204" pitchFamily="34" charset="-122"/>
              </a:rPr>
              <a:t>①</a:t>
            </a:r>
            <a:r>
              <a:rPr lang="zh-CN" sz="2400" b="1">
                <a:solidFill>
                  <a:srgbClr val="C00000"/>
                </a:solidFill>
                <a:latin typeface="微软雅黑" panose="020B0503020204020204" pitchFamily="34" charset="-122"/>
                <a:ea typeface="微软雅黑" panose="020B0503020204020204" pitchFamily="34" charset="-122"/>
              </a:rPr>
              <a:t>内涵：</a:t>
            </a:r>
            <a:r>
              <a:rPr lang="zh-CN" sz="2000">
                <a:latin typeface="微软雅黑" panose="020B0503020204020204" pitchFamily="34" charset="-122"/>
                <a:ea typeface="微软雅黑" panose="020B0503020204020204" pitchFamily="34" charset="-122"/>
              </a:rPr>
              <a:t>文化自信是一个国家、一个民族对自身文化价值的充分肯定，是对自身文化生命力的坚定信念，是更基础、更广泛、更深厚的自信，是一个国家、一个民族发展中最基本、最深沉、最持久的力量。</a:t>
            </a:r>
            <a:endParaRPr lang="zh-CN" sz="2000">
              <a:latin typeface="微软雅黑" panose="020B0503020204020204" pitchFamily="34" charset="-122"/>
              <a:ea typeface="微软雅黑" panose="020B0503020204020204" pitchFamily="34" charset="-122"/>
            </a:endParaRPr>
          </a:p>
          <a:p>
            <a:pPr indent="0" fontAlgn="auto">
              <a:lnSpc>
                <a:spcPct val="150000"/>
              </a:lnSpc>
            </a:pPr>
            <a:r>
              <a:rPr lang="zh-CN" sz="2400" b="1">
                <a:solidFill>
                  <a:srgbClr val="C00000"/>
                </a:solidFill>
                <a:latin typeface="微软雅黑" panose="020B0503020204020204" pitchFamily="34" charset="-122"/>
                <a:ea typeface="微软雅黑" panose="020B0503020204020204" pitchFamily="34" charset="-122"/>
              </a:rPr>
              <a:t>②</a:t>
            </a:r>
            <a:r>
              <a:rPr lang="zh-CN" sz="2400" b="1">
                <a:solidFill>
                  <a:srgbClr val="C00000"/>
                </a:solidFill>
                <a:latin typeface="微软雅黑" panose="020B0503020204020204" pitchFamily="34" charset="-122"/>
                <a:ea typeface="微软雅黑" panose="020B0503020204020204" pitchFamily="34" charset="-122"/>
              </a:rPr>
              <a:t>重要性：</a:t>
            </a:r>
            <a:r>
              <a:rPr lang="zh-CN" sz="2000">
                <a:latin typeface="微软雅黑" panose="020B0503020204020204" pitchFamily="34" charset="-122"/>
                <a:ea typeface="微软雅黑" panose="020B0503020204020204" pitchFamily="34" charset="-122"/>
              </a:rPr>
              <a:t>没有高度文化自信，没有文化繁荣兴盛，就没有中华民族伟大复兴。坚定文化自信，事关国运兴衰、文化安全和民族精神的传承发展。</a:t>
            </a:r>
            <a:endParaRPr lang="zh-CN" sz="20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5" grpId="0"/>
      <p:bldP spid="105"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custDataLst>
              <p:tags r:id="rId1"/>
            </p:custDataLst>
          </p:nvPr>
        </p:nvSpPr>
        <p:spPr>
          <a:xfrm>
            <a:off x="694055" y="199390"/>
            <a:ext cx="7516495" cy="521970"/>
          </a:xfrm>
          <a:prstGeom prst="rect">
            <a:avLst/>
          </a:prstGeom>
        </p:spPr>
        <p:txBody>
          <a:bodyPr wrap="square">
            <a:spAutoFit/>
          </a:bodyPr>
          <a:p>
            <a:pPr algn="l">
              <a:defRPr/>
            </a:pPr>
            <a:r>
              <a:rPr lang="zh-CN" altLang="en-US" sz="28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视频：</a:t>
            </a:r>
            <a:r>
              <a:rPr lang="zh-CN" altLang="en-US" sz="28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sym typeface="+mn-ea"/>
              </a:rPr>
              <a:t>杭州亚运会中的中国风建筑及文化</a:t>
            </a:r>
            <a:r>
              <a:rPr lang="zh-CN" altLang="en-US" sz="28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sym typeface="+mn-ea"/>
              </a:rPr>
              <a:t>交流</a:t>
            </a:r>
            <a:endParaRPr lang="zh-CN" altLang="en-US" sz="28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pic>
        <p:nvPicPr>
          <p:cNvPr id="9" name="1253290002-1-192 截取视频 截取合并">
            <a:hlinkClick r:id="" action="ppaction://media"/>
          </p:cNvPr>
          <p:cNvPicPr/>
          <p:nvPr>
            <p:ph sz="quarter" idx="11"/>
            <a:videoFile r:link="rId2"/>
            <p:extLst>
              <p:ext uri="{DAA4B4D4-6D71-4841-9C94-3DE7FCFB9230}">
                <p14:media xmlns:p14="http://schemas.microsoft.com/office/powerpoint/2010/main" r:link="rId3"/>
              </p:ext>
            </p:extLst>
          </p:nvPr>
        </p:nvPicPr>
        <p:blipFill>
          <a:blip r:embed="rId4"/>
          <a:stretch>
            <a:fillRect/>
          </a:stretch>
        </p:blipFill>
        <p:spPr>
          <a:xfrm>
            <a:off x="1497330" y="1282065"/>
            <a:ext cx="8517255" cy="5146040"/>
          </a:xfrm>
          <a:prstGeom prst="rect">
            <a:avLst/>
          </a:prstGeom>
        </p:spPr>
      </p:pic>
    </p:spTree>
  </p:cSld>
  <p:clrMapOvr>
    <a:masterClrMapping/>
  </p:clrMapOvr>
  <p:transition spd="slow" advClick="0" advTm="0">
    <p:fade/>
  </p:transition>
  <p:timing>
    <p:tnLst>
      <p:par>
        <p:cTn id="1" dur="indefinite" restart="never" nodeType="tmRoot">
          <p:childTnLst>
            <p:video fullScrn="0">
              <p:cMediaNode>
                <p:cTn id="2" fill="hold" display="1">
                  <p:stCondLst>
                    <p:cond delay="indefinite"/>
                  </p:stCondLst>
                </p:cTn>
                <p:tgtEl>
                  <p:spTgt spid="9"/>
                </p:tgtEl>
              </p:cMediaNode>
            </p:video>
            <p:seq concurrent="1" nextAc="seek">
              <p:cTn id="3" restart="whenNotActive" fill="hold" evtFilter="cancelBubble" nodeType="interactiveSeq">
                <p:stCondLst>
                  <p:cond evt="onClick" delay="0">
                    <p:tgtEl>
                      <p:spTgt spid="9"/>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6995" y="968375"/>
            <a:ext cx="11908790" cy="4523105"/>
          </a:xfrm>
          <a:prstGeom prst="rect">
            <a:avLst/>
          </a:prstGeom>
          <a:noFill/>
        </p:spPr>
        <p:txBody>
          <a:bodyPr wrap="square" rtlCol="0" anchor="t">
            <a:spAutoFit/>
          </a:bodyPr>
          <a:p>
            <a:r>
              <a:rPr sz="2400" dirty="0">
                <a:effectLst/>
                <a:latin typeface="微软雅黑" panose="020B0503020204020204" pitchFamily="34" charset="-122"/>
                <a:ea typeface="微软雅黑" panose="020B0503020204020204" pitchFamily="34" charset="-122"/>
                <a:cs typeface="微软雅黑" panose="020B0503020204020204" pitchFamily="34" charset="-122"/>
              </a:rPr>
              <a:t>材料一：</a:t>
            </a:r>
            <a:r>
              <a:rPr lang="zh-CN" sz="2400" dirty="0">
                <a:effectLst/>
                <a:latin typeface="微软雅黑" panose="020B0503020204020204" pitchFamily="34" charset="-122"/>
                <a:ea typeface="微软雅黑" panose="020B0503020204020204" pitchFamily="34" charset="-122"/>
                <a:cs typeface="微软雅黑" panose="020B0503020204020204" pitchFamily="34" charset="-122"/>
              </a:rPr>
              <a:t>走进杭州亚运会主会场，会被一座充满中国风的建筑所吸引，高耸的</a:t>
            </a:r>
            <a:r>
              <a:rPr lang="zh-CN" sz="2400" b="1"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飞檐</a:t>
            </a:r>
            <a:r>
              <a:rPr lang="zh-CN" sz="2400" dirty="0">
                <a:effectLst/>
                <a:latin typeface="微软雅黑" panose="020B0503020204020204" pitchFamily="34" charset="-122"/>
                <a:ea typeface="微软雅黑" panose="020B0503020204020204" pitchFamily="34" charset="-122"/>
                <a:cs typeface="微软雅黑" panose="020B0503020204020204" pitchFamily="34" charset="-122"/>
              </a:rPr>
              <a:t>、精致的</a:t>
            </a:r>
            <a:r>
              <a:rPr lang="zh-CN" sz="2400" b="1"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斗拱</a:t>
            </a:r>
            <a:r>
              <a:rPr lang="zh-CN" sz="2400" dirty="0">
                <a:effectLst/>
                <a:latin typeface="微软雅黑" panose="020B0503020204020204" pitchFamily="34" charset="-122"/>
                <a:ea typeface="微软雅黑" panose="020B0503020204020204" pitchFamily="34" charset="-122"/>
                <a:cs typeface="微软雅黑" panose="020B0503020204020204" pitchFamily="34" charset="-122"/>
              </a:rPr>
              <a:t>、绚丽的</a:t>
            </a:r>
            <a:r>
              <a:rPr lang="zh-CN" sz="2400" b="1"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彩绘</a:t>
            </a:r>
            <a:r>
              <a:rPr lang="zh-CN" sz="2400" dirty="0">
                <a:effectLst/>
                <a:latin typeface="微软雅黑" panose="020B0503020204020204" pitchFamily="34" charset="-122"/>
                <a:ea typeface="微软雅黑" panose="020B0503020204020204" pitchFamily="34" charset="-122"/>
                <a:cs typeface="微软雅黑" panose="020B0503020204020204" pitchFamily="34" charset="-122"/>
              </a:rPr>
              <a:t>，</a:t>
            </a:r>
            <a:r>
              <a:rPr lang="zh-CN" sz="2400" b="1"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rPr>
              <a:t>这些传统建筑元素与现代设计完美融合</a:t>
            </a:r>
            <a:r>
              <a:rPr lang="zh-CN" sz="2400" dirty="0">
                <a:effectLst/>
                <a:latin typeface="微软雅黑" panose="020B0503020204020204" pitchFamily="34" charset="-122"/>
                <a:ea typeface="微软雅黑" panose="020B0503020204020204" pitchFamily="34" charset="-122"/>
                <a:cs typeface="微软雅黑" panose="020B0503020204020204" pitchFamily="34" charset="-122"/>
              </a:rPr>
              <a:t>，展现出古典与现代的交融之美。夜晚的灯光秀中，这些建筑如诗如画，犹如犹如一幅幅璀璨的画卷。</a:t>
            </a:r>
            <a:endParaRPr lang="zh-CN" sz="2400" dirty="0">
              <a:effectLst/>
              <a:latin typeface="微软雅黑" panose="020B0503020204020204" pitchFamily="34" charset="-122"/>
              <a:ea typeface="微软雅黑" panose="020B0503020204020204" pitchFamily="34" charset="-122"/>
              <a:cs typeface="微软雅黑" panose="020B0503020204020204" pitchFamily="34" charset="-122"/>
            </a:endParaRPr>
          </a:p>
          <a:p>
            <a:endParaRPr lang="zh-CN" sz="2400" dirty="0">
              <a:effectLst/>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材料二：</a:t>
            </a:r>
            <a:r>
              <a:rPr lang="zh-CN" sz="24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会在杭州亚运会举办期间举办多项文化交流活动，包括</a:t>
            </a:r>
            <a:r>
              <a:rPr lang="zh-CN" sz="2400" b="1" dirty="0">
                <a:effectLst/>
                <a:latin typeface="微软雅黑" panose="020B0503020204020204" pitchFamily="34" charset="-122"/>
                <a:ea typeface="微软雅黑" panose="020B0503020204020204" pitchFamily="34" charset="-122"/>
                <a:cs typeface="微软雅黑" panose="020B0503020204020204" pitchFamily="34" charset="-122"/>
                <a:sym typeface="+mn-ea"/>
              </a:rPr>
              <a:t>音乐会、论坛、讲座</a:t>
            </a:r>
            <a:r>
              <a:rPr lang="zh-CN" sz="2400" dirty="0">
                <a:effectLst/>
                <a:latin typeface="微软雅黑" panose="020B0503020204020204" pitchFamily="34" charset="-122"/>
                <a:ea typeface="微软雅黑" panose="020B0503020204020204" pitchFamily="34" charset="-122"/>
                <a:cs typeface="微软雅黑" panose="020B0503020204020204" pitchFamily="34" charset="-122"/>
                <a:sym typeface="+mn-ea"/>
              </a:rPr>
              <a:t>等，这些活动为各国运动员和观众提供了一个了解和交流中国文化的平台，</a:t>
            </a:r>
            <a:r>
              <a:rPr lang="zh-CN" sz="2400" b="1"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促进了不同文化的交流与融合。</a:t>
            </a:r>
            <a:endParaRPr lang="zh-CN" sz="2400" b="1" dirty="0">
              <a:solidFill>
                <a:srgbClr val="C00000"/>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endParaRPr lang="zh-CN" altLang="en-US" sz="2400" dirty="0">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en-US" altLang="zh-CN" sz="24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材料三：</a:t>
            </a:r>
            <a:r>
              <a:rPr sz="2400">
                <a:latin typeface="微软雅黑" panose="020B0503020204020204" pitchFamily="34" charset="-122"/>
                <a:ea typeface="微软雅黑" panose="020B0503020204020204" pitchFamily="34" charset="-122"/>
                <a:cs typeface="微软雅黑" panose="020B0503020204020204" pitchFamily="34" charset="-122"/>
              </a:rPr>
              <a:t>在2015年9月16日的申办陈述现场，杭州姑娘</a:t>
            </a:r>
            <a:r>
              <a:rPr sz="2400">
                <a:latin typeface="微软雅黑" panose="020B0503020204020204" pitchFamily="34" charset="-122"/>
                <a:ea typeface="微软雅黑" panose="020B0503020204020204" pitchFamily="34" charset="-122"/>
                <a:cs typeface="微软雅黑" panose="020B0503020204020204" pitchFamily="34" charset="-122"/>
                <a:sym typeface="+mn-ea"/>
              </a:rPr>
              <a:t>陈永馨</a:t>
            </a:r>
            <a:r>
              <a:rPr sz="2400">
                <a:latin typeface="微软雅黑" panose="020B0503020204020204" pitchFamily="34" charset="-122"/>
                <a:ea typeface="微软雅黑" panose="020B0503020204020204" pitchFamily="34" charset="-122"/>
                <a:cs typeface="微软雅黑" panose="020B0503020204020204" pitchFamily="34" charset="-122"/>
              </a:rPr>
              <a:t>用一口地道纯正的英式英语，向与会嘉宾娓娓讲述杭州的特色与优势。在大会开幕前的那天晚上，陈永馨和几位领导一起进行最后的陈述演练，一直练到凌晨一点多钟。</a:t>
            </a:r>
            <a:r>
              <a:rPr lang="zh-CN" sz="2400">
                <a:latin typeface="微软雅黑" panose="020B0503020204020204" pitchFamily="34" charset="-122"/>
                <a:ea typeface="微软雅黑" panose="020B0503020204020204" pitchFamily="34" charset="-122"/>
                <a:cs typeface="微软雅黑" panose="020B0503020204020204" pitchFamily="34" charset="-122"/>
              </a:rPr>
              <a:t>他们发扬了</a:t>
            </a:r>
            <a:r>
              <a:rPr lang="zh-CN"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红色道路上的革命者精神</a:t>
            </a:r>
            <a:r>
              <a:rPr lang="zh-CN" sz="24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并践行了社会主义核心价值观中的敬业。</a:t>
            </a:r>
            <a:endParaRPr lang="zh-CN" sz="24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 name="object 2"/>
          <p:cNvSpPr txBox="1"/>
          <p:nvPr/>
        </p:nvSpPr>
        <p:spPr>
          <a:xfrm>
            <a:off x="977265" y="5829935"/>
            <a:ext cx="11158220" cy="443230"/>
          </a:xfrm>
          <a:prstGeom prst="rect">
            <a:avLst/>
          </a:prstGeom>
        </p:spPr>
        <p:txBody>
          <a:bodyPr vert="horz" wrap="square" lIns="0" tIns="12700" rIns="0" bIns="0" rtlCol="0">
            <a:spAutoFit/>
          </a:bodyPr>
          <a:p>
            <a:pPr marL="12700">
              <a:lnSpc>
                <a:spcPct val="100000"/>
              </a:lnSpc>
              <a:spcBef>
                <a:spcPts val="100"/>
              </a:spcBef>
            </a:pPr>
            <a:r>
              <a:rPr sz="2800" b="1" dirty="0">
                <a:latin typeface="微软雅黑" panose="020B0503020204020204" pitchFamily="34" charset="-122"/>
                <a:cs typeface="微软雅黑" panose="020B0503020204020204" pitchFamily="34" charset="-122"/>
              </a:rPr>
              <a:t>材料对我们坚定文化自信、发展中国特色社会主义文化带来了哪些启示</a:t>
            </a:r>
            <a:r>
              <a:rPr sz="2800" b="1" spc="-10" dirty="0">
                <a:latin typeface="宋体" panose="02010600030101010101" pitchFamily="2" charset="-122"/>
                <a:cs typeface="宋体" panose="02010600030101010101" pitchFamily="2" charset="-122"/>
              </a:rPr>
              <a:t>？</a:t>
            </a:r>
            <a:endParaRPr sz="2800">
              <a:latin typeface="宋体" panose="02010600030101010101" pitchFamily="2" charset="-122"/>
              <a:cs typeface="宋体" panose="02010600030101010101" pitchFamily="2" charset="-122"/>
            </a:endParaRPr>
          </a:p>
        </p:txBody>
      </p:sp>
      <p:sp>
        <p:nvSpPr>
          <p:cNvPr id="5" name="矩形 4"/>
          <p:cNvSpPr/>
          <p:nvPr/>
        </p:nvSpPr>
        <p:spPr>
          <a:xfrm>
            <a:off x="668008" y="164804"/>
            <a:ext cx="3027680" cy="583565"/>
          </a:xfrm>
          <a:prstGeom prst="rect">
            <a:avLst/>
          </a:prstGeom>
        </p:spPr>
        <p:txBody>
          <a:bodyPr wrap="none">
            <a:spAutoFit/>
          </a:bodyPr>
          <a:p>
            <a:pPr>
              <a:defRPr/>
            </a:pPr>
            <a:r>
              <a:rPr lang="zh-CN" altLang="en-US" sz="3200" b="1" dirty="0">
                <a:gradFill>
                  <a:gsLst>
                    <a:gs pos="0">
                      <a:srgbClr val="007BD3"/>
                    </a:gs>
                    <a:gs pos="100000">
                      <a:srgbClr val="034373"/>
                    </a:gs>
                  </a:gsLst>
                  <a:lin scaled="0"/>
                </a:gradFill>
                <a:latin typeface="微软雅黑" panose="020B0503020204020204" pitchFamily="34" charset="-122"/>
                <a:ea typeface="微软雅黑" panose="020B0503020204020204" pitchFamily="34" charset="-122"/>
              </a:rPr>
              <a:t>读材料，明道</a:t>
            </a:r>
            <a:r>
              <a:rPr lang="zh-CN" altLang="en-US" sz="3200" b="1" dirty="0">
                <a:gradFill>
                  <a:gsLst>
                    <a:gs pos="0">
                      <a:srgbClr val="007BD3"/>
                    </a:gs>
                    <a:gs pos="100000">
                      <a:srgbClr val="034373"/>
                    </a:gs>
                  </a:gsLst>
                  <a:lin scaled="0"/>
                </a:gradFill>
                <a:latin typeface="微软雅黑" panose="020B0503020204020204" pitchFamily="34" charset="-122"/>
                <a:ea typeface="微软雅黑" panose="020B0503020204020204" pitchFamily="34" charset="-122"/>
              </a:rPr>
              <a:t>理</a:t>
            </a:r>
            <a:endParaRPr lang="zh-CN" altLang="en-US" sz="3200" b="1" dirty="0">
              <a:gradFill>
                <a:gsLst>
                  <a:gs pos="0">
                    <a:srgbClr val="007BD3"/>
                  </a:gs>
                  <a:gs pos="100000">
                    <a:srgbClr val="034373"/>
                  </a:gs>
                </a:gsLst>
                <a:lin scaled="0"/>
              </a:gradFill>
              <a:latin typeface="微软雅黑" panose="020B0503020204020204" pitchFamily="34" charset="-122"/>
              <a:ea typeface="微软雅黑" panose="020B0503020204020204" pitchFamily="34" charset="-122"/>
            </a:endParaRPr>
          </a:p>
        </p:txBody>
      </p:sp>
      <p:pic>
        <p:nvPicPr>
          <p:cNvPr id="2" name="Picture 2" descr="https://ss3.bdstatic.com/70cFv8Sh_Q1YnxGkpoWK1HF6hhy/it/u=1084035593,1097682700&amp;fm=26&amp;gp=0.jpg"/>
          <p:cNvPicPr>
            <a:picLocks noChangeAspect="1" noChangeArrowheads="1"/>
          </p:cNvPicPr>
          <p:nvPr/>
        </p:nvPicPr>
        <p:blipFill>
          <a:blip r:embed="rId1" cstate="print">
            <a:extLst>
              <a:ext uri="{BEBA8EAE-BF5A-486C-A8C5-ECC9F3942E4B}">
                <a14:imgProps xmlns:a14="http://schemas.microsoft.com/office/drawing/2010/main">
                  <a14:imgLayer r:embed="rId2">
                    <a14:imgEffect>
                      <a14:backgroundRemoval t="2041" b="91837" l="3627" r="95337">
                        <a14:foregroundMark x1="54922" y1="53741" x2="54922" y2="93197"/>
                        <a14:foregroundMark x1="46114" y1="39456" x2="59585" y2="73469"/>
                        <a14:foregroundMark x1="39896" y1="31973" x2="61658" y2="26531"/>
                        <a14:foregroundMark x1="36269" y1="31973" x2="67358" y2="73469"/>
                        <a14:foregroundMark x1="58549" y1="50340" x2="55959" y2="86395"/>
                        <a14:foregroundMark x1="14508" y1="68027" x2="20207" y2="68027"/>
                        <a14:foregroundMark x1="5699" y1="47619" x2="14508" y2="48980"/>
                        <a14:foregroundMark x1="15544" y1="29252" x2="32124" y2="34694"/>
                        <a14:foregroundMark x1="33161" y1="8163" x2="33161" y2="8163"/>
                        <a14:foregroundMark x1="30052" y1="8163" x2="37306" y2="23810"/>
                        <a14:foregroundMark x1="50777" y1="6122" x2="50777" y2="16327"/>
                        <a14:foregroundMark x1="63731" y1="19048" x2="75648" y2="3401"/>
                        <a14:foregroundMark x1="81347" y1="27891" x2="93264" y2="26531"/>
                        <a14:foregroundMark x1="84456" y1="57823" x2="95337" y2="53741"/>
                        <a14:foregroundMark x1="83420" y1="50340" x2="90155" y2="50340"/>
                        <a14:foregroundMark x1="80311" y1="66667" x2="88083" y2="69388"/>
                      </a14:backgroundRemoval>
                    </a14:imgEffect>
                  </a14:imgLayer>
                </a14:imgProps>
              </a:ext>
            </a:extLst>
          </a:blip>
          <a:srcRect/>
          <a:stretch>
            <a:fillRect/>
          </a:stretch>
        </p:blipFill>
        <p:spPr bwMode="auto">
          <a:xfrm>
            <a:off x="0" y="5643880"/>
            <a:ext cx="1035050" cy="842645"/>
          </a:xfrm>
          <a:prstGeom prst="rect">
            <a:avLst/>
          </a:prstGeom>
          <a:noFill/>
        </p:spPr>
      </p:pic>
      <p:sp>
        <p:nvSpPr>
          <p:cNvPr id="7" name="对话气泡: 圆角矩形 8"/>
          <p:cNvSpPr/>
          <p:nvPr>
            <p:custDataLst>
              <p:tags r:id="rId3"/>
            </p:custDataLst>
          </p:nvPr>
        </p:nvSpPr>
        <p:spPr>
          <a:xfrm>
            <a:off x="668020" y="2058035"/>
            <a:ext cx="2122170" cy="832485"/>
          </a:xfrm>
          <a:prstGeom prst="wedgeRoundRectCallout">
            <a:avLst>
              <a:gd name="adj1" fmla="val -42226"/>
              <a:gd name="adj2" fmla="val -93859"/>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3" name="文本框 2"/>
          <p:cNvSpPr txBox="1"/>
          <p:nvPr>
            <p:custDataLst>
              <p:tags r:id="rId4"/>
            </p:custDataLst>
          </p:nvPr>
        </p:nvSpPr>
        <p:spPr>
          <a:xfrm>
            <a:off x="784860" y="2019935"/>
            <a:ext cx="2005330" cy="891540"/>
          </a:xfrm>
          <a:prstGeom prst="rect">
            <a:avLst/>
          </a:prstGeom>
          <a:noFill/>
        </p:spPr>
        <p:txBody>
          <a:bodyPr wrap="square" rtlCol="0">
            <a:spAutoFit/>
          </a:bodyPr>
          <a:p>
            <a:pPr hangingPunct="0">
              <a:lnSpc>
                <a:spcPct val="130000"/>
              </a:lnSpc>
            </a:pPr>
            <a:r>
              <a:rPr lang="zh-CN" altLang="en-US" sz="2000" dirty="0">
                <a:solidFill>
                  <a:schemeClr val="bg1"/>
                </a:solidFill>
                <a:latin typeface="微软雅黑" panose="020B0503020204020204" pitchFamily="34" charset="-122"/>
                <a:ea typeface="微软雅黑" panose="020B0503020204020204" pitchFamily="34" charset="-122"/>
                <a:sym typeface="+mn-ea"/>
              </a:rPr>
              <a:t>继承和弘扬优秀的传统文化</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4" name="对话气泡: 圆角矩形 8"/>
          <p:cNvSpPr/>
          <p:nvPr>
            <p:custDataLst>
              <p:tags r:id="rId5"/>
            </p:custDataLst>
          </p:nvPr>
        </p:nvSpPr>
        <p:spPr>
          <a:xfrm>
            <a:off x="5633720" y="389890"/>
            <a:ext cx="2990215" cy="832485"/>
          </a:xfrm>
          <a:prstGeom prst="wedgeRoundRectCallout">
            <a:avLst>
              <a:gd name="adj1" fmla="val -56463"/>
              <a:gd name="adj2" fmla="val 81884"/>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6" name="文本框 5"/>
          <p:cNvSpPr txBox="1"/>
          <p:nvPr>
            <p:custDataLst>
              <p:tags r:id="rId6"/>
            </p:custDataLst>
          </p:nvPr>
        </p:nvSpPr>
        <p:spPr>
          <a:xfrm>
            <a:off x="5633720" y="351790"/>
            <a:ext cx="2990215" cy="891540"/>
          </a:xfrm>
          <a:prstGeom prst="rect">
            <a:avLst/>
          </a:prstGeom>
          <a:noFill/>
        </p:spPr>
        <p:txBody>
          <a:bodyPr wrap="square" rtlCol="0">
            <a:spAutoFit/>
          </a:bodyPr>
          <a:p>
            <a:pPr hangingPunct="0">
              <a:lnSpc>
                <a:spcPct val="130000"/>
              </a:lnSpc>
            </a:pPr>
            <a:r>
              <a:rPr lang="zh-CN" altLang="en-US" sz="2000" dirty="0">
                <a:solidFill>
                  <a:schemeClr val="bg1"/>
                </a:solidFill>
                <a:latin typeface="微软雅黑" panose="020B0503020204020204" pitchFamily="34" charset="-122"/>
                <a:ea typeface="微软雅黑" panose="020B0503020204020204" pitchFamily="34" charset="-122"/>
                <a:sym typeface="+mn-ea"/>
              </a:rPr>
              <a:t>推动中华优秀传统文化创造性转化、创新性发展。</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9" name="对话气泡: 圆角矩形 8"/>
          <p:cNvSpPr/>
          <p:nvPr>
            <p:custDataLst>
              <p:tags r:id="rId7"/>
            </p:custDataLst>
          </p:nvPr>
        </p:nvSpPr>
        <p:spPr>
          <a:xfrm>
            <a:off x="6833870" y="3228975"/>
            <a:ext cx="2990215" cy="832485"/>
          </a:xfrm>
          <a:prstGeom prst="wedgeRoundRectCallout">
            <a:avLst>
              <a:gd name="adj1" fmla="val 45646"/>
              <a:gd name="adj2" fmla="val -79824"/>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11" name="文本框 10"/>
          <p:cNvSpPr txBox="1"/>
          <p:nvPr>
            <p:custDataLst>
              <p:tags r:id="rId8"/>
            </p:custDataLst>
          </p:nvPr>
        </p:nvSpPr>
        <p:spPr>
          <a:xfrm>
            <a:off x="6833870" y="3190875"/>
            <a:ext cx="2990215" cy="891540"/>
          </a:xfrm>
          <a:prstGeom prst="rect">
            <a:avLst/>
          </a:prstGeom>
          <a:noFill/>
        </p:spPr>
        <p:txBody>
          <a:bodyPr wrap="square" rtlCol="0">
            <a:spAutoFit/>
          </a:bodyPr>
          <a:p>
            <a:pPr hangingPunct="0">
              <a:lnSpc>
                <a:spcPct val="130000"/>
              </a:lnSpc>
            </a:pPr>
            <a:r>
              <a:rPr lang="zh-CN" altLang="en-US" sz="2000" dirty="0">
                <a:solidFill>
                  <a:schemeClr val="bg1"/>
                </a:solidFill>
                <a:latin typeface="微软雅黑" panose="020B0503020204020204" pitchFamily="34" charset="-122"/>
                <a:ea typeface="微软雅黑" panose="020B0503020204020204" pitchFamily="34" charset="-122"/>
                <a:sym typeface="+mn-ea"/>
              </a:rPr>
              <a:t>不忘本来，吸收外来优秀</a:t>
            </a:r>
            <a:r>
              <a:rPr lang="zh-CN" altLang="en-US" sz="2000" dirty="0">
                <a:solidFill>
                  <a:schemeClr val="bg1"/>
                </a:solidFill>
                <a:latin typeface="微软雅黑" panose="020B0503020204020204" pitchFamily="34" charset="-122"/>
                <a:ea typeface="微软雅黑" panose="020B0503020204020204" pitchFamily="34" charset="-122"/>
                <a:sym typeface="+mn-ea"/>
              </a:rPr>
              <a:t>文化，面向未来</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
        <p:nvSpPr>
          <p:cNvPr id="12" name="对话气泡: 圆角矩形 8"/>
          <p:cNvSpPr/>
          <p:nvPr>
            <p:custDataLst>
              <p:tags r:id="rId9"/>
            </p:custDataLst>
          </p:nvPr>
        </p:nvSpPr>
        <p:spPr>
          <a:xfrm>
            <a:off x="1771015" y="4120515"/>
            <a:ext cx="2990215" cy="832485"/>
          </a:xfrm>
          <a:prstGeom prst="wedgeRoundRectCallout">
            <a:avLst>
              <a:gd name="adj1" fmla="val 40762"/>
              <a:gd name="adj2" fmla="val 71357"/>
              <a:gd name="adj3" fmla="val 166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13" name="文本框 12"/>
          <p:cNvSpPr txBox="1"/>
          <p:nvPr>
            <p:custDataLst>
              <p:tags r:id="rId10"/>
            </p:custDataLst>
          </p:nvPr>
        </p:nvSpPr>
        <p:spPr>
          <a:xfrm>
            <a:off x="1771015" y="4082415"/>
            <a:ext cx="2990215" cy="891540"/>
          </a:xfrm>
          <a:prstGeom prst="rect">
            <a:avLst/>
          </a:prstGeom>
          <a:noFill/>
        </p:spPr>
        <p:txBody>
          <a:bodyPr wrap="square" rtlCol="0">
            <a:spAutoFit/>
          </a:bodyPr>
          <a:p>
            <a:pPr hangingPunct="0">
              <a:lnSpc>
                <a:spcPct val="130000"/>
              </a:lnSpc>
            </a:pPr>
            <a:r>
              <a:rPr lang="zh-CN" altLang="en-US" sz="2000" dirty="0">
                <a:solidFill>
                  <a:schemeClr val="bg1"/>
                </a:solidFill>
                <a:latin typeface="微软雅黑" panose="020B0503020204020204" pitchFamily="34" charset="-122"/>
                <a:ea typeface="微软雅黑" panose="020B0503020204020204" pitchFamily="34" charset="-122"/>
                <a:sym typeface="+mn-ea"/>
              </a:rPr>
              <a:t>继承革命文化，发展社会主义先进文化</a:t>
            </a:r>
            <a:endParaRPr lang="zh-CN" altLang="en-US" sz="2000"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3" grpId="0"/>
      <p:bldP spid="7" grpId="1" animBg="1"/>
      <p:bldP spid="3" grpId="1"/>
      <p:bldP spid="4" grpId="0" bldLvl="0" animBg="1"/>
      <p:bldP spid="6" grpId="0"/>
      <p:bldP spid="4" grpId="1" animBg="1"/>
      <p:bldP spid="6" grpId="1"/>
      <p:bldP spid="9" grpId="0" bldLvl="0" animBg="1"/>
      <p:bldP spid="11" grpId="0"/>
      <p:bldP spid="9" grpId="1" animBg="1"/>
      <p:bldP spid="11" grpId="1"/>
      <p:bldP spid="12" grpId="0" bldLvl="0" animBg="1"/>
      <p:bldP spid="13" grpId="0"/>
      <p:bldP spid="12" grpId="1" animBg="1"/>
      <p:bldP spid="13"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screen"/>
          <a:stretch>
            <a:fillRect/>
          </a:stretch>
        </p:blipFill>
        <p:spPr>
          <a:xfrm>
            <a:off x="10806292" y="5604509"/>
            <a:ext cx="1632688" cy="1386841"/>
          </a:xfrm>
          <a:prstGeom prst="rect">
            <a:avLst/>
          </a:prstGeom>
        </p:spPr>
      </p:pic>
      <p:pic>
        <p:nvPicPr>
          <p:cNvPr id="20" name="图片 19"/>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0" y="0"/>
            <a:ext cx="1132361" cy="1353047"/>
          </a:xfrm>
          <a:prstGeom prst="rect">
            <a:avLst/>
          </a:prstGeom>
        </p:spPr>
      </p:pic>
      <p:sp>
        <p:nvSpPr>
          <p:cNvPr id="21" name="矩形 20"/>
          <p:cNvSpPr/>
          <p:nvPr>
            <p:custDataLst>
              <p:tags r:id="rId4"/>
            </p:custDataLst>
          </p:nvPr>
        </p:nvSpPr>
        <p:spPr>
          <a:xfrm>
            <a:off x="945419" y="353756"/>
            <a:ext cx="2011680" cy="645160"/>
          </a:xfrm>
          <a:prstGeom prst="rect">
            <a:avLst/>
          </a:prstGeom>
        </p:spPr>
        <p:txBody>
          <a:bodyPr wrap="none">
            <a:spAutoFit/>
          </a:bodyPr>
          <a:p>
            <a:pPr>
              <a:defRPr/>
            </a:pPr>
            <a:r>
              <a:rPr lang="zh-CN" altLang="en-US" sz="36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课堂笔记</a:t>
            </a:r>
            <a:endParaRPr lang="zh-CN" altLang="en-US" sz="36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TextBox 20"/>
          <p:cNvSpPr txBox="1"/>
          <p:nvPr/>
        </p:nvSpPr>
        <p:spPr>
          <a:xfrm>
            <a:off x="378460" y="1353185"/>
            <a:ext cx="10234930" cy="730885"/>
          </a:xfrm>
          <a:prstGeom prst="rect">
            <a:avLst/>
          </a:prstGeom>
          <a:noFill/>
        </p:spPr>
        <p:txBody>
          <a:bodyPr wrap="square" rtlCol="0">
            <a:spAutoFit/>
          </a:bodyPr>
          <a:p>
            <a:pPr>
              <a:lnSpc>
                <a:spcPct val="130000"/>
              </a:lnSpc>
            </a:pPr>
            <a:r>
              <a:rPr lang="zh-CN" altLang="en-US" sz="3200" b="1" noProof="1">
                <a:solidFill>
                  <a:srgbClr val="0070C0"/>
                </a:solidFill>
                <a:latin typeface="微软雅黑" panose="020B0503020204020204" pitchFamily="34" charset="-122"/>
                <a:ea typeface="微软雅黑" panose="020B0503020204020204" pitchFamily="34" charset="-122"/>
                <a:sym typeface="+mn-ea"/>
              </a:rPr>
              <a:t>五、</a:t>
            </a:r>
            <a:r>
              <a:rPr lang="zh-CN" altLang="en-US" sz="3200" b="1">
                <a:solidFill>
                  <a:srgbClr val="0070C0"/>
                </a:solidFill>
                <a:latin typeface="微软雅黑" panose="020B0503020204020204" pitchFamily="34" charset="-122"/>
                <a:ea typeface="微软雅黑" panose="020B0503020204020204" pitchFamily="34" charset="-122"/>
                <a:sym typeface="+mn-ea"/>
              </a:rPr>
              <a:t>★</a:t>
            </a:r>
            <a:r>
              <a:rPr lang="zh-CN" altLang="en-US" sz="3200" b="1" noProof="1">
                <a:solidFill>
                  <a:srgbClr val="0070C0"/>
                </a:solidFill>
                <a:latin typeface="微软雅黑" panose="020B0503020204020204" pitchFamily="34" charset="-122"/>
                <a:ea typeface="微软雅黑" panose="020B0503020204020204" pitchFamily="34" charset="-122"/>
                <a:sym typeface="+mn-ea"/>
              </a:rPr>
              <a:t>如何坚定文化自信，发展中国特色社会主义</a:t>
            </a:r>
            <a:r>
              <a:rPr lang="zh-CN" altLang="en-US" sz="3200" b="1" noProof="1">
                <a:solidFill>
                  <a:srgbClr val="0070C0"/>
                </a:solidFill>
                <a:latin typeface="微软雅黑" panose="020B0503020204020204" pitchFamily="34" charset="-122"/>
                <a:ea typeface="微软雅黑" panose="020B0503020204020204" pitchFamily="34" charset="-122"/>
                <a:sym typeface="+mn-ea"/>
              </a:rPr>
              <a:t>文化？</a:t>
            </a:r>
            <a:endParaRPr lang="zh-CN" altLang="en-US" sz="3200" b="1" noProof="1">
              <a:solidFill>
                <a:srgbClr val="0070C0"/>
              </a:solidFill>
              <a:latin typeface="微软雅黑" panose="020B0503020204020204" pitchFamily="34" charset="-122"/>
              <a:ea typeface="微软雅黑" panose="020B0503020204020204" pitchFamily="34" charset="-122"/>
              <a:sym typeface="+mn-ea"/>
            </a:endParaRPr>
          </a:p>
        </p:txBody>
      </p:sp>
      <p:sp>
        <p:nvSpPr>
          <p:cNvPr id="105" name="文本框 104"/>
          <p:cNvSpPr txBox="1"/>
          <p:nvPr/>
        </p:nvSpPr>
        <p:spPr>
          <a:xfrm>
            <a:off x="378460" y="2182495"/>
            <a:ext cx="11130280" cy="3322955"/>
          </a:xfrm>
          <a:prstGeom prst="rect">
            <a:avLst/>
          </a:prstGeom>
          <a:noFill/>
          <a:ln w="9525">
            <a:noFill/>
          </a:ln>
        </p:spPr>
        <p:txBody>
          <a:bodyPr wrap="square">
            <a:spAutoFit/>
          </a:bodyPr>
          <a:p>
            <a:pPr indent="0" fontAlgn="auto">
              <a:lnSpc>
                <a:spcPct val="150000"/>
              </a:lnSpc>
            </a:pPr>
            <a:r>
              <a:rPr lang="en-US" altLang="zh-CN" sz="2800">
                <a:latin typeface="微软雅黑" panose="020B0503020204020204" pitchFamily="34" charset="-122"/>
                <a:ea typeface="微软雅黑" panose="020B0503020204020204" pitchFamily="34" charset="-122"/>
                <a:cs typeface="微软雅黑" panose="020B0503020204020204" pitchFamily="34" charset="-122"/>
              </a:rPr>
              <a:t>1.</a:t>
            </a:r>
            <a:r>
              <a:rPr lang="zh-CN" sz="2800">
                <a:latin typeface="微软雅黑" panose="020B0503020204020204" pitchFamily="34" charset="-122"/>
                <a:ea typeface="微软雅黑" panose="020B0503020204020204" pitchFamily="34" charset="-122"/>
                <a:cs typeface="微软雅黑" panose="020B0503020204020204" pitchFamily="34" charset="-122"/>
              </a:rPr>
              <a:t>必须坚持以</a:t>
            </a:r>
            <a:r>
              <a:rPr lang="zh-CN" sz="28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马克思主义</a:t>
            </a:r>
            <a:r>
              <a:rPr lang="zh-CN" sz="2800">
                <a:latin typeface="微软雅黑" panose="020B0503020204020204" pitchFamily="34" charset="-122"/>
                <a:ea typeface="微软雅黑" panose="020B0503020204020204" pitchFamily="34" charset="-122"/>
                <a:cs typeface="微软雅黑" panose="020B0503020204020204" pitchFamily="34" charset="-122"/>
              </a:rPr>
              <a:t>为指导，</a:t>
            </a:r>
            <a:r>
              <a:rPr lang="zh-CN"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推动中华优秀传统文化创造性转化、创新性发展。</a:t>
            </a:r>
            <a:endParaRPr lang="zh-CN"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en-US" altLang="zh-CN" sz="2800">
                <a:latin typeface="微软雅黑" panose="020B0503020204020204" pitchFamily="34" charset="-122"/>
                <a:ea typeface="微软雅黑" panose="020B0503020204020204" pitchFamily="34" charset="-122"/>
                <a:cs typeface="微软雅黑" panose="020B0503020204020204" pitchFamily="34" charset="-122"/>
              </a:rPr>
              <a:t>2.</a:t>
            </a:r>
            <a:r>
              <a:rPr lang="zh-CN" sz="28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继承革命文化</a:t>
            </a:r>
            <a:r>
              <a:rPr lang="zh-CN" sz="2800">
                <a:latin typeface="微软雅黑" panose="020B0503020204020204" pitchFamily="34" charset="-122"/>
                <a:ea typeface="微软雅黑" panose="020B0503020204020204" pitchFamily="34" charset="-122"/>
                <a:cs typeface="微软雅黑" panose="020B0503020204020204" pitchFamily="34" charset="-122"/>
              </a:rPr>
              <a:t>，</a:t>
            </a:r>
            <a:r>
              <a:rPr lang="zh-CN"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发展社会主义先进文化</a:t>
            </a:r>
            <a:r>
              <a:rPr lang="zh-CN" sz="2800">
                <a:latin typeface="微软雅黑" panose="020B0503020204020204" pitchFamily="34" charset="-122"/>
                <a:ea typeface="微软雅黑" panose="020B0503020204020204" pitchFamily="34" charset="-122"/>
                <a:cs typeface="微软雅黑" panose="020B0503020204020204" pitchFamily="34" charset="-122"/>
              </a:rPr>
              <a:t>，不忘本来，</a:t>
            </a:r>
            <a:r>
              <a:rPr lang="zh-CN"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吸收外来，面向未来</a:t>
            </a:r>
            <a:r>
              <a:rPr lang="zh-CN" sz="2800">
                <a:latin typeface="微软雅黑" panose="020B0503020204020204" pitchFamily="34" charset="-122"/>
                <a:ea typeface="微软雅黑" panose="020B0503020204020204" pitchFamily="34" charset="-122"/>
                <a:cs typeface="微软雅黑" panose="020B0503020204020204" pitchFamily="34" charset="-122"/>
              </a:rPr>
              <a:t>，不断铸就中华文化新辉煌。</a:t>
            </a:r>
            <a:endParaRPr lang="zh-CN" sz="2800">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en-US" altLang="zh-CN" sz="280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8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继承和弘扬中华</a:t>
            </a:r>
            <a:r>
              <a:rPr lang="zh-CN" altLang="en-US" sz="28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优秀的传统文化。</a:t>
            </a:r>
            <a:endParaRPr lang="zh-CN" altLang="en-US" sz="28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custDataLst>
              <p:tags r:id="rId5"/>
            </p:custDataLst>
          </p:nvPr>
        </p:nvPicPr>
        <p:blipFill>
          <a:blip r:embed="rId6" cstate="screen"/>
          <a:stretch>
            <a:fillRect/>
          </a:stretch>
        </p:blipFill>
        <p:spPr>
          <a:xfrm>
            <a:off x="9392920" y="4409440"/>
            <a:ext cx="2335530" cy="238061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5" grpId="0"/>
      <p:bldP spid="105"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screen"/>
          <a:stretch>
            <a:fillRect/>
          </a:stretch>
        </p:blipFill>
        <p:spPr>
          <a:xfrm>
            <a:off x="8232111" y="189669"/>
            <a:ext cx="4457700" cy="6858000"/>
          </a:xfrm>
          <a:prstGeom prst="rect">
            <a:avLst/>
          </a:prstGeom>
        </p:spPr>
      </p:pic>
      <p:sp>
        <p:nvSpPr>
          <p:cNvPr id="6" name="矩形 5"/>
          <p:cNvSpPr/>
          <p:nvPr/>
        </p:nvSpPr>
        <p:spPr>
          <a:xfrm>
            <a:off x="6696488" y="1540237"/>
            <a:ext cx="1066800" cy="3276600"/>
          </a:xfrm>
          <a:prstGeom prst="rect">
            <a:avLst/>
          </a:prstGeom>
          <a:solidFill>
            <a:srgbClr val="D7D0CE"/>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7" name="文本框 6"/>
          <p:cNvSpPr txBox="1"/>
          <p:nvPr/>
        </p:nvSpPr>
        <p:spPr>
          <a:xfrm>
            <a:off x="6857911" y="1755170"/>
            <a:ext cx="628651" cy="3138170"/>
          </a:xfrm>
          <a:prstGeom prst="rect">
            <a:avLst/>
          </a:prstGeom>
          <a:noFill/>
        </p:spPr>
        <p:txBody>
          <a:bodyPr wrap="square" rtlCol="0">
            <a:spAutoFit/>
          </a:bodyPr>
          <a:lstStyle/>
          <a:p>
            <a:pPr algn="l">
              <a:lnSpc>
                <a:spcPct val="150000"/>
              </a:lnSpc>
            </a:pPr>
            <a:r>
              <a:rPr lang="zh-CN" altLang="en-US" sz="4400" b="1"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板块二</a:t>
            </a:r>
            <a:endParaRPr lang="zh-CN" altLang="en-US" sz="4400" b="1"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8" name="矩形 7"/>
          <p:cNvSpPr/>
          <p:nvPr/>
        </p:nvSpPr>
        <p:spPr>
          <a:xfrm>
            <a:off x="6848890" y="1749787"/>
            <a:ext cx="723900" cy="28003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9" name="矩形 8"/>
          <p:cNvSpPr/>
          <p:nvPr/>
        </p:nvSpPr>
        <p:spPr>
          <a:xfrm>
            <a:off x="5032373" y="2041890"/>
            <a:ext cx="491595" cy="2861310"/>
          </a:xfrm>
          <a:prstGeom prst="rect">
            <a:avLst/>
          </a:prstGeom>
        </p:spPr>
        <p:txBody>
          <a:bodyPr wrap="square">
            <a:spAutoFit/>
          </a:bodyPr>
          <a:lstStyle/>
          <a:p>
            <a:r>
              <a:rPr lang="zh-CN" altLang="en-US" sz="3600" spc="60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美德万年长</a:t>
            </a:r>
            <a:endParaRPr lang="en-US" altLang="zh-CN" sz="3600" spc="60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pic>
        <p:nvPicPr>
          <p:cNvPr id="11" name="图片 10"/>
          <p:cNvPicPr>
            <a:picLocks noChangeAspect="1"/>
          </p:cNvPicPr>
          <p:nvPr/>
        </p:nvPicPr>
        <p:blipFill>
          <a:blip r:embed="rId2" cstate="screen"/>
          <a:stretch>
            <a:fillRect/>
          </a:stretch>
        </p:blipFill>
        <p:spPr>
          <a:xfrm>
            <a:off x="5216200" y="4571993"/>
            <a:ext cx="1632688" cy="1632688"/>
          </a:xfrm>
          <a:prstGeom prst="rect">
            <a:avLst/>
          </a:prstGeom>
        </p:spPr>
      </p:pic>
      <p:pic>
        <p:nvPicPr>
          <p:cNvPr id="14" name="图片 13"/>
          <p:cNvPicPr>
            <a:picLocks noChangeAspect="1"/>
          </p:cNvPicPr>
          <p:nvPr/>
        </p:nvPicPr>
        <p:blipFill>
          <a:blip r:embed="rId3"/>
          <a:stretch>
            <a:fillRect/>
          </a:stretch>
        </p:blipFill>
        <p:spPr>
          <a:xfrm>
            <a:off x="1143055" y="3445231"/>
            <a:ext cx="3602439" cy="3602438"/>
          </a:xfrm>
          <a:prstGeom prst="rect">
            <a:avLst/>
          </a:prstGeom>
        </p:spPr>
      </p:pic>
      <p:sp>
        <p:nvSpPr>
          <p:cNvPr id="10" name="矩形 9"/>
          <p:cNvSpPr/>
          <p:nvPr/>
        </p:nvSpPr>
        <p:spPr>
          <a:xfrm>
            <a:off x="5764266" y="4964648"/>
            <a:ext cx="589280" cy="583565"/>
          </a:xfrm>
          <a:prstGeom prst="rect">
            <a:avLst/>
          </a:prstGeom>
        </p:spPr>
        <p:txBody>
          <a:bodyPr wrap="none">
            <a:spAutoFit/>
          </a:bodyPr>
          <a:lstStyle/>
          <a:p>
            <a:r>
              <a:rPr lang="zh-CN" altLang="en-US" sz="3200" dirty="0">
                <a:solidFill>
                  <a:schemeClr val="bg1"/>
                </a:solidFill>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贰</a:t>
            </a:r>
            <a:endParaRPr lang="zh-CN" altLang="en-US" sz="32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1238220668-1-192">
            <a:hlinkClick r:id="" action="ppaction://media"/>
          </p:cNvPr>
          <p:cNvPicPr/>
          <p:nvPr>
            <p:ph sz="quarter" idx="11"/>
            <a:videoFile r:link="rId1"/>
            <p:extLst>
              <p:ext uri="{DAA4B4D4-6D71-4841-9C94-3DE7FCFB9230}">
                <p14:media xmlns:p14="http://schemas.microsoft.com/office/powerpoint/2010/main" r:link="rId2"/>
              </p:ext>
            </p:extLst>
          </p:nvPr>
        </p:nvPicPr>
        <p:blipFill>
          <a:blip r:embed="rId3"/>
          <a:stretch>
            <a:fillRect/>
          </a:stretch>
        </p:blipFill>
        <p:spPr>
          <a:xfrm>
            <a:off x="598170" y="1432560"/>
            <a:ext cx="8224520" cy="4923790"/>
          </a:xfrm>
          <a:prstGeom prst="rect">
            <a:avLst/>
          </a:prstGeom>
        </p:spPr>
      </p:pic>
      <p:sp>
        <p:nvSpPr>
          <p:cNvPr id="11" name="文本框 10"/>
          <p:cNvSpPr txBox="1"/>
          <p:nvPr/>
        </p:nvSpPr>
        <p:spPr>
          <a:xfrm>
            <a:off x="696595" y="199390"/>
            <a:ext cx="7662545" cy="583565"/>
          </a:xfrm>
          <a:prstGeom prst="rect">
            <a:avLst/>
          </a:prstGeom>
          <a:noFill/>
        </p:spPr>
        <p:txBody>
          <a:bodyPr wrap="square">
            <a:spAutoFit/>
          </a:bodyPr>
          <a:p>
            <a:r>
              <a:rPr lang="zh-CN" altLang="en-US" sz="3200" b="1" dirty="0">
                <a:gradFill>
                  <a:gsLst>
                    <a:gs pos="0">
                      <a:srgbClr val="007BD3"/>
                    </a:gs>
                    <a:gs pos="100000">
                      <a:srgbClr val="034373"/>
                    </a:gs>
                  </a:gsLst>
                  <a:lin scaled="0"/>
                </a:gradFill>
                <a:effectLst/>
                <a:latin typeface="微软雅黑" panose="020B0503020204020204" pitchFamily="34" charset="-122"/>
                <a:ea typeface="微软雅黑" panose="020B0503020204020204" pitchFamily="34" charset="-122"/>
              </a:rPr>
              <a:t>视频：为办好亚运会，杭州很拼</a:t>
            </a:r>
            <a:endParaRPr lang="zh-CN" altLang="en-US" sz="3200" b="1" dirty="0">
              <a:gradFill>
                <a:gsLst>
                  <a:gs pos="0">
                    <a:srgbClr val="007BD3"/>
                  </a:gs>
                  <a:gs pos="100000">
                    <a:srgbClr val="034373"/>
                  </a:gs>
                </a:gsLst>
                <a:lin scaled="0"/>
              </a:gradFill>
              <a:effectLst/>
              <a:latin typeface="微软雅黑" panose="020B0503020204020204" pitchFamily="34" charset="-122"/>
              <a:ea typeface="微软雅黑" panose="020B0503020204020204" pitchFamily="34" charset="-122"/>
            </a:endParaRPr>
          </a:p>
        </p:txBody>
      </p:sp>
      <p:sp>
        <p:nvSpPr>
          <p:cNvPr id="6" name="文本框 5"/>
          <p:cNvSpPr txBox="1"/>
          <p:nvPr>
            <p:custDataLst>
              <p:tags r:id="rId4"/>
            </p:custDataLst>
          </p:nvPr>
        </p:nvSpPr>
        <p:spPr>
          <a:xfrm>
            <a:off x="8929370" y="1510665"/>
            <a:ext cx="3262630" cy="1814830"/>
          </a:xfrm>
          <a:prstGeom prst="rect">
            <a:avLst/>
          </a:prstGeom>
          <a:noFill/>
        </p:spPr>
        <p:txBody>
          <a:bodyPr wrap="square" rtlCol="0">
            <a:spAutoFit/>
          </a:bodyPr>
          <a:p>
            <a:pPr indent="0" fontAlgn="auto">
              <a:lnSpc>
                <a:spcPct val="100000"/>
              </a:lnSpc>
            </a:pPr>
            <a:r>
              <a:rPr lang="zh-CN" altLang="en-US" sz="2800" b="1"/>
              <a:t>问题</a:t>
            </a:r>
            <a:r>
              <a:rPr lang="en-US" altLang="zh-CN" sz="2800" b="1"/>
              <a:t>1</a:t>
            </a:r>
            <a:r>
              <a:rPr lang="zh-CN" altLang="en-US" sz="2800" b="1"/>
              <a:t>：各行各业为办好这届亚运会都很拼，他们身上展现了哪些传统美德？</a:t>
            </a:r>
            <a:endParaRPr lang="zh-CN" altLang="en-US" sz="2800" b="1"/>
          </a:p>
        </p:txBody>
      </p:sp>
      <p:sp>
        <p:nvSpPr>
          <p:cNvPr id="4" name="文本框 3"/>
          <p:cNvSpPr txBox="1"/>
          <p:nvPr/>
        </p:nvSpPr>
        <p:spPr>
          <a:xfrm>
            <a:off x="9363710" y="3325495"/>
            <a:ext cx="2828290" cy="1814830"/>
          </a:xfrm>
          <a:prstGeom prst="rect">
            <a:avLst/>
          </a:prstGeom>
          <a:noFill/>
        </p:spPr>
        <p:txBody>
          <a:bodyPr wrap="square" rtlCol="0">
            <a:spAutoFit/>
          </a:bodyPr>
          <a:p>
            <a:r>
              <a:rPr lang="zh-CN" altLang="en-US"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敢于担当，</a:t>
            </a:r>
            <a:endParaRPr lang="zh-CN" altLang="en-US"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不怕吃苦，</a:t>
            </a:r>
            <a:endParaRPr lang="zh-CN" altLang="en-US"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爱岗敬业，</a:t>
            </a:r>
            <a:endParaRPr lang="zh-CN" altLang="en-US"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甘于奉献</a:t>
            </a:r>
            <a:r>
              <a:rPr lang="en-US" altLang="zh-CN"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8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p:cNvSpPr txBox="1"/>
          <p:nvPr>
            <p:custDataLst>
              <p:tags r:id="rId5"/>
            </p:custDataLst>
          </p:nvPr>
        </p:nvSpPr>
        <p:spPr>
          <a:xfrm>
            <a:off x="8951595" y="5140325"/>
            <a:ext cx="3262630" cy="953135"/>
          </a:xfrm>
          <a:prstGeom prst="rect">
            <a:avLst/>
          </a:prstGeom>
          <a:noFill/>
        </p:spPr>
        <p:txBody>
          <a:bodyPr wrap="square" rtlCol="0">
            <a:spAutoFit/>
          </a:bodyPr>
          <a:p>
            <a:pPr indent="0" fontAlgn="auto">
              <a:lnSpc>
                <a:spcPct val="100000"/>
              </a:lnSpc>
            </a:pPr>
            <a:r>
              <a:rPr lang="zh-CN" altLang="en-US" sz="2800" b="1"/>
              <a:t>问题2：这些美德有怎样的作用呢？</a:t>
            </a:r>
            <a:endParaRPr lang="zh-CN" altLang="en-US" sz="2800" b="1"/>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fullScrn="0">
              <p:cMediaNode>
                <p:cTn id="7" fill="hold" display="1">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additive="base">
                                        <p:cTn id="12" dur="1" fill="hold"/>
                                        <p:tgtEl>
                                          <p:spTgt spid="3"/>
                                        </p:tgtEl>
                                      </p:cBhvr>
                                    </p:cmd>
                                  </p:childTnLst>
                                </p:cTn>
                              </p:par>
                            </p:childTnLst>
                          </p:cTn>
                        </p:par>
                      </p:childTnLst>
                    </p:cTn>
                  </p:par>
                </p:childTnLst>
              </p:cTn>
              <p:nextCondLst>
                <p:cond evt="onClick" delay="0">
                  <p:tgtEl>
                    <p:spTgt spid="3"/>
                  </p:tgtEl>
                </p:cond>
              </p:nextCondLst>
            </p:seq>
          </p:childTnLst>
        </p:cTn>
      </p:par>
    </p:tnLst>
    <p:bldLst>
      <p:bldP spid="4" grpId="0"/>
      <p:bldP spid="4"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screen"/>
          <a:stretch>
            <a:fillRect/>
          </a:stretch>
        </p:blipFill>
        <p:spPr>
          <a:xfrm>
            <a:off x="10806292" y="5604509"/>
            <a:ext cx="1632688" cy="1386841"/>
          </a:xfrm>
          <a:prstGeom prst="rect">
            <a:avLst/>
          </a:prstGeom>
        </p:spPr>
      </p:pic>
      <p:sp>
        <p:nvSpPr>
          <p:cNvPr id="8" name="TextBox 7"/>
          <p:cNvSpPr txBox="1"/>
          <p:nvPr/>
        </p:nvSpPr>
        <p:spPr>
          <a:xfrm>
            <a:off x="11333012" y="5900269"/>
            <a:ext cx="464949" cy="583565"/>
          </a:xfrm>
          <a:prstGeom prst="rect">
            <a:avLst/>
          </a:prstGeom>
          <a:noFill/>
        </p:spPr>
        <p:txBody>
          <a:bodyPr wrap="square" rtlCol="0">
            <a:spAutoFit/>
          </a:bodyPr>
          <a:lstStyle/>
          <a:p>
            <a:r>
              <a:rPr lang="zh-CN" altLang="en-US" sz="3200" dirty="0">
                <a:solidFill>
                  <a:schemeClr val="bg1"/>
                </a:solidFill>
              </a:rPr>
              <a:t>壹</a:t>
            </a:r>
            <a:endParaRPr lang="zh-CN" altLang="en-US" sz="3200" dirty="0">
              <a:solidFill>
                <a:schemeClr val="bg1"/>
              </a:solidFill>
            </a:endParaRPr>
          </a:p>
        </p:txBody>
      </p:sp>
      <p:pic>
        <p:nvPicPr>
          <p:cNvPr id="20" name="图片 19"/>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0" y="0"/>
            <a:ext cx="1132361" cy="1353047"/>
          </a:xfrm>
          <a:prstGeom prst="rect">
            <a:avLst/>
          </a:prstGeom>
        </p:spPr>
      </p:pic>
      <p:sp>
        <p:nvSpPr>
          <p:cNvPr id="21" name="矩形 20"/>
          <p:cNvSpPr/>
          <p:nvPr>
            <p:custDataLst>
              <p:tags r:id="rId4"/>
            </p:custDataLst>
          </p:nvPr>
        </p:nvSpPr>
        <p:spPr>
          <a:xfrm>
            <a:off x="945419" y="353756"/>
            <a:ext cx="2011680" cy="645160"/>
          </a:xfrm>
          <a:prstGeom prst="rect">
            <a:avLst/>
          </a:prstGeom>
        </p:spPr>
        <p:txBody>
          <a:bodyPr wrap="none">
            <a:spAutoFit/>
          </a:bodyPr>
          <a:p>
            <a:pPr>
              <a:defRPr/>
            </a:pPr>
            <a:r>
              <a:rPr lang="zh-CN" altLang="en-US" sz="36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课堂笔记</a:t>
            </a:r>
            <a:endParaRPr lang="zh-CN" altLang="en-US" sz="36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TextBox 20"/>
          <p:cNvSpPr txBox="1"/>
          <p:nvPr/>
        </p:nvSpPr>
        <p:spPr>
          <a:xfrm>
            <a:off x="378460" y="1353185"/>
            <a:ext cx="10234930" cy="730885"/>
          </a:xfrm>
          <a:prstGeom prst="rect">
            <a:avLst/>
          </a:prstGeom>
          <a:noFill/>
        </p:spPr>
        <p:txBody>
          <a:bodyPr wrap="square" rtlCol="0">
            <a:spAutoFit/>
          </a:bodyPr>
          <a:p>
            <a:pPr>
              <a:lnSpc>
                <a:spcPct val="130000"/>
              </a:lnSpc>
            </a:pPr>
            <a:r>
              <a:rPr lang="zh-CN" altLang="en-US" sz="3200" b="1" noProof="1">
                <a:solidFill>
                  <a:srgbClr val="0070C0"/>
                </a:solidFill>
                <a:latin typeface="微软雅黑" panose="020B0503020204020204" pitchFamily="34" charset="-122"/>
                <a:ea typeface="微软雅黑" panose="020B0503020204020204" pitchFamily="34" charset="-122"/>
                <a:sym typeface="+mn-ea"/>
              </a:rPr>
              <a:t>一、</a:t>
            </a:r>
            <a:r>
              <a:rPr lang="zh-CN" altLang="en-US" sz="3200" b="1">
                <a:solidFill>
                  <a:srgbClr val="0070C0"/>
                </a:solidFill>
                <a:latin typeface="微软雅黑" panose="020B0503020204020204" pitchFamily="34" charset="-122"/>
                <a:ea typeface="微软雅黑" panose="020B0503020204020204" pitchFamily="34" charset="-122"/>
                <a:sym typeface="+mn-ea"/>
              </a:rPr>
              <a:t>为什么要弘扬中华传统美德</a:t>
            </a:r>
            <a:r>
              <a:rPr lang="zh-CN" altLang="en-US" sz="3200" b="1" noProof="1">
                <a:solidFill>
                  <a:srgbClr val="0070C0"/>
                </a:solidFill>
                <a:latin typeface="微软雅黑" panose="020B0503020204020204" pitchFamily="34" charset="-122"/>
                <a:ea typeface="微软雅黑" panose="020B0503020204020204" pitchFamily="34" charset="-122"/>
                <a:sym typeface="+mn-ea"/>
              </a:rPr>
              <a:t>？</a:t>
            </a:r>
            <a:endParaRPr lang="zh-CN" altLang="en-US" sz="3200" b="1" noProof="1">
              <a:solidFill>
                <a:srgbClr val="0070C0"/>
              </a:solidFill>
              <a:latin typeface="微软雅黑" panose="020B0503020204020204" pitchFamily="34" charset="-122"/>
              <a:ea typeface="微软雅黑" panose="020B0503020204020204" pitchFamily="34" charset="-122"/>
              <a:sym typeface="+mn-ea"/>
            </a:endParaRPr>
          </a:p>
        </p:txBody>
      </p:sp>
      <p:sp>
        <p:nvSpPr>
          <p:cNvPr id="105" name="文本框 104"/>
          <p:cNvSpPr txBox="1"/>
          <p:nvPr/>
        </p:nvSpPr>
        <p:spPr>
          <a:xfrm>
            <a:off x="378460" y="2182495"/>
            <a:ext cx="11130280" cy="3415030"/>
          </a:xfrm>
          <a:prstGeom prst="rect">
            <a:avLst/>
          </a:prstGeom>
          <a:noFill/>
          <a:ln w="9525">
            <a:noFill/>
          </a:ln>
        </p:spPr>
        <p:txBody>
          <a:bodyPr wrap="square">
            <a:spAutoFit/>
          </a:bodyPr>
          <a:p>
            <a:pPr indent="0" fontAlgn="auto">
              <a:lnSpc>
                <a:spcPct val="150000"/>
              </a:lnSpc>
            </a:pPr>
            <a:r>
              <a:rPr sz="2400">
                <a:latin typeface="微软雅黑" panose="020B0503020204020204" pitchFamily="34" charset="-122"/>
                <a:ea typeface="微软雅黑" panose="020B0503020204020204" pitchFamily="34" charset="-122"/>
                <a:cs typeface="微软雅黑" panose="020B0503020204020204" pitchFamily="34" charset="-122"/>
              </a:rPr>
              <a:t>①</a:t>
            </a:r>
            <a:r>
              <a:rPr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中华传统美德是中华文化的精髓</a:t>
            </a:r>
            <a:r>
              <a:rPr sz="2400">
                <a:latin typeface="微软雅黑" panose="020B0503020204020204" pitchFamily="34" charset="-122"/>
                <a:ea typeface="微软雅黑" panose="020B0503020204020204" pitchFamily="34" charset="-122"/>
                <a:cs typeface="微软雅黑" panose="020B0503020204020204" pitchFamily="34" charset="-122"/>
              </a:rPr>
              <a:t>，蕴含着丰富的道德资源，熔铸了中华民族坚定的民族志向、高尚的民族品格和远大的民族理想，是世代相传的民族智慧，</a:t>
            </a:r>
            <a:r>
              <a:rPr sz="24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是建设富强民主文明和谐美丽的社会主义现代化强国的精神力量。</a:t>
            </a:r>
            <a:endParaRPr sz="24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sz="2400">
                <a:latin typeface="微软雅黑" panose="020B0503020204020204" pitchFamily="34" charset="-122"/>
                <a:ea typeface="微软雅黑" panose="020B0503020204020204" pitchFamily="34" charset="-122"/>
                <a:cs typeface="微软雅黑" panose="020B0503020204020204" pitchFamily="34" charset="-122"/>
              </a:rPr>
              <a:t>②中华传统美德已经融入中华民族的</a:t>
            </a:r>
            <a:r>
              <a:rPr sz="24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思维方式、价值观念、行为方式和风俗习惯</a:t>
            </a:r>
            <a:r>
              <a:rPr sz="2400" b="1">
                <a:latin typeface="微软雅黑" panose="020B0503020204020204" pitchFamily="34" charset="-122"/>
                <a:ea typeface="微软雅黑" panose="020B0503020204020204" pitchFamily="34" charset="-122"/>
                <a:cs typeface="微软雅黑" panose="020B0503020204020204" pitchFamily="34" charset="-122"/>
              </a:rPr>
              <a:t>，</a:t>
            </a:r>
            <a:r>
              <a:rPr sz="2400">
                <a:latin typeface="微软雅黑" panose="020B0503020204020204" pitchFamily="34" charset="-122"/>
                <a:ea typeface="微软雅黑" panose="020B0503020204020204" pitchFamily="34" charset="-122"/>
                <a:cs typeface="微软雅黑" panose="020B0503020204020204" pitchFamily="34" charset="-122"/>
              </a:rPr>
              <a:t>成为一种文化基因。</a:t>
            </a:r>
            <a:endParaRPr sz="2400">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sz="2400">
                <a:latin typeface="微软雅黑" panose="020B0503020204020204" pitchFamily="34" charset="-122"/>
                <a:ea typeface="微软雅黑" panose="020B0503020204020204" pitchFamily="34" charset="-122"/>
                <a:cs typeface="微软雅黑" panose="020B0503020204020204" pitchFamily="34" charset="-122"/>
              </a:rPr>
              <a:t>③</a:t>
            </a:r>
            <a:r>
              <a:rPr sz="24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美德走进生活</a:t>
            </a:r>
            <a:r>
              <a:rPr sz="2400">
                <a:latin typeface="微软雅黑" panose="020B0503020204020204" pitchFamily="34" charset="-122"/>
                <a:ea typeface="微软雅黑" panose="020B0503020204020204" pitchFamily="34" charset="-122"/>
                <a:cs typeface="微软雅黑" panose="020B0503020204020204" pitchFamily="34" charset="-122"/>
              </a:rPr>
              <a:t>、走向未来，</a:t>
            </a:r>
            <a:r>
              <a:rPr sz="24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rPr>
              <a:t>我们的人生才会更加美好、更加幸福</a:t>
            </a:r>
            <a:r>
              <a:rPr sz="2400">
                <a:latin typeface="微软雅黑" panose="020B0503020204020204" pitchFamily="34" charset="-122"/>
                <a:ea typeface="微软雅黑" panose="020B0503020204020204" pitchFamily="34" charset="-122"/>
                <a:cs typeface="微软雅黑" panose="020B0503020204020204" pitchFamily="34" charset="-122"/>
              </a:rPr>
              <a:t>。</a:t>
            </a:r>
            <a:endParaRPr sz="24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custDataLst>
              <p:tags r:id="rId5"/>
            </p:custDataLst>
          </p:nvPr>
        </p:nvPicPr>
        <p:blipFill>
          <a:blip r:embed="rId6" cstate="screen"/>
          <a:stretch>
            <a:fillRect/>
          </a:stretch>
        </p:blipFill>
        <p:spPr>
          <a:xfrm>
            <a:off x="9392920" y="4409440"/>
            <a:ext cx="2335530" cy="2380615"/>
          </a:xfrm>
          <a:prstGeom prst="rect">
            <a:avLst/>
          </a:prstGeom>
        </p:spPr>
      </p:pic>
      <p:sp>
        <p:nvSpPr>
          <p:cNvPr id="11" name="文本框 10"/>
          <p:cNvSpPr txBox="1"/>
          <p:nvPr/>
        </p:nvSpPr>
        <p:spPr>
          <a:xfrm>
            <a:off x="2458085" y="5812790"/>
            <a:ext cx="5507355" cy="583565"/>
          </a:xfrm>
          <a:prstGeom prst="rect">
            <a:avLst/>
          </a:prstGeom>
          <a:noFill/>
        </p:spPr>
        <p:txBody>
          <a:bodyPr wrap="square">
            <a:spAutoFit/>
          </a:bodyPr>
          <a:p>
            <a:r>
              <a:rPr lang="zh-CN" altLang="en-US" sz="3200" b="1" dirty="0">
                <a:gradFill>
                  <a:gsLst>
                    <a:gs pos="0">
                      <a:srgbClr val="007BD3"/>
                    </a:gs>
                    <a:gs pos="100000">
                      <a:srgbClr val="034373"/>
                    </a:gs>
                  </a:gsLst>
                  <a:lin scaled="0"/>
                </a:gradFill>
                <a:latin typeface="微软雅黑" panose="020B0503020204020204" pitchFamily="34" charset="-122"/>
                <a:ea typeface="微软雅黑" panose="020B0503020204020204" pitchFamily="34" charset="-122"/>
              </a:rPr>
              <a:t>请</a:t>
            </a:r>
            <a:r>
              <a:rPr lang="zh-CN" altLang="en-US" sz="3200" b="1" dirty="0">
                <a:gradFill>
                  <a:gsLst>
                    <a:gs pos="0">
                      <a:srgbClr val="007BD3"/>
                    </a:gs>
                    <a:gs pos="100000">
                      <a:srgbClr val="034373"/>
                    </a:gs>
                  </a:gsLst>
                  <a:lin scaled="0"/>
                </a:gradFill>
                <a:latin typeface="微软雅黑" panose="020B0503020204020204" pitchFamily="34" charset="-122"/>
                <a:ea typeface="微软雅黑" panose="020B0503020204020204" pitchFamily="34" charset="-122"/>
              </a:rPr>
              <a:t>你列举生活中的传统美德。</a:t>
            </a:r>
            <a:endParaRPr lang="zh-CN" altLang="en-US" sz="3200" b="1" dirty="0">
              <a:gradFill>
                <a:gsLst>
                  <a:gs pos="0">
                    <a:srgbClr val="007BD3"/>
                  </a:gs>
                  <a:gs pos="100000">
                    <a:srgbClr val="034373"/>
                  </a:gs>
                </a:gsLst>
                <a:lin scaled="0"/>
              </a:gradFill>
              <a:latin typeface="微软雅黑" panose="020B0503020204020204" pitchFamily="34" charset="-122"/>
              <a:ea typeface="微软雅黑" panose="020B0503020204020204" pitchFamily="34" charset="-122"/>
            </a:endParaRPr>
          </a:p>
        </p:txBody>
      </p:sp>
      <p:pic>
        <p:nvPicPr>
          <p:cNvPr id="4" name="Picture 2" descr="https://ss3.bdstatic.com/70cFv8Sh_Q1YnxGkpoWK1HF6hhy/it/u=1084035593,1097682700&amp;fm=26&amp;gp=0.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2041" b="91837" l="3627" r="95337">
                        <a14:foregroundMark x1="54922" y1="53741" x2="54922" y2="93197"/>
                        <a14:foregroundMark x1="46114" y1="39456" x2="59585" y2="73469"/>
                        <a14:foregroundMark x1="39896" y1="31973" x2="61658" y2="26531"/>
                        <a14:foregroundMark x1="36269" y1="31973" x2="67358" y2="73469"/>
                        <a14:foregroundMark x1="58549" y1="50340" x2="55959" y2="86395"/>
                        <a14:foregroundMark x1="14508" y1="68027" x2="20207" y2="68027"/>
                        <a14:foregroundMark x1="5699" y1="47619" x2="14508" y2="48980"/>
                        <a14:foregroundMark x1="15544" y1="29252" x2="32124" y2="34694"/>
                        <a14:foregroundMark x1="33161" y1="8163" x2="33161" y2="8163"/>
                        <a14:foregroundMark x1="30052" y1="8163" x2="37306" y2="23810"/>
                        <a14:foregroundMark x1="50777" y1="6122" x2="50777" y2="16327"/>
                        <a14:foregroundMark x1="63731" y1="19048" x2="75648" y2="3401"/>
                        <a14:foregroundMark x1="81347" y1="27891" x2="93264" y2="26531"/>
                        <a14:foregroundMark x1="84456" y1="57823" x2="95337" y2="53741"/>
                        <a14:foregroundMark x1="83420" y1="50340" x2="90155" y2="50340"/>
                        <a14:foregroundMark x1="80311" y1="66667" x2="88083" y2="69388"/>
                      </a14:backgroundRemoval>
                    </a14:imgEffect>
                  </a14:imgLayer>
                </a14:imgProps>
              </a:ext>
            </a:extLst>
          </a:blip>
          <a:srcRect/>
          <a:stretch>
            <a:fillRect/>
          </a:stretch>
        </p:blipFill>
        <p:spPr bwMode="auto">
          <a:xfrm>
            <a:off x="1466215" y="5659755"/>
            <a:ext cx="969645" cy="83693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5" grpId="0"/>
      <p:bldP spid="105" grpId="1"/>
      <p:bldP spid="11" grpId="0"/>
      <p:bldP spid="11"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7" name="图片 106"/>
          <p:cNvPicPr/>
          <p:nvPr>
            <p:custDataLst>
              <p:tags r:id="rId1"/>
            </p:custDataLst>
          </p:nvPr>
        </p:nvPicPr>
        <p:blipFill>
          <a:blip r:embed="rId2"/>
          <a:stretch>
            <a:fillRect/>
          </a:stretch>
        </p:blipFill>
        <p:spPr>
          <a:xfrm>
            <a:off x="105410" y="201930"/>
            <a:ext cx="3784600" cy="1929130"/>
          </a:xfrm>
          <a:prstGeom prst="rect">
            <a:avLst/>
          </a:prstGeom>
          <a:noFill/>
          <a:ln w="9525">
            <a:noFill/>
          </a:ln>
        </p:spPr>
      </p:pic>
      <p:pic>
        <p:nvPicPr>
          <p:cNvPr id="108" name="图片 107"/>
          <p:cNvPicPr/>
          <p:nvPr>
            <p:custDataLst>
              <p:tags r:id="rId3"/>
            </p:custDataLst>
          </p:nvPr>
        </p:nvPicPr>
        <p:blipFill>
          <a:blip r:embed="rId4"/>
          <a:stretch>
            <a:fillRect/>
          </a:stretch>
        </p:blipFill>
        <p:spPr>
          <a:xfrm>
            <a:off x="3949700" y="2408555"/>
            <a:ext cx="3771900" cy="2061210"/>
          </a:xfrm>
          <a:prstGeom prst="rect">
            <a:avLst/>
          </a:prstGeom>
          <a:noFill/>
          <a:ln w="9525">
            <a:noFill/>
          </a:ln>
        </p:spPr>
      </p:pic>
      <p:pic>
        <p:nvPicPr>
          <p:cNvPr id="109" name="图片 108"/>
          <p:cNvPicPr/>
          <p:nvPr>
            <p:custDataLst>
              <p:tags r:id="rId5"/>
            </p:custDataLst>
          </p:nvPr>
        </p:nvPicPr>
        <p:blipFill>
          <a:blip r:embed="rId6"/>
          <a:stretch>
            <a:fillRect/>
          </a:stretch>
        </p:blipFill>
        <p:spPr>
          <a:xfrm>
            <a:off x="3949700" y="201930"/>
            <a:ext cx="3792220" cy="1929130"/>
          </a:xfrm>
          <a:prstGeom prst="rect">
            <a:avLst/>
          </a:prstGeom>
          <a:noFill/>
          <a:ln w="9525">
            <a:noFill/>
          </a:ln>
        </p:spPr>
      </p:pic>
      <p:sp>
        <p:nvSpPr>
          <p:cNvPr id="5" name="文本框 4"/>
          <p:cNvSpPr txBox="1"/>
          <p:nvPr/>
        </p:nvSpPr>
        <p:spPr>
          <a:xfrm>
            <a:off x="3937635" y="2009140"/>
            <a:ext cx="3803650" cy="398780"/>
          </a:xfrm>
          <a:prstGeom prst="rect">
            <a:avLst/>
          </a:prstGeom>
          <a:solidFill>
            <a:schemeClr val="accent1">
              <a:lumMod val="20000"/>
              <a:lumOff val="80000"/>
            </a:schemeClr>
          </a:solidFill>
        </p:spPr>
        <p:txBody>
          <a:bodyPr wrap="square" rtlCol="0" anchor="t">
            <a:spAutoFit/>
          </a:bodyPr>
          <a:p>
            <a:r>
              <a:rPr lang="zh-CN" altLang="en-US" sz="2000" b="1" dirty="0">
                <a:latin typeface="华文楷体" pitchFamily="2" charset="-122"/>
                <a:ea typeface="华文楷体" pitchFamily="2" charset="-122"/>
                <a:sym typeface="宋体" panose="02010600030101010101" pitchFamily="2" charset="-122"/>
              </a:rPr>
              <a:t>勤劳勇敢、自强不息的</a:t>
            </a:r>
            <a:r>
              <a:rPr lang="zh-CN" altLang="en-US" sz="2000" b="1" u="sng" dirty="0">
                <a:solidFill>
                  <a:srgbClr val="0000FF"/>
                </a:solidFill>
                <a:latin typeface="华文楷体" pitchFamily="2" charset="-122"/>
                <a:ea typeface="华文楷体" pitchFamily="2" charset="-122"/>
                <a:sym typeface="宋体" panose="02010600030101010101" pitchFamily="2" charset="-122"/>
              </a:rPr>
              <a:t>奋进品格</a:t>
            </a:r>
            <a:endParaRPr lang="zh-CN" altLang="en-US" sz="2000" b="1" u="sng" dirty="0">
              <a:solidFill>
                <a:srgbClr val="0000FF"/>
              </a:solidFill>
              <a:latin typeface="华文楷体" pitchFamily="2" charset="-122"/>
              <a:ea typeface="华文楷体" pitchFamily="2" charset="-122"/>
              <a:sym typeface="宋体" panose="02010600030101010101" pitchFamily="2" charset="-122"/>
            </a:endParaRPr>
          </a:p>
        </p:txBody>
      </p:sp>
      <p:pic>
        <p:nvPicPr>
          <p:cNvPr id="110" name="图片 109"/>
          <p:cNvPicPr/>
          <p:nvPr>
            <p:custDataLst>
              <p:tags r:id="rId7"/>
            </p:custDataLst>
          </p:nvPr>
        </p:nvPicPr>
        <p:blipFill>
          <a:blip r:embed="rId8"/>
          <a:stretch>
            <a:fillRect/>
          </a:stretch>
        </p:blipFill>
        <p:spPr>
          <a:xfrm>
            <a:off x="173355" y="2510790"/>
            <a:ext cx="3561080" cy="1760855"/>
          </a:xfrm>
          <a:prstGeom prst="rect">
            <a:avLst/>
          </a:prstGeom>
          <a:noFill/>
          <a:ln w="9525">
            <a:noFill/>
          </a:ln>
        </p:spPr>
      </p:pic>
      <p:sp>
        <p:nvSpPr>
          <p:cNvPr id="4" name="文本框 3"/>
          <p:cNvSpPr txBox="1"/>
          <p:nvPr/>
        </p:nvSpPr>
        <p:spPr>
          <a:xfrm>
            <a:off x="106045" y="1997710"/>
            <a:ext cx="3783965" cy="398780"/>
          </a:xfrm>
          <a:prstGeom prst="rect">
            <a:avLst/>
          </a:prstGeom>
          <a:solidFill>
            <a:schemeClr val="tx2">
              <a:lumMod val="20000"/>
              <a:lumOff val="80000"/>
            </a:schemeClr>
          </a:solidFill>
        </p:spPr>
        <p:txBody>
          <a:bodyPr wrap="square" rtlCol="0" anchor="t">
            <a:spAutoFit/>
          </a:bodyPr>
          <a:p>
            <a:r>
              <a:rPr lang="zh-CN" altLang="en-US" sz="2000" b="1" dirty="0">
                <a:latin typeface="华文楷体" pitchFamily="2" charset="-122"/>
                <a:ea typeface="华文楷体" pitchFamily="2" charset="-122"/>
                <a:sym typeface="宋体" panose="02010600030101010101" pitchFamily="2" charset="-122"/>
              </a:rPr>
              <a:t>忧国忧民、道济天下的</a:t>
            </a:r>
            <a:r>
              <a:rPr lang="zh-CN" altLang="en-US" sz="2000" b="1" u="sng" dirty="0">
                <a:solidFill>
                  <a:srgbClr val="0000FF"/>
                </a:solidFill>
                <a:latin typeface="华文楷体" pitchFamily="2" charset="-122"/>
                <a:ea typeface="华文楷体" pitchFamily="2" charset="-122"/>
                <a:sym typeface="宋体" panose="02010600030101010101" pitchFamily="2" charset="-122"/>
              </a:rPr>
              <a:t>爱国情怀</a:t>
            </a:r>
            <a:endParaRPr lang="zh-CN" altLang="en-US" sz="2000" b="1" u="sng" dirty="0">
              <a:solidFill>
                <a:srgbClr val="0000FF"/>
              </a:solidFill>
              <a:latin typeface="华文楷体" pitchFamily="2" charset="-122"/>
              <a:ea typeface="华文楷体" pitchFamily="2" charset="-122"/>
              <a:sym typeface="宋体" panose="02010600030101010101" pitchFamily="2" charset="-122"/>
            </a:endParaRPr>
          </a:p>
        </p:txBody>
      </p:sp>
      <p:sp>
        <p:nvSpPr>
          <p:cNvPr id="6" name="文本框 5"/>
          <p:cNvSpPr txBox="1"/>
          <p:nvPr>
            <p:custDataLst>
              <p:tags r:id="rId9"/>
            </p:custDataLst>
          </p:nvPr>
        </p:nvSpPr>
        <p:spPr>
          <a:xfrm>
            <a:off x="105410" y="4170045"/>
            <a:ext cx="3783965" cy="398780"/>
          </a:xfrm>
          <a:prstGeom prst="rect">
            <a:avLst/>
          </a:prstGeom>
          <a:solidFill>
            <a:schemeClr val="tx2">
              <a:lumMod val="20000"/>
              <a:lumOff val="80000"/>
            </a:schemeClr>
          </a:solidFill>
        </p:spPr>
        <p:txBody>
          <a:bodyPr wrap="square" rtlCol="0" anchor="t">
            <a:spAutoFit/>
          </a:bodyPr>
          <a:p>
            <a:r>
              <a:rPr lang="zh-CN" altLang="en-US" sz="2000" b="1" dirty="0">
                <a:latin typeface="华文楷体" pitchFamily="2" charset="-122"/>
                <a:ea typeface="华文楷体" pitchFamily="2" charset="-122"/>
                <a:sym typeface="宋体" panose="02010600030101010101" pitchFamily="2" charset="-122"/>
              </a:rPr>
              <a:t>自尊互敬、助人为乐的</a:t>
            </a:r>
            <a:r>
              <a:rPr lang="zh-CN" altLang="en-US" sz="2000" b="1" u="sng" dirty="0">
                <a:solidFill>
                  <a:srgbClr val="0000FF"/>
                </a:solidFill>
                <a:latin typeface="华文楷体" pitchFamily="2" charset="-122"/>
                <a:ea typeface="华文楷体" pitchFamily="2" charset="-122"/>
                <a:sym typeface="宋体" panose="02010600030101010101" pitchFamily="2" charset="-122"/>
              </a:rPr>
              <a:t>和乐风范</a:t>
            </a:r>
            <a:endParaRPr lang="zh-CN" altLang="en-US" sz="2000" b="1" u="sng" dirty="0">
              <a:solidFill>
                <a:srgbClr val="0000FF"/>
              </a:solidFill>
              <a:latin typeface="华文楷体" pitchFamily="2" charset="-122"/>
              <a:ea typeface="华文楷体" pitchFamily="2" charset="-122"/>
              <a:sym typeface="宋体" panose="02010600030101010101" pitchFamily="2" charset="-122"/>
            </a:endParaRPr>
          </a:p>
        </p:txBody>
      </p:sp>
      <p:sp>
        <p:nvSpPr>
          <p:cNvPr id="7" name="文本框 6"/>
          <p:cNvSpPr txBox="1"/>
          <p:nvPr>
            <p:custDataLst>
              <p:tags r:id="rId10"/>
            </p:custDataLst>
          </p:nvPr>
        </p:nvSpPr>
        <p:spPr>
          <a:xfrm>
            <a:off x="3938270" y="4170045"/>
            <a:ext cx="3783330" cy="398780"/>
          </a:xfrm>
          <a:prstGeom prst="rect">
            <a:avLst/>
          </a:prstGeom>
          <a:solidFill>
            <a:schemeClr val="tx2">
              <a:lumMod val="20000"/>
              <a:lumOff val="80000"/>
            </a:schemeClr>
          </a:solidFill>
        </p:spPr>
        <p:txBody>
          <a:bodyPr wrap="square" rtlCol="0" anchor="t">
            <a:spAutoFit/>
          </a:bodyPr>
          <a:p>
            <a:r>
              <a:rPr lang="zh-CN" altLang="en-US" sz="2000" b="1" dirty="0">
                <a:latin typeface="华文楷体" pitchFamily="2" charset="-122"/>
                <a:ea typeface="华文楷体" pitchFamily="2" charset="-122"/>
                <a:sym typeface="宋体" panose="02010600030101010101" pitchFamily="2" charset="-122"/>
              </a:rPr>
              <a:t>诚信守法、见利思义的</a:t>
            </a:r>
            <a:r>
              <a:rPr lang="zh-CN" altLang="en-US" sz="2000" b="1" u="sng" dirty="0">
                <a:solidFill>
                  <a:srgbClr val="0000FF"/>
                </a:solidFill>
                <a:latin typeface="华文楷体" pitchFamily="2" charset="-122"/>
                <a:ea typeface="华文楷体" pitchFamily="2" charset="-122"/>
                <a:sym typeface="宋体" panose="02010600030101010101" pitchFamily="2" charset="-122"/>
              </a:rPr>
              <a:t>高尚情操</a:t>
            </a:r>
            <a:r>
              <a:rPr lang="zh-CN" altLang="en-US" sz="2000" b="1" dirty="0">
                <a:latin typeface="华文楷体" pitchFamily="2" charset="-122"/>
                <a:ea typeface="华文楷体" pitchFamily="2" charset="-122"/>
                <a:sym typeface="宋体" panose="02010600030101010101" pitchFamily="2" charset="-122"/>
              </a:rPr>
              <a:t>  </a:t>
            </a:r>
            <a:endParaRPr lang="zh-CN" altLang="en-US" sz="2000" b="1" u="sng" dirty="0">
              <a:solidFill>
                <a:srgbClr val="0000FF"/>
              </a:solidFill>
              <a:latin typeface="华文楷体" pitchFamily="2" charset="-122"/>
              <a:ea typeface="华文楷体" pitchFamily="2" charset="-122"/>
              <a:sym typeface="宋体" panose="02010600030101010101" pitchFamily="2" charset="-122"/>
            </a:endParaRPr>
          </a:p>
        </p:txBody>
      </p:sp>
      <p:pic>
        <p:nvPicPr>
          <p:cNvPr id="111" name="图片 110"/>
          <p:cNvPicPr/>
          <p:nvPr>
            <p:custDataLst>
              <p:tags r:id="rId11"/>
            </p:custDataLst>
          </p:nvPr>
        </p:nvPicPr>
        <p:blipFill>
          <a:blip r:embed="rId12"/>
          <a:stretch>
            <a:fillRect/>
          </a:stretch>
        </p:blipFill>
        <p:spPr>
          <a:xfrm>
            <a:off x="106680" y="4575175"/>
            <a:ext cx="3783330" cy="2183130"/>
          </a:xfrm>
          <a:prstGeom prst="rect">
            <a:avLst/>
          </a:prstGeom>
          <a:noFill/>
          <a:ln w="9525">
            <a:noFill/>
          </a:ln>
        </p:spPr>
      </p:pic>
      <p:sp>
        <p:nvSpPr>
          <p:cNvPr id="8" name="文本框 7"/>
          <p:cNvSpPr txBox="1"/>
          <p:nvPr>
            <p:custDataLst>
              <p:tags r:id="rId13"/>
            </p:custDataLst>
          </p:nvPr>
        </p:nvSpPr>
        <p:spPr>
          <a:xfrm>
            <a:off x="105410" y="6342380"/>
            <a:ext cx="3783965" cy="398780"/>
          </a:xfrm>
          <a:prstGeom prst="rect">
            <a:avLst/>
          </a:prstGeom>
          <a:solidFill>
            <a:schemeClr val="tx2">
              <a:lumMod val="20000"/>
              <a:lumOff val="80000"/>
            </a:schemeClr>
          </a:solidFill>
        </p:spPr>
        <p:txBody>
          <a:bodyPr wrap="square" rtlCol="0" anchor="t">
            <a:spAutoFit/>
          </a:bodyPr>
          <a:p>
            <a:r>
              <a:rPr lang="zh-CN" altLang="en-US" sz="2000" b="1" dirty="0">
                <a:latin typeface="华文楷体" pitchFamily="2" charset="-122"/>
                <a:ea typeface="华文楷体" pitchFamily="2" charset="-122"/>
                <a:sym typeface="宋体" panose="02010600030101010101" pitchFamily="2" charset="-122"/>
              </a:rPr>
              <a:t>孝敬父母、尊敬师长的</a:t>
            </a:r>
            <a:r>
              <a:rPr lang="zh-CN" altLang="en-US" sz="2000" b="1" u="sng" dirty="0">
                <a:solidFill>
                  <a:srgbClr val="0000FF"/>
                </a:solidFill>
                <a:latin typeface="华文楷体" pitchFamily="2" charset="-122"/>
                <a:ea typeface="华文楷体" pitchFamily="2" charset="-122"/>
                <a:sym typeface="宋体" panose="02010600030101010101" pitchFamily="2" charset="-122"/>
              </a:rPr>
              <a:t>伦理规范 </a:t>
            </a:r>
            <a:endParaRPr lang="zh-CN" altLang="en-US" sz="2000" b="1" u="sng" dirty="0">
              <a:solidFill>
                <a:srgbClr val="0000FF"/>
              </a:solidFill>
              <a:latin typeface="华文楷体" pitchFamily="2" charset="-122"/>
              <a:ea typeface="华文楷体" pitchFamily="2" charset="-122"/>
              <a:sym typeface="宋体" panose="02010600030101010101" pitchFamily="2" charset="-122"/>
            </a:endParaRPr>
          </a:p>
        </p:txBody>
      </p:sp>
      <p:pic>
        <p:nvPicPr>
          <p:cNvPr id="112" name="图片 111"/>
          <p:cNvPicPr/>
          <p:nvPr>
            <p:custDataLst>
              <p:tags r:id="rId14"/>
            </p:custDataLst>
          </p:nvPr>
        </p:nvPicPr>
        <p:blipFill>
          <a:blip r:embed="rId15"/>
          <a:stretch>
            <a:fillRect/>
          </a:stretch>
        </p:blipFill>
        <p:spPr>
          <a:xfrm>
            <a:off x="3931285" y="4575175"/>
            <a:ext cx="3790315" cy="2183765"/>
          </a:xfrm>
          <a:prstGeom prst="rect">
            <a:avLst/>
          </a:prstGeom>
          <a:noFill/>
          <a:ln w="9525">
            <a:noFill/>
          </a:ln>
        </p:spPr>
      </p:pic>
      <p:sp>
        <p:nvSpPr>
          <p:cNvPr id="9" name="文本框 8"/>
          <p:cNvSpPr txBox="1"/>
          <p:nvPr>
            <p:custDataLst>
              <p:tags r:id="rId16"/>
            </p:custDataLst>
          </p:nvPr>
        </p:nvSpPr>
        <p:spPr>
          <a:xfrm>
            <a:off x="3930650" y="6352540"/>
            <a:ext cx="3810635" cy="398780"/>
          </a:xfrm>
          <a:prstGeom prst="rect">
            <a:avLst/>
          </a:prstGeom>
          <a:solidFill>
            <a:schemeClr val="tx2">
              <a:lumMod val="20000"/>
              <a:lumOff val="80000"/>
            </a:schemeClr>
          </a:solidFill>
        </p:spPr>
        <p:txBody>
          <a:bodyPr wrap="square" rtlCol="0" anchor="t">
            <a:spAutoFit/>
          </a:bodyPr>
          <a:p>
            <a:r>
              <a:rPr lang="zh-CN" altLang="en-US" sz="2000" b="1" dirty="0">
                <a:latin typeface="华文楷体" pitchFamily="2" charset="-122"/>
                <a:ea typeface="华文楷体" pitchFamily="2" charset="-122"/>
                <a:sym typeface="宋体" panose="02010600030101010101" pitchFamily="2" charset="-122"/>
              </a:rPr>
              <a:t>律己宽人、扬善抑恶的</a:t>
            </a:r>
            <a:r>
              <a:rPr lang="zh-CN" altLang="en-US" sz="2000" b="1" u="sng" dirty="0">
                <a:solidFill>
                  <a:srgbClr val="0000FF"/>
                </a:solidFill>
                <a:latin typeface="华文楷体" pitchFamily="2" charset="-122"/>
                <a:ea typeface="华文楷体" pitchFamily="2" charset="-122"/>
                <a:sym typeface="宋体" panose="02010600030101010101" pitchFamily="2" charset="-122"/>
              </a:rPr>
              <a:t>处世准则</a:t>
            </a:r>
            <a:endParaRPr lang="zh-CN" altLang="en-US" sz="2000" b="1" u="sng" dirty="0">
              <a:solidFill>
                <a:srgbClr val="0000FF"/>
              </a:solidFill>
              <a:latin typeface="华文楷体" pitchFamily="2" charset="-122"/>
              <a:ea typeface="华文楷体" pitchFamily="2" charset="-122"/>
              <a:sym typeface="宋体" panose="02010600030101010101" pitchFamily="2" charset="-122"/>
            </a:endParaRPr>
          </a:p>
        </p:txBody>
      </p:sp>
      <p:sp>
        <p:nvSpPr>
          <p:cNvPr id="10" name="右箭头 9"/>
          <p:cNvSpPr/>
          <p:nvPr/>
        </p:nvSpPr>
        <p:spPr>
          <a:xfrm>
            <a:off x="7936865" y="2947035"/>
            <a:ext cx="1248410" cy="1160780"/>
          </a:xfrm>
          <a:prstGeom prst="rightArrow">
            <a:avLst/>
          </a:prstGeom>
          <a:gradFill>
            <a:gsLst>
              <a:gs pos="0">
                <a:srgbClr val="C00000">
                  <a:lumMod val="85000"/>
                </a:srgbClr>
              </a:gs>
              <a:gs pos="100000">
                <a:srgbClr val="760303"/>
              </a:gs>
            </a:gsLst>
            <a:lin ang="5400000" scaled="0"/>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nvSpPr>
        <p:spPr>
          <a:xfrm>
            <a:off x="8002905" y="316230"/>
            <a:ext cx="4022725" cy="953135"/>
          </a:xfrm>
          <a:prstGeom prst="rect">
            <a:avLst/>
          </a:prstGeom>
          <a:noFill/>
        </p:spPr>
        <p:txBody>
          <a:bodyPr wrap="square" rtlCol="0">
            <a:spAutoFit/>
          </a:bodyPr>
          <a:p>
            <a:pPr indent="0" fontAlgn="auto">
              <a:lnSpc>
                <a:spcPct val="100000"/>
              </a:lnSpc>
            </a:pPr>
            <a:r>
              <a:rPr lang="zh-CN" altLang="en-US" sz="2800" b="1"/>
              <a:t>问题</a:t>
            </a:r>
            <a:r>
              <a:rPr lang="en-US" altLang="zh-CN" sz="2800" b="1"/>
              <a:t>1</a:t>
            </a:r>
            <a:r>
              <a:rPr lang="zh-CN" altLang="en-US" sz="2800" b="1"/>
              <a:t>：从中我们可以看出传统美德有何</a:t>
            </a:r>
            <a:r>
              <a:rPr lang="zh-CN" altLang="en-US" sz="2800" b="1">
                <a:solidFill>
                  <a:srgbClr val="7030A0"/>
                </a:solidFill>
              </a:rPr>
              <a:t>特点</a:t>
            </a:r>
            <a:r>
              <a:rPr lang="zh-CN" altLang="en-US" sz="2800" b="1"/>
              <a:t>？</a:t>
            </a:r>
            <a:endParaRPr lang="zh-CN" altLang="en-US" sz="2800" b="1"/>
          </a:p>
        </p:txBody>
      </p:sp>
      <p:sp>
        <p:nvSpPr>
          <p:cNvPr id="14" name="文本框 13"/>
          <p:cNvSpPr txBox="1"/>
          <p:nvPr/>
        </p:nvSpPr>
        <p:spPr>
          <a:xfrm>
            <a:off x="9185275" y="2675890"/>
            <a:ext cx="2828290" cy="1753235"/>
          </a:xfrm>
          <a:prstGeom prst="rect">
            <a:avLst/>
          </a:prstGeom>
          <a:noFill/>
        </p:spPr>
        <p:txBody>
          <a:bodyPr wrap="square" rtlCol="0">
            <a:spAutoFit/>
          </a:bodyPr>
          <a:p>
            <a:pPr indent="0" fontAlgn="auto">
              <a:lnSpc>
                <a:spcPct val="150000"/>
              </a:lnSpc>
            </a:pPr>
            <a:r>
              <a:rPr lang="zh-CN" altLang="en-US" sz="3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内涵丰富</a:t>
            </a:r>
            <a:endParaRPr lang="zh-CN" altLang="en-US" sz="3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ct val="150000"/>
              </a:lnSpc>
            </a:pPr>
            <a:r>
              <a:rPr lang="zh-CN" altLang="en-US" sz="3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博大精深</a:t>
            </a:r>
            <a:endParaRPr lang="zh-CN" altLang="en-US" sz="3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文本框 15"/>
          <p:cNvSpPr txBox="1"/>
          <p:nvPr/>
        </p:nvSpPr>
        <p:spPr>
          <a:xfrm>
            <a:off x="7847330" y="5189855"/>
            <a:ext cx="4022725" cy="953135"/>
          </a:xfrm>
          <a:prstGeom prst="rect">
            <a:avLst/>
          </a:prstGeom>
          <a:noFill/>
        </p:spPr>
        <p:txBody>
          <a:bodyPr wrap="square" rtlCol="0">
            <a:spAutoFit/>
          </a:bodyPr>
          <a:p>
            <a:pPr indent="0" fontAlgn="auto">
              <a:lnSpc>
                <a:spcPct val="100000"/>
              </a:lnSpc>
            </a:pPr>
            <a:r>
              <a:rPr lang="zh-CN" altLang="en-US" sz="2800" b="1"/>
              <a:t>问题</a:t>
            </a:r>
            <a:r>
              <a:rPr lang="en-US" altLang="zh-CN" sz="2800" b="1"/>
              <a:t>2</a:t>
            </a:r>
            <a:r>
              <a:rPr lang="zh-CN" altLang="en-US" sz="2800" b="1"/>
              <a:t>：这启示我们在生活中如何践行传统</a:t>
            </a:r>
            <a:r>
              <a:rPr lang="zh-CN" altLang="en-US" sz="2800" b="1"/>
              <a:t>美德？</a:t>
            </a:r>
            <a:endParaRPr lang="zh-CN" altLang="en-US" sz="2800" b="1"/>
          </a:p>
        </p:txBody>
      </p:sp>
    </p:spTree>
  </p:cSld>
  <p:clrMapOvr>
    <a:masterClrMapping/>
  </p:clrMapOvr>
  <mc:AlternateContent xmlns:mc="http://schemas.openxmlformats.org/markup-compatibility/2006">
    <mc:Choice xmlns:p14="http://schemas.microsoft.com/office/powerpoint/2010/main" Requires="p14">
      <p:transition p14:dur="200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0" grpId="0" animBg="1"/>
      <p:bldP spid="14" grpId="0"/>
      <p:bldP spid="10" grpId="1" animBg="1"/>
      <p:bldP spid="14" grpId="1"/>
      <p:bldP spid="16" grpId="0"/>
      <p:bldP spid="16"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screen"/>
          <a:stretch>
            <a:fillRect/>
          </a:stretch>
        </p:blipFill>
        <p:spPr>
          <a:xfrm>
            <a:off x="10806292" y="5604509"/>
            <a:ext cx="1632688" cy="1386841"/>
          </a:xfrm>
          <a:prstGeom prst="rect">
            <a:avLst/>
          </a:prstGeom>
        </p:spPr>
      </p:pic>
      <p:pic>
        <p:nvPicPr>
          <p:cNvPr id="20" name="图片 19"/>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0" y="0"/>
            <a:ext cx="1132361" cy="1353047"/>
          </a:xfrm>
          <a:prstGeom prst="rect">
            <a:avLst/>
          </a:prstGeom>
        </p:spPr>
      </p:pic>
      <p:sp>
        <p:nvSpPr>
          <p:cNvPr id="21" name="矩形 20"/>
          <p:cNvSpPr/>
          <p:nvPr>
            <p:custDataLst>
              <p:tags r:id="rId4"/>
            </p:custDataLst>
          </p:nvPr>
        </p:nvSpPr>
        <p:spPr>
          <a:xfrm>
            <a:off x="945419" y="353756"/>
            <a:ext cx="2011680" cy="645160"/>
          </a:xfrm>
          <a:prstGeom prst="rect">
            <a:avLst/>
          </a:prstGeom>
        </p:spPr>
        <p:txBody>
          <a:bodyPr wrap="none">
            <a:spAutoFit/>
          </a:bodyPr>
          <a:p>
            <a:pPr>
              <a:defRPr/>
            </a:pPr>
            <a:r>
              <a:rPr lang="zh-CN" altLang="en-US" sz="36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课堂笔记</a:t>
            </a:r>
            <a:endParaRPr lang="zh-CN" altLang="en-US" sz="36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TextBox 20"/>
          <p:cNvSpPr txBox="1"/>
          <p:nvPr/>
        </p:nvSpPr>
        <p:spPr>
          <a:xfrm>
            <a:off x="378460" y="1353185"/>
            <a:ext cx="10234930" cy="730885"/>
          </a:xfrm>
          <a:prstGeom prst="rect">
            <a:avLst/>
          </a:prstGeom>
          <a:noFill/>
        </p:spPr>
        <p:txBody>
          <a:bodyPr wrap="square" rtlCol="0">
            <a:spAutoFit/>
          </a:bodyPr>
          <a:p>
            <a:pPr>
              <a:lnSpc>
                <a:spcPct val="130000"/>
              </a:lnSpc>
            </a:pPr>
            <a:r>
              <a:rPr lang="zh-CN" altLang="en-US" sz="3200" b="1" noProof="1">
                <a:solidFill>
                  <a:srgbClr val="0070C0"/>
                </a:solidFill>
                <a:latin typeface="微软雅黑" panose="020B0503020204020204" pitchFamily="34" charset="-122"/>
                <a:ea typeface="微软雅黑" panose="020B0503020204020204" pitchFamily="34" charset="-122"/>
                <a:sym typeface="+mn-ea"/>
              </a:rPr>
              <a:t>三、</a:t>
            </a:r>
            <a:r>
              <a:rPr lang="zh-CN" altLang="en-US" sz="3200" b="1">
                <a:solidFill>
                  <a:srgbClr val="0070C0"/>
                </a:solidFill>
                <a:latin typeface="微软雅黑" panose="020B0503020204020204" pitchFamily="34" charset="-122"/>
                <a:ea typeface="微软雅黑" panose="020B0503020204020204" pitchFamily="34" charset="-122"/>
                <a:sym typeface="+mn-ea"/>
              </a:rPr>
              <a:t>青少年如何弘扬传统美德</a:t>
            </a:r>
            <a:r>
              <a:rPr lang="zh-CN" altLang="en-US" sz="3200" b="1" noProof="1">
                <a:solidFill>
                  <a:srgbClr val="0070C0"/>
                </a:solidFill>
                <a:latin typeface="微软雅黑" panose="020B0503020204020204" pitchFamily="34" charset="-122"/>
                <a:ea typeface="微软雅黑" panose="020B0503020204020204" pitchFamily="34" charset="-122"/>
                <a:sym typeface="+mn-ea"/>
              </a:rPr>
              <a:t>？</a:t>
            </a:r>
            <a:endParaRPr lang="zh-CN" altLang="en-US" sz="3200" b="1" noProof="1">
              <a:solidFill>
                <a:srgbClr val="0070C0"/>
              </a:solidFill>
              <a:latin typeface="微软雅黑" panose="020B0503020204020204" pitchFamily="34" charset="-122"/>
              <a:ea typeface="微软雅黑" panose="020B0503020204020204" pitchFamily="34" charset="-122"/>
              <a:sym typeface="+mn-ea"/>
            </a:endParaRPr>
          </a:p>
        </p:txBody>
      </p:sp>
      <p:pic>
        <p:nvPicPr>
          <p:cNvPr id="3" name="图片 2"/>
          <p:cNvPicPr>
            <a:picLocks noChangeAspect="1"/>
          </p:cNvPicPr>
          <p:nvPr>
            <p:custDataLst>
              <p:tags r:id="rId5"/>
            </p:custDataLst>
          </p:nvPr>
        </p:nvPicPr>
        <p:blipFill>
          <a:blip r:embed="rId6" cstate="screen"/>
          <a:stretch>
            <a:fillRect/>
          </a:stretch>
        </p:blipFill>
        <p:spPr>
          <a:xfrm>
            <a:off x="9392920" y="4409440"/>
            <a:ext cx="2335530" cy="2380615"/>
          </a:xfrm>
          <a:prstGeom prst="rect">
            <a:avLst/>
          </a:prstGeom>
        </p:spPr>
      </p:pic>
      <p:sp>
        <p:nvSpPr>
          <p:cNvPr id="5" name="文本框 4"/>
          <p:cNvSpPr txBox="1">
            <a:spLocks noChangeArrowheads="1"/>
          </p:cNvSpPr>
          <p:nvPr>
            <p:custDataLst>
              <p:tags r:id="rId7"/>
            </p:custDataLst>
          </p:nvPr>
        </p:nvSpPr>
        <p:spPr bwMode="auto">
          <a:xfrm>
            <a:off x="378529" y="2288542"/>
            <a:ext cx="11468412" cy="2676525"/>
          </a:xfrm>
          <a:prstGeom prst="rect">
            <a:avLst/>
          </a:prstGeom>
          <a:noFill/>
          <a:ln w="9525">
            <a:noFill/>
            <a:miter lim="800000"/>
          </a:ln>
        </p:spPr>
        <p:txBody>
          <a:bodyPr wrap="square">
            <a:spAutoFit/>
          </a:bodyPr>
          <a:p>
            <a:pPr>
              <a:lnSpc>
                <a:spcPct val="150000"/>
              </a:lnSpc>
              <a:buFont typeface="Arial" panose="020B0604020202020204" pitchFamily="34" charset="0"/>
              <a:buNone/>
            </a:pPr>
            <a:r>
              <a:rPr lang="en-US" altLang="zh-CN" sz="2800"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rPr>
              <a:t>美德的力量在于</a:t>
            </a:r>
            <a:r>
              <a:rPr lang="zh-CN" altLang="en-US" sz="28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践行</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rPr>
              <a:t>推进</a:t>
            </a:r>
            <a:r>
              <a:rPr lang="zh-CN" altLang="en-US" sz="28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社会公德、职业道德、家庭美德、个人品德</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sym typeface="+mn-ea"/>
              </a:rPr>
              <a:t>建设，青少年责无旁贷。</a:t>
            </a:r>
            <a:endParaRPr lang="en-US" altLang="zh-CN" sz="28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buFont typeface="Arial" panose="020B0604020202020204" pitchFamily="34" charset="0"/>
              <a:buNone/>
            </a:pPr>
            <a:r>
              <a:rPr lang="en-US" altLang="zh-CN" sz="2800"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rPr>
              <a:t>倡导</a:t>
            </a:r>
            <a:r>
              <a:rPr lang="zh-CN" altLang="en-US" sz="28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向上向善、孝老爱亲、忠于祖国、忠于人民，</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rPr>
              <a:t>青少年必须身体力行。</a:t>
            </a:r>
            <a:r>
              <a:rPr lang="zh-CN" altLang="en-US" sz="2800" dirty="0">
                <a:gradFill>
                  <a:gsLst>
                    <a:gs pos="0">
                      <a:srgbClr val="7B32B2"/>
                    </a:gs>
                    <a:gs pos="100000">
                      <a:srgbClr val="401A5D"/>
                    </a:gs>
                  </a:gsLst>
                  <a:lin scaled="0"/>
                </a:gradFill>
                <a:latin typeface="微软雅黑" panose="020B0503020204020204" pitchFamily="34" charset="-122"/>
                <a:ea typeface="微软雅黑" panose="020B0503020204020204" pitchFamily="34" charset="-122"/>
                <a:cs typeface="微软雅黑" panose="020B0503020204020204" pitchFamily="34" charset="-122"/>
              </a:rPr>
              <a:t>从自身、小事做起，比如</a:t>
            </a:r>
            <a:r>
              <a:rPr lang="en-US" altLang="zh-CN" sz="2800" dirty="0">
                <a:gradFill>
                  <a:gsLst>
                    <a:gs pos="0">
                      <a:srgbClr val="7B32B2"/>
                    </a:gs>
                    <a:gs pos="100000">
                      <a:srgbClr val="401A5D"/>
                    </a:gs>
                  </a:gsLst>
                  <a:lin scaled="0"/>
                </a:gra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dirty="0">
                <a:gradFill>
                  <a:gsLst>
                    <a:gs pos="0">
                      <a:srgbClr val="7B32B2"/>
                    </a:gs>
                    <a:gs pos="100000">
                      <a:srgbClr val="401A5D"/>
                    </a:gs>
                  </a:gsLst>
                  <a:lin scaled="0"/>
                </a:gradFill>
                <a:latin typeface="微软雅黑" panose="020B0503020204020204" pitchFamily="34" charset="-122"/>
                <a:ea typeface="微软雅黑" panose="020B0503020204020204" pitchFamily="34" charset="-122"/>
                <a:cs typeface="微软雅黑" panose="020B0503020204020204" pitchFamily="34" charset="-122"/>
              </a:rPr>
              <a:t>；宣传</a:t>
            </a:r>
            <a:r>
              <a:rPr lang="en-US" altLang="zh-CN" sz="2800" dirty="0">
                <a:gradFill>
                  <a:gsLst>
                    <a:gs pos="0">
                      <a:srgbClr val="7B32B2"/>
                    </a:gs>
                    <a:gs pos="100000">
                      <a:srgbClr val="401A5D"/>
                    </a:gs>
                  </a:gsLst>
                  <a:lin scaled="0"/>
                </a:gra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dirty="0">
                <a:gradFill>
                  <a:gsLst>
                    <a:gs pos="0">
                      <a:srgbClr val="7B32B2"/>
                    </a:gs>
                    <a:gs pos="100000">
                      <a:srgbClr val="401A5D"/>
                    </a:gs>
                  </a:gsLst>
                  <a:lin scaled="0"/>
                </a:gradFill>
                <a:latin typeface="微软雅黑" panose="020B0503020204020204" pitchFamily="34" charset="-122"/>
                <a:ea typeface="微软雅黑" panose="020B0503020204020204" pitchFamily="34" charset="-122"/>
                <a:cs typeface="微软雅黑" panose="020B0503020204020204" pitchFamily="34" charset="-122"/>
              </a:rPr>
              <a:t>；与</a:t>
            </a:r>
            <a:r>
              <a:rPr lang="en-US" altLang="zh-CN" sz="2800" dirty="0">
                <a:gradFill>
                  <a:gsLst>
                    <a:gs pos="0">
                      <a:srgbClr val="7B32B2"/>
                    </a:gs>
                    <a:gs pos="100000">
                      <a:srgbClr val="401A5D"/>
                    </a:gs>
                  </a:gsLst>
                  <a:lin scaled="0"/>
                </a:gra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dirty="0">
                <a:gradFill>
                  <a:gsLst>
                    <a:gs pos="0">
                      <a:srgbClr val="7B32B2"/>
                    </a:gs>
                    <a:gs pos="100000">
                      <a:srgbClr val="401A5D"/>
                    </a:gs>
                  </a:gsLst>
                  <a:lin scaled="0"/>
                </a:gradFill>
                <a:latin typeface="微软雅黑" panose="020B0503020204020204" pitchFamily="34" charset="-122"/>
                <a:ea typeface="微软雅黑" panose="020B0503020204020204" pitchFamily="34" charset="-122"/>
                <a:cs typeface="微软雅黑" panose="020B0503020204020204" pitchFamily="34" charset="-122"/>
              </a:rPr>
              <a:t>作斗争；</a:t>
            </a:r>
            <a:endParaRPr lang="zh-CN" altLang="en-US" sz="2800" dirty="0">
              <a:gradFill>
                <a:gsLst>
                  <a:gs pos="0">
                    <a:srgbClr val="7B32B2"/>
                  </a:gs>
                  <a:gs pos="100000">
                    <a:srgbClr val="401A5D"/>
                  </a:gs>
                </a:gsLst>
                <a:lin scaled="0"/>
              </a:gra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blinds(horizontal)">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blinds(horizontal)">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p:nvPr>
            <p:custDataLst>
              <p:tags r:id="rId1"/>
            </p:custDataLst>
          </p:nvPr>
        </p:nvPicPr>
        <p:blipFill>
          <a:blip r:embed="rId2"/>
          <a:srcRect l="8011" t="81140" r="8738" b="7915"/>
          <a:stretch>
            <a:fillRect/>
          </a:stretch>
        </p:blipFill>
        <p:spPr>
          <a:xfrm>
            <a:off x="8162290" y="168910"/>
            <a:ext cx="3761740" cy="4532630"/>
          </a:xfrm>
          <a:prstGeom prst="rect">
            <a:avLst/>
          </a:prstGeom>
          <a:noFill/>
          <a:ln w="9525">
            <a:noFill/>
          </a:ln>
        </p:spPr>
      </p:pic>
      <p:pic>
        <p:nvPicPr>
          <p:cNvPr id="7" name="图片 6"/>
          <p:cNvPicPr/>
          <p:nvPr>
            <p:custDataLst>
              <p:tags r:id="rId3"/>
            </p:custDataLst>
          </p:nvPr>
        </p:nvPicPr>
        <p:blipFill>
          <a:blip r:embed="rId2"/>
          <a:srcRect t="66639" b="22219"/>
          <a:stretch>
            <a:fillRect/>
          </a:stretch>
        </p:blipFill>
        <p:spPr>
          <a:xfrm>
            <a:off x="4176395" y="168275"/>
            <a:ext cx="3836670" cy="4533900"/>
          </a:xfrm>
          <a:prstGeom prst="rect">
            <a:avLst/>
          </a:prstGeom>
          <a:noFill/>
          <a:ln w="9525">
            <a:noFill/>
          </a:ln>
        </p:spPr>
      </p:pic>
      <p:pic>
        <p:nvPicPr>
          <p:cNvPr id="8" name="图片 7"/>
          <p:cNvPicPr/>
          <p:nvPr>
            <p:custDataLst>
              <p:tags r:id="rId4"/>
            </p:custDataLst>
          </p:nvPr>
        </p:nvPicPr>
        <p:blipFill>
          <a:blip r:embed="rId2"/>
          <a:srcRect t="52981" b="35265"/>
          <a:stretch>
            <a:fillRect/>
          </a:stretch>
        </p:blipFill>
        <p:spPr>
          <a:xfrm>
            <a:off x="218440" y="168910"/>
            <a:ext cx="3809365" cy="4532630"/>
          </a:xfrm>
          <a:prstGeom prst="rect">
            <a:avLst/>
          </a:prstGeom>
          <a:noFill/>
          <a:ln w="9525">
            <a:noFill/>
          </a:ln>
        </p:spPr>
      </p:pic>
      <p:sp>
        <p:nvSpPr>
          <p:cNvPr id="9" name="文本框 8"/>
          <p:cNvSpPr txBox="1"/>
          <p:nvPr/>
        </p:nvSpPr>
        <p:spPr>
          <a:xfrm>
            <a:off x="218440" y="4749165"/>
            <a:ext cx="3809365" cy="1198880"/>
          </a:xfrm>
          <a:prstGeom prst="rect">
            <a:avLst/>
          </a:prstGeom>
          <a:solidFill>
            <a:schemeClr val="tx2">
              <a:lumMod val="20000"/>
              <a:lumOff val="80000"/>
            </a:schemeClr>
          </a:solidFill>
        </p:spPr>
        <p:txBody>
          <a:bodyPr wrap="square" rtlCol="0" anchor="t">
            <a:spAutoFit/>
          </a:bodyPr>
          <a:p>
            <a:r>
              <a:rPr lang="zh-CN" altLang="en-US"/>
              <a:t>杭州第19届亚运会奖牌取名为“湖山， 奖啤设计意象汇聚了杭州三大世界文化遗产:西湖、大运河、良渚古城遗址</a:t>
            </a:r>
            <a:endParaRPr lang="zh-CN" altLang="en-US"/>
          </a:p>
        </p:txBody>
      </p:sp>
      <p:sp>
        <p:nvSpPr>
          <p:cNvPr id="11" name="文本框 10"/>
          <p:cNvSpPr txBox="1"/>
          <p:nvPr/>
        </p:nvSpPr>
        <p:spPr>
          <a:xfrm>
            <a:off x="4176395" y="4764405"/>
            <a:ext cx="3836670" cy="1198880"/>
          </a:xfrm>
          <a:prstGeom prst="rect">
            <a:avLst/>
          </a:prstGeom>
          <a:solidFill>
            <a:schemeClr val="tx2">
              <a:lumMod val="20000"/>
              <a:lumOff val="80000"/>
            </a:schemeClr>
          </a:solidFill>
        </p:spPr>
        <p:txBody>
          <a:bodyPr wrap="square" rtlCol="0" anchor="t">
            <a:spAutoFit/>
          </a:bodyPr>
          <a:p>
            <a:r>
              <a:rPr lang="zh-CN" altLang="en-US"/>
              <a:t>色彩系统主题为"淡妆浓抹”灵感出自宋代诗人 苏轼的诗句“欲把西湖比西子，淡妆浓抹总相宜”， 设计出以“虹韵紫”为主</a:t>
            </a:r>
            <a:endParaRPr lang="zh-CN" altLang="en-US"/>
          </a:p>
        </p:txBody>
      </p:sp>
      <p:sp>
        <p:nvSpPr>
          <p:cNvPr id="13" name="文本框 12"/>
          <p:cNvSpPr txBox="1"/>
          <p:nvPr/>
        </p:nvSpPr>
        <p:spPr>
          <a:xfrm>
            <a:off x="8161655" y="4764405"/>
            <a:ext cx="3770630" cy="1198880"/>
          </a:xfrm>
          <a:prstGeom prst="rect">
            <a:avLst/>
          </a:prstGeom>
          <a:solidFill>
            <a:schemeClr val="tx2">
              <a:lumMod val="20000"/>
              <a:lumOff val="80000"/>
            </a:schemeClr>
          </a:solidFill>
        </p:spPr>
        <p:txBody>
          <a:bodyPr wrap="square" rtlCol="0" anchor="t">
            <a:spAutoFit/>
          </a:bodyPr>
          <a:p>
            <a:r>
              <a:rPr lang="zh-CN" altLang="en-US"/>
              <a:t>杭州亚运会中国体育代表团礼服名为“星耀”，以蓝、白为主色调，象征群星 闪耀亚洲致敬运动健儿们在赛场 上顽强拼搏的体育精神</a:t>
            </a:r>
            <a:endParaRPr lang="zh-CN" altLang="en-US"/>
          </a:p>
        </p:txBody>
      </p:sp>
      <p:sp>
        <p:nvSpPr>
          <p:cNvPr id="14" name="矩形 13"/>
          <p:cNvSpPr/>
          <p:nvPr>
            <p:custDataLst>
              <p:tags r:id="rId5"/>
            </p:custDataLst>
          </p:nvPr>
        </p:nvSpPr>
        <p:spPr>
          <a:xfrm>
            <a:off x="1202505" y="6202309"/>
            <a:ext cx="9936480" cy="460375"/>
          </a:xfrm>
          <a:prstGeom prst="rect">
            <a:avLst/>
          </a:prstGeom>
        </p:spPr>
        <p:txBody>
          <a:bodyPr wrap="none">
            <a:spAutoFit/>
          </a:bodyPr>
          <a:p>
            <a:pPr marL="0" marR="0" lvl="0" indent="0" algn="l" defTabSz="457200" rtl="0" eaLnBrk="1" fontAlgn="auto" latinLnBrk="0" hangingPunct="1">
              <a:lnSpc>
                <a:spcPct val="100000"/>
              </a:lnSpc>
              <a:spcBef>
                <a:spcPts val="0"/>
              </a:spcBef>
              <a:spcAft>
                <a:spcPts val="0"/>
              </a:spcAft>
              <a:buClrTx/>
              <a:buSzTx/>
              <a:buFontTx/>
              <a:buNone/>
              <a:defRPr/>
            </a:pPr>
            <a:r>
              <a:rPr lang="zh-CN" altLang="en-US" sz="2400" dirty="0">
                <a:solidFill>
                  <a:schemeClr val="tx1"/>
                </a:solidFill>
                <a:effectLst/>
                <a:latin typeface="微软雅黑" panose="020B0503020204020204" pitchFamily="34" charset="-122"/>
                <a:ea typeface="微软雅黑" panose="020B0503020204020204" pitchFamily="34" charset="-122"/>
                <a:sym typeface="+mn-ea"/>
              </a:rPr>
              <a:t>今天我们通过</a:t>
            </a:r>
            <a:r>
              <a:rPr lang="en-US" altLang="zh-CN" sz="2400" dirty="0">
                <a:solidFill>
                  <a:schemeClr val="tx1"/>
                </a:solidFill>
                <a:effectLst/>
                <a:latin typeface="微软雅黑" panose="020B0503020204020204" pitchFamily="34" charset="-122"/>
                <a:ea typeface="微软雅黑" panose="020B0503020204020204" pitchFamily="34" charset="-122"/>
                <a:sym typeface="+mn-ea"/>
              </a:rPr>
              <a:t>”</a:t>
            </a:r>
            <a:r>
              <a:rPr lang="zh-CN" altLang="en-US" sz="2400" dirty="0">
                <a:solidFill>
                  <a:schemeClr val="tx1"/>
                </a:solidFill>
                <a:effectLst/>
                <a:latin typeface="微软雅黑" panose="020B0503020204020204" pitchFamily="34" charset="-122"/>
                <a:ea typeface="微软雅黑" panose="020B0503020204020204" pitchFamily="34" charset="-122"/>
                <a:sym typeface="+mn-ea"/>
              </a:rPr>
              <a:t>杭州亚运会的中国风元素</a:t>
            </a:r>
            <a:r>
              <a:rPr lang="en-US" altLang="zh-CN" sz="2400" dirty="0">
                <a:solidFill>
                  <a:schemeClr val="tx1"/>
                </a:solidFill>
                <a:effectLst/>
                <a:latin typeface="微软雅黑" panose="020B0503020204020204" pitchFamily="34" charset="-122"/>
                <a:ea typeface="微软雅黑" panose="020B0503020204020204" pitchFamily="34" charset="-122"/>
                <a:sym typeface="+mn-ea"/>
              </a:rPr>
              <a:t>“</a:t>
            </a:r>
            <a:r>
              <a:rPr lang="zh-CN" altLang="en-US" sz="2400" dirty="0">
                <a:solidFill>
                  <a:schemeClr val="tx1"/>
                </a:solidFill>
                <a:effectLst/>
                <a:latin typeface="微软雅黑" panose="020B0503020204020204" pitchFamily="34" charset="-122"/>
                <a:ea typeface="微软雅黑" panose="020B0503020204020204" pitchFamily="34" charset="-122"/>
                <a:sym typeface="+mn-ea"/>
              </a:rPr>
              <a:t>来探究学习</a:t>
            </a:r>
            <a:r>
              <a:rPr lang="en-US" altLang="zh-CN" sz="2400" dirty="0">
                <a:solidFill>
                  <a:schemeClr val="tx1"/>
                </a:solidFill>
                <a:effectLst/>
                <a:latin typeface="微软雅黑" panose="020B0503020204020204" pitchFamily="34" charset="-122"/>
                <a:ea typeface="微软雅黑" panose="020B0503020204020204" pitchFamily="34" charset="-122"/>
                <a:sym typeface="+mn-ea"/>
              </a:rPr>
              <a:t>”</a:t>
            </a:r>
            <a:r>
              <a:rPr lang="zh-CN" altLang="en-US" sz="2400" dirty="0">
                <a:solidFill>
                  <a:schemeClr val="tx1"/>
                </a:solidFill>
                <a:effectLst/>
                <a:latin typeface="微软雅黑" panose="020B0503020204020204" pitchFamily="34" charset="-122"/>
                <a:ea typeface="微软雅黑" panose="020B0503020204020204" pitchFamily="34" charset="-122"/>
                <a:sym typeface="+mn-ea"/>
              </a:rPr>
              <a:t>延续文化血脉</a:t>
            </a:r>
            <a:r>
              <a:rPr lang="en-US" altLang="zh-CN" sz="2400" dirty="0">
                <a:solidFill>
                  <a:schemeClr val="tx1"/>
                </a:solidFill>
                <a:effectLst/>
                <a:latin typeface="微软雅黑" panose="020B0503020204020204" pitchFamily="34" charset="-122"/>
                <a:ea typeface="微软雅黑" panose="020B0503020204020204" pitchFamily="34" charset="-122"/>
                <a:sym typeface="+mn-ea"/>
              </a:rPr>
              <a:t>”</a:t>
            </a:r>
            <a:endParaRPr lang="en-US" altLang="zh-CN" sz="2400" dirty="0">
              <a:solidFill>
                <a:schemeClr val="tx1"/>
              </a:solidFill>
              <a:effectLst/>
              <a:latin typeface="微软雅黑" panose="020B0503020204020204" pitchFamily="34" charset="-122"/>
              <a:ea typeface="微软雅黑" panose="020B0503020204020204" pitchFamily="34" charset="-122"/>
              <a:sym typeface="+mn-ea"/>
            </a:endParaRPr>
          </a:p>
        </p:txBody>
      </p:sp>
      <p:pic>
        <p:nvPicPr>
          <p:cNvPr id="15" name="Picture 2" descr="https://ss3.bdstatic.com/70cFv8Sh_Q1YnxGkpoWK1HF6hhy/it/u=1084035593,1097682700&amp;fm=26&amp;gp=0.jpg"/>
          <p:cNvPicPr>
            <a:picLocks noChangeAspect="1" noChangeArrowheads="1"/>
          </p:cNvPicPr>
          <p:nvPr>
            <p:custDataLst>
              <p:tags r:id="rId6"/>
            </p:custDataLst>
          </p:nvPr>
        </p:nvPicPr>
        <p:blipFill>
          <a:blip r:embed="rId7" cstate="print">
            <a:extLst>
              <a:ext uri="{BEBA8EAE-BF5A-486C-A8C5-ECC9F3942E4B}">
                <a14:imgProps xmlns:a14="http://schemas.microsoft.com/office/drawing/2010/main">
                  <a14:imgLayer r:embed="rId8">
                    <a14:imgEffect>
                      <a14:backgroundRemoval t="2041" b="91837" l="3627" r="95337">
                        <a14:foregroundMark x1="54922" y1="53741" x2="54922" y2="93197"/>
                        <a14:foregroundMark x1="46114" y1="39456" x2="59585" y2="73469"/>
                        <a14:foregroundMark x1="39896" y1="31973" x2="61658" y2="26531"/>
                        <a14:foregroundMark x1="36269" y1="31973" x2="67358" y2="73469"/>
                        <a14:foregroundMark x1="58549" y1="50340" x2="55959" y2="86395"/>
                        <a14:foregroundMark x1="14508" y1="68027" x2="20207" y2="68027"/>
                        <a14:foregroundMark x1="5699" y1="47619" x2="14508" y2="48980"/>
                        <a14:foregroundMark x1="15544" y1="29252" x2="32124" y2="34694"/>
                        <a14:foregroundMark x1="33161" y1="8163" x2="33161" y2="8163"/>
                        <a14:foregroundMark x1="30052" y1="8163" x2="37306" y2="23810"/>
                        <a14:foregroundMark x1="50777" y1="6122" x2="50777" y2="16327"/>
                        <a14:foregroundMark x1="63731" y1="19048" x2="75648" y2="3401"/>
                        <a14:foregroundMark x1="81347" y1="27891" x2="93264" y2="26531"/>
                        <a14:foregroundMark x1="84456" y1="57823" x2="95337" y2="53741"/>
                        <a14:foregroundMark x1="83420" y1="50340" x2="90155" y2="50340"/>
                        <a14:foregroundMark x1="80311" y1="66667" x2="88083" y2="69388"/>
                      </a14:backgroundRemoval>
                    </a14:imgEffect>
                  </a14:imgLayer>
                </a14:imgProps>
              </a:ext>
            </a:extLst>
          </a:blip>
          <a:srcRect/>
          <a:stretch>
            <a:fillRect/>
          </a:stretch>
        </p:blipFill>
        <p:spPr bwMode="auto">
          <a:xfrm>
            <a:off x="294005" y="6015990"/>
            <a:ext cx="996315" cy="83693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screen"/>
          <a:stretch>
            <a:fillRect/>
          </a:stretch>
        </p:blipFill>
        <p:spPr>
          <a:xfrm>
            <a:off x="8232111" y="189669"/>
            <a:ext cx="4457700" cy="6858000"/>
          </a:xfrm>
          <a:prstGeom prst="rect">
            <a:avLst/>
          </a:prstGeom>
        </p:spPr>
      </p:pic>
      <p:sp>
        <p:nvSpPr>
          <p:cNvPr id="6" name="矩形 5"/>
          <p:cNvSpPr/>
          <p:nvPr/>
        </p:nvSpPr>
        <p:spPr>
          <a:xfrm>
            <a:off x="6696488" y="1540237"/>
            <a:ext cx="1066800" cy="3276600"/>
          </a:xfrm>
          <a:prstGeom prst="rect">
            <a:avLst/>
          </a:prstGeom>
          <a:solidFill>
            <a:srgbClr val="D7D0CE"/>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7" name="文本框 6"/>
          <p:cNvSpPr txBox="1"/>
          <p:nvPr/>
        </p:nvSpPr>
        <p:spPr>
          <a:xfrm>
            <a:off x="6857911" y="1658918"/>
            <a:ext cx="628651" cy="3138170"/>
          </a:xfrm>
          <a:prstGeom prst="rect">
            <a:avLst/>
          </a:prstGeom>
          <a:noFill/>
        </p:spPr>
        <p:txBody>
          <a:bodyPr wrap="square" rtlCol="0">
            <a:spAutoFit/>
          </a:bodyPr>
          <a:lstStyle/>
          <a:p>
            <a:pPr algn="l">
              <a:lnSpc>
                <a:spcPct val="150000"/>
              </a:lnSpc>
            </a:pPr>
            <a:r>
              <a:rPr lang="zh-CN" altLang="en-US" sz="4400" b="1"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板块三</a:t>
            </a:r>
            <a:endParaRPr lang="zh-CN" altLang="en-US" sz="4400" b="1"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8" name="矩形 7"/>
          <p:cNvSpPr/>
          <p:nvPr/>
        </p:nvSpPr>
        <p:spPr>
          <a:xfrm>
            <a:off x="6848890" y="1749787"/>
            <a:ext cx="723900" cy="28003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9" name="矩形 8"/>
          <p:cNvSpPr/>
          <p:nvPr/>
        </p:nvSpPr>
        <p:spPr>
          <a:xfrm>
            <a:off x="5048415" y="2908164"/>
            <a:ext cx="491595" cy="2306955"/>
          </a:xfrm>
          <a:prstGeom prst="rect">
            <a:avLst/>
          </a:prstGeom>
        </p:spPr>
        <p:txBody>
          <a:bodyPr wrap="square">
            <a:spAutoFit/>
          </a:bodyPr>
          <a:lstStyle/>
          <a:p>
            <a:r>
              <a:rPr lang="zh-CN" altLang="en-US" sz="3600" spc="60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课堂小</a:t>
            </a:r>
            <a:endParaRPr lang="zh-CN" altLang="en-US" sz="3600" spc="60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a:p>
            <a:r>
              <a:rPr lang="zh-CN" altLang="en-US" sz="3600" spc="60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结</a:t>
            </a:r>
            <a:endParaRPr lang="en-US" altLang="zh-CN" sz="3600" spc="60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pic>
        <p:nvPicPr>
          <p:cNvPr id="11" name="图片 10"/>
          <p:cNvPicPr>
            <a:picLocks noChangeAspect="1"/>
          </p:cNvPicPr>
          <p:nvPr/>
        </p:nvPicPr>
        <p:blipFill>
          <a:blip r:embed="rId2" cstate="screen"/>
          <a:stretch>
            <a:fillRect/>
          </a:stretch>
        </p:blipFill>
        <p:spPr>
          <a:xfrm>
            <a:off x="5216200" y="4571993"/>
            <a:ext cx="1632688" cy="1632688"/>
          </a:xfrm>
          <a:prstGeom prst="rect">
            <a:avLst/>
          </a:prstGeom>
        </p:spPr>
      </p:pic>
      <p:pic>
        <p:nvPicPr>
          <p:cNvPr id="14" name="图片 13"/>
          <p:cNvPicPr>
            <a:picLocks noChangeAspect="1"/>
          </p:cNvPicPr>
          <p:nvPr/>
        </p:nvPicPr>
        <p:blipFill>
          <a:blip r:embed="rId3"/>
          <a:stretch>
            <a:fillRect/>
          </a:stretch>
        </p:blipFill>
        <p:spPr>
          <a:xfrm>
            <a:off x="1143055" y="3445231"/>
            <a:ext cx="3602439" cy="3602438"/>
          </a:xfrm>
          <a:prstGeom prst="rect">
            <a:avLst/>
          </a:prstGeom>
        </p:spPr>
      </p:pic>
      <p:sp>
        <p:nvSpPr>
          <p:cNvPr id="10" name="TextBox 9"/>
          <p:cNvSpPr txBox="1"/>
          <p:nvPr/>
        </p:nvSpPr>
        <p:spPr>
          <a:xfrm>
            <a:off x="5749873" y="4943959"/>
            <a:ext cx="464949" cy="583565"/>
          </a:xfrm>
          <a:prstGeom prst="rect">
            <a:avLst/>
          </a:prstGeom>
          <a:noFill/>
        </p:spPr>
        <p:txBody>
          <a:bodyPr wrap="square" rtlCol="0">
            <a:spAutoFit/>
          </a:bodyPr>
          <a:lstStyle/>
          <a:p>
            <a:r>
              <a:rPr lang="zh-CN" altLang="en-US" sz="3200" dirty="0">
                <a:solidFill>
                  <a:schemeClr val="bg1"/>
                </a:solidFill>
              </a:rPr>
              <a:t>叁</a:t>
            </a:r>
            <a:endParaRPr lang="zh-CN" altLang="en-US" sz="32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649732" y="159612"/>
            <a:ext cx="2011680" cy="685165"/>
          </a:xfrm>
          <a:prstGeom prst="rect">
            <a:avLst/>
          </a:prstGeom>
          <a:noFill/>
          <a:ln w="9525">
            <a:noFill/>
            <a:miter lim="800000"/>
          </a:ln>
        </p:spPr>
        <p:txBody>
          <a:bodyPr wrap="none" lIns="193459" tIns="96729" rIns="193459" bIns="96729">
            <a:spAutoFit/>
          </a:bodyPr>
          <a:lstStyle/>
          <a:p>
            <a:pPr algn="ctr" defTabSz="913765">
              <a:spcBef>
                <a:spcPts val="1005"/>
              </a:spcBef>
            </a:pPr>
            <a:r>
              <a:rPr lang="zh-CN" altLang="en-US" sz="3200" b="1" dirty="0">
                <a:solidFill>
                  <a:srgbClr val="0070C0"/>
                </a:solidFill>
                <a:latin typeface="微软雅黑" panose="020B0503020204020204" pitchFamily="34" charset="-122"/>
                <a:ea typeface="微软雅黑" panose="020B0503020204020204" pitchFamily="34" charset="-122"/>
              </a:rPr>
              <a:t>课堂小结</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
        <p:nvSpPr>
          <p:cNvPr id="3" name="矩形 2"/>
          <p:cNvSpPr/>
          <p:nvPr/>
        </p:nvSpPr>
        <p:spPr>
          <a:xfrm>
            <a:off x="182958" y="1845938"/>
            <a:ext cx="639128" cy="3415030"/>
          </a:xfrm>
          <a:prstGeom prst="rect">
            <a:avLst/>
          </a:prstGeom>
        </p:spPr>
        <p:txBody>
          <a:bodyPr wrap="square">
            <a:spAutoFit/>
          </a:bodyPr>
          <a:lstStyle/>
          <a:p>
            <a:pPr defTabSz="685800">
              <a:defRPr/>
            </a:pPr>
            <a:r>
              <a:rPr lang="zh-CN" altLang="en-US" sz="3600" b="1" dirty="0">
                <a:solidFill>
                  <a:srgbClr val="0070C0"/>
                </a:solidFill>
                <a:latin typeface="微软雅黑" panose="020B0503020204020204" pitchFamily="34" charset="-122"/>
                <a:ea typeface="微软雅黑" panose="020B0503020204020204" pitchFamily="34" charset="-122"/>
              </a:rPr>
              <a:t>延续文化血脉</a:t>
            </a:r>
            <a:endParaRPr lang="zh-CN" altLang="en-US" sz="3600" b="1" dirty="0">
              <a:solidFill>
                <a:srgbClr val="0070C0"/>
              </a:solidFill>
              <a:latin typeface="微软雅黑" panose="020B0503020204020204" pitchFamily="34" charset="-122"/>
              <a:ea typeface="微软雅黑" panose="020B0503020204020204" pitchFamily="34" charset="-122"/>
            </a:endParaRPr>
          </a:p>
        </p:txBody>
      </p:sp>
      <p:sp>
        <p:nvSpPr>
          <p:cNvPr id="4" name="object 6"/>
          <p:cNvSpPr txBox="1"/>
          <p:nvPr/>
        </p:nvSpPr>
        <p:spPr>
          <a:xfrm>
            <a:off x="1274445" y="2045970"/>
            <a:ext cx="2309495" cy="504825"/>
          </a:xfrm>
          <a:prstGeom prst="rect">
            <a:avLst/>
          </a:prstGeom>
        </p:spPr>
        <p:txBody>
          <a:bodyPr vert="horz" wrap="square" lIns="0" tIns="12700" rIns="0" bIns="0" rtlCol="0">
            <a:spAutoFit/>
          </a:bodyPr>
          <a:lstStyle/>
          <a:p>
            <a:pPr marL="12700">
              <a:spcBef>
                <a:spcPts val="100"/>
              </a:spcBef>
            </a:pPr>
            <a:r>
              <a:rPr lang="zh-CN" altLang="en-US" sz="3200" b="1" dirty="0">
                <a:latin typeface="华文中宋" panose="02010600040101010101" pitchFamily="2" charset="-122"/>
                <a:ea typeface="华文中宋" panose="02010600040101010101" pitchFamily="2" charset="-122"/>
                <a:cs typeface="Noto Sans CJK JP Regular"/>
              </a:rPr>
              <a:t>中华文化根</a:t>
            </a:r>
            <a:endParaRPr sz="3200" b="1" dirty="0">
              <a:latin typeface="华文中宋" panose="02010600040101010101" pitchFamily="2" charset="-122"/>
              <a:ea typeface="华文中宋" panose="02010600040101010101" pitchFamily="2" charset="-122"/>
              <a:cs typeface="Noto Sans CJK JP Regular"/>
            </a:endParaRPr>
          </a:p>
        </p:txBody>
      </p:sp>
      <p:sp>
        <p:nvSpPr>
          <p:cNvPr id="5" name="object 10"/>
          <p:cNvSpPr/>
          <p:nvPr/>
        </p:nvSpPr>
        <p:spPr>
          <a:xfrm>
            <a:off x="1082675" y="2095500"/>
            <a:ext cx="79375" cy="2832100"/>
          </a:xfrm>
          <a:prstGeom prst="leftBrace">
            <a:avLst>
              <a:gd name="adj1" fmla="val 58242"/>
              <a:gd name="adj2" fmla="val 50000"/>
            </a:avLst>
          </a:prstGeom>
          <a:solidFill>
            <a:srgbClr val="0070C0"/>
          </a:solidFill>
          <a:ln w="76200">
            <a:solidFill>
              <a:srgbClr val="0070C0"/>
            </a:solidFill>
          </a:ln>
        </p:spPr>
        <p:txBody>
          <a:bodyPr wrap="square" lIns="0" tIns="0" rIns="0" bIns="0" rtlCol="0"/>
          <a:lstStyle/>
          <a:p>
            <a:endParaRPr dirty="0">
              <a:latin typeface="华文中宋" panose="02010600040101010101" pitchFamily="2" charset="-122"/>
              <a:ea typeface="华文中宋" panose="02010600040101010101" pitchFamily="2" charset="-122"/>
            </a:endParaRPr>
          </a:p>
        </p:txBody>
      </p:sp>
      <p:sp>
        <p:nvSpPr>
          <p:cNvPr id="6" name="object 11"/>
          <p:cNvSpPr txBox="1"/>
          <p:nvPr/>
        </p:nvSpPr>
        <p:spPr>
          <a:xfrm>
            <a:off x="1302676" y="4423021"/>
            <a:ext cx="3218187" cy="504825"/>
          </a:xfrm>
          <a:prstGeom prst="rect">
            <a:avLst/>
          </a:prstGeom>
        </p:spPr>
        <p:txBody>
          <a:bodyPr vert="horz" wrap="square" lIns="0" tIns="12700" rIns="0" bIns="0" rtlCol="0">
            <a:spAutoFit/>
          </a:bodyPr>
          <a:lstStyle>
            <a:defPPr>
              <a:defRPr lang="zh-CN"/>
            </a:defPPr>
            <a:lvl1pPr marL="12700">
              <a:spcBef>
                <a:spcPts val="100"/>
              </a:spcBef>
              <a:defRPr sz="3600">
                <a:latin typeface="华文中宋" panose="02010600040101010101" pitchFamily="2" charset="-122"/>
                <a:ea typeface="华文中宋" panose="02010600040101010101" pitchFamily="2" charset="-122"/>
                <a:cs typeface="Noto Sans CJK JP Regular"/>
              </a:defRPr>
            </a:lvl1pPr>
          </a:lstStyle>
          <a:p>
            <a:r>
              <a:rPr lang="zh-CN" altLang="en-US" sz="3200" b="1" dirty="0"/>
              <a:t>美德万年长</a:t>
            </a:r>
            <a:endParaRPr sz="3200" b="1" dirty="0"/>
          </a:p>
        </p:txBody>
      </p:sp>
      <p:sp>
        <p:nvSpPr>
          <p:cNvPr id="7" name="object 16"/>
          <p:cNvSpPr txBox="1"/>
          <p:nvPr/>
        </p:nvSpPr>
        <p:spPr>
          <a:xfrm>
            <a:off x="3866649" y="844998"/>
            <a:ext cx="8437696" cy="658495"/>
          </a:xfrm>
          <a:prstGeom prst="rect">
            <a:avLst/>
          </a:prstGeom>
        </p:spPr>
        <p:txBody>
          <a:bodyPr vert="horz" wrap="square" lIns="0" tIns="12700" rIns="0" bIns="0" rtlCol="0">
            <a:spAutoFit/>
          </a:bodyPr>
          <a:lstStyle/>
          <a:p>
            <a:pPr marL="12700" marR="5080" algn="just">
              <a:lnSpc>
                <a:spcPct val="150000"/>
              </a:lnSpc>
              <a:spcBef>
                <a:spcPts val="100"/>
              </a:spcBef>
            </a:pPr>
            <a:r>
              <a:rPr lang="en-US" altLang="zh-CN" sz="2800" b="1" dirty="0">
                <a:latin typeface="华文中宋" panose="02010600040101010101" pitchFamily="2" charset="-122"/>
                <a:ea typeface="华文中宋" panose="02010600040101010101" pitchFamily="2" charset="-122"/>
              </a:rPr>
              <a:t>1.</a:t>
            </a:r>
            <a:r>
              <a:rPr lang="zh-CN" altLang="en-US" sz="2800" b="1" noProof="1">
                <a:latin typeface="华文中宋" panose="02010600040101010101" pitchFamily="2" charset="-122"/>
                <a:ea typeface="华文中宋" panose="02010600040101010101" pitchFamily="2" charset="-122"/>
                <a:sym typeface="+mn-ea"/>
              </a:rPr>
              <a:t>中华文化的形成、</a:t>
            </a:r>
            <a:r>
              <a:rPr lang="zh-CN" altLang="en-US" sz="2800" b="1" noProof="1">
                <a:latin typeface="华文中宋" panose="02010600040101010101" pitchFamily="2" charset="-122"/>
                <a:ea typeface="华文中宋" panose="02010600040101010101" pitchFamily="2" charset="-122"/>
              </a:rPr>
              <a:t>内容、特点、传承的原因</a:t>
            </a:r>
            <a:endParaRPr sz="2800" b="1" dirty="0">
              <a:latin typeface="华文中宋" panose="02010600040101010101" pitchFamily="2" charset="-122"/>
              <a:ea typeface="华文中宋" panose="02010600040101010101" pitchFamily="2" charset="-122"/>
            </a:endParaRPr>
          </a:p>
        </p:txBody>
      </p:sp>
      <p:sp>
        <p:nvSpPr>
          <p:cNvPr id="10" name="object 10"/>
          <p:cNvSpPr/>
          <p:nvPr/>
        </p:nvSpPr>
        <p:spPr>
          <a:xfrm>
            <a:off x="3583940" y="1312545"/>
            <a:ext cx="114935" cy="1845945"/>
          </a:xfrm>
          <a:prstGeom prst="leftBrace">
            <a:avLst>
              <a:gd name="adj1" fmla="val 46042"/>
              <a:gd name="adj2" fmla="val 50000"/>
            </a:avLst>
          </a:prstGeom>
          <a:solidFill>
            <a:srgbClr val="0070C0"/>
          </a:solidFill>
          <a:ln w="76200">
            <a:solidFill>
              <a:srgbClr val="0070C0"/>
            </a:solidFill>
          </a:ln>
        </p:spPr>
        <p:txBody>
          <a:bodyPr wrap="square" lIns="0" tIns="0" rIns="0" bIns="0" rtlCol="0"/>
          <a:lstStyle/>
          <a:p>
            <a:endParaRPr dirty="0">
              <a:latin typeface="华文中宋" panose="02010600040101010101" pitchFamily="2" charset="-122"/>
              <a:ea typeface="华文中宋" panose="02010600040101010101" pitchFamily="2" charset="-122"/>
            </a:endParaRPr>
          </a:p>
        </p:txBody>
      </p:sp>
      <p:sp>
        <p:nvSpPr>
          <p:cNvPr id="12" name="object 10"/>
          <p:cNvSpPr/>
          <p:nvPr/>
        </p:nvSpPr>
        <p:spPr>
          <a:xfrm>
            <a:off x="3672205" y="4272280"/>
            <a:ext cx="76200" cy="988060"/>
          </a:xfrm>
          <a:prstGeom prst="leftBrace">
            <a:avLst>
              <a:gd name="adj1" fmla="val 46042"/>
              <a:gd name="adj2" fmla="val 50000"/>
            </a:avLst>
          </a:prstGeom>
          <a:solidFill>
            <a:srgbClr val="0070C0"/>
          </a:solidFill>
          <a:ln w="76200">
            <a:solidFill>
              <a:srgbClr val="0070C0"/>
            </a:solidFill>
          </a:ln>
        </p:spPr>
        <p:txBody>
          <a:bodyPr wrap="square" lIns="0" tIns="0" rIns="0" bIns="0" rtlCol="0"/>
          <a:lstStyle/>
          <a:p>
            <a:endParaRPr dirty="0">
              <a:latin typeface="华文中宋" panose="02010600040101010101" pitchFamily="2" charset="-122"/>
              <a:ea typeface="华文中宋" panose="02010600040101010101" pitchFamily="2" charset="-122"/>
            </a:endParaRPr>
          </a:p>
        </p:txBody>
      </p:sp>
      <p:sp>
        <p:nvSpPr>
          <p:cNvPr id="14" name="文本框 13"/>
          <p:cNvSpPr txBox="1"/>
          <p:nvPr/>
        </p:nvSpPr>
        <p:spPr>
          <a:xfrm>
            <a:off x="3838227" y="1486486"/>
            <a:ext cx="6096000" cy="521970"/>
          </a:xfrm>
          <a:prstGeom prst="rect">
            <a:avLst/>
          </a:prstGeom>
          <a:noFill/>
        </p:spPr>
        <p:txBody>
          <a:bodyPr wrap="square">
            <a:spAutoFit/>
          </a:bodyPr>
          <a:lstStyle/>
          <a:p>
            <a:r>
              <a:rPr lang="en-US" altLang="zh-CN" sz="2800" b="1" dirty="0">
                <a:latin typeface="华文中宋" panose="02010600040101010101" pitchFamily="2" charset="-122"/>
                <a:ea typeface="华文中宋" panose="02010600040101010101" pitchFamily="2" charset="-122"/>
              </a:rPr>
              <a:t>2.</a:t>
            </a:r>
            <a:r>
              <a:rPr lang="zh-CN" altLang="en-US" sz="2800" b="1" noProof="1">
                <a:latin typeface="华文中宋" panose="02010600040101010101" pitchFamily="2" charset="-122"/>
                <a:ea typeface="华文中宋" panose="02010600040101010101" pitchFamily="2" charset="-122"/>
                <a:sym typeface="+mn-ea"/>
              </a:rPr>
              <a:t>中国特色社会主义文化的内涵</a:t>
            </a:r>
            <a:endParaRPr lang="zh-CN" altLang="en-US" sz="2800" b="1" dirty="0">
              <a:latin typeface="华文中宋" panose="02010600040101010101" pitchFamily="2" charset="-122"/>
              <a:ea typeface="华文中宋" panose="02010600040101010101" pitchFamily="2" charset="-122"/>
            </a:endParaRPr>
          </a:p>
        </p:txBody>
      </p:sp>
      <p:sp>
        <p:nvSpPr>
          <p:cNvPr id="16" name="文本框 15"/>
          <p:cNvSpPr txBox="1"/>
          <p:nvPr/>
        </p:nvSpPr>
        <p:spPr>
          <a:xfrm>
            <a:off x="3837114" y="4214160"/>
            <a:ext cx="8086505" cy="521970"/>
          </a:xfrm>
          <a:prstGeom prst="rect">
            <a:avLst/>
          </a:prstGeom>
          <a:noFill/>
        </p:spPr>
        <p:txBody>
          <a:bodyPr wrap="square">
            <a:spAutoFit/>
          </a:bodyPr>
          <a:lstStyle/>
          <a:p>
            <a:r>
              <a:rPr lang="en-US" altLang="zh-CN" sz="2800" b="1" noProof="1">
                <a:latin typeface="华文中宋" panose="02010600040101010101" pitchFamily="2" charset="-122"/>
                <a:ea typeface="华文中宋" panose="02010600040101010101" pitchFamily="2" charset="-122"/>
                <a:sym typeface="+mn-ea"/>
              </a:rPr>
              <a:t>1.</a:t>
            </a:r>
            <a:r>
              <a:rPr lang="zh-CN" altLang="en-US" sz="2800" b="1" noProof="1">
                <a:latin typeface="华文中宋" panose="02010600040101010101" pitchFamily="2" charset="-122"/>
                <a:ea typeface="华文中宋" panose="02010600040101010101" pitchFamily="2" charset="-122"/>
                <a:sym typeface="宋体" panose="02010600030101010101" pitchFamily="2" charset="-122"/>
              </a:rPr>
              <a:t>中华传统美德的内涵、特点及作用？</a:t>
            </a:r>
            <a:endParaRPr lang="zh-CN" altLang="en-US" sz="2800" b="1" dirty="0">
              <a:latin typeface="华文中宋" panose="02010600040101010101" pitchFamily="2" charset="-122"/>
              <a:ea typeface="华文中宋" panose="02010600040101010101" pitchFamily="2" charset="-122"/>
            </a:endParaRPr>
          </a:p>
        </p:txBody>
      </p:sp>
      <p:sp>
        <p:nvSpPr>
          <p:cNvPr id="18" name="文本框 17"/>
          <p:cNvSpPr txBox="1"/>
          <p:nvPr/>
        </p:nvSpPr>
        <p:spPr>
          <a:xfrm>
            <a:off x="3866616" y="4825851"/>
            <a:ext cx="6096000" cy="521970"/>
          </a:xfrm>
          <a:prstGeom prst="rect">
            <a:avLst/>
          </a:prstGeom>
          <a:noFill/>
        </p:spPr>
        <p:txBody>
          <a:bodyPr wrap="square">
            <a:spAutoFit/>
          </a:bodyPr>
          <a:lstStyle/>
          <a:p>
            <a:r>
              <a:rPr lang="en-US" altLang="zh-CN" sz="2800" b="1" noProof="1">
                <a:latin typeface="华文中宋" panose="02010600040101010101" pitchFamily="2" charset="-122"/>
                <a:ea typeface="华文中宋" panose="02010600040101010101" pitchFamily="2" charset="-122"/>
                <a:sym typeface="+mn-ea"/>
              </a:rPr>
              <a:t>2.</a:t>
            </a:r>
            <a:r>
              <a:rPr lang="zh-CN" altLang="en-US" sz="2800" b="1" noProof="1">
                <a:latin typeface="华文中宋" panose="02010600040101010101" pitchFamily="2" charset="-122"/>
                <a:ea typeface="华文中宋" panose="02010600040101010101" pitchFamily="2" charset="-122"/>
                <a:sym typeface="+mn-ea"/>
              </a:rPr>
              <a:t>如何弘扬传统美德？</a:t>
            </a:r>
            <a:endParaRPr lang="zh-CN" altLang="en-US" sz="2800" b="1" dirty="0">
              <a:latin typeface="华文中宋" panose="02010600040101010101" pitchFamily="2" charset="-122"/>
              <a:ea typeface="华文中宋" panose="02010600040101010101" pitchFamily="2" charset="-122"/>
            </a:endParaRPr>
          </a:p>
        </p:txBody>
      </p:sp>
      <p:sp>
        <p:nvSpPr>
          <p:cNvPr id="13" name="文本框 12"/>
          <p:cNvSpPr txBox="1"/>
          <p:nvPr/>
        </p:nvSpPr>
        <p:spPr>
          <a:xfrm>
            <a:off x="3838074" y="2011843"/>
            <a:ext cx="8437696" cy="1383665"/>
          </a:xfrm>
          <a:prstGeom prst="rect">
            <a:avLst/>
          </a:prstGeom>
          <a:noFill/>
        </p:spPr>
        <p:txBody>
          <a:bodyPr wrap="square">
            <a:spAutoFit/>
          </a:bodyPr>
          <a:lstStyle/>
          <a:p>
            <a:r>
              <a:rPr lang="en-US" altLang="zh-CN" sz="2800" b="1" dirty="0">
                <a:latin typeface="华文中宋" panose="02010600040101010101" pitchFamily="2" charset="-122"/>
                <a:ea typeface="华文中宋" panose="02010600040101010101" pitchFamily="2" charset="-122"/>
              </a:rPr>
              <a:t>3.</a:t>
            </a:r>
            <a:r>
              <a:rPr lang="zh-CN" altLang="en-US" sz="2800" b="1" noProof="1">
                <a:latin typeface="华文中宋" panose="02010600040101010101" pitchFamily="2" charset="-122"/>
                <a:ea typeface="华文中宋" panose="02010600040101010101" pitchFamily="2" charset="-122"/>
                <a:sym typeface="+mn-ea"/>
              </a:rPr>
              <a:t>中华文化作用</a:t>
            </a:r>
            <a:endParaRPr lang="zh-CN" altLang="en-US" sz="2800" b="1" noProof="1">
              <a:latin typeface="华文中宋" panose="02010600040101010101" pitchFamily="2" charset="-122"/>
              <a:ea typeface="华文中宋" panose="02010600040101010101" pitchFamily="2" charset="-122"/>
              <a:sym typeface="+mn-ea"/>
            </a:endParaRPr>
          </a:p>
          <a:p>
            <a:r>
              <a:rPr lang="en-US" altLang="zh-CN" sz="2800" b="1" noProof="1">
                <a:latin typeface="华文中宋" panose="02010600040101010101" pitchFamily="2" charset="-122"/>
                <a:ea typeface="华文中宋" panose="02010600040101010101" pitchFamily="2" charset="-122"/>
                <a:sym typeface="+mn-ea"/>
              </a:rPr>
              <a:t>4.</a:t>
            </a:r>
            <a:r>
              <a:rPr lang="zh-CN" altLang="en-US" sz="2800" b="1" noProof="1">
                <a:latin typeface="华文中宋" panose="02010600040101010101" pitchFamily="2" charset="-122"/>
                <a:ea typeface="华文中宋" panose="02010600040101010101" pitchFamily="2" charset="-122"/>
                <a:sym typeface="+mn-ea"/>
              </a:rPr>
              <a:t>文化自信的内涵及</a:t>
            </a:r>
            <a:r>
              <a:rPr lang="zh-CN" altLang="en-US" sz="2800" b="1" noProof="1">
                <a:latin typeface="华文中宋" panose="02010600040101010101" pitchFamily="2" charset="-122"/>
                <a:ea typeface="华文中宋" panose="02010600040101010101" pitchFamily="2" charset="-122"/>
                <a:sym typeface="+mn-ea"/>
              </a:rPr>
              <a:t>重要性  </a:t>
            </a:r>
            <a:endParaRPr lang="zh-CN" altLang="en-US" sz="2800" b="1" noProof="1">
              <a:latin typeface="华文中宋" panose="02010600040101010101" pitchFamily="2" charset="-122"/>
              <a:ea typeface="华文中宋" panose="02010600040101010101" pitchFamily="2" charset="-122"/>
              <a:sym typeface="+mn-ea"/>
            </a:endParaRPr>
          </a:p>
          <a:p>
            <a:r>
              <a:rPr lang="en-US" altLang="zh-CN" sz="2800" b="1" noProof="1">
                <a:latin typeface="华文中宋" panose="02010600040101010101" pitchFamily="2" charset="-122"/>
                <a:ea typeface="华文中宋" panose="02010600040101010101" pitchFamily="2" charset="-122"/>
                <a:sym typeface="+mn-ea"/>
              </a:rPr>
              <a:t>5.</a:t>
            </a:r>
            <a:r>
              <a:rPr lang="zh-CN" altLang="en-US" sz="2800" b="1" noProof="1">
                <a:latin typeface="华文中宋" panose="02010600040101010101" pitchFamily="2" charset="-122"/>
                <a:ea typeface="华文中宋" panose="02010600040101010101" pitchFamily="2" charset="-122"/>
                <a:sym typeface="+mn-ea"/>
              </a:rPr>
              <a:t>如何坚定文化自信</a:t>
            </a:r>
            <a:endParaRPr lang="zh-CN" altLang="en-US" sz="2800" b="1" dirty="0">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screen"/>
          <a:stretch>
            <a:fillRect/>
          </a:stretch>
        </p:blipFill>
        <p:spPr>
          <a:xfrm>
            <a:off x="8232111" y="189669"/>
            <a:ext cx="4457700" cy="6858000"/>
          </a:xfrm>
          <a:prstGeom prst="rect">
            <a:avLst/>
          </a:prstGeom>
        </p:spPr>
      </p:pic>
      <p:sp>
        <p:nvSpPr>
          <p:cNvPr id="6" name="矩形 5"/>
          <p:cNvSpPr/>
          <p:nvPr/>
        </p:nvSpPr>
        <p:spPr>
          <a:xfrm>
            <a:off x="6696488" y="1540237"/>
            <a:ext cx="1066800" cy="3276600"/>
          </a:xfrm>
          <a:prstGeom prst="rect">
            <a:avLst/>
          </a:prstGeom>
          <a:solidFill>
            <a:srgbClr val="D7D0CE"/>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7" name="文本框 6"/>
          <p:cNvSpPr txBox="1"/>
          <p:nvPr/>
        </p:nvSpPr>
        <p:spPr>
          <a:xfrm>
            <a:off x="6857911" y="1626834"/>
            <a:ext cx="628651" cy="3138170"/>
          </a:xfrm>
          <a:prstGeom prst="rect">
            <a:avLst/>
          </a:prstGeom>
          <a:noFill/>
        </p:spPr>
        <p:txBody>
          <a:bodyPr wrap="square" rtlCol="0">
            <a:spAutoFit/>
          </a:bodyPr>
          <a:lstStyle/>
          <a:p>
            <a:pPr algn="l">
              <a:lnSpc>
                <a:spcPct val="150000"/>
              </a:lnSpc>
            </a:pPr>
            <a:r>
              <a:rPr lang="zh-CN" altLang="en-US" sz="4400" b="1"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板块四</a:t>
            </a:r>
            <a:endParaRPr lang="zh-CN" altLang="en-US" sz="4400" b="1"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8" name="矩形 7"/>
          <p:cNvSpPr/>
          <p:nvPr/>
        </p:nvSpPr>
        <p:spPr>
          <a:xfrm>
            <a:off x="6848890" y="1749787"/>
            <a:ext cx="723900" cy="28003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9" name="矩形 8"/>
          <p:cNvSpPr/>
          <p:nvPr/>
        </p:nvSpPr>
        <p:spPr>
          <a:xfrm>
            <a:off x="5048415" y="2908164"/>
            <a:ext cx="491595" cy="2306955"/>
          </a:xfrm>
          <a:prstGeom prst="rect">
            <a:avLst/>
          </a:prstGeom>
        </p:spPr>
        <p:txBody>
          <a:bodyPr wrap="square">
            <a:spAutoFit/>
          </a:bodyPr>
          <a:lstStyle/>
          <a:p>
            <a:r>
              <a:rPr lang="zh-CN" altLang="en-US" sz="3600" spc="60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课堂练习</a:t>
            </a:r>
            <a:endParaRPr lang="en-US" altLang="zh-CN" sz="3600" spc="60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pic>
        <p:nvPicPr>
          <p:cNvPr id="11" name="图片 10"/>
          <p:cNvPicPr>
            <a:picLocks noChangeAspect="1"/>
          </p:cNvPicPr>
          <p:nvPr/>
        </p:nvPicPr>
        <p:blipFill>
          <a:blip r:embed="rId2" cstate="screen"/>
          <a:stretch>
            <a:fillRect/>
          </a:stretch>
        </p:blipFill>
        <p:spPr>
          <a:xfrm>
            <a:off x="5216200" y="4571993"/>
            <a:ext cx="1632688" cy="1632688"/>
          </a:xfrm>
          <a:prstGeom prst="rect">
            <a:avLst/>
          </a:prstGeom>
        </p:spPr>
      </p:pic>
      <p:pic>
        <p:nvPicPr>
          <p:cNvPr id="14" name="图片 13"/>
          <p:cNvPicPr>
            <a:picLocks noChangeAspect="1"/>
          </p:cNvPicPr>
          <p:nvPr/>
        </p:nvPicPr>
        <p:blipFill>
          <a:blip r:embed="rId3"/>
          <a:stretch>
            <a:fillRect/>
          </a:stretch>
        </p:blipFill>
        <p:spPr>
          <a:xfrm>
            <a:off x="1143055" y="3445231"/>
            <a:ext cx="3602439" cy="3602438"/>
          </a:xfrm>
          <a:prstGeom prst="rect">
            <a:avLst/>
          </a:prstGeom>
        </p:spPr>
      </p:pic>
      <p:sp>
        <p:nvSpPr>
          <p:cNvPr id="10" name="TextBox 9"/>
          <p:cNvSpPr txBox="1"/>
          <p:nvPr/>
        </p:nvSpPr>
        <p:spPr>
          <a:xfrm>
            <a:off x="5749873" y="4943959"/>
            <a:ext cx="464949" cy="583565"/>
          </a:xfrm>
          <a:prstGeom prst="rect">
            <a:avLst/>
          </a:prstGeom>
          <a:noFill/>
        </p:spPr>
        <p:txBody>
          <a:bodyPr wrap="square" rtlCol="0">
            <a:spAutoFit/>
          </a:bodyPr>
          <a:lstStyle/>
          <a:p>
            <a:r>
              <a:rPr lang="zh-CN" altLang="en-US" sz="3200" dirty="0">
                <a:solidFill>
                  <a:schemeClr val="bg1"/>
                </a:solidFill>
              </a:rPr>
              <a:t>肆</a:t>
            </a:r>
            <a:endParaRPr lang="zh-CN" altLang="en-US" sz="32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 name="文本框 100"/>
          <p:cNvSpPr txBox="1"/>
          <p:nvPr/>
        </p:nvSpPr>
        <p:spPr>
          <a:xfrm>
            <a:off x="67310" y="852170"/>
            <a:ext cx="12014835" cy="3969385"/>
          </a:xfrm>
          <a:prstGeom prst="rect">
            <a:avLst/>
          </a:prstGeom>
          <a:noFill/>
          <a:ln w="9525">
            <a:noFill/>
          </a:ln>
        </p:spPr>
        <p:txBody>
          <a:bodyPr wrap="square">
            <a:spAutoFit/>
          </a:bodyPr>
          <a:p>
            <a:pPr marL="173355" indent="-173355"/>
            <a:r>
              <a:rPr lang="zh-CN" altLang="en-US" sz="2800" b="1" kern="0" noProof="0" dirty="0">
                <a:solidFill>
                  <a:prstClr val="black">
                    <a:lumMod val="75000"/>
                    <a:lumOff val="25000"/>
                  </a:prstClr>
                </a:solidFill>
                <a:latin typeface="楷体" panose="02010609060101010101" pitchFamily="49" charset="-122"/>
                <a:ea typeface="楷体" panose="02010609060101010101" pitchFamily="49" charset="-122"/>
                <a:cs typeface="楷体" panose="02010609060101010101" pitchFamily="49" charset="-122"/>
              </a:rPr>
              <a:t>1．（2023•岳阳）《百鸟归巢》是中国音乐“活化石”南音的四大名谱之一。兔年春晚，两岸南音演员共同演唱的《百鸟归巢》结合了流行音乐元素进行乐谱延伸，借“宿鸟归飞”意境诉说了游子对家园的眷恋，唱出了“语同音、曲同调”难以割舍的两岸情。该节目（　　）</a:t>
            </a:r>
            <a:endParaRPr lang="zh-CN" altLang="en-US" sz="2800" b="1" kern="0" noProof="0" dirty="0">
              <a:solidFill>
                <a:prstClr val="black">
                  <a:lumMod val="75000"/>
                  <a:lumOff val="25000"/>
                </a:prstClr>
              </a:solidFill>
              <a:latin typeface="楷体" panose="02010609060101010101" pitchFamily="49" charset="-122"/>
              <a:ea typeface="楷体" panose="02010609060101010101" pitchFamily="49" charset="-122"/>
              <a:cs typeface="楷体" panose="02010609060101010101" pitchFamily="49" charset="-122"/>
            </a:endParaRPr>
          </a:p>
          <a:p>
            <a:pPr marL="173355" indent="-173355"/>
            <a:r>
              <a:rPr lang="zh-CN" altLang="en-US" sz="2800" b="1" kern="0" noProof="0" dirty="0">
                <a:solidFill>
                  <a:prstClr val="black">
                    <a:lumMod val="75000"/>
                    <a:lumOff val="25000"/>
                  </a:prstClr>
                </a:solidFill>
                <a:latin typeface="楷体" panose="02010609060101010101" pitchFamily="49" charset="-122"/>
                <a:ea typeface="楷体" panose="02010609060101010101" pitchFamily="49" charset="-122"/>
                <a:cs typeface="楷体" panose="02010609060101010101" pitchFamily="49" charset="-122"/>
              </a:rPr>
              <a:t>①体现了中华文化是两岸同胞血脉相连的精神纽带</a:t>
            </a:r>
            <a:endParaRPr lang="zh-CN" altLang="en-US" sz="2800" b="1" kern="0" noProof="0" dirty="0">
              <a:solidFill>
                <a:prstClr val="black">
                  <a:lumMod val="75000"/>
                  <a:lumOff val="25000"/>
                </a:prstClr>
              </a:solidFill>
              <a:latin typeface="楷体" panose="02010609060101010101" pitchFamily="49" charset="-122"/>
              <a:ea typeface="楷体" panose="02010609060101010101" pitchFamily="49" charset="-122"/>
              <a:cs typeface="楷体" panose="02010609060101010101" pitchFamily="49" charset="-122"/>
            </a:endParaRPr>
          </a:p>
          <a:p>
            <a:pPr marL="173355" indent="-173355"/>
            <a:r>
              <a:rPr lang="zh-CN" altLang="en-US" sz="2800" b="1" kern="0" noProof="0" dirty="0">
                <a:solidFill>
                  <a:prstClr val="black">
                    <a:lumMod val="75000"/>
                    <a:lumOff val="25000"/>
                  </a:prstClr>
                </a:solidFill>
                <a:latin typeface="楷体" panose="02010609060101010101" pitchFamily="49" charset="-122"/>
                <a:ea typeface="楷体" panose="02010609060101010101" pitchFamily="49" charset="-122"/>
                <a:cs typeface="楷体" panose="02010609060101010101" pitchFamily="49" charset="-122"/>
              </a:rPr>
              <a:t>②表明了“和平统一、一国两制”是两岸关系的政治基础</a:t>
            </a:r>
            <a:endParaRPr lang="zh-CN" altLang="en-US" sz="2800" b="1" kern="0" noProof="0" dirty="0">
              <a:solidFill>
                <a:prstClr val="black">
                  <a:lumMod val="75000"/>
                  <a:lumOff val="25000"/>
                </a:prstClr>
              </a:solidFill>
              <a:latin typeface="楷体" panose="02010609060101010101" pitchFamily="49" charset="-122"/>
              <a:ea typeface="楷体" panose="02010609060101010101" pitchFamily="49" charset="-122"/>
              <a:cs typeface="楷体" panose="02010609060101010101" pitchFamily="49" charset="-122"/>
            </a:endParaRPr>
          </a:p>
          <a:p>
            <a:pPr marL="173355" indent="-173355"/>
            <a:r>
              <a:rPr lang="zh-CN" altLang="en-US" sz="2800" b="1" kern="0" noProof="0" dirty="0">
                <a:solidFill>
                  <a:prstClr val="black">
                    <a:lumMod val="75000"/>
                    <a:lumOff val="25000"/>
                  </a:prstClr>
                </a:solidFill>
                <a:latin typeface="楷体" panose="02010609060101010101" pitchFamily="49" charset="-122"/>
                <a:ea typeface="楷体" panose="02010609060101010101" pitchFamily="49" charset="-122"/>
                <a:cs typeface="楷体" panose="02010609060101010101" pitchFamily="49" charset="-122"/>
              </a:rPr>
              <a:t>③有助于推动中华优秀传统音乐南音的创新性发展</a:t>
            </a:r>
            <a:endParaRPr lang="zh-CN" altLang="en-US" sz="2800" b="1" kern="0" noProof="0" dirty="0">
              <a:solidFill>
                <a:prstClr val="black">
                  <a:lumMod val="75000"/>
                  <a:lumOff val="25000"/>
                </a:prstClr>
              </a:solidFill>
              <a:latin typeface="楷体" panose="02010609060101010101" pitchFamily="49" charset="-122"/>
              <a:ea typeface="楷体" panose="02010609060101010101" pitchFamily="49" charset="-122"/>
              <a:cs typeface="楷体" panose="02010609060101010101" pitchFamily="49" charset="-122"/>
            </a:endParaRPr>
          </a:p>
          <a:p>
            <a:pPr marL="173355" indent="-173355"/>
            <a:r>
              <a:rPr lang="zh-CN" altLang="en-US" sz="2800" b="1" kern="0" noProof="0" dirty="0">
                <a:solidFill>
                  <a:prstClr val="black">
                    <a:lumMod val="75000"/>
                    <a:lumOff val="25000"/>
                  </a:prstClr>
                </a:solidFill>
                <a:latin typeface="楷体" panose="02010609060101010101" pitchFamily="49" charset="-122"/>
                <a:ea typeface="楷体" panose="02010609060101010101" pitchFamily="49" charset="-122"/>
                <a:cs typeface="楷体" panose="02010609060101010101" pitchFamily="49" charset="-122"/>
              </a:rPr>
              <a:t>④揭示了中华民族精神是一脉相承、一成不变的</a:t>
            </a:r>
            <a:endParaRPr lang="zh-CN" altLang="en-US" sz="2800" b="1" kern="0" noProof="0" dirty="0">
              <a:solidFill>
                <a:prstClr val="black">
                  <a:lumMod val="75000"/>
                  <a:lumOff val="25000"/>
                </a:prstClr>
              </a:solidFill>
              <a:latin typeface="楷体" panose="02010609060101010101" pitchFamily="49" charset="-122"/>
              <a:ea typeface="楷体" panose="02010609060101010101" pitchFamily="49" charset="-122"/>
              <a:cs typeface="楷体" panose="02010609060101010101" pitchFamily="49" charset="-122"/>
            </a:endParaRPr>
          </a:p>
          <a:p>
            <a:pPr marL="173355" indent="-173355"/>
            <a:r>
              <a:rPr lang="zh-CN" altLang="en-US" sz="2800" b="1" kern="0" noProof="0" dirty="0">
                <a:solidFill>
                  <a:prstClr val="black">
                    <a:lumMod val="75000"/>
                    <a:lumOff val="25000"/>
                  </a:prstClr>
                </a:solidFill>
                <a:latin typeface="楷体" panose="02010609060101010101" pitchFamily="49" charset="-122"/>
                <a:ea typeface="楷体" panose="02010609060101010101" pitchFamily="49" charset="-122"/>
                <a:cs typeface="楷体" panose="02010609060101010101" pitchFamily="49" charset="-122"/>
              </a:rPr>
              <a:t>A．①③	B．①④	C．②③	D．②④</a:t>
            </a:r>
            <a:endParaRPr lang="zh-CN" altLang="en-US" sz="2800" b="1" kern="0" noProof="0" dirty="0">
              <a:solidFill>
                <a:prstClr val="black">
                  <a:lumMod val="75000"/>
                  <a:lumOff val="25000"/>
                </a:prstClr>
              </a:solidFill>
              <a:latin typeface="楷体" panose="02010609060101010101" pitchFamily="49" charset="-122"/>
              <a:ea typeface="楷体" panose="02010609060101010101" pitchFamily="49" charset="-122"/>
              <a:cs typeface="楷体" panose="02010609060101010101" pitchFamily="49" charset="-122"/>
            </a:endParaRPr>
          </a:p>
        </p:txBody>
      </p:sp>
      <p:sp>
        <p:nvSpPr>
          <p:cNvPr id="8" name="矩形 7"/>
          <p:cNvSpPr/>
          <p:nvPr>
            <p:custDataLst>
              <p:tags r:id="rId1"/>
            </p:custDataLst>
          </p:nvPr>
        </p:nvSpPr>
        <p:spPr>
          <a:xfrm>
            <a:off x="514504" y="239850"/>
            <a:ext cx="2230970" cy="583565"/>
          </a:xfrm>
          <a:prstGeom prst="rect">
            <a:avLst/>
          </a:prstGeom>
        </p:spPr>
        <p:txBody>
          <a:bodyPr wrap="square">
            <a:spAutoFit/>
          </a:bodyPr>
          <a:p>
            <a:pPr algn="ctr" defTabSz="913765">
              <a:spcBef>
                <a:spcPts val="1005"/>
              </a:spcBef>
              <a:defRPr/>
            </a:pPr>
            <a:r>
              <a:rPr lang="zh-CN" altLang="en-US" sz="3200" b="1" dirty="0">
                <a:solidFill>
                  <a:srgbClr val="0070C0"/>
                </a:solidFill>
                <a:latin typeface="微软雅黑" panose="020B0503020204020204" pitchFamily="34" charset="-122"/>
                <a:ea typeface="微软雅黑" panose="020B0503020204020204" pitchFamily="34" charset="-122"/>
              </a:rPr>
              <a:t>课堂练习</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
        <p:nvSpPr>
          <p:cNvPr id="7" name="矩形 6"/>
          <p:cNvSpPr/>
          <p:nvPr/>
        </p:nvSpPr>
        <p:spPr>
          <a:xfrm>
            <a:off x="9448261" y="2052640"/>
            <a:ext cx="1142414" cy="1568450"/>
          </a:xfrm>
          <a:prstGeom prst="rect">
            <a:avLst/>
          </a:prstGeom>
        </p:spPr>
        <p:txBody>
          <a:bodyPr wrap="square">
            <a:spAutoFit/>
          </a:bodyPr>
          <a:p>
            <a:pPr algn="ctr" defTabSz="457200">
              <a:defRPr/>
            </a:pPr>
            <a:r>
              <a:rPr lang="en-US" sz="9600" b="1" dirty="0">
                <a:solidFill>
                  <a:srgbClr val="FF0000"/>
                </a:solidFill>
                <a:latin typeface="Times New Roman" panose="02020603050405020304"/>
                <a:ea typeface="微软雅黑" panose="020B0503020204020204" pitchFamily="34" charset="-122"/>
                <a:cs typeface="Times New Roman" panose="02020603050405020304"/>
              </a:rPr>
              <a:t>A</a:t>
            </a:r>
            <a:endParaRPr lang="en-US" altLang="en-US" sz="9600" b="1" dirty="0">
              <a:solidFill>
                <a:srgbClr val="FF0000"/>
              </a:solidFill>
              <a:latin typeface="Times New Roman" panose="02020603050405020304"/>
              <a:ea typeface="微软雅黑" panose="020B0503020204020204" pitchFamily="34" charset="-122"/>
              <a:cs typeface="Times New Roman" panose="02020603050405020304"/>
            </a:endParaRPr>
          </a:p>
        </p:txBody>
      </p:sp>
      <p:sp>
        <p:nvSpPr>
          <p:cNvPr id="100" name="文本框 99"/>
          <p:cNvSpPr txBox="1"/>
          <p:nvPr/>
        </p:nvSpPr>
        <p:spPr>
          <a:xfrm>
            <a:off x="67310" y="5019675"/>
            <a:ext cx="12014835" cy="1322070"/>
          </a:xfrm>
          <a:prstGeom prst="rect">
            <a:avLst/>
          </a:prstGeom>
          <a:noFill/>
          <a:ln w="9525">
            <a:noFill/>
          </a:ln>
        </p:spPr>
        <p:txBody>
          <a:bodyPr wrap="square">
            <a:spAutoFit/>
          </a:bodyPr>
          <a:p>
            <a:pPr indent="0"/>
            <a:r>
              <a:rPr lang="zh-CN" sz="2000" b="0">
                <a:solidFill>
                  <a:srgbClr val="0000FF"/>
                </a:solidFill>
                <a:latin typeface="Times New Roman" panose="02020603050405020304" pitchFamily="18" charset="0"/>
                <a:ea typeface="新宋体" panose="02010609030101010101" charset="-122"/>
              </a:rPr>
              <a:t>【解答】</a:t>
            </a:r>
            <a:r>
              <a:rPr lang="zh-CN" sz="2000" b="0">
                <a:latin typeface="Times New Roman" panose="02020603050405020304" pitchFamily="18" charset="0"/>
                <a:ea typeface="新宋体" panose="02010609030101010101" charset="-122"/>
              </a:rPr>
              <a:t>依据题干材料内容，两岸南音演员共同演唱的《百鸟归巢》体现了中华文化是两岸同胞血脉相连的精神纽带，有助于推动中华优秀传统音乐南音的创新性发展，所以</a:t>
            </a:r>
            <a:r>
              <a:rPr lang="en-US" sz="2000" b="0">
                <a:latin typeface="Times New Roman" panose="02020603050405020304" pitchFamily="18" charset="0"/>
              </a:rPr>
              <a:t>①③</a:t>
            </a:r>
            <a:r>
              <a:rPr lang="zh-CN" sz="2000" b="0">
                <a:latin typeface="Times New Roman" panose="02020603050405020304" pitchFamily="18" charset="0"/>
                <a:ea typeface="新宋体" panose="02010609030101010101" charset="-122"/>
              </a:rPr>
              <a:t>符合题意；</a:t>
            </a:r>
            <a:r>
              <a:rPr lang="en-US" sz="2000" b="0">
                <a:latin typeface="Times New Roman" panose="02020603050405020304" pitchFamily="18" charset="0"/>
              </a:rPr>
              <a:t>②</a:t>
            </a:r>
            <a:r>
              <a:rPr lang="zh-CN" sz="2000" b="0">
                <a:latin typeface="Times New Roman" panose="02020603050405020304" pitchFamily="18" charset="0"/>
                <a:ea typeface="新宋体" panose="02010609030101010101" charset="-122"/>
              </a:rPr>
              <a:t>错误，“一个中国”原则是两岸关系的政治基础；</a:t>
            </a:r>
            <a:r>
              <a:rPr lang="en-US" sz="2000" b="0">
                <a:latin typeface="Times New Roman" panose="02020603050405020304" pitchFamily="18" charset="0"/>
              </a:rPr>
              <a:t>④</a:t>
            </a:r>
            <a:r>
              <a:rPr lang="zh-CN" sz="2000" b="0">
                <a:latin typeface="Times New Roman" panose="02020603050405020304" pitchFamily="18" charset="0"/>
                <a:ea typeface="新宋体" panose="02010609030101010101" charset="-122"/>
              </a:rPr>
              <a:t>错误，中华民族精神不是一成不变的。故选：</a:t>
            </a:r>
            <a:r>
              <a:rPr lang="en-US" sz="2000" b="0">
                <a:latin typeface="Times New Roman" panose="02020603050405020304" pitchFamily="18" charset="0"/>
              </a:rPr>
              <a:t>A</a:t>
            </a:r>
            <a:r>
              <a:rPr lang="zh-CN" sz="2000" b="0">
                <a:latin typeface="Times New Roman" panose="02020603050405020304" pitchFamily="18" charset="0"/>
                <a:ea typeface="新宋体" panose="02010609030101010101" charset="-122"/>
              </a:rPr>
              <a:t>。</a:t>
            </a:r>
            <a:endParaRPr lang="zh-CN" altLang="en-US" sz="2000" b="0">
              <a:latin typeface="Times New Roman" panose="02020603050405020304" pitchFamily="18" charset="0"/>
              <a:ea typeface="新宋体" panose="0201060903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7" grpId="0"/>
      <p:bldP spid="7"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0590626" y="1869760"/>
            <a:ext cx="1142414" cy="1568450"/>
          </a:xfrm>
          <a:prstGeom prst="rect">
            <a:avLst/>
          </a:prstGeom>
        </p:spPr>
        <p:txBody>
          <a:bodyPr wrap="square">
            <a:spAutoFit/>
          </a:bodyPr>
          <a:lstStyle/>
          <a:p>
            <a:pPr algn="ctr" defTabSz="457200">
              <a:defRPr/>
            </a:pPr>
            <a:r>
              <a:rPr lang="en-US" sz="9600" b="1" dirty="0">
                <a:solidFill>
                  <a:srgbClr val="FF0000"/>
                </a:solidFill>
                <a:latin typeface="Times New Roman" panose="02020603050405020304"/>
                <a:ea typeface="微软雅黑" panose="020B0503020204020204" pitchFamily="34" charset="-122"/>
                <a:cs typeface="Times New Roman" panose="02020603050405020304"/>
              </a:rPr>
              <a:t>B</a:t>
            </a:r>
            <a:endParaRPr lang="en-US" altLang="en-US" sz="9600" b="1" dirty="0">
              <a:solidFill>
                <a:srgbClr val="FF0000"/>
              </a:solidFill>
              <a:latin typeface="Times New Roman" panose="02020603050405020304"/>
              <a:ea typeface="微软雅黑" panose="020B0503020204020204" pitchFamily="34" charset="-122"/>
              <a:cs typeface="Times New Roman" panose="02020603050405020304"/>
            </a:endParaRPr>
          </a:p>
        </p:txBody>
      </p:sp>
      <p:sp>
        <p:nvSpPr>
          <p:cNvPr id="8" name="矩形 7"/>
          <p:cNvSpPr/>
          <p:nvPr/>
        </p:nvSpPr>
        <p:spPr>
          <a:xfrm>
            <a:off x="536094" y="189050"/>
            <a:ext cx="2230970" cy="583565"/>
          </a:xfrm>
          <a:prstGeom prst="rect">
            <a:avLst/>
          </a:prstGeom>
        </p:spPr>
        <p:txBody>
          <a:bodyPr wrap="square">
            <a:spAutoFit/>
          </a:bodyPr>
          <a:lstStyle/>
          <a:p>
            <a:pPr algn="ctr" defTabSz="913765">
              <a:spcBef>
                <a:spcPts val="1005"/>
              </a:spcBef>
              <a:defRPr/>
            </a:pPr>
            <a:r>
              <a:rPr lang="zh-CN" altLang="en-US" sz="3200" b="1" dirty="0">
                <a:solidFill>
                  <a:srgbClr val="0070C0"/>
                </a:solidFill>
                <a:latin typeface="微软雅黑" panose="020B0503020204020204" pitchFamily="34" charset="-122"/>
                <a:ea typeface="微软雅黑" panose="020B0503020204020204" pitchFamily="34" charset="-122"/>
              </a:rPr>
              <a:t>课堂练习</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0" y="885190"/>
            <a:ext cx="11565255" cy="3538220"/>
          </a:xfrm>
          <a:prstGeom prst="rect">
            <a:avLst/>
          </a:prstGeom>
          <a:noFill/>
          <a:ln w="9525">
            <a:noFill/>
          </a:ln>
        </p:spPr>
        <p:txBody>
          <a:bodyPr wrap="square">
            <a:spAutoFit/>
          </a:bodyPr>
          <a:p>
            <a:pPr marL="173355" indent="-173355">
              <a:buClrTx/>
              <a:buSzTx/>
              <a:buFontTx/>
            </a:pPr>
            <a:r>
              <a:rPr lang="en-US" altLang="zh-CN" sz="2800" b="1" kern="0" noProof="0" dirty="0">
                <a:solidFill>
                  <a:prstClr val="black">
                    <a:lumMod val="75000"/>
                    <a:lumOff val="25000"/>
                  </a:prstClr>
                </a:solidFill>
                <a:latin typeface="楷体" panose="02010609060101010101" pitchFamily="49" charset="-122"/>
                <a:ea typeface="楷体" panose="02010609060101010101" pitchFamily="49" charset="-122"/>
                <a:cs typeface="楷体" panose="02010609060101010101" pitchFamily="49" charset="-122"/>
                <a:sym typeface="+mn-ea"/>
              </a:rPr>
              <a:t>2.（2023•岳阳）岳阳是第三批国家历史文化名城，有全国重点文物保护单位22处，省级文物保护单位60处，是名副其实的文化遗产大市。你认为下列适合作为岳阳古城保护宣传标语的是（　　）</a:t>
            </a:r>
            <a:endParaRPr lang="en-US" altLang="zh-CN" sz="2800" b="1" kern="0" noProof="0" dirty="0">
              <a:solidFill>
                <a:prstClr val="black">
                  <a:lumMod val="75000"/>
                  <a:lumOff val="25000"/>
                </a:prstClr>
              </a:solidFill>
              <a:latin typeface="楷体" panose="02010609060101010101" pitchFamily="49" charset="-122"/>
              <a:ea typeface="楷体" panose="02010609060101010101" pitchFamily="49" charset="-122"/>
              <a:cs typeface="楷体" panose="02010609060101010101" pitchFamily="49" charset="-122"/>
              <a:sym typeface="+mn-ea"/>
            </a:endParaRPr>
          </a:p>
          <a:p>
            <a:pPr marL="173355" indent="-173355">
              <a:buClrTx/>
              <a:buSzTx/>
              <a:buFontTx/>
            </a:pPr>
            <a:r>
              <a:rPr lang="en-US" altLang="zh-CN" sz="2800" b="1" kern="0" noProof="0" dirty="0">
                <a:solidFill>
                  <a:prstClr val="black">
                    <a:lumMod val="75000"/>
                    <a:lumOff val="25000"/>
                  </a:prstClr>
                </a:solidFill>
                <a:latin typeface="楷体" panose="02010609060101010101" pitchFamily="49" charset="-122"/>
                <a:ea typeface="楷体" panose="02010609060101010101" pitchFamily="49" charset="-122"/>
                <a:cs typeface="楷体" panose="02010609060101010101" pitchFamily="49" charset="-122"/>
                <a:sym typeface="+mn-ea"/>
              </a:rPr>
              <a:t>①擦亮岳阳“国家历史文化名城”金字招牌，增强市民文化自信</a:t>
            </a:r>
            <a:endParaRPr lang="en-US" altLang="zh-CN" sz="2800" b="1" kern="0" noProof="0" dirty="0">
              <a:solidFill>
                <a:prstClr val="black">
                  <a:lumMod val="75000"/>
                  <a:lumOff val="25000"/>
                </a:prstClr>
              </a:solidFill>
              <a:latin typeface="楷体" panose="02010609060101010101" pitchFamily="49" charset="-122"/>
              <a:ea typeface="楷体" panose="02010609060101010101" pitchFamily="49" charset="-122"/>
              <a:cs typeface="楷体" panose="02010609060101010101" pitchFamily="49" charset="-122"/>
              <a:sym typeface="+mn-ea"/>
            </a:endParaRPr>
          </a:p>
          <a:p>
            <a:pPr marL="173355" indent="-173355">
              <a:buClrTx/>
              <a:buSzTx/>
              <a:buFontTx/>
            </a:pPr>
            <a:r>
              <a:rPr lang="en-US" altLang="zh-CN" sz="2800" b="1" kern="0" noProof="0" dirty="0">
                <a:solidFill>
                  <a:prstClr val="black">
                    <a:lumMod val="75000"/>
                    <a:lumOff val="25000"/>
                  </a:prstClr>
                </a:solidFill>
                <a:latin typeface="楷体" panose="02010609060101010101" pitchFamily="49" charset="-122"/>
                <a:ea typeface="楷体" panose="02010609060101010101" pitchFamily="49" charset="-122"/>
                <a:cs typeface="楷体" panose="02010609060101010101" pitchFamily="49" charset="-122"/>
                <a:sym typeface="+mn-ea"/>
              </a:rPr>
              <a:t>②老祖宗传下来的文化与遗产，必须原封不动地保持和传承</a:t>
            </a:r>
            <a:endParaRPr lang="en-US" altLang="zh-CN" sz="2800" b="1" kern="0" noProof="0" dirty="0">
              <a:solidFill>
                <a:prstClr val="black">
                  <a:lumMod val="75000"/>
                  <a:lumOff val="25000"/>
                </a:prstClr>
              </a:solidFill>
              <a:latin typeface="楷体" panose="02010609060101010101" pitchFamily="49" charset="-122"/>
              <a:ea typeface="楷体" panose="02010609060101010101" pitchFamily="49" charset="-122"/>
              <a:cs typeface="楷体" panose="02010609060101010101" pitchFamily="49" charset="-122"/>
              <a:sym typeface="+mn-ea"/>
            </a:endParaRPr>
          </a:p>
          <a:p>
            <a:pPr marL="173355" indent="-173355">
              <a:buClrTx/>
              <a:buSzTx/>
              <a:buFontTx/>
            </a:pPr>
            <a:r>
              <a:rPr lang="en-US" altLang="zh-CN" sz="2800" b="1" kern="0" noProof="0" dirty="0">
                <a:solidFill>
                  <a:prstClr val="black">
                    <a:lumMod val="75000"/>
                    <a:lumOff val="25000"/>
                  </a:prstClr>
                </a:solidFill>
                <a:latin typeface="楷体" panose="02010609060101010101" pitchFamily="49" charset="-122"/>
                <a:ea typeface="楷体" panose="02010609060101010101" pitchFamily="49" charset="-122"/>
                <a:cs typeface="楷体" panose="02010609060101010101" pitchFamily="49" charset="-122"/>
                <a:sym typeface="+mn-ea"/>
              </a:rPr>
              <a:t>③促进历史文化与现代文明相结合，推动岳阳文旅与经济融合发展</a:t>
            </a:r>
            <a:endParaRPr lang="en-US" altLang="zh-CN" sz="2800" b="1" kern="0" noProof="0" dirty="0">
              <a:solidFill>
                <a:prstClr val="black">
                  <a:lumMod val="75000"/>
                  <a:lumOff val="25000"/>
                </a:prstClr>
              </a:solidFill>
              <a:latin typeface="楷体" panose="02010609060101010101" pitchFamily="49" charset="-122"/>
              <a:ea typeface="楷体" panose="02010609060101010101" pitchFamily="49" charset="-122"/>
              <a:cs typeface="楷体" panose="02010609060101010101" pitchFamily="49" charset="-122"/>
              <a:sym typeface="+mn-ea"/>
            </a:endParaRPr>
          </a:p>
          <a:p>
            <a:pPr marL="173355" indent="-173355">
              <a:buClrTx/>
              <a:buSzTx/>
              <a:buFontTx/>
            </a:pPr>
            <a:r>
              <a:rPr lang="en-US" altLang="zh-CN" sz="2800" b="1" kern="0" noProof="0" dirty="0">
                <a:solidFill>
                  <a:prstClr val="black">
                    <a:lumMod val="75000"/>
                    <a:lumOff val="25000"/>
                  </a:prstClr>
                </a:solidFill>
                <a:latin typeface="楷体" panose="02010609060101010101" pitchFamily="49" charset="-122"/>
                <a:ea typeface="楷体" panose="02010609060101010101" pitchFamily="49" charset="-122"/>
                <a:cs typeface="楷体" panose="02010609060101010101" pitchFamily="49" charset="-122"/>
                <a:sym typeface="+mn-ea"/>
              </a:rPr>
              <a:t>④大力建造人工仿古文化旅游景点，弘扬岳阳传统文化与革命文化</a:t>
            </a:r>
            <a:endParaRPr lang="en-US" altLang="zh-CN" sz="2800" b="1" kern="0" noProof="0" dirty="0">
              <a:solidFill>
                <a:prstClr val="black">
                  <a:lumMod val="75000"/>
                  <a:lumOff val="25000"/>
                </a:prstClr>
              </a:solidFill>
              <a:latin typeface="楷体" panose="02010609060101010101" pitchFamily="49" charset="-122"/>
              <a:ea typeface="楷体" panose="02010609060101010101" pitchFamily="49" charset="-122"/>
              <a:cs typeface="楷体" panose="02010609060101010101" pitchFamily="49" charset="-122"/>
              <a:sym typeface="+mn-ea"/>
            </a:endParaRPr>
          </a:p>
          <a:p>
            <a:pPr marL="173355" indent="-173355">
              <a:buClrTx/>
              <a:buSzTx/>
              <a:buFontTx/>
            </a:pPr>
            <a:r>
              <a:rPr lang="en-US" altLang="zh-CN" sz="2800" b="1" kern="0" noProof="0" dirty="0">
                <a:solidFill>
                  <a:prstClr val="black">
                    <a:lumMod val="75000"/>
                    <a:lumOff val="25000"/>
                  </a:prstClr>
                </a:solidFill>
                <a:latin typeface="楷体" panose="02010609060101010101" pitchFamily="49" charset="-122"/>
                <a:ea typeface="楷体" panose="02010609060101010101" pitchFamily="49" charset="-122"/>
                <a:cs typeface="楷体" panose="02010609060101010101" pitchFamily="49" charset="-122"/>
                <a:sym typeface="+mn-ea"/>
              </a:rPr>
              <a:t>A．①②	B．①③	C．②③	D．②④</a:t>
            </a:r>
            <a:endParaRPr lang="en-US" altLang="zh-CN" sz="2800" b="1" kern="0" noProof="0" dirty="0">
              <a:solidFill>
                <a:prstClr val="black">
                  <a:lumMod val="75000"/>
                  <a:lumOff val="25000"/>
                </a:prstClr>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3" name="文本框 2"/>
          <p:cNvSpPr txBox="1"/>
          <p:nvPr/>
        </p:nvSpPr>
        <p:spPr>
          <a:xfrm>
            <a:off x="101600" y="4520565"/>
            <a:ext cx="11463655" cy="1630045"/>
          </a:xfrm>
          <a:prstGeom prst="rect">
            <a:avLst/>
          </a:prstGeom>
          <a:noFill/>
          <a:ln w="9525">
            <a:noFill/>
          </a:ln>
        </p:spPr>
        <p:txBody>
          <a:bodyPr wrap="square">
            <a:spAutoFit/>
          </a:bodyPr>
          <a:p>
            <a:pPr indent="0"/>
            <a:r>
              <a:rPr lang="zh-CN" sz="2000" b="0">
                <a:solidFill>
                  <a:srgbClr val="0000FF"/>
                </a:solidFill>
                <a:latin typeface="Times New Roman" panose="02020603050405020304" pitchFamily="18" charset="0"/>
                <a:ea typeface="新宋体" panose="02010609030101010101" charset="-122"/>
              </a:rPr>
              <a:t>【解答】</a:t>
            </a:r>
            <a:r>
              <a:rPr lang="zh-CN" sz="2000" b="0">
                <a:latin typeface="Times New Roman" panose="02020603050405020304" pitchFamily="18" charset="0"/>
                <a:ea typeface="新宋体" panose="02010609030101010101" charset="-122"/>
              </a:rPr>
              <a:t>寓意所学知识分析题意得知，擦亮岳阳“国家历史文化名城”金字招牌，增强市民文化自信，促进历史文化与现代文明相结合，推动岳阳文旅与经济融合发展，体现了对岳阳古城的保护，有利于岳阳文化创新，促进其市民文化自信，所以</a:t>
            </a:r>
            <a:r>
              <a:rPr lang="en-US" sz="2000" b="0">
                <a:latin typeface="Times New Roman" panose="02020603050405020304" pitchFamily="18" charset="0"/>
              </a:rPr>
              <a:t>①③</a:t>
            </a:r>
            <a:r>
              <a:rPr lang="zh-CN" sz="2000" b="0">
                <a:latin typeface="Times New Roman" panose="02020603050405020304" pitchFamily="18" charset="0"/>
                <a:ea typeface="新宋体" panose="02010609030101010101" charset="-122"/>
              </a:rPr>
              <a:t>符合题意；</a:t>
            </a:r>
            <a:r>
              <a:rPr lang="en-US" sz="2000" b="0">
                <a:latin typeface="Times New Roman" panose="02020603050405020304" pitchFamily="18" charset="0"/>
              </a:rPr>
              <a:t>②</a:t>
            </a:r>
            <a:r>
              <a:rPr lang="zh-CN" sz="2000" b="0">
                <a:latin typeface="Times New Roman" panose="02020603050405020304" pitchFamily="18" charset="0"/>
                <a:ea typeface="新宋体" panose="02010609030101010101" charset="-122"/>
              </a:rPr>
              <a:t>错误，要传承老祖宗传下来的优秀文化与遗产，不能原封不动地保持和传承；</a:t>
            </a:r>
            <a:r>
              <a:rPr lang="en-US" sz="2000" b="0">
                <a:latin typeface="Times New Roman" panose="02020603050405020304" pitchFamily="18" charset="0"/>
              </a:rPr>
              <a:t>④</a:t>
            </a:r>
            <a:r>
              <a:rPr lang="zh-CN" sz="2000" b="0">
                <a:latin typeface="Times New Roman" panose="02020603050405020304" pitchFamily="18" charset="0"/>
                <a:ea typeface="新宋体" panose="02010609030101010101" charset="-122"/>
              </a:rPr>
              <a:t>错误，大力建造人工仿古文化旅游景点劳民伤财，不可取。故选：</a:t>
            </a:r>
            <a:r>
              <a:rPr lang="en-US" sz="2000" b="0">
                <a:latin typeface="Times New Roman" panose="02020603050405020304" pitchFamily="18" charset="0"/>
              </a:rPr>
              <a:t>B</a:t>
            </a:r>
            <a:r>
              <a:rPr lang="zh-CN" sz="2000" b="0">
                <a:latin typeface="Times New Roman" panose="02020603050405020304" pitchFamily="18" charset="0"/>
                <a:ea typeface="新宋体" panose="02010609030101010101" charset="-122"/>
              </a:rPr>
              <a:t>。</a:t>
            </a:r>
            <a:endParaRPr lang="zh-CN" altLang="en-US" sz="2000" b="0">
              <a:latin typeface="Times New Roman" panose="02020603050405020304" pitchFamily="18" charset="0"/>
              <a:ea typeface="新宋体" panose="0201060903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P spid="7"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3975" y="895350"/>
            <a:ext cx="12138025" cy="3661343"/>
          </a:xfrm>
          <a:prstGeom prst="roundRect">
            <a:avLst>
              <a:gd name="adj" fmla="val 1803"/>
            </a:avLst>
          </a:prstGeom>
          <a:noFill/>
          <a:ln w="12700">
            <a:noFill/>
            <a:prstDash val="sysDash"/>
          </a:ln>
        </p:spPr>
        <p:txBody>
          <a:bodyPr wrap="square" rtlCol="0">
            <a:spAutoFit/>
          </a:bodyPr>
          <a:lstStyle>
            <a:defPPr>
              <a:defRPr lang="en-US"/>
            </a:defPPr>
            <a:lvl1pPr>
              <a:lnSpc>
                <a:spcPct val="130000"/>
              </a:lnSpc>
              <a:spcAft>
                <a:spcPts val="900"/>
              </a:spcAft>
              <a:defRPr sz="2000">
                <a:solidFill>
                  <a:schemeClr val="tx1">
                    <a:lumMod val="75000"/>
                    <a:lumOff val="25000"/>
                  </a:schemeClr>
                </a:solidFill>
                <a:latin typeface="华文中宋" panose="02010600040101010101" pitchFamily="2" charset="-122"/>
                <a:ea typeface="华文中宋" panose="02010600040101010101" pitchFamily="2" charset="-122"/>
              </a:defRPr>
            </a:lvl1pPr>
          </a:lstStyle>
          <a:p>
            <a:pPr marL="173355" algn="just">
              <a:lnSpc>
                <a:spcPct val="100000"/>
              </a:lnSpc>
              <a:buClrTx/>
              <a:buSzTx/>
              <a:buNone/>
            </a:pPr>
            <a:r>
              <a:rPr kumimoji="0" lang="en-US" altLang="zh-CN" sz="2400" b="1" i="0" u="none" strike="noStrike" kern="0" cap="none" spc="0" normalizeH="0" baseline="0" noProof="0" dirty="0">
                <a:ln>
                  <a:noFill/>
                </a:ln>
                <a:solidFill>
                  <a:prstClr val="black">
                    <a:lumMod val="75000"/>
                    <a:lumOff val="25000"/>
                  </a:prstClr>
                </a:solidFill>
                <a:effectLst/>
                <a:uLnTx/>
                <a:uFillTx/>
                <a:latin typeface="楷体" panose="02010609060101010101" pitchFamily="49" charset="-122"/>
                <a:ea typeface="楷体" panose="02010609060101010101" pitchFamily="49" charset="-122"/>
                <a:cs typeface="楷体" panose="02010609060101010101" pitchFamily="49" charset="-122"/>
              </a:rPr>
              <a:t>3</a:t>
            </a:r>
            <a:r>
              <a:rPr kumimoji="0" lang="zh-CN" altLang="en-US" sz="2400" b="1" i="0" u="none" strike="noStrike" kern="0" cap="none" spc="0" normalizeH="0" baseline="0" noProof="0" dirty="0">
                <a:ln>
                  <a:noFill/>
                </a:ln>
                <a:solidFill>
                  <a:prstClr val="black">
                    <a:lumMod val="75000"/>
                    <a:lumOff val="25000"/>
                  </a:prstClr>
                </a:solidFill>
                <a:effectLst/>
                <a:uLnTx/>
                <a:uFillTx/>
                <a:latin typeface="楷体" panose="02010609060101010101" pitchFamily="49" charset="-122"/>
                <a:ea typeface="楷体" panose="02010609060101010101" pitchFamily="49" charset="-122"/>
                <a:cs typeface="楷体" panose="02010609060101010101" pitchFamily="49" charset="-122"/>
              </a:rPr>
              <a:t>. </a:t>
            </a:r>
            <a:r>
              <a:rPr lang="zh-CN" altLang="en-US" sz="2400" b="1" kern="0" noProof="0" dirty="0">
                <a:ln>
                  <a:noFill/>
                </a:ln>
                <a:solidFill>
                  <a:prstClr val="black">
                    <a:lumMod val="75000"/>
                    <a:lumOff val="25000"/>
                  </a:prstClr>
                </a:solidFill>
                <a:effectLst/>
                <a:uLnTx/>
                <a:uFillTx/>
                <a:latin typeface="楷体" panose="02010609060101010101" pitchFamily="49" charset="-122"/>
                <a:ea typeface="楷体" panose="02010609060101010101" pitchFamily="49" charset="-122"/>
                <a:cs typeface="楷体" panose="02010609060101010101" pitchFamily="49" charset="-122"/>
              </a:rPr>
              <a:t>（2023•海陵区二模）在2023兔年春晚舞台上，以世界级非遗“南音”为底色的歌舞《百鸟归巢》让流行音乐与文化遗产邂逅碰撞，舞出了中华文明的风采，深受观众的喜爱。歌舞《百鸟归巢》带给我们的启示有（　　）</a:t>
            </a:r>
            <a:endParaRPr lang="zh-CN" altLang="en-US" sz="2400" b="1" kern="0" noProof="0" dirty="0">
              <a:ln>
                <a:noFill/>
              </a:ln>
              <a:solidFill>
                <a:prstClr val="black">
                  <a:lumMod val="75000"/>
                  <a:lumOff val="25000"/>
                </a:prstClr>
              </a:solidFill>
              <a:effectLst/>
              <a:uLnTx/>
              <a:uFillTx/>
              <a:latin typeface="楷体" panose="02010609060101010101" pitchFamily="49" charset="-122"/>
              <a:ea typeface="楷体" panose="02010609060101010101" pitchFamily="49" charset="-122"/>
              <a:cs typeface="楷体" panose="02010609060101010101" pitchFamily="49" charset="-122"/>
            </a:endParaRPr>
          </a:p>
          <a:p>
            <a:pPr marL="173355" algn="just">
              <a:lnSpc>
                <a:spcPct val="100000"/>
              </a:lnSpc>
              <a:buClrTx/>
              <a:buSzTx/>
              <a:buNone/>
            </a:pPr>
            <a:r>
              <a:rPr lang="zh-CN" altLang="en-US" sz="2400" b="1" kern="0" noProof="0" dirty="0">
                <a:ln>
                  <a:noFill/>
                </a:ln>
                <a:solidFill>
                  <a:prstClr val="black">
                    <a:lumMod val="75000"/>
                    <a:lumOff val="25000"/>
                  </a:prstClr>
                </a:solidFill>
                <a:effectLst/>
                <a:uLnTx/>
                <a:uFillTx/>
                <a:latin typeface="楷体" panose="02010609060101010101" pitchFamily="49" charset="-122"/>
                <a:ea typeface="楷体" panose="02010609060101010101" pitchFamily="49" charset="-122"/>
                <a:cs typeface="楷体" panose="02010609060101010101" pitchFamily="49" charset="-122"/>
              </a:rPr>
              <a:t>①中华文化有与时俱进的创造力和海纳百川的包容力</a:t>
            </a:r>
            <a:endParaRPr lang="zh-CN" altLang="en-US" sz="2400" b="1" kern="0" noProof="0" dirty="0">
              <a:ln>
                <a:noFill/>
              </a:ln>
              <a:solidFill>
                <a:prstClr val="black">
                  <a:lumMod val="75000"/>
                  <a:lumOff val="25000"/>
                </a:prstClr>
              </a:solidFill>
              <a:effectLst/>
              <a:uLnTx/>
              <a:uFillTx/>
              <a:latin typeface="楷体" panose="02010609060101010101" pitchFamily="49" charset="-122"/>
              <a:ea typeface="楷体" panose="02010609060101010101" pitchFamily="49" charset="-122"/>
              <a:cs typeface="楷体" panose="02010609060101010101" pitchFamily="49" charset="-122"/>
            </a:endParaRPr>
          </a:p>
          <a:p>
            <a:pPr marL="173355" algn="just">
              <a:lnSpc>
                <a:spcPct val="100000"/>
              </a:lnSpc>
              <a:buClrTx/>
              <a:buSzTx/>
              <a:buNone/>
            </a:pPr>
            <a:r>
              <a:rPr lang="zh-CN" altLang="en-US" sz="2400" b="1" kern="0" noProof="0" dirty="0">
                <a:ln>
                  <a:noFill/>
                </a:ln>
                <a:solidFill>
                  <a:prstClr val="black">
                    <a:lumMod val="75000"/>
                    <a:lumOff val="25000"/>
                  </a:prstClr>
                </a:solidFill>
                <a:effectLst/>
                <a:uLnTx/>
                <a:uFillTx/>
                <a:latin typeface="楷体" panose="02010609060101010101" pitchFamily="49" charset="-122"/>
                <a:ea typeface="楷体" panose="02010609060101010101" pitchFamily="49" charset="-122"/>
                <a:cs typeface="楷体" panose="02010609060101010101" pitchFamily="49" charset="-122"/>
              </a:rPr>
              <a:t>②文化建设只需吸收外来文化就能铸就文化新的辉煌</a:t>
            </a:r>
            <a:endParaRPr lang="zh-CN" altLang="en-US" sz="2400" b="1" kern="0" noProof="0" dirty="0">
              <a:ln>
                <a:noFill/>
              </a:ln>
              <a:solidFill>
                <a:prstClr val="black">
                  <a:lumMod val="75000"/>
                  <a:lumOff val="25000"/>
                </a:prstClr>
              </a:solidFill>
              <a:effectLst/>
              <a:uLnTx/>
              <a:uFillTx/>
              <a:latin typeface="楷体" panose="02010609060101010101" pitchFamily="49" charset="-122"/>
              <a:ea typeface="楷体" panose="02010609060101010101" pitchFamily="49" charset="-122"/>
              <a:cs typeface="楷体" panose="02010609060101010101" pitchFamily="49" charset="-122"/>
            </a:endParaRPr>
          </a:p>
          <a:p>
            <a:pPr marL="173355" algn="just">
              <a:lnSpc>
                <a:spcPct val="100000"/>
              </a:lnSpc>
              <a:buClrTx/>
              <a:buSzTx/>
              <a:buNone/>
            </a:pPr>
            <a:r>
              <a:rPr lang="zh-CN" altLang="en-US" sz="2400" b="1" kern="0" noProof="0" dirty="0">
                <a:ln>
                  <a:noFill/>
                </a:ln>
                <a:solidFill>
                  <a:prstClr val="black">
                    <a:lumMod val="75000"/>
                    <a:lumOff val="25000"/>
                  </a:prstClr>
                </a:solidFill>
                <a:effectLst/>
                <a:uLnTx/>
                <a:uFillTx/>
                <a:latin typeface="楷体" panose="02010609060101010101" pitchFamily="49" charset="-122"/>
                <a:ea typeface="楷体" panose="02010609060101010101" pitchFamily="49" charset="-122"/>
                <a:cs typeface="楷体" panose="02010609060101010101" pitchFamily="49" charset="-122"/>
              </a:rPr>
              <a:t>③延续文化血脉需要推动优秀传统文化的创新性发展</a:t>
            </a:r>
            <a:endParaRPr lang="zh-CN" altLang="en-US" sz="2400" b="1" kern="0" noProof="0" dirty="0">
              <a:ln>
                <a:noFill/>
              </a:ln>
              <a:solidFill>
                <a:prstClr val="black">
                  <a:lumMod val="75000"/>
                  <a:lumOff val="25000"/>
                </a:prstClr>
              </a:solidFill>
              <a:effectLst/>
              <a:uLnTx/>
              <a:uFillTx/>
              <a:latin typeface="楷体" panose="02010609060101010101" pitchFamily="49" charset="-122"/>
              <a:ea typeface="楷体" panose="02010609060101010101" pitchFamily="49" charset="-122"/>
              <a:cs typeface="楷体" panose="02010609060101010101" pitchFamily="49" charset="-122"/>
            </a:endParaRPr>
          </a:p>
          <a:p>
            <a:pPr marL="173355" algn="just">
              <a:lnSpc>
                <a:spcPct val="100000"/>
              </a:lnSpc>
              <a:buClrTx/>
              <a:buSzTx/>
              <a:buNone/>
            </a:pPr>
            <a:r>
              <a:rPr lang="zh-CN" altLang="en-US" sz="2400" b="1" kern="0" noProof="0" dirty="0">
                <a:ln>
                  <a:noFill/>
                </a:ln>
                <a:solidFill>
                  <a:prstClr val="black">
                    <a:lumMod val="75000"/>
                    <a:lumOff val="25000"/>
                  </a:prstClr>
                </a:solidFill>
                <a:effectLst/>
                <a:uLnTx/>
                <a:uFillTx/>
                <a:latin typeface="楷体" panose="02010609060101010101" pitchFamily="49" charset="-122"/>
                <a:ea typeface="楷体" panose="02010609060101010101" pitchFamily="49" charset="-122"/>
                <a:cs typeface="楷体" panose="02010609060101010101" pitchFamily="49" charset="-122"/>
              </a:rPr>
              <a:t>④坚定文化自信需要不忘本来，吸收外来，而向未来</a:t>
            </a:r>
            <a:endParaRPr lang="zh-CN" altLang="en-US" sz="2400" b="1" kern="0" noProof="0" dirty="0">
              <a:ln>
                <a:noFill/>
              </a:ln>
              <a:solidFill>
                <a:prstClr val="black">
                  <a:lumMod val="75000"/>
                  <a:lumOff val="25000"/>
                </a:prstClr>
              </a:solidFill>
              <a:effectLst/>
              <a:uLnTx/>
              <a:uFillTx/>
              <a:latin typeface="楷体" panose="02010609060101010101" pitchFamily="49" charset="-122"/>
              <a:ea typeface="楷体" panose="02010609060101010101" pitchFamily="49" charset="-122"/>
              <a:cs typeface="楷体" panose="02010609060101010101" pitchFamily="49" charset="-122"/>
            </a:endParaRPr>
          </a:p>
          <a:p>
            <a:pPr marL="173355" algn="just">
              <a:lnSpc>
                <a:spcPct val="100000"/>
              </a:lnSpc>
              <a:buClrTx/>
              <a:buSzTx/>
              <a:buNone/>
            </a:pPr>
            <a:r>
              <a:rPr lang="zh-CN" altLang="en-US" sz="2400" b="1" kern="0" noProof="0" dirty="0">
                <a:ln>
                  <a:noFill/>
                </a:ln>
                <a:solidFill>
                  <a:prstClr val="black">
                    <a:lumMod val="75000"/>
                    <a:lumOff val="25000"/>
                  </a:prstClr>
                </a:solidFill>
                <a:effectLst/>
                <a:uLnTx/>
                <a:uFillTx/>
                <a:latin typeface="楷体" panose="02010609060101010101" pitchFamily="49" charset="-122"/>
                <a:ea typeface="楷体" panose="02010609060101010101" pitchFamily="49" charset="-122"/>
                <a:cs typeface="楷体" panose="02010609060101010101" pitchFamily="49" charset="-122"/>
              </a:rPr>
              <a:t>A．①②③	B．①②④	C．①③④	D．②③④</a:t>
            </a:r>
            <a:endParaRPr lang="zh-CN" altLang="en-US" sz="2400" b="1" kern="0" noProof="0" dirty="0">
              <a:ln>
                <a:noFill/>
              </a:ln>
              <a:solidFill>
                <a:prstClr val="black">
                  <a:lumMod val="75000"/>
                  <a:lumOff val="25000"/>
                </a:prstClr>
              </a:solidFill>
              <a:effectLst/>
              <a:uLnTx/>
              <a:uFillTx/>
              <a:latin typeface="楷体" panose="02010609060101010101" pitchFamily="49" charset="-122"/>
              <a:ea typeface="楷体" panose="02010609060101010101" pitchFamily="49" charset="-122"/>
              <a:cs typeface="楷体" panose="02010609060101010101" pitchFamily="49" charset="-122"/>
            </a:endParaRPr>
          </a:p>
        </p:txBody>
      </p:sp>
      <p:sp>
        <p:nvSpPr>
          <p:cNvPr id="7" name="矩形 6"/>
          <p:cNvSpPr/>
          <p:nvPr/>
        </p:nvSpPr>
        <p:spPr>
          <a:xfrm>
            <a:off x="8892636" y="2286955"/>
            <a:ext cx="1142414" cy="1568450"/>
          </a:xfrm>
          <a:prstGeom prst="rect">
            <a:avLst/>
          </a:prstGeom>
        </p:spPr>
        <p:txBody>
          <a:bodyPr wrap="square">
            <a:spAutoFit/>
          </a:bodyPr>
          <a:lstStyle/>
          <a:p>
            <a:pPr algn="ctr" defTabSz="457200">
              <a:defRPr/>
            </a:pPr>
            <a:r>
              <a:rPr lang="en-US" sz="9600" b="1" dirty="0">
                <a:solidFill>
                  <a:srgbClr val="FF0000"/>
                </a:solidFill>
                <a:latin typeface="Times New Roman" panose="02020603050405020304"/>
                <a:ea typeface="微软雅黑" panose="020B0503020204020204" pitchFamily="34" charset="-122"/>
                <a:cs typeface="Times New Roman" panose="02020603050405020304"/>
              </a:rPr>
              <a:t>C</a:t>
            </a:r>
            <a:endParaRPr lang="zh-CN" altLang="en-US" sz="7200" dirty="0">
              <a:solidFill>
                <a:srgbClr val="FF0000"/>
              </a:solidFill>
              <a:latin typeface="华文中宋" panose="02010600040101010101" pitchFamily="2" charset="-122"/>
              <a:ea typeface="华文中宋" panose="02010600040101010101" pitchFamily="2" charset="-122"/>
            </a:endParaRPr>
          </a:p>
        </p:txBody>
      </p:sp>
      <p:sp>
        <p:nvSpPr>
          <p:cNvPr id="8" name="矩形 7"/>
          <p:cNvSpPr/>
          <p:nvPr/>
        </p:nvSpPr>
        <p:spPr>
          <a:xfrm>
            <a:off x="536094" y="255725"/>
            <a:ext cx="2230970" cy="583565"/>
          </a:xfrm>
          <a:prstGeom prst="rect">
            <a:avLst/>
          </a:prstGeom>
        </p:spPr>
        <p:txBody>
          <a:bodyPr wrap="square">
            <a:spAutoFit/>
          </a:bodyPr>
          <a:lstStyle/>
          <a:p>
            <a:pPr algn="ctr" defTabSz="913765">
              <a:spcBef>
                <a:spcPts val="1005"/>
              </a:spcBef>
              <a:buClrTx/>
              <a:buSzTx/>
              <a:buFontTx/>
              <a:defRPr/>
            </a:pPr>
            <a:r>
              <a:rPr lang="zh-CN" altLang="en-US" sz="3200" b="1" dirty="0">
                <a:solidFill>
                  <a:srgbClr val="0070C0"/>
                </a:solidFill>
                <a:latin typeface="微软雅黑" panose="020B0503020204020204" pitchFamily="34" charset="-122"/>
                <a:ea typeface="微软雅黑" panose="020B0503020204020204" pitchFamily="34" charset="-122"/>
              </a:rPr>
              <a:t>课堂练习</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288290" y="4937125"/>
            <a:ext cx="11752580" cy="1322070"/>
          </a:xfrm>
          <a:prstGeom prst="rect">
            <a:avLst/>
          </a:prstGeom>
          <a:noFill/>
          <a:ln w="9525">
            <a:noFill/>
          </a:ln>
        </p:spPr>
        <p:txBody>
          <a:bodyPr wrap="square">
            <a:spAutoFit/>
          </a:bodyPr>
          <a:p>
            <a:pPr indent="0"/>
            <a:r>
              <a:rPr lang="zh-CN" sz="2000" b="0">
                <a:solidFill>
                  <a:srgbClr val="0000FF"/>
                </a:solidFill>
                <a:latin typeface="Times New Roman" panose="02020603050405020304" pitchFamily="18" charset="0"/>
                <a:ea typeface="新宋体" panose="02010609030101010101" charset="-122"/>
              </a:rPr>
              <a:t>【解答】</a:t>
            </a:r>
            <a:r>
              <a:rPr lang="zh-CN" sz="2000" b="0">
                <a:latin typeface="Times New Roman" panose="02020603050405020304" pitchFamily="18" charset="0"/>
                <a:ea typeface="新宋体" panose="02010609030101010101" charset="-122"/>
              </a:rPr>
              <a:t>题干中，歌舞《百鸟归巢》启示中华文化有与时俱进的创造力和海纳百川的包容力，延续文化血脉需要推动优秀传统文化的创新性发展，坚定文化自信需要不忘本来，吸收外来，而向未来，故</a:t>
            </a:r>
            <a:r>
              <a:rPr lang="en-US" sz="2000" b="0">
                <a:latin typeface="Times New Roman" panose="02020603050405020304" pitchFamily="18" charset="0"/>
              </a:rPr>
              <a:t>①③④</a:t>
            </a:r>
            <a:r>
              <a:rPr lang="zh-CN" sz="2000" b="0">
                <a:latin typeface="Times New Roman" panose="02020603050405020304" pitchFamily="18" charset="0"/>
                <a:ea typeface="新宋体" panose="02010609030101010101" charset="-122"/>
              </a:rPr>
              <a:t>正确；</a:t>
            </a:r>
            <a:r>
              <a:rPr lang="en-US" sz="2000" b="0">
                <a:latin typeface="Times New Roman" panose="02020603050405020304" pitchFamily="18" charset="0"/>
              </a:rPr>
              <a:t>②</a:t>
            </a:r>
            <a:r>
              <a:rPr lang="zh-CN" sz="2000" b="0">
                <a:latin typeface="Times New Roman" panose="02020603050405020304" pitchFamily="18" charset="0"/>
                <a:ea typeface="新宋体" panose="02010609030101010101" charset="-122"/>
              </a:rPr>
              <a:t>错误，“只需”的说法太绝对。故选：</a:t>
            </a:r>
            <a:r>
              <a:rPr lang="en-US" sz="2000" b="0">
                <a:latin typeface="Times New Roman" panose="02020603050405020304" pitchFamily="18" charset="0"/>
              </a:rPr>
              <a:t>C</a:t>
            </a:r>
            <a:r>
              <a:rPr lang="zh-CN" sz="2000" b="0">
                <a:latin typeface="Times New Roman" panose="02020603050405020304" pitchFamily="18" charset="0"/>
                <a:ea typeface="新宋体" panose="02010609030101010101" charset="-122"/>
              </a:rPr>
              <a:t>。</a:t>
            </a:r>
            <a:endParaRPr lang="zh-CN" altLang="en-US" sz="2000" b="0">
              <a:latin typeface="Times New Roman" panose="02020603050405020304" pitchFamily="18" charset="0"/>
              <a:ea typeface="新宋体" panose="0201060903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00" grpId="0"/>
      <p:bldP spid="100" grpId="1"/>
      <p:bldP spid="7" grpId="0"/>
      <p:bldP spid="7"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32715" y="793750"/>
            <a:ext cx="12153265" cy="4595130"/>
          </a:xfrm>
          <a:prstGeom prst="roundRect">
            <a:avLst>
              <a:gd name="adj" fmla="val 1803"/>
            </a:avLst>
          </a:prstGeom>
          <a:noFill/>
          <a:ln w="12700">
            <a:noFill/>
            <a:prstDash val="sysDash"/>
          </a:ln>
        </p:spPr>
        <p:txBody>
          <a:bodyPr wrap="square" rtlCol="0">
            <a:spAutoFit/>
          </a:bodyPr>
          <a:lstStyle>
            <a:defPPr>
              <a:defRPr lang="en-US"/>
            </a:defPPr>
            <a:lvl1pPr>
              <a:lnSpc>
                <a:spcPct val="130000"/>
              </a:lnSpc>
              <a:spcAft>
                <a:spcPts val="900"/>
              </a:spcAft>
              <a:defRPr sz="2000">
                <a:solidFill>
                  <a:schemeClr val="tx1">
                    <a:lumMod val="75000"/>
                    <a:lumOff val="25000"/>
                  </a:schemeClr>
                </a:solidFill>
                <a:latin typeface="华文中宋" panose="02010600040101010101" pitchFamily="2" charset="-122"/>
                <a:ea typeface="华文中宋" panose="02010600040101010101" pitchFamily="2" charset="-122"/>
              </a:defRPr>
            </a:lvl1pPr>
          </a:lstStyle>
          <a:p>
            <a:pPr marL="173355" algn="just">
              <a:lnSpc>
                <a:spcPct val="100000"/>
              </a:lnSpc>
              <a:buClrTx/>
              <a:buSzTx/>
              <a:buNone/>
            </a:pPr>
            <a:r>
              <a:rPr kumimoji="0" lang="en-US" altLang="zh-CN" sz="2800" b="1" i="0" u="none" strike="noStrike" kern="0" cap="none" spc="0" normalizeH="0" baseline="0" noProof="0" dirty="0">
                <a:ln>
                  <a:noFill/>
                </a:ln>
                <a:solidFill>
                  <a:prstClr val="black">
                    <a:lumMod val="75000"/>
                    <a:lumOff val="25000"/>
                  </a:prstClr>
                </a:solidFill>
                <a:effectLst/>
                <a:uLnTx/>
                <a:uFillTx/>
                <a:latin typeface="楷体" panose="02010609060101010101" pitchFamily="49" charset="-122"/>
                <a:ea typeface="楷体" panose="02010609060101010101" pitchFamily="49" charset="-122"/>
                <a:cs typeface="楷体" panose="02010609060101010101" pitchFamily="49" charset="-122"/>
              </a:rPr>
              <a:t>4</a:t>
            </a:r>
            <a:r>
              <a:rPr kumimoji="0" lang="zh-CN" altLang="en-US" sz="2800" b="1" i="0" u="none" strike="noStrike" kern="0" cap="none" spc="0" normalizeH="0" baseline="0" noProof="0" dirty="0">
                <a:ln>
                  <a:noFill/>
                </a:ln>
                <a:solidFill>
                  <a:prstClr val="black">
                    <a:lumMod val="75000"/>
                    <a:lumOff val="25000"/>
                  </a:prstClr>
                </a:solidFill>
                <a:effectLst/>
                <a:uLnTx/>
                <a:uFillTx/>
                <a:latin typeface="楷体" panose="02010609060101010101" pitchFamily="49" charset="-122"/>
                <a:ea typeface="楷体" panose="02010609060101010101" pitchFamily="49" charset="-122"/>
                <a:cs typeface="楷体" panose="02010609060101010101" pitchFamily="49" charset="-122"/>
              </a:rPr>
              <a:t>. </a:t>
            </a:r>
            <a:r>
              <a:rPr lang="zh-CN" altLang="en-US" sz="2800" b="1" kern="0" noProof="0" dirty="0">
                <a:ln>
                  <a:noFill/>
                </a:ln>
                <a:solidFill>
                  <a:prstClr val="black">
                    <a:lumMod val="75000"/>
                    <a:lumOff val="25000"/>
                  </a:prstClr>
                </a:solidFill>
                <a:effectLst/>
                <a:uLnTx/>
                <a:uFillTx/>
                <a:latin typeface="楷体" panose="02010609060101010101" pitchFamily="49" charset="-122"/>
                <a:ea typeface="楷体" panose="02010609060101010101" pitchFamily="49" charset="-122"/>
                <a:cs typeface="楷体" panose="02010609060101010101" pitchFamily="49" charset="-122"/>
              </a:rPr>
              <a:t>（2023•连云港）《中华人民共和国非物质文化遗产法》第四条规定：“保护非物质文化遗产，应当注重其真实性、整体性和传承性，有利于增强中华民族的文化认同，有利于维护国家统一和民族团结，有利于促进社会和谐和可持续发展。”该规定强调了（　　）</a:t>
            </a:r>
            <a:endParaRPr lang="zh-CN" altLang="en-US" sz="2800" b="1" kern="0" noProof="0" dirty="0">
              <a:ln>
                <a:noFill/>
              </a:ln>
              <a:solidFill>
                <a:prstClr val="black">
                  <a:lumMod val="75000"/>
                  <a:lumOff val="25000"/>
                </a:prstClr>
              </a:solidFill>
              <a:effectLst/>
              <a:uLnTx/>
              <a:uFillTx/>
              <a:latin typeface="楷体" panose="02010609060101010101" pitchFamily="49" charset="-122"/>
              <a:ea typeface="楷体" panose="02010609060101010101" pitchFamily="49" charset="-122"/>
              <a:cs typeface="楷体" panose="02010609060101010101" pitchFamily="49" charset="-122"/>
            </a:endParaRPr>
          </a:p>
          <a:p>
            <a:pPr marL="173355" algn="just">
              <a:lnSpc>
                <a:spcPct val="100000"/>
              </a:lnSpc>
              <a:buClrTx/>
              <a:buSzTx/>
              <a:buNone/>
            </a:pPr>
            <a:r>
              <a:rPr lang="zh-CN" altLang="en-US" sz="2800" b="1" kern="0" noProof="0" dirty="0">
                <a:ln>
                  <a:noFill/>
                </a:ln>
                <a:solidFill>
                  <a:prstClr val="black">
                    <a:lumMod val="75000"/>
                    <a:lumOff val="25000"/>
                  </a:prstClr>
                </a:solidFill>
                <a:effectLst/>
                <a:uLnTx/>
                <a:uFillTx/>
                <a:latin typeface="楷体" panose="02010609060101010101" pitchFamily="49" charset="-122"/>
                <a:ea typeface="楷体" panose="02010609060101010101" pitchFamily="49" charset="-122"/>
                <a:cs typeface="楷体" panose="02010609060101010101" pitchFamily="49" charset="-122"/>
              </a:rPr>
              <a:t>①保护非物质文化遗产的要求</a:t>
            </a:r>
            <a:endParaRPr lang="zh-CN" altLang="en-US" sz="2800" b="1" kern="0" noProof="0" dirty="0">
              <a:ln>
                <a:noFill/>
              </a:ln>
              <a:solidFill>
                <a:prstClr val="black">
                  <a:lumMod val="75000"/>
                  <a:lumOff val="25000"/>
                </a:prstClr>
              </a:solidFill>
              <a:effectLst/>
              <a:uLnTx/>
              <a:uFillTx/>
              <a:latin typeface="楷体" panose="02010609060101010101" pitchFamily="49" charset="-122"/>
              <a:ea typeface="楷体" panose="02010609060101010101" pitchFamily="49" charset="-122"/>
              <a:cs typeface="楷体" panose="02010609060101010101" pitchFamily="49" charset="-122"/>
            </a:endParaRPr>
          </a:p>
          <a:p>
            <a:pPr marL="173355" algn="just">
              <a:lnSpc>
                <a:spcPct val="100000"/>
              </a:lnSpc>
              <a:buClrTx/>
              <a:buSzTx/>
              <a:buNone/>
            </a:pPr>
            <a:r>
              <a:rPr lang="zh-CN" altLang="en-US" sz="2800" b="1" kern="0" noProof="0" dirty="0">
                <a:ln>
                  <a:noFill/>
                </a:ln>
                <a:solidFill>
                  <a:prstClr val="black">
                    <a:lumMod val="75000"/>
                    <a:lumOff val="25000"/>
                  </a:prstClr>
                </a:solidFill>
                <a:effectLst/>
                <a:uLnTx/>
                <a:uFillTx/>
                <a:latin typeface="楷体" panose="02010609060101010101" pitchFamily="49" charset="-122"/>
                <a:ea typeface="楷体" panose="02010609060101010101" pitchFamily="49" charset="-122"/>
                <a:cs typeface="楷体" panose="02010609060101010101" pitchFamily="49" charset="-122"/>
              </a:rPr>
              <a:t>②非物质文化遗产是中华文化的精髓</a:t>
            </a:r>
            <a:endParaRPr lang="zh-CN" altLang="en-US" sz="2800" b="1" kern="0" noProof="0" dirty="0">
              <a:ln>
                <a:noFill/>
              </a:ln>
              <a:solidFill>
                <a:prstClr val="black">
                  <a:lumMod val="75000"/>
                  <a:lumOff val="25000"/>
                </a:prstClr>
              </a:solidFill>
              <a:effectLst/>
              <a:uLnTx/>
              <a:uFillTx/>
              <a:latin typeface="楷体" panose="02010609060101010101" pitchFamily="49" charset="-122"/>
              <a:ea typeface="楷体" panose="02010609060101010101" pitchFamily="49" charset="-122"/>
              <a:cs typeface="楷体" panose="02010609060101010101" pitchFamily="49" charset="-122"/>
            </a:endParaRPr>
          </a:p>
          <a:p>
            <a:pPr marL="173355" algn="just">
              <a:lnSpc>
                <a:spcPct val="100000"/>
              </a:lnSpc>
              <a:buClrTx/>
              <a:buSzTx/>
              <a:buNone/>
            </a:pPr>
            <a:r>
              <a:rPr lang="zh-CN" altLang="en-US" sz="2800" b="1" kern="0" noProof="0" dirty="0">
                <a:ln>
                  <a:noFill/>
                </a:ln>
                <a:solidFill>
                  <a:prstClr val="black">
                    <a:lumMod val="75000"/>
                    <a:lumOff val="25000"/>
                  </a:prstClr>
                </a:solidFill>
                <a:effectLst/>
                <a:uLnTx/>
                <a:uFillTx/>
                <a:latin typeface="楷体" panose="02010609060101010101" pitchFamily="49" charset="-122"/>
                <a:ea typeface="楷体" panose="02010609060101010101" pitchFamily="49" charset="-122"/>
                <a:cs typeface="楷体" panose="02010609060101010101" pitchFamily="49" charset="-122"/>
              </a:rPr>
              <a:t>③保护非物质文化遗产的意义</a:t>
            </a:r>
            <a:endParaRPr lang="zh-CN" altLang="en-US" sz="2800" b="1" kern="0" noProof="0" dirty="0">
              <a:ln>
                <a:noFill/>
              </a:ln>
              <a:solidFill>
                <a:prstClr val="black">
                  <a:lumMod val="75000"/>
                  <a:lumOff val="25000"/>
                </a:prstClr>
              </a:solidFill>
              <a:effectLst/>
              <a:uLnTx/>
              <a:uFillTx/>
              <a:latin typeface="楷体" panose="02010609060101010101" pitchFamily="49" charset="-122"/>
              <a:ea typeface="楷体" panose="02010609060101010101" pitchFamily="49" charset="-122"/>
              <a:cs typeface="楷体" panose="02010609060101010101" pitchFamily="49" charset="-122"/>
            </a:endParaRPr>
          </a:p>
          <a:p>
            <a:pPr marL="173355" algn="just">
              <a:lnSpc>
                <a:spcPct val="100000"/>
              </a:lnSpc>
              <a:buClrTx/>
              <a:buSzTx/>
              <a:buNone/>
            </a:pPr>
            <a:r>
              <a:rPr lang="zh-CN" altLang="en-US" sz="2800" b="1" kern="0" noProof="0" dirty="0">
                <a:ln>
                  <a:noFill/>
                </a:ln>
                <a:solidFill>
                  <a:prstClr val="black">
                    <a:lumMod val="75000"/>
                    <a:lumOff val="25000"/>
                  </a:prstClr>
                </a:solidFill>
                <a:effectLst/>
                <a:uLnTx/>
                <a:uFillTx/>
                <a:latin typeface="楷体" panose="02010609060101010101" pitchFamily="49" charset="-122"/>
                <a:ea typeface="楷体" panose="02010609060101010101" pitchFamily="49" charset="-122"/>
                <a:cs typeface="楷体" panose="02010609060101010101" pitchFamily="49" charset="-122"/>
              </a:rPr>
              <a:t>④非物质文化遗产是民族精神的核心</a:t>
            </a:r>
            <a:endParaRPr lang="zh-CN" altLang="en-US" sz="2800" b="1" kern="0" noProof="0" dirty="0">
              <a:ln>
                <a:noFill/>
              </a:ln>
              <a:solidFill>
                <a:prstClr val="black">
                  <a:lumMod val="75000"/>
                  <a:lumOff val="25000"/>
                </a:prstClr>
              </a:solidFill>
              <a:effectLst/>
              <a:uLnTx/>
              <a:uFillTx/>
              <a:latin typeface="楷体" panose="02010609060101010101" pitchFamily="49" charset="-122"/>
              <a:ea typeface="楷体" panose="02010609060101010101" pitchFamily="49" charset="-122"/>
              <a:cs typeface="楷体" panose="02010609060101010101" pitchFamily="49" charset="-122"/>
            </a:endParaRPr>
          </a:p>
          <a:p>
            <a:pPr marL="173355" algn="just">
              <a:lnSpc>
                <a:spcPct val="100000"/>
              </a:lnSpc>
              <a:buClrTx/>
              <a:buSzTx/>
              <a:buNone/>
            </a:pPr>
            <a:r>
              <a:rPr lang="zh-CN" altLang="en-US" sz="2800" b="1" kern="0" noProof="0" dirty="0">
                <a:ln>
                  <a:noFill/>
                </a:ln>
                <a:solidFill>
                  <a:prstClr val="black">
                    <a:lumMod val="75000"/>
                    <a:lumOff val="25000"/>
                  </a:prstClr>
                </a:solidFill>
                <a:effectLst/>
                <a:uLnTx/>
                <a:uFillTx/>
                <a:latin typeface="楷体" panose="02010609060101010101" pitchFamily="49" charset="-122"/>
                <a:ea typeface="楷体" panose="02010609060101010101" pitchFamily="49" charset="-122"/>
                <a:cs typeface="楷体" panose="02010609060101010101" pitchFamily="49" charset="-122"/>
              </a:rPr>
              <a:t>A．①③	B．①④	C．②③	D．②④</a:t>
            </a:r>
            <a:endParaRPr lang="zh-CN" altLang="en-US" sz="2800" b="1" kern="0" noProof="0" dirty="0">
              <a:ln>
                <a:noFill/>
              </a:ln>
              <a:solidFill>
                <a:prstClr val="black">
                  <a:lumMod val="75000"/>
                  <a:lumOff val="25000"/>
                </a:prstClr>
              </a:solidFill>
              <a:effectLst/>
              <a:uLnTx/>
              <a:uFillTx/>
              <a:latin typeface="楷体" panose="02010609060101010101" pitchFamily="49" charset="-122"/>
              <a:ea typeface="楷体" panose="02010609060101010101" pitchFamily="49" charset="-122"/>
              <a:cs typeface="楷体" panose="02010609060101010101" pitchFamily="49" charset="-122"/>
            </a:endParaRPr>
          </a:p>
        </p:txBody>
      </p:sp>
      <p:sp>
        <p:nvSpPr>
          <p:cNvPr id="7" name="矩形 6"/>
          <p:cNvSpPr/>
          <p:nvPr/>
        </p:nvSpPr>
        <p:spPr>
          <a:xfrm>
            <a:off x="9106631" y="2538415"/>
            <a:ext cx="1142414" cy="1568450"/>
          </a:xfrm>
          <a:prstGeom prst="rect">
            <a:avLst/>
          </a:prstGeom>
        </p:spPr>
        <p:txBody>
          <a:bodyPr wrap="square">
            <a:spAutoFit/>
          </a:bodyPr>
          <a:lstStyle/>
          <a:p>
            <a:pPr algn="ctr" defTabSz="457200">
              <a:defRPr/>
            </a:pPr>
            <a:r>
              <a:rPr lang="en-US" sz="9600" b="1" dirty="0">
                <a:solidFill>
                  <a:srgbClr val="FF0000"/>
                </a:solidFill>
                <a:latin typeface="Times New Roman" panose="02020603050405020304"/>
                <a:ea typeface="微软雅黑" panose="020B0503020204020204" pitchFamily="34" charset="-122"/>
                <a:cs typeface="Times New Roman" panose="02020603050405020304"/>
              </a:rPr>
              <a:t>A</a:t>
            </a:r>
            <a:endParaRPr lang="zh-CN" altLang="en-US" sz="7200" dirty="0">
              <a:solidFill>
                <a:srgbClr val="FF0000"/>
              </a:solidFill>
              <a:latin typeface="华文中宋" panose="02010600040101010101" pitchFamily="2" charset="-122"/>
              <a:ea typeface="华文中宋" panose="02010600040101010101" pitchFamily="2" charset="-122"/>
            </a:endParaRPr>
          </a:p>
        </p:txBody>
      </p:sp>
      <p:sp>
        <p:nvSpPr>
          <p:cNvPr id="8" name="矩形 7"/>
          <p:cNvSpPr/>
          <p:nvPr/>
        </p:nvSpPr>
        <p:spPr>
          <a:xfrm>
            <a:off x="507519" y="208100"/>
            <a:ext cx="2230970" cy="645160"/>
          </a:xfrm>
          <a:prstGeom prst="rect">
            <a:avLst/>
          </a:prstGeom>
        </p:spPr>
        <p:txBody>
          <a:bodyPr wrap="square">
            <a:spAutoFit/>
          </a:bodyPr>
          <a:lstStyle/>
          <a:p>
            <a:pPr lvl="0" algn="ctr" defTabSz="913765">
              <a:spcBef>
                <a:spcPts val="1005"/>
              </a:spcBef>
              <a:buClrTx/>
              <a:buSzTx/>
              <a:buFontTx/>
              <a:defRPr/>
            </a:pPr>
            <a:r>
              <a:rPr lang="zh-CN" altLang="en-US" sz="3200" b="1" dirty="0">
                <a:solidFill>
                  <a:srgbClr val="0070C0"/>
                </a:solidFill>
                <a:latin typeface="微软雅黑" panose="020B0503020204020204" pitchFamily="34" charset="-122"/>
                <a:ea typeface="微软雅黑" panose="020B0503020204020204" pitchFamily="34" charset="-122"/>
                <a:sym typeface="+mn-ea"/>
              </a:rPr>
              <a:t>课堂练习</a:t>
            </a:r>
            <a:endParaRPr lang="zh-CN" altLang="en-US" sz="3200" b="1" dirty="0">
              <a:solidFill>
                <a:srgbClr val="0070C0"/>
              </a:solidFill>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122555" y="5365750"/>
            <a:ext cx="11713845" cy="1476375"/>
          </a:xfrm>
          <a:prstGeom prst="rect">
            <a:avLst/>
          </a:prstGeom>
          <a:noFill/>
          <a:ln w="9525">
            <a:noFill/>
          </a:ln>
        </p:spPr>
        <p:txBody>
          <a:bodyPr wrap="square">
            <a:spAutoFit/>
          </a:bodyPr>
          <a:p>
            <a:pPr indent="0"/>
            <a:r>
              <a:rPr lang="zh-CN" b="0">
                <a:solidFill>
                  <a:srgbClr val="0000FF"/>
                </a:solidFill>
                <a:latin typeface="Times New Roman" panose="02020603050405020304" pitchFamily="18" charset="0"/>
                <a:ea typeface="新宋体" panose="02010609030101010101" charset="-122"/>
              </a:rPr>
              <a:t>【解答】</a:t>
            </a:r>
            <a:r>
              <a:rPr lang="zh-CN" b="0">
                <a:latin typeface="Times New Roman" panose="02020603050405020304" pitchFamily="18" charset="0"/>
                <a:ea typeface="新宋体" panose="02010609030101010101" charset="-122"/>
              </a:rPr>
              <a:t>题干中“保护非物质文化遗产，应当注重其真实性、整体性和传承性”强调了保护非物质文化遗产的要求，故</a:t>
            </a:r>
            <a:r>
              <a:rPr lang="en-US" b="0">
                <a:latin typeface="Times New Roman" panose="02020603050405020304" pitchFamily="18" charset="0"/>
              </a:rPr>
              <a:t>①</a:t>
            </a:r>
            <a:r>
              <a:rPr lang="zh-CN" b="0">
                <a:latin typeface="Times New Roman" panose="02020603050405020304" pitchFamily="18" charset="0"/>
                <a:ea typeface="新宋体" panose="02010609030101010101" charset="-122"/>
              </a:rPr>
              <a:t>符合题意；中华传统美德是中华文化的精髓，故</a:t>
            </a:r>
            <a:r>
              <a:rPr lang="en-US" b="0">
                <a:latin typeface="Times New Roman" panose="02020603050405020304" pitchFamily="18" charset="0"/>
              </a:rPr>
              <a:t>②</a:t>
            </a:r>
            <a:r>
              <a:rPr lang="zh-CN" b="0">
                <a:latin typeface="Times New Roman" panose="02020603050405020304" pitchFamily="18" charset="0"/>
                <a:ea typeface="新宋体" panose="02010609030101010101" charset="-122"/>
              </a:rPr>
              <a:t>说法错误；题干中“保护非物质文化遗产，有利于增强中华民族的文化认同，有利于维护国家统一和民族团结，有利于促进社会和谐和可持续发展”强调了保护非物质文化遗产的意义，故</a:t>
            </a:r>
            <a:r>
              <a:rPr lang="en-US" b="0">
                <a:latin typeface="Times New Roman" panose="02020603050405020304" pitchFamily="18" charset="0"/>
              </a:rPr>
              <a:t>③</a:t>
            </a:r>
            <a:r>
              <a:rPr lang="zh-CN" b="0">
                <a:latin typeface="Times New Roman" panose="02020603050405020304" pitchFamily="18" charset="0"/>
                <a:ea typeface="新宋体" panose="02010609030101010101" charset="-122"/>
              </a:rPr>
              <a:t>符合题意；爱国主义是民族精神的核心，故</a:t>
            </a:r>
            <a:r>
              <a:rPr lang="en-US" b="0">
                <a:latin typeface="Times New Roman" panose="02020603050405020304" pitchFamily="18" charset="0"/>
              </a:rPr>
              <a:t>④</a:t>
            </a:r>
            <a:r>
              <a:rPr lang="zh-CN" b="0">
                <a:latin typeface="Times New Roman" panose="02020603050405020304" pitchFamily="18" charset="0"/>
                <a:ea typeface="新宋体" panose="02010609030101010101" charset="-122"/>
              </a:rPr>
              <a:t>说法错误。故选：</a:t>
            </a:r>
            <a:r>
              <a:rPr lang="en-US" b="0">
                <a:latin typeface="Times New Roman" panose="02020603050405020304" pitchFamily="18" charset="0"/>
              </a:rPr>
              <a:t>A</a:t>
            </a:r>
            <a:r>
              <a:rPr lang="zh-CN" b="0">
                <a:latin typeface="Times New Roman" panose="02020603050405020304" pitchFamily="18" charset="0"/>
                <a:ea typeface="新宋体" panose="02010609030101010101" charset="-122"/>
              </a:rPr>
              <a:t>。</a:t>
            </a:r>
            <a:endParaRPr lang="zh-CN" altLang="en-US" b="0">
              <a:latin typeface="Times New Roman" panose="02020603050405020304" pitchFamily="18" charset="0"/>
              <a:ea typeface="新宋体" panose="0201060903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7" grpId="0"/>
      <p:bldP spid="7"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09869" y="812521"/>
            <a:ext cx="11705941" cy="4034859"/>
          </a:xfrm>
          <a:prstGeom prst="roundRect">
            <a:avLst>
              <a:gd name="adj" fmla="val 1803"/>
            </a:avLst>
          </a:prstGeom>
          <a:noFill/>
          <a:ln w="12700">
            <a:noFill/>
            <a:prstDash val="sysDash"/>
          </a:ln>
        </p:spPr>
        <p:txBody>
          <a:bodyPr wrap="square" rtlCol="0">
            <a:spAutoFit/>
          </a:bodyPr>
          <a:lstStyle>
            <a:defPPr>
              <a:defRPr lang="en-US"/>
            </a:defPPr>
            <a:lvl1pPr>
              <a:lnSpc>
                <a:spcPct val="130000"/>
              </a:lnSpc>
              <a:spcAft>
                <a:spcPts val="900"/>
              </a:spcAft>
              <a:defRPr sz="2000">
                <a:solidFill>
                  <a:schemeClr val="tx1">
                    <a:lumMod val="75000"/>
                    <a:lumOff val="25000"/>
                  </a:schemeClr>
                </a:solidFill>
                <a:latin typeface="华文中宋" panose="02010600040101010101" pitchFamily="2" charset="-122"/>
                <a:ea typeface="华文中宋" panose="02010600040101010101" pitchFamily="2" charset="-122"/>
              </a:defRPr>
            </a:lvl1pPr>
          </a:lstStyle>
          <a:p>
            <a:pPr marL="173355" algn="just">
              <a:lnSpc>
                <a:spcPct val="100000"/>
              </a:lnSpc>
              <a:buClrTx/>
              <a:buSzTx/>
              <a:buNone/>
            </a:pPr>
            <a:r>
              <a:rPr kumimoji="0" lang="en-US" altLang="zh-CN" sz="2400" b="1" i="0" u="none" strike="noStrike" kern="0" cap="none" spc="0" normalizeH="0" baseline="0" noProof="0" dirty="0">
                <a:ln>
                  <a:noFill/>
                </a:ln>
                <a:solidFill>
                  <a:prstClr val="black">
                    <a:lumMod val="75000"/>
                    <a:lumOff val="25000"/>
                  </a:prstClr>
                </a:solidFill>
                <a:effectLst/>
                <a:uLnTx/>
                <a:uFillTx/>
                <a:latin typeface="楷体" panose="02010609060101010101" pitchFamily="49" charset="-122"/>
                <a:ea typeface="楷体" panose="02010609060101010101" pitchFamily="49" charset="-122"/>
                <a:cs typeface="楷体" panose="02010609060101010101" pitchFamily="49" charset="-122"/>
              </a:rPr>
              <a:t>5</a:t>
            </a:r>
            <a:r>
              <a:rPr kumimoji="0" lang="zh-CN" altLang="en-US" sz="2400" b="1" i="0" u="none" strike="noStrike" kern="0" cap="none" spc="0" normalizeH="0" baseline="0" noProof="0" dirty="0">
                <a:ln>
                  <a:noFill/>
                </a:ln>
                <a:solidFill>
                  <a:prstClr val="black">
                    <a:lumMod val="75000"/>
                    <a:lumOff val="25000"/>
                  </a:prstClr>
                </a:solidFill>
                <a:effectLst/>
                <a:uLnTx/>
                <a:uFillTx/>
                <a:latin typeface="楷体" panose="02010609060101010101" pitchFamily="49" charset="-122"/>
                <a:ea typeface="楷体" panose="02010609060101010101" pitchFamily="49" charset="-122"/>
                <a:cs typeface="楷体" panose="02010609060101010101" pitchFamily="49" charset="-122"/>
              </a:rPr>
              <a:t>．（2023•泰安）一方水土养一方人，齐鲁大地不断涌现凡人善举。泰安勇救落水群众的烈士李林雨、青岛跳海救人的“蓝衣大哥”刘磊、临沂接亲路上“顺路”救火的新郎刘纪元……一个个平凡的“好人”用不平凡的事迹，书写和诠释着生命应有的厚度和美德内含的能量。他们的行为（　　）</a:t>
            </a:r>
            <a:endParaRPr kumimoji="0" lang="zh-CN" altLang="en-US" sz="2400" b="1" i="0" u="none" strike="noStrike" kern="0" cap="none" spc="0" normalizeH="0" baseline="0" noProof="0" dirty="0">
              <a:ln>
                <a:noFill/>
              </a:ln>
              <a:solidFill>
                <a:prstClr val="black">
                  <a:lumMod val="75000"/>
                  <a:lumOff val="25000"/>
                </a:prstClr>
              </a:solidFill>
              <a:effectLst/>
              <a:uLnTx/>
              <a:uFillTx/>
              <a:latin typeface="楷体" panose="02010609060101010101" pitchFamily="49" charset="-122"/>
              <a:ea typeface="楷体" panose="02010609060101010101" pitchFamily="49" charset="-122"/>
              <a:cs typeface="楷体" panose="02010609060101010101" pitchFamily="49" charset="-122"/>
            </a:endParaRPr>
          </a:p>
          <a:p>
            <a:pPr marL="173355" algn="just">
              <a:lnSpc>
                <a:spcPct val="100000"/>
              </a:lnSpc>
              <a:buClrTx/>
              <a:buSzTx/>
              <a:buNone/>
            </a:pPr>
            <a:r>
              <a:rPr kumimoji="0" lang="zh-CN" altLang="en-US" sz="2400" b="1" i="0" u="none" strike="noStrike" kern="0" cap="none" spc="0" normalizeH="0" baseline="0" noProof="0" dirty="0">
                <a:ln>
                  <a:noFill/>
                </a:ln>
                <a:solidFill>
                  <a:prstClr val="black">
                    <a:lumMod val="75000"/>
                    <a:lumOff val="25000"/>
                  </a:prstClr>
                </a:solidFill>
                <a:effectLst/>
                <a:uLnTx/>
                <a:uFillTx/>
                <a:latin typeface="楷体" panose="02010609060101010101" pitchFamily="49" charset="-122"/>
                <a:ea typeface="楷体" panose="02010609060101010101" pitchFamily="49" charset="-122"/>
                <a:cs typeface="楷体" panose="02010609060101010101" pitchFamily="49" charset="-122"/>
              </a:rPr>
              <a:t>①弘扬了中华民族的传统美德</a:t>
            </a:r>
            <a:endParaRPr kumimoji="0" lang="zh-CN" altLang="en-US" sz="2400" b="1" i="0" u="none" strike="noStrike" kern="0" cap="none" spc="0" normalizeH="0" baseline="0" noProof="0" dirty="0">
              <a:ln>
                <a:noFill/>
              </a:ln>
              <a:solidFill>
                <a:prstClr val="black">
                  <a:lumMod val="75000"/>
                  <a:lumOff val="25000"/>
                </a:prstClr>
              </a:solidFill>
              <a:effectLst/>
              <a:uLnTx/>
              <a:uFillTx/>
              <a:latin typeface="楷体" panose="02010609060101010101" pitchFamily="49" charset="-122"/>
              <a:ea typeface="楷体" panose="02010609060101010101" pitchFamily="49" charset="-122"/>
              <a:cs typeface="楷体" panose="02010609060101010101" pitchFamily="49" charset="-122"/>
            </a:endParaRPr>
          </a:p>
          <a:p>
            <a:pPr marL="173355" algn="just">
              <a:lnSpc>
                <a:spcPct val="100000"/>
              </a:lnSpc>
              <a:buClrTx/>
              <a:buSzTx/>
              <a:buNone/>
            </a:pPr>
            <a:r>
              <a:rPr kumimoji="0" lang="zh-CN" altLang="en-US" sz="2400" b="1" i="0" u="none" strike="noStrike" kern="0" cap="none" spc="0" normalizeH="0" baseline="0" noProof="0" dirty="0">
                <a:ln>
                  <a:noFill/>
                </a:ln>
                <a:solidFill>
                  <a:prstClr val="black">
                    <a:lumMod val="75000"/>
                    <a:lumOff val="25000"/>
                  </a:prstClr>
                </a:solidFill>
                <a:effectLst/>
                <a:uLnTx/>
                <a:uFillTx/>
                <a:latin typeface="楷体" panose="02010609060101010101" pitchFamily="49" charset="-122"/>
                <a:ea typeface="楷体" panose="02010609060101010101" pitchFamily="49" charset="-122"/>
                <a:cs typeface="楷体" panose="02010609060101010101" pitchFamily="49" charset="-122"/>
              </a:rPr>
              <a:t>②是积极践行社会主义核心价值观的表现</a:t>
            </a:r>
            <a:endParaRPr kumimoji="0" lang="zh-CN" altLang="en-US" sz="2400" b="1" i="0" u="none" strike="noStrike" kern="0" cap="none" spc="0" normalizeH="0" baseline="0" noProof="0" dirty="0">
              <a:ln>
                <a:noFill/>
              </a:ln>
              <a:solidFill>
                <a:prstClr val="black">
                  <a:lumMod val="75000"/>
                  <a:lumOff val="25000"/>
                </a:prstClr>
              </a:solidFill>
              <a:effectLst/>
              <a:uLnTx/>
              <a:uFillTx/>
              <a:latin typeface="楷体" panose="02010609060101010101" pitchFamily="49" charset="-122"/>
              <a:ea typeface="楷体" panose="02010609060101010101" pitchFamily="49" charset="-122"/>
              <a:cs typeface="楷体" panose="02010609060101010101" pitchFamily="49" charset="-122"/>
            </a:endParaRPr>
          </a:p>
          <a:p>
            <a:pPr marL="173355" algn="just">
              <a:lnSpc>
                <a:spcPct val="100000"/>
              </a:lnSpc>
              <a:buClrTx/>
              <a:buSzTx/>
              <a:buNone/>
            </a:pPr>
            <a:r>
              <a:rPr kumimoji="0" lang="zh-CN" altLang="en-US" sz="2400" b="1" i="0" u="none" strike="noStrike" kern="0" cap="none" spc="0" normalizeH="0" baseline="0" noProof="0" dirty="0">
                <a:ln>
                  <a:noFill/>
                </a:ln>
                <a:solidFill>
                  <a:prstClr val="black">
                    <a:lumMod val="75000"/>
                    <a:lumOff val="25000"/>
                  </a:prstClr>
                </a:solidFill>
                <a:effectLst/>
                <a:uLnTx/>
                <a:uFillTx/>
                <a:latin typeface="楷体" panose="02010609060101010101" pitchFamily="49" charset="-122"/>
                <a:ea typeface="楷体" panose="02010609060101010101" pitchFamily="49" charset="-122"/>
                <a:cs typeface="楷体" panose="02010609060101010101" pitchFamily="49" charset="-122"/>
              </a:rPr>
              <a:t>③弘扬了社会正气，传递了社会正能量</a:t>
            </a:r>
            <a:endParaRPr kumimoji="0" lang="zh-CN" altLang="en-US" sz="2400" b="1" i="0" u="none" strike="noStrike" kern="0" cap="none" spc="0" normalizeH="0" baseline="0" noProof="0" dirty="0">
              <a:ln>
                <a:noFill/>
              </a:ln>
              <a:solidFill>
                <a:prstClr val="black">
                  <a:lumMod val="75000"/>
                  <a:lumOff val="25000"/>
                </a:prstClr>
              </a:solidFill>
              <a:effectLst/>
              <a:uLnTx/>
              <a:uFillTx/>
              <a:latin typeface="楷体" panose="02010609060101010101" pitchFamily="49" charset="-122"/>
              <a:ea typeface="楷体" panose="02010609060101010101" pitchFamily="49" charset="-122"/>
              <a:cs typeface="楷体" panose="02010609060101010101" pitchFamily="49" charset="-122"/>
            </a:endParaRPr>
          </a:p>
          <a:p>
            <a:pPr marL="173355" algn="just">
              <a:lnSpc>
                <a:spcPct val="100000"/>
              </a:lnSpc>
              <a:buClrTx/>
              <a:buSzTx/>
              <a:buNone/>
            </a:pPr>
            <a:r>
              <a:rPr kumimoji="0" lang="zh-CN" altLang="en-US" sz="2400" b="1" i="0" u="none" strike="noStrike" kern="0" cap="none" spc="0" normalizeH="0" baseline="0" noProof="0" dirty="0">
                <a:ln>
                  <a:noFill/>
                </a:ln>
                <a:solidFill>
                  <a:prstClr val="black">
                    <a:lumMod val="75000"/>
                    <a:lumOff val="25000"/>
                  </a:prstClr>
                </a:solidFill>
                <a:effectLst/>
                <a:uLnTx/>
                <a:uFillTx/>
                <a:latin typeface="楷体" panose="02010609060101010101" pitchFamily="49" charset="-122"/>
                <a:ea typeface="楷体" panose="02010609060101010101" pitchFamily="49" charset="-122"/>
                <a:cs typeface="楷体" panose="02010609060101010101" pitchFamily="49" charset="-122"/>
              </a:rPr>
              <a:t>④目的是获得社会的赞誉，提高自己的知名度</a:t>
            </a:r>
            <a:endParaRPr kumimoji="0" lang="zh-CN" altLang="en-US" sz="2400" b="1" i="0" u="none" strike="noStrike" kern="0" cap="none" spc="0" normalizeH="0" baseline="0" noProof="0" dirty="0">
              <a:ln>
                <a:noFill/>
              </a:ln>
              <a:solidFill>
                <a:prstClr val="black">
                  <a:lumMod val="75000"/>
                  <a:lumOff val="25000"/>
                </a:prstClr>
              </a:solidFill>
              <a:effectLst/>
              <a:uLnTx/>
              <a:uFillTx/>
              <a:latin typeface="楷体" panose="02010609060101010101" pitchFamily="49" charset="-122"/>
              <a:ea typeface="楷体" panose="02010609060101010101" pitchFamily="49" charset="-122"/>
              <a:cs typeface="楷体" panose="02010609060101010101" pitchFamily="49" charset="-122"/>
            </a:endParaRPr>
          </a:p>
          <a:p>
            <a:pPr marL="173355" algn="just">
              <a:lnSpc>
                <a:spcPct val="100000"/>
              </a:lnSpc>
              <a:buClrTx/>
              <a:buSzTx/>
              <a:buNone/>
            </a:pPr>
            <a:r>
              <a:rPr kumimoji="0" lang="zh-CN" altLang="en-US" sz="2400" b="1" i="0" u="none" strike="noStrike" kern="0" cap="none" spc="0" normalizeH="0" baseline="0" noProof="0" dirty="0">
                <a:ln>
                  <a:noFill/>
                </a:ln>
                <a:solidFill>
                  <a:prstClr val="black">
                    <a:lumMod val="75000"/>
                    <a:lumOff val="25000"/>
                  </a:prstClr>
                </a:solidFill>
                <a:effectLst/>
                <a:uLnTx/>
                <a:uFillTx/>
                <a:latin typeface="楷体" panose="02010609060101010101" pitchFamily="49" charset="-122"/>
                <a:ea typeface="楷体" panose="02010609060101010101" pitchFamily="49" charset="-122"/>
                <a:cs typeface="楷体" panose="02010609060101010101" pitchFamily="49" charset="-122"/>
              </a:rPr>
              <a:t>A．②③④	B．①②③	C．①③④	D．①②④</a:t>
            </a:r>
            <a:endParaRPr kumimoji="0" lang="zh-CN" altLang="en-US" sz="2400" b="1" i="0" u="none" strike="noStrike" kern="0" cap="none" spc="0" normalizeH="0" baseline="0" noProof="0" dirty="0">
              <a:ln>
                <a:noFill/>
              </a:ln>
              <a:solidFill>
                <a:prstClr val="black">
                  <a:lumMod val="75000"/>
                  <a:lumOff val="25000"/>
                </a:prstClr>
              </a:solidFill>
              <a:effectLst/>
              <a:uLnTx/>
              <a:uFillTx/>
              <a:latin typeface="楷体" panose="02010609060101010101" pitchFamily="49" charset="-122"/>
              <a:ea typeface="楷体" panose="02010609060101010101" pitchFamily="49" charset="-122"/>
              <a:cs typeface="楷体" panose="02010609060101010101" pitchFamily="49" charset="-122"/>
            </a:endParaRPr>
          </a:p>
        </p:txBody>
      </p:sp>
      <p:sp>
        <p:nvSpPr>
          <p:cNvPr id="7" name="矩形 6"/>
          <p:cNvSpPr/>
          <p:nvPr/>
        </p:nvSpPr>
        <p:spPr>
          <a:xfrm>
            <a:off x="8838661" y="3096580"/>
            <a:ext cx="1142414" cy="1568450"/>
          </a:xfrm>
          <a:prstGeom prst="rect">
            <a:avLst/>
          </a:prstGeom>
        </p:spPr>
        <p:txBody>
          <a:bodyPr wrap="square">
            <a:spAutoFit/>
          </a:bodyPr>
          <a:lstStyle/>
          <a:p>
            <a:pPr algn="ctr" defTabSz="457200">
              <a:defRPr/>
            </a:pPr>
            <a:r>
              <a:rPr lang="en-US" sz="9600" b="1" dirty="0">
                <a:solidFill>
                  <a:srgbClr val="FF0000"/>
                </a:solidFill>
                <a:latin typeface="Times New Roman" panose="02020603050405020304"/>
                <a:ea typeface="微软雅黑" panose="020B0503020204020204" pitchFamily="34" charset="-122"/>
                <a:cs typeface="Times New Roman" panose="02020603050405020304"/>
              </a:rPr>
              <a:t>B</a:t>
            </a:r>
            <a:endParaRPr lang="zh-CN" altLang="en-US" sz="7200" dirty="0">
              <a:solidFill>
                <a:srgbClr val="FF0000"/>
              </a:solidFill>
              <a:latin typeface="华文中宋" panose="02010600040101010101" pitchFamily="2" charset="-122"/>
              <a:ea typeface="华文中宋" panose="02010600040101010101" pitchFamily="2" charset="-122"/>
            </a:endParaRPr>
          </a:p>
        </p:txBody>
      </p:sp>
      <p:sp>
        <p:nvSpPr>
          <p:cNvPr id="8" name="矩形 7"/>
          <p:cNvSpPr/>
          <p:nvPr/>
        </p:nvSpPr>
        <p:spPr>
          <a:xfrm>
            <a:off x="469419" y="208100"/>
            <a:ext cx="2230970" cy="583565"/>
          </a:xfrm>
          <a:prstGeom prst="rect">
            <a:avLst/>
          </a:prstGeom>
        </p:spPr>
        <p:txBody>
          <a:bodyPr wrap="square">
            <a:spAutoFit/>
          </a:bodyPr>
          <a:lstStyle/>
          <a:p>
            <a:pPr algn="ctr" defTabSz="913765">
              <a:spcBef>
                <a:spcPts val="1005"/>
              </a:spcBef>
              <a:buClrTx/>
              <a:buSzTx/>
              <a:buFontTx/>
              <a:defRPr/>
            </a:pPr>
            <a:r>
              <a:rPr lang="zh-CN" altLang="en-US" sz="3200" b="1" dirty="0">
                <a:solidFill>
                  <a:srgbClr val="0070C0"/>
                </a:solidFill>
                <a:latin typeface="微软雅黑" panose="020B0503020204020204" pitchFamily="34" charset="-122"/>
                <a:ea typeface="微软雅黑" panose="020B0503020204020204" pitchFamily="34" charset="-122"/>
              </a:rPr>
              <a:t>课堂练习</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200660" y="5086985"/>
            <a:ext cx="11809730" cy="1322070"/>
          </a:xfrm>
          <a:prstGeom prst="rect">
            <a:avLst/>
          </a:prstGeom>
          <a:noFill/>
          <a:ln w="9525">
            <a:noFill/>
          </a:ln>
        </p:spPr>
        <p:txBody>
          <a:bodyPr wrap="square">
            <a:spAutoFit/>
          </a:bodyPr>
          <a:p>
            <a:pPr indent="0"/>
            <a:r>
              <a:rPr lang="zh-CN" sz="2000" b="0">
                <a:solidFill>
                  <a:srgbClr val="0000FF"/>
                </a:solidFill>
                <a:latin typeface="Times New Roman" panose="02020603050405020304" pitchFamily="18" charset="0"/>
                <a:ea typeface="新宋体" panose="02010609030101010101" charset="-122"/>
              </a:rPr>
              <a:t>【解答】</a:t>
            </a:r>
            <a:r>
              <a:rPr lang="zh-CN" sz="2000" b="0">
                <a:latin typeface="Times New Roman" panose="02020603050405020304" pitchFamily="18" charset="0"/>
                <a:ea typeface="新宋体" panose="02010609030101010101" charset="-122"/>
              </a:rPr>
              <a:t>题干中的人物事迹体现了他们弘扬社会正气，传递了社会正能量，弘扬中华民族传统美德，以实际行动践行社会主义核心价值观，</a:t>
            </a:r>
            <a:r>
              <a:rPr lang="en-US" sz="2000" b="0">
                <a:latin typeface="Times New Roman" panose="02020603050405020304" pitchFamily="18" charset="0"/>
              </a:rPr>
              <a:t>①②③</a:t>
            </a:r>
            <a:r>
              <a:rPr lang="zh-CN" sz="2000" b="0">
                <a:latin typeface="Times New Roman" panose="02020603050405020304" pitchFamily="18" charset="0"/>
                <a:ea typeface="新宋体" panose="02010609030101010101" charset="-122"/>
              </a:rPr>
              <a:t>说法正确；</a:t>
            </a:r>
            <a:r>
              <a:rPr lang="en-US" sz="2000" b="0">
                <a:latin typeface="Times New Roman" panose="02020603050405020304" pitchFamily="18" charset="0"/>
              </a:rPr>
              <a:t>④</a:t>
            </a:r>
            <a:r>
              <a:rPr lang="zh-CN" sz="2000" b="0">
                <a:latin typeface="Times New Roman" panose="02020603050405020304" pitchFamily="18" charset="0"/>
                <a:ea typeface="新宋体" panose="02010609030101010101" charset="-122"/>
              </a:rPr>
              <a:t>说法错误，他们是无私奉献，并不是为了获得社会的赞誉，也不是为了提高自己的知名度。故选：</a:t>
            </a:r>
            <a:r>
              <a:rPr lang="en-US" sz="2000" b="0">
                <a:latin typeface="Times New Roman" panose="02020603050405020304" pitchFamily="18" charset="0"/>
              </a:rPr>
              <a:t>B</a:t>
            </a:r>
            <a:r>
              <a:rPr lang="zh-CN" sz="2000" b="0">
                <a:latin typeface="Times New Roman" panose="02020603050405020304" pitchFamily="18" charset="0"/>
                <a:ea typeface="新宋体" panose="02010609030101010101" charset="-122"/>
              </a:rPr>
              <a:t>。</a:t>
            </a:r>
            <a:endParaRPr lang="zh-CN" altLang="en-US" sz="2000" b="0">
              <a:latin typeface="Times New Roman" panose="02020603050405020304" pitchFamily="18" charset="0"/>
              <a:ea typeface="新宋体" panose="0201060903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7" grpId="0"/>
      <p:bldP spid="7"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1" cstate="screen"/>
          <a:srcRect/>
          <a:stretch>
            <a:fillRect/>
          </a:stretch>
        </p:blipFill>
        <p:spPr>
          <a:xfrm>
            <a:off x="8439150" y="1"/>
            <a:ext cx="3746552" cy="2266950"/>
          </a:xfrm>
          <a:prstGeom prst="rect">
            <a:avLst/>
          </a:prstGeom>
        </p:spPr>
      </p:pic>
      <p:grpSp>
        <p:nvGrpSpPr>
          <p:cNvPr id="2" name="组合 49"/>
          <p:cNvGrpSpPr/>
          <p:nvPr/>
        </p:nvGrpSpPr>
        <p:grpSpPr>
          <a:xfrm>
            <a:off x="2037901" y="1558006"/>
            <a:ext cx="8128991" cy="1865900"/>
            <a:chOff x="2660252" y="1325270"/>
            <a:chExt cx="8128991" cy="1865900"/>
          </a:xfrm>
        </p:grpSpPr>
        <p:pic>
          <p:nvPicPr>
            <p:cNvPr id="45" name="图片 44"/>
            <p:cNvPicPr>
              <a:picLocks noChangeAspect="1"/>
            </p:cNvPicPr>
            <p:nvPr/>
          </p:nvPicPr>
          <p:blipFill rotWithShape="1">
            <a:blip r:embed="rId2" cstate="screen"/>
            <a:srcRect/>
            <a:stretch>
              <a:fillRect/>
            </a:stretch>
          </p:blipFill>
          <p:spPr>
            <a:xfrm>
              <a:off x="5089789" y="1446872"/>
              <a:ext cx="381911" cy="1107996"/>
            </a:xfrm>
            <a:prstGeom prst="rect">
              <a:avLst/>
            </a:prstGeom>
          </p:spPr>
        </p:pic>
        <p:pic>
          <p:nvPicPr>
            <p:cNvPr id="43" name="图片 42"/>
            <p:cNvPicPr>
              <a:picLocks noChangeAspect="1"/>
            </p:cNvPicPr>
            <p:nvPr/>
          </p:nvPicPr>
          <p:blipFill>
            <a:blip r:embed="rId3" cstate="screen"/>
            <a:stretch>
              <a:fillRect/>
            </a:stretch>
          </p:blipFill>
          <p:spPr>
            <a:xfrm>
              <a:off x="8961457" y="1325270"/>
              <a:ext cx="1827786" cy="1290780"/>
            </a:xfrm>
            <a:prstGeom prst="rect">
              <a:avLst/>
            </a:prstGeom>
          </p:spPr>
        </p:pic>
        <p:sp>
          <p:nvSpPr>
            <p:cNvPr id="26" name="矩形 25"/>
            <p:cNvSpPr/>
            <p:nvPr/>
          </p:nvSpPr>
          <p:spPr>
            <a:xfrm>
              <a:off x="2942688" y="1867731"/>
              <a:ext cx="7261209" cy="1323439"/>
            </a:xfrm>
            <a:prstGeom prst="rect">
              <a:avLst/>
            </a:prstGeom>
          </p:spPr>
          <p:txBody>
            <a:bodyPr wrap="square">
              <a:spAutoFit/>
            </a:bodyPr>
            <a:lstStyle/>
            <a:p>
              <a:pPr lvl="0" algn="ctr"/>
              <a:r>
                <a:rPr lang="zh-CN" altLang="en-US" sz="8000" b="1" spc="600" dirty="0">
                  <a:gradFill>
                    <a:gsLst>
                      <a:gs pos="0">
                        <a:srgbClr val="E81E17"/>
                      </a:gs>
                      <a:gs pos="62000">
                        <a:srgbClr val="B91D21"/>
                      </a:gs>
                      <a:gs pos="100000">
                        <a:srgbClr val="E81E17">
                          <a:lumMod val="75000"/>
                        </a:srgbClr>
                      </a:gs>
                    </a:gsLst>
                    <a:lin ang="5400000" scaled="1"/>
                  </a:gradFill>
                  <a:latin typeface="思源黑体 CN Bold" panose="020B0800000000000000" pitchFamily="34" charset="-122"/>
                  <a:ea typeface="思源黑体 CN Bold" panose="020B0800000000000000" pitchFamily="34" charset="-122"/>
                </a:rPr>
                <a:t>感谢您的聆听</a:t>
              </a:r>
              <a:endParaRPr lang="zh-CN" altLang="en-US" sz="8000" b="1" spc="600" dirty="0">
                <a:gradFill>
                  <a:gsLst>
                    <a:gs pos="0">
                      <a:srgbClr val="E81E17"/>
                    </a:gs>
                    <a:gs pos="62000">
                      <a:srgbClr val="B91D21"/>
                    </a:gs>
                    <a:gs pos="100000">
                      <a:srgbClr val="E81E17">
                        <a:lumMod val="75000"/>
                      </a:srgbClr>
                    </a:gs>
                  </a:gsLst>
                  <a:lin ang="5400000" scaled="1"/>
                </a:gradFill>
                <a:latin typeface="思源黑体 CN Bold" panose="020B0800000000000000" pitchFamily="34" charset="-122"/>
                <a:ea typeface="思源黑体 CN Bold" panose="020B0800000000000000" pitchFamily="34" charset="-122"/>
              </a:endParaRPr>
            </a:p>
          </p:txBody>
        </p:sp>
        <p:pic>
          <p:nvPicPr>
            <p:cNvPr id="47" name="图片 46"/>
            <p:cNvPicPr>
              <a:picLocks noChangeAspect="1"/>
            </p:cNvPicPr>
            <p:nvPr/>
          </p:nvPicPr>
          <p:blipFill>
            <a:blip r:embed="rId4" cstate="screen"/>
            <a:stretch>
              <a:fillRect/>
            </a:stretch>
          </p:blipFill>
          <p:spPr>
            <a:xfrm>
              <a:off x="2660252" y="2472600"/>
              <a:ext cx="1447166" cy="718570"/>
            </a:xfrm>
            <a:prstGeom prst="rect">
              <a:avLst/>
            </a:prstGeom>
          </p:spPr>
        </p:pic>
      </p:grpSp>
      <p:sp>
        <p:nvSpPr>
          <p:cNvPr id="16" name="矩形 31"/>
          <p:cNvSpPr/>
          <p:nvPr/>
        </p:nvSpPr>
        <p:spPr>
          <a:xfrm>
            <a:off x="2939771" y="3502139"/>
            <a:ext cx="5951348" cy="645160"/>
          </a:xfrm>
          <a:prstGeom prst="rect">
            <a:avLst/>
          </a:prstGeom>
          <a:noFill/>
          <a:ln w="9525">
            <a:noFill/>
          </a:ln>
        </p:spPr>
        <p:txBody>
          <a:bodyPr wrap="square" anchor="t">
            <a:spAutoFit/>
          </a:bodyPr>
          <a:lstStyle/>
          <a:p>
            <a:pPr lvl="0" indent="0" algn="ctr" eaLnBrk="1" hangingPunct="1"/>
            <a:r>
              <a:rPr lang="zh-CN" altLang="en-US" sz="3600" dirty="0">
                <a:latin typeface="华文中宋" panose="02010600040101010101" pitchFamily="2" charset="-122"/>
                <a:ea typeface="华文中宋" panose="02010600040101010101" pitchFamily="2" charset="-122"/>
              </a:rPr>
              <a:t>欢迎联系客服及扫码关注</a:t>
            </a:r>
            <a:endParaRPr lang="en-US" altLang="zh-CN" sz="3600" dirty="0">
              <a:latin typeface="华文中宋" panose="02010600040101010101" pitchFamily="2" charset="-122"/>
              <a:ea typeface="华文中宋" panose="02010600040101010101" pitchFamily="2" charset="-122"/>
            </a:endParaRPr>
          </a:p>
        </p:txBody>
      </p:sp>
      <p:pic>
        <p:nvPicPr>
          <p:cNvPr id="17" name="图片 16" descr="qrcode_for_gh_69d856da33e0_344.jpg"/>
          <p:cNvPicPr>
            <a:picLocks noChangeAspect="1"/>
          </p:cNvPicPr>
          <p:nvPr/>
        </p:nvPicPr>
        <p:blipFill>
          <a:blip r:embed="rId5"/>
          <a:srcRect l="4244" t="6472" r="4464" b="4134"/>
          <a:stretch>
            <a:fillRect/>
          </a:stretch>
        </p:blipFill>
        <p:spPr>
          <a:xfrm>
            <a:off x="6132680" y="4389120"/>
            <a:ext cx="1410346" cy="1158240"/>
          </a:xfrm>
          <a:prstGeom prst="rect">
            <a:avLst/>
          </a:prstGeom>
        </p:spPr>
      </p:pic>
      <p:pic>
        <p:nvPicPr>
          <p:cNvPr id="18" name="图片 17" descr="微信号.JPG"/>
          <p:cNvPicPr>
            <a:picLocks noChangeAspect="1"/>
          </p:cNvPicPr>
          <p:nvPr/>
        </p:nvPicPr>
        <p:blipFill>
          <a:blip r:embed="rId6" cstate="print"/>
          <a:srcRect l="8441" t="24633" r="8341" b="14802"/>
          <a:stretch>
            <a:fillRect/>
          </a:stretch>
        </p:blipFill>
        <p:spPr>
          <a:xfrm>
            <a:off x="4535837" y="4419342"/>
            <a:ext cx="1410346" cy="113137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C:\Users\admin\AppData\Roaming\Tencent\Users\718035633\QQ\WinTemp\RichOle\QO(E`D[QYJW(G8$FWU2{T51.png"/>
          <p:cNvPicPr>
            <a:picLocks noChangeAspect="1" noChangeArrowheads="1"/>
          </p:cNvPicPr>
          <p:nvPr/>
        </p:nvPicPr>
        <p:blipFill>
          <a:blip r:embed="rId1"/>
          <a:srcRect l="2105" t="22667"/>
          <a:stretch>
            <a:fillRect/>
          </a:stretch>
        </p:blipFill>
        <p:spPr bwMode="auto">
          <a:xfrm>
            <a:off x="0" y="0"/>
            <a:ext cx="12192000" cy="6858000"/>
          </a:xfrm>
          <a:prstGeom prst="rect">
            <a:avLst/>
          </a:prstGeom>
          <a:noFill/>
        </p:spPr>
      </p:pic>
      <p:sp>
        <p:nvSpPr>
          <p:cNvPr id="2" name="矩形 1"/>
          <p:cNvSpPr/>
          <p:nvPr/>
        </p:nvSpPr>
        <p:spPr>
          <a:xfrm>
            <a:off x="4441395" y="1219725"/>
            <a:ext cx="2032561" cy="688823"/>
          </a:xfrm>
          <a:prstGeom prst="rect">
            <a:avLst/>
          </a:prstGeom>
        </p:spPr>
        <p:txBody>
          <a:bodyPr wrap="none" lIns="193524" tIns="96762" rIns="193524" bIns="96762">
            <a:spAutoFit/>
          </a:bodyPr>
          <a:lstStyle/>
          <a:p>
            <a:pPr algn="dist" defTabSz="914400">
              <a:defRPr/>
            </a:pPr>
            <a:r>
              <a:rPr lang="zh-CN" altLang="en-US" sz="3200" dirty="0">
                <a:solidFill>
                  <a:prstClr val="white"/>
                </a:solidFill>
                <a:latin typeface="微软雅黑" panose="020B0503020204020204" pitchFamily="34" charset="-122"/>
                <a:ea typeface="微软雅黑" panose="020B0503020204020204" pitchFamily="34" charset="-122"/>
              </a:rPr>
              <a:t>关于版权</a:t>
            </a:r>
            <a:endParaRPr lang="zh-CN" altLang="en-US" sz="3200" dirty="0">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1098591" y="1804384"/>
            <a:ext cx="9672296" cy="1303410"/>
          </a:xfrm>
          <a:prstGeom prst="rect">
            <a:avLst/>
          </a:prstGeom>
        </p:spPr>
        <p:txBody>
          <a:bodyPr lIns="193524" tIns="96762" rIns="193524" bIns="96762">
            <a:spAutoFit/>
          </a:bodyPr>
          <a:lstStyle/>
          <a:p>
            <a:pPr algn="just" defTabSz="914400">
              <a:lnSpc>
                <a:spcPct val="150000"/>
              </a:lnSpc>
              <a:defRPr/>
            </a:pPr>
            <a:r>
              <a:rPr lang="zh-CN" altLang="en-US" sz="2400" dirty="0">
                <a:solidFill>
                  <a:prstClr val="white"/>
                </a:solidFill>
                <a:latin typeface="微软雅黑" panose="020B0503020204020204" pitchFamily="34" charset="-122"/>
                <a:ea typeface="微软雅黑" panose="020B0503020204020204" pitchFamily="34" charset="-122"/>
              </a:rPr>
              <a:t>原创艰辛，感谢支持！购买该课件的老师，只享有使用权，可用于教学或公开课，但不允许您：</a:t>
            </a:r>
            <a:endParaRPr lang="zh-CN" altLang="en-US" sz="2400" dirty="0">
              <a:solidFill>
                <a:prstClr val="white"/>
              </a:solidFill>
              <a:latin typeface="微软雅黑" panose="020B0503020204020204" pitchFamily="34" charset="-122"/>
              <a:ea typeface="微软雅黑" panose="020B0503020204020204" pitchFamily="34" charset="-122"/>
            </a:endParaRPr>
          </a:p>
        </p:txBody>
      </p:sp>
      <p:sp>
        <p:nvSpPr>
          <p:cNvPr id="4" name="矩形 3"/>
          <p:cNvSpPr/>
          <p:nvPr/>
        </p:nvSpPr>
        <p:spPr>
          <a:xfrm>
            <a:off x="2244215" y="3114830"/>
            <a:ext cx="7163516" cy="2965403"/>
          </a:xfrm>
          <a:prstGeom prst="rect">
            <a:avLst/>
          </a:prstGeom>
        </p:spPr>
        <p:txBody>
          <a:bodyPr wrap="none" lIns="193524" tIns="96762" rIns="193524" bIns="96762">
            <a:spAutoFit/>
          </a:bodyPr>
          <a:lstStyle/>
          <a:p>
            <a:pPr algn="just" defTabSz="914400">
              <a:lnSpc>
                <a:spcPct val="150000"/>
              </a:lnSpc>
              <a:defRPr/>
            </a:pPr>
            <a:r>
              <a:rPr lang="en-US" altLang="zh-CN" sz="2400" dirty="0">
                <a:solidFill>
                  <a:prstClr val="white"/>
                </a:solidFill>
                <a:latin typeface="微软雅黑" panose="020B0503020204020204" pitchFamily="34" charset="-122"/>
                <a:ea typeface="微软雅黑" panose="020B0503020204020204" pitchFamily="34" charset="-122"/>
              </a:rPr>
              <a:t>1.</a:t>
            </a:r>
            <a:r>
              <a:rPr lang="zh-CN" altLang="en-US" sz="2400" dirty="0">
                <a:solidFill>
                  <a:prstClr val="white"/>
                </a:solidFill>
                <a:latin typeface="微软雅黑" panose="020B0503020204020204" pitchFamily="34" charset="-122"/>
                <a:ea typeface="微软雅黑" panose="020B0503020204020204" pitchFamily="34" charset="-122"/>
              </a:rPr>
              <a:t>对该课件进行买卖或把课件传播给他人</a:t>
            </a:r>
            <a:endParaRPr lang="en-US" altLang="zh-CN" sz="2400" dirty="0">
              <a:solidFill>
                <a:prstClr val="white"/>
              </a:solidFill>
              <a:latin typeface="微软雅黑" panose="020B0503020204020204" pitchFamily="34" charset="-122"/>
              <a:ea typeface="微软雅黑" panose="020B0503020204020204" pitchFamily="34" charset="-122"/>
            </a:endParaRPr>
          </a:p>
          <a:p>
            <a:pPr algn="just" defTabSz="914400">
              <a:lnSpc>
                <a:spcPct val="150000"/>
              </a:lnSpc>
              <a:defRPr/>
            </a:pPr>
            <a:r>
              <a:rPr lang="en-US" altLang="zh-CN" sz="2400" dirty="0">
                <a:solidFill>
                  <a:prstClr val="white"/>
                </a:solidFill>
                <a:latin typeface="微软雅黑" panose="020B0503020204020204" pitchFamily="34" charset="-122"/>
                <a:ea typeface="微软雅黑" panose="020B0503020204020204" pitchFamily="34" charset="-122"/>
              </a:rPr>
              <a:t>2.</a:t>
            </a:r>
            <a:r>
              <a:rPr lang="zh-CN" altLang="en-US" sz="2400" dirty="0">
                <a:solidFill>
                  <a:prstClr val="white"/>
                </a:solidFill>
                <a:latin typeface="微软雅黑" panose="020B0503020204020204" pitchFamily="34" charset="-122"/>
                <a:ea typeface="微软雅黑" panose="020B0503020204020204" pitchFamily="34" charset="-122"/>
              </a:rPr>
              <a:t>将该课件上传到</a:t>
            </a:r>
            <a:r>
              <a:rPr lang="en-US" altLang="zh-CN" sz="2400" dirty="0">
                <a:solidFill>
                  <a:prstClr val="white"/>
                </a:solidFill>
                <a:latin typeface="微软雅黑" panose="020B0503020204020204" pitchFamily="34" charset="-122"/>
                <a:ea typeface="微软雅黑" panose="020B0503020204020204" pitchFamily="34" charset="-122"/>
              </a:rPr>
              <a:t>21</a:t>
            </a:r>
            <a:r>
              <a:rPr lang="zh-CN" altLang="en-US" sz="2400" dirty="0">
                <a:solidFill>
                  <a:prstClr val="white"/>
                </a:solidFill>
                <a:latin typeface="微软雅黑" panose="020B0503020204020204" pitchFamily="34" charset="-122"/>
                <a:ea typeface="微软雅黑" panose="020B0503020204020204" pitchFamily="34" charset="-122"/>
              </a:rPr>
              <a:t>世纪教育、学科网之类的网站</a:t>
            </a:r>
            <a:endParaRPr lang="zh-CN" altLang="en-US" sz="2400" dirty="0">
              <a:solidFill>
                <a:prstClr val="white"/>
              </a:solidFill>
              <a:latin typeface="微软雅黑" panose="020B0503020204020204" pitchFamily="34" charset="-122"/>
              <a:ea typeface="微软雅黑" panose="020B0503020204020204" pitchFamily="34" charset="-122"/>
            </a:endParaRPr>
          </a:p>
          <a:p>
            <a:pPr algn="just" defTabSz="914400">
              <a:lnSpc>
                <a:spcPct val="150000"/>
              </a:lnSpc>
              <a:defRPr/>
            </a:pPr>
            <a:r>
              <a:rPr lang="en-US" altLang="zh-CN" sz="2400" dirty="0">
                <a:solidFill>
                  <a:prstClr val="white"/>
                </a:solidFill>
                <a:latin typeface="微软雅黑" panose="020B0503020204020204" pitchFamily="34" charset="-122"/>
                <a:ea typeface="微软雅黑" panose="020B0503020204020204" pitchFamily="34" charset="-122"/>
              </a:rPr>
              <a:t>3.</a:t>
            </a:r>
            <a:r>
              <a:rPr lang="zh-CN" altLang="en-US" sz="2400" dirty="0">
                <a:solidFill>
                  <a:prstClr val="white"/>
                </a:solidFill>
                <a:latin typeface="微软雅黑" panose="020B0503020204020204" pitchFamily="34" charset="-122"/>
                <a:ea typeface="微软雅黑" panose="020B0503020204020204" pitchFamily="34" charset="-122"/>
              </a:rPr>
              <a:t>未经本人同意使用该课件参加任何形式的比赛</a:t>
            </a:r>
            <a:endParaRPr lang="zh-CN" altLang="en-US" sz="2400" dirty="0">
              <a:solidFill>
                <a:prstClr val="white"/>
              </a:solidFill>
              <a:latin typeface="微软雅黑" panose="020B0503020204020204" pitchFamily="34" charset="-122"/>
              <a:ea typeface="微软雅黑" panose="020B0503020204020204" pitchFamily="34" charset="-122"/>
            </a:endParaRPr>
          </a:p>
          <a:p>
            <a:pPr algn="just" defTabSz="914400">
              <a:lnSpc>
                <a:spcPct val="150000"/>
              </a:lnSpc>
              <a:defRPr/>
            </a:pPr>
            <a:r>
              <a:rPr lang="en-US" altLang="zh-CN" sz="2400" dirty="0">
                <a:solidFill>
                  <a:prstClr val="white"/>
                </a:solidFill>
                <a:latin typeface="微软雅黑" panose="020B0503020204020204" pitchFamily="34" charset="-122"/>
                <a:ea typeface="微软雅黑" panose="020B0503020204020204" pitchFamily="34" charset="-122"/>
              </a:rPr>
              <a:t>4.</a:t>
            </a:r>
            <a:r>
              <a:rPr lang="zh-CN" altLang="en-US" sz="2400" dirty="0">
                <a:solidFill>
                  <a:prstClr val="white"/>
                </a:solidFill>
                <a:latin typeface="微软雅黑" panose="020B0503020204020204" pitchFamily="34" charset="-122"/>
                <a:ea typeface="微软雅黑" panose="020B0503020204020204" pitchFamily="34" charset="-122"/>
              </a:rPr>
              <a:t>未经本人同意把该课件发送到个人网站或公众号</a:t>
            </a:r>
            <a:endParaRPr lang="zh-CN" altLang="en-US" sz="2400" dirty="0">
              <a:solidFill>
                <a:prstClr val="white"/>
              </a:solidFill>
              <a:latin typeface="微软雅黑" panose="020B0503020204020204" pitchFamily="34" charset="-122"/>
              <a:ea typeface="微软雅黑" panose="020B0503020204020204" pitchFamily="34" charset="-122"/>
            </a:endParaRPr>
          </a:p>
          <a:p>
            <a:pPr algn="just" defTabSz="914400">
              <a:lnSpc>
                <a:spcPct val="150000"/>
              </a:lnSpc>
              <a:defRPr/>
            </a:pPr>
            <a:endParaRPr lang="zh-CN" altLang="en-US" sz="2400" dirty="0">
              <a:solidFill>
                <a:prstClr val="white"/>
              </a:solidFill>
              <a:latin typeface="微软雅黑" panose="020B0503020204020204" pitchFamily="34" charset="-122"/>
              <a:ea typeface="微软雅黑" panose="020B0503020204020204" pitchFamily="34" charset="-122"/>
            </a:endParaRPr>
          </a:p>
        </p:txBody>
      </p:sp>
      <p:pic>
        <p:nvPicPr>
          <p:cNvPr id="144389" name="图片 4"/>
          <p:cNvPicPr>
            <a:picLocks noChangeAspect="1"/>
          </p:cNvPicPr>
          <p:nvPr/>
        </p:nvPicPr>
        <p:blipFill>
          <a:blip r:embed="rId2"/>
          <a:srcRect/>
          <a:stretch>
            <a:fillRect/>
          </a:stretch>
        </p:blipFill>
        <p:spPr bwMode="auto">
          <a:xfrm>
            <a:off x="4931897" y="366255"/>
            <a:ext cx="1048196" cy="85347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5"/>
          <p:cNvSpPr>
            <a:spLocks noChangeArrowheads="1"/>
          </p:cNvSpPr>
          <p:nvPr/>
        </p:nvSpPr>
        <p:spPr bwMode="auto">
          <a:xfrm>
            <a:off x="1346164" y="4433147"/>
            <a:ext cx="9185154" cy="718820"/>
          </a:xfrm>
          <a:prstGeom prst="rect">
            <a:avLst/>
          </a:prstGeom>
          <a:noFill/>
          <a:ln w="9525">
            <a:noFill/>
            <a:miter lim="800000"/>
          </a:ln>
        </p:spPr>
        <p:txBody>
          <a:bodyPr lIns="193524" tIns="96762" rIns="193524" bIns="96762">
            <a:spAutoFit/>
          </a:bodyPr>
          <a:lstStyle/>
          <a:p>
            <a:pPr algn="ctr">
              <a:lnSpc>
                <a:spcPct val="90000"/>
              </a:lnSpc>
              <a:spcBef>
                <a:spcPts val="2115"/>
              </a:spcBef>
            </a:pPr>
            <a:r>
              <a:rPr lang="zh-CN" altLang="en-US" sz="3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第</a:t>
            </a:r>
            <a:r>
              <a:rPr lang="en-US" altLang="zh-CN" sz="3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5</a:t>
            </a:r>
            <a:r>
              <a:rPr lang="zh-CN" altLang="en-US" sz="3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课  守望精神</a:t>
            </a:r>
            <a:r>
              <a:rPr lang="zh-CN" altLang="en-US" sz="3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家园</a:t>
            </a:r>
            <a:endParaRPr lang="zh-CN" altLang="en-US" sz="3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8" name="矩形 6"/>
          <p:cNvSpPr>
            <a:spLocks noChangeArrowheads="1"/>
          </p:cNvSpPr>
          <p:nvPr/>
        </p:nvSpPr>
        <p:spPr bwMode="auto">
          <a:xfrm>
            <a:off x="-239485" y="5250724"/>
            <a:ext cx="11738453" cy="1134110"/>
          </a:xfrm>
          <a:prstGeom prst="rect">
            <a:avLst/>
          </a:prstGeom>
          <a:noFill/>
          <a:ln w="9525">
            <a:noFill/>
            <a:miter lim="800000"/>
          </a:ln>
        </p:spPr>
        <p:txBody>
          <a:bodyPr lIns="193524" tIns="96762" rIns="193524" bIns="96762">
            <a:spAutoFit/>
          </a:bodyPr>
          <a:lstStyle/>
          <a:p>
            <a:pPr algn="ctr">
              <a:lnSpc>
                <a:spcPct val="90000"/>
              </a:lnSpc>
              <a:spcBef>
                <a:spcPts val="1585"/>
              </a:spcBef>
            </a:pPr>
            <a:r>
              <a:rPr lang="zh-CN" altLang="en-US" sz="6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第一框  延续文化</a:t>
            </a:r>
            <a:r>
              <a:rPr lang="zh-CN" altLang="en-US" sz="6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rPr>
              <a:t>血脉</a:t>
            </a:r>
            <a:endParaRPr lang="zh-CN" altLang="en-US" sz="68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 name="AutoShape 6"/>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 name="AutoShape 8"/>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 name="AutoShape 2" descr="å¾ç"/>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 name="AutoShape 4" descr="å¾ç"/>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 name="AutoShape 6" descr="å¾ç"/>
          <p:cNvSpPr>
            <a:spLocks noChangeAspect="1" noChangeArrowheads="1"/>
          </p:cNvSpPr>
          <p:nvPr/>
        </p:nvSpPr>
        <p:spPr bwMode="auto">
          <a:xfrm>
            <a:off x="6553200" y="3886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9" name="图片 8"/>
          <p:cNvPicPr/>
          <p:nvPr>
            <p:custDataLst>
              <p:tags r:id="rId1"/>
            </p:custDataLst>
          </p:nvPr>
        </p:nvPicPr>
        <p:blipFill>
          <a:blip r:embed="rId2"/>
          <a:stretch>
            <a:fillRect/>
          </a:stretch>
        </p:blipFill>
        <p:spPr>
          <a:xfrm>
            <a:off x="0" y="635"/>
            <a:ext cx="6096000" cy="4116705"/>
          </a:xfrm>
          <a:prstGeom prst="rect">
            <a:avLst/>
          </a:prstGeom>
          <a:noFill/>
          <a:ln w="9525">
            <a:noFill/>
          </a:ln>
        </p:spPr>
      </p:pic>
      <p:pic>
        <p:nvPicPr>
          <p:cNvPr id="10" name="图片 9"/>
          <p:cNvPicPr/>
          <p:nvPr>
            <p:custDataLst>
              <p:tags r:id="rId3"/>
            </p:custDataLst>
          </p:nvPr>
        </p:nvPicPr>
        <p:blipFill>
          <a:blip r:embed="rId4"/>
          <a:stretch>
            <a:fillRect/>
          </a:stretch>
        </p:blipFill>
        <p:spPr>
          <a:xfrm>
            <a:off x="6096000" y="0"/>
            <a:ext cx="6035040" cy="4038600"/>
          </a:xfrm>
          <a:prstGeom prst="rect">
            <a:avLst/>
          </a:prstGeom>
          <a:noFill/>
          <a:ln w="9525">
            <a:noFill/>
          </a:ln>
        </p:spPr>
      </p:pic>
      <p:pic>
        <p:nvPicPr>
          <p:cNvPr id="105" name="图片 104"/>
          <p:cNvPicPr/>
          <p:nvPr>
            <p:custDataLst>
              <p:tags r:id="rId5"/>
            </p:custDataLst>
          </p:nvPr>
        </p:nvPicPr>
        <p:blipFill>
          <a:blip r:embed="rId6"/>
          <a:stretch>
            <a:fillRect/>
          </a:stretch>
        </p:blipFill>
        <p:spPr>
          <a:xfrm>
            <a:off x="-635" y="0"/>
            <a:ext cx="6096635" cy="4133850"/>
          </a:xfrm>
          <a:prstGeom prst="rect">
            <a:avLst/>
          </a:prstGeom>
          <a:noFill/>
          <a:ln w="9525">
            <a:noFill/>
          </a:ln>
        </p:spPr>
      </p:pic>
    </p:spTree>
  </p:cSld>
  <p:clrMapOvr>
    <a:masterClrMapping/>
  </p:clrMapOvr>
  <p:transition spd="slow">
    <p:cover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389900" y="1612545"/>
            <a:ext cx="3840083" cy="3632910"/>
          </a:xfrm>
          <a:prstGeom prst="rect">
            <a:avLst/>
          </a:prstGeom>
        </p:spPr>
      </p:pic>
      <p:sp>
        <p:nvSpPr>
          <p:cNvPr id="4" name="文本框 3"/>
          <p:cNvSpPr txBox="1"/>
          <p:nvPr/>
        </p:nvSpPr>
        <p:spPr>
          <a:xfrm>
            <a:off x="2609849" y="2343150"/>
            <a:ext cx="1009651" cy="2122805"/>
          </a:xfrm>
          <a:prstGeom prst="rect">
            <a:avLst/>
          </a:prstGeom>
          <a:noFill/>
        </p:spPr>
        <p:txBody>
          <a:bodyPr wrap="square" rtlCol="0">
            <a:spAutoFit/>
          </a:bodyPr>
          <a:lstStyle/>
          <a:p>
            <a:r>
              <a:rPr lang="zh-CN" altLang="en-US" sz="660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目录</a:t>
            </a:r>
            <a:endParaRPr lang="zh-CN" altLang="en-US" sz="660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cxnSp>
        <p:nvCxnSpPr>
          <p:cNvPr id="5" name="直接连接符 4"/>
          <p:cNvCxnSpPr/>
          <p:nvPr/>
        </p:nvCxnSpPr>
        <p:spPr>
          <a:xfrm flipV="1">
            <a:off x="10925168" y="2150635"/>
            <a:ext cx="0" cy="21857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134595" y="2075356"/>
            <a:ext cx="438151" cy="3538220"/>
          </a:xfrm>
          <a:prstGeom prst="rect">
            <a:avLst/>
          </a:prstGeom>
          <a:noFill/>
        </p:spPr>
        <p:txBody>
          <a:bodyPr wrap="square" rtlCol="0">
            <a:spAutoFit/>
          </a:bodyPr>
          <a:lstStyle/>
          <a:p>
            <a:pPr algn="ctr"/>
            <a:r>
              <a:rPr lang="zh-CN" altLang="en-US" sz="320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壹 </a:t>
            </a:r>
            <a:endParaRPr lang="en-US" altLang="zh-CN" sz="320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a:p>
            <a:pPr algn="ctr"/>
            <a:r>
              <a:rPr lang="en-US" altLang="zh-CN" sz="320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a:t>
            </a:r>
            <a:r>
              <a:rPr lang="zh-CN" altLang="en-US" sz="320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中华文化根</a:t>
            </a:r>
            <a:endParaRPr lang="zh-CN" altLang="en-US" sz="320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cxnSp>
        <p:nvCxnSpPr>
          <p:cNvPr id="7" name="直接连接符 6"/>
          <p:cNvCxnSpPr/>
          <p:nvPr/>
        </p:nvCxnSpPr>
        <p:spPr>
          <a:xfrm flipV="1">
            <a:off x="9653583" y="2150635"/>
            <a:ext cx="0" cy="21857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8863011" y="2075356"/>
            <a:ext cx="438151" cy="3969385"/>
          </a:xfrm>
          <a:prstGeom prst="rect">
            <a:avLst/>
          </a:prstGeom>
          <a:noFill/>
        </p:spPr>
        <p:txBody>
          <a:bodyPr wrap="square" rtlCol="0">
            <a:spAutoFit/>
          </a:bodyPr>
          <a:lstStyle/>
          <a:p>
            <a:pPr algn="ctr"/>
            <a:r>
              <a:rPr lang="zh-CN" altLang="en-US" sz="360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贰 </a:t>
            </a:r>
            <a:r>
              <a:rPr lang="en-US" altLang="zh-CN" sz="360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a:t>
            </a:r>
            <a:r>
              <a:rPr lang="zh-CN" altLang="en-US" sz="360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美德万年长</a:t>
            </a:r>
            <a:endParaRPr lang="zh-CN" altLang="en-US" sz="360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cxnSp>
        <p:nvCxnSpPr>
          <p:cNvPr id="9" name="直接连接符 8"/>
          <p:cNvCxnSpPr/>
          <p:nvPr/>
        </p:nvCxnSpPr>
        <p:spPr>
          <a:xfrm flipV="1">
            <a:off x="8158159" y="2150635"/>
            <a:ext cx="0" cy="21857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7367587" y="2075356"/>
            <a:ext cx="438151" cy="3415030"/>
          </a:xfrm>
          <a:prstGeom prst="rect">
            <a:avLst/>
          </a:prstGeom>
          <a:noFill/>
        </p:spPr>
        <p:txBody>
          <a:bodyPr wrap="square" rtlCol="0">
            <a:spAutoFit/>
          </a:bodyPr>
          <a:lstStyle/>
          <a:p>
            <a:pPr algn="ctr"/>
            <a:r>
              <a:rPr lang="zh-CN" altLang="en-US" sz="360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叁 </a:t>
            </a:r>
            <a:r>
              <a:rPr lang="en-US" altLang="zh-CN" sz="360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a:t>
            </a:r>
            <a:r>
              <a:rPr lang="zh-CN" altLang="en-US" sz="360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课堂练习</a:t>
            </a:r>
            <a:endParaRPr lang="zh-CN" altLang="en-US" sz="360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cxnSp>
        <p:nvCxnSpPr>
          <p:cNvPr id="11" name="直接连接符 10"/>
          <p:cNvCxnSpPr/>
          <p:nvPr/>
        </p:nvCxnSpPr>
        <p:spPr>
          <a:xfrm flipV="1">
            <a:off x="6886575" y="2150635"/>
            <a:ext cx="0" cy="21857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6096002" y="2075356"/>
            <a:ext cx="438151" cy="3415030"/>
          </a:xfrm>
          <a:prstGeom prst="rect">
            <a:avLst/>
          </a:prstGeom>
          <a:noFill/>
        </p:spPr>
        <p:txBody>
          <a:bodyPr wrap="square" rtlCol="0">
            <a:spAutoFit/>
          </a:bodyPr>
          <a:lstStyle/>
          <a:p>
            <a:pPr algn="ctr"/>
            <a:r>
              <a:rPr lang="zh-CN" altLang="en-US" sz="360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肆 </a:t>
            </a:r>
            <a:r>
              <a:rPr lang="en-US" altLang="zh-CN" sz="360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a:t>
            </a:r>
            <a:r>
              <a:rPr lang="zh-CN" altLang="en-US" sz="360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课堂小结</a:t>
            </a:r>
            <a:endParaRPr lang="zh-CN" altLang="en-US" sz="360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13" name="矩形 12"/>
          <p:cNvSpPr/>
          <p:nvPr/>
        </p:nvSpPr>
        <p:spPr>
          <a:xfrm>
            <a:off x="284202" y="272534"/>
            <a:ext cx="1605280" cy="521970"/>
          </a:xfrm>
          <a:prstGeom prst="rect">
            <a:avLst/>
          </a:prstGeom>
        </p:spPr>
        <p:txBody>
          <a:bodyPr wrap="none">
            <a:spAutoFit/>
          </a:bodyPr>
          <a:lstStyle/>
          <a:p>
            <a:pPr>
              <a:defRPr/>
            </a:pPr>
            <a:r>
              <a:rPr lang="zh-CN" altLang="en-US" sz="2800" dirty="0">
                <a:solidFill>
                  <a:srgbClr val="FFFAF0"/>
                </a:solidFill>
                <a:latin typeface="仿宋" panose="02010609060101010101" charset="-122"/>
                <a:ea typeface="仿宋" panose="02010609060101010101" charset="-122"/>
              </a:rPr>
              <a:t>导入新课</a:t>
            </a:r>
            <a:endParaRPr lang="zh-CN" altLang="en-US" sz="2800" dirty="0">
              <a:solidFill>
                <a:srgbClr val="FFFAF0"/>
              </a:solidFill>
              <a:latin typeface="仿宋" panose="02010609060101010101" charset="-122"/>
              <a:ea typeface="仿宋"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92785" y="77470"/>
            <a:ext cx="6096000" cy="811530"/>
          </a:xfrm>
          <a:prstGeom prst="rect">
            <a:avLst/>
          </a:prstGeom>
          <a:noFill/>
        </p:spPr>
        <p:txBody>
          <a:bodyPr wrap="square" rtlCol="0" anchor="t">
            <a:spAutoFit/>
          </a:bodyPr>
          <a:p>
            <a:pPr hangingPunct="0">
              <a:lnSpc>
                <a:spcPct val="130000"/>
              </a:lnSpc>
            </a:pPr>
            <a:r>
              <a:rPr lang="zh-CN" altLang="en-US" sz="3600" b="1" dirty="0">
                <a:solidFill>
                  <a:srgbClr val="0070C0"/>
                </a:solidFill>
                <a:latin typeface="微软雅黑" panose="020B0503020204020204" pitchFamily="34" charset="-122"/>
                <a:ea typeface="微软雅黑" panose="020B0503020204020204" pitchFamily="34" charset="-122"/>
              </a:rPr>
              <a:t>本节课重点问题概要</a:t>
            </a:r>
            <a:endParaRPr lang="zh-CN" altLang="en-US" sz="3600" b="1" dirty="0">
              <a:solidFill>
                <a:srgbClr val="0070C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345440" y="941705"/>
            <a:ext cx="10393680" cy="5262245"/>
          </a:xfrm>
          <a:prstGeom prst="rect">
            <a:avLst/>
          </a:prstGeom>
          <a:noFill/>
        </p:spPr>
        <p:txBody>
          <a:bodyPr wrap="square" rtlCol="0" anchor="t">
            <a:spAutoFit/>
          </a:bodyPr>
          <a:p>
            <a:pPr indent="0" fontAlgn="auto" hangingPunct="0">
              <a:lnSpc>
                <a:spcPct val="150000"/>
              </a:lnSpc>
            </a:pPr>
            <a:r>
              <a:rPr sz="2800" b="1" dirty="0" smtClean="0">
                <a:solidFill>
                  <a:schemeClr val="tx1">
                    <a:lumMod val="85000"/>
                    <a:lumOff val="15000"/>
                  </a:schemeClr>
                </a:solidFill>
                <a:latin typeface="楷体" panose="02010609060101010101" pitchFamily="49" charset="-122"/>
                <a:ea typeface="楷体" panose="02010609060101010101" pitchFamily="49" charset="-122"/>
                <a:cs typeface="楷体" panose="02010609060101010101" pitchFamily="49" charset="-122"/>
              </a:rPr>
              <a:t>1、</a:t>
            </a:r>
            <a:r>
              <a:rPr lang="zh-CN" sz="2800" b="1" dirty="0" smtClean="0">
                <a:solidFill>
                  <a:schemeClr val="tx1">
                    <a:lumMod val="85000"/>
                    <a:lumOff val="15000"/>
                  </a:schemeClr>
                </a:solidFill>
                <a:latin typeface="楷体" panose="02010609060101010101" pitchFamily="49" charset="-122"/>
                <a:ea typeface="楷体" panose="02010609060101010101" pitchFamily="49" charset="-122"/>
                <a:cs typeface="楷体" panose="02010609060101010101" pitchFamily="49" charset="-122"/>
              </a:rPr>
              <a:t>中华文化</a:t>
            </a:r>
            <a:r>
              <a:rPr sz="2800" b="1" dirty="0" smtClean="0">
                <a:solidFill>
                  <a:schemeClr val="tx1">
                    <a:lumMod val="85000"/>
                    <a:lumOff val="15000"/>
                  </a:schemeClr>
                </a:solidFill>
                <a:latin typeface="楷体" panose="02010609060101010101" pitchFamily="49" charset="-122"/>
                <a:ea typeface="楷体" panose="02010609060101010101" pitchFamily="49" charset="-122"/>
                <a:cs typeface="楷体" panose="02010609060101010101" pitchFamily="49" charset="-122"/>
                <a:sym typeface="+mn-ea"/>
              </a:rPr>
              <a:t>形成、</a:t>
            </a:r>
            <a:r>
              <a:rPr sz="2800" b="1" dirty="0" smtClean="0">
                <a:solidFill>
                  <a:schemeClr val="tx1">
                    <a:lumMod val="85000"/>
                    <a:lumOff val="15000"/>
                  </a:schemeClr>
                </a:solidFill>
                <a:latin typeface="楷体" panose="02010609060101010101" pitchFamily="49" charset="-122"/>
                <a:ea typeface="楷体" panose="02010609060101010101" pitchFamily="49" charset="-122"/>
                <a:cs typeface="楷体" panose="02010609060101010101" pitchFamily="49" charset="-122"/>
                <a:sym typeface="+mn-ea"/>
              </a:rPr>
              <a:t>内容、特点、传承的原因</a:t>
            </a:r>
            <a:r>
              <a:rPr sz="2800" b="1" dirty="0" smtClean="0">
                <a:solidFill>
                  <a:schemeClr val="tx1">
                    <a:lumMod val="85000"/>
                    <a:lumOff val="15000"/>
                  </a:schemeClr>
                </a:solidFill>
                <a:latin typeface="楷体" panose="02010609060101010101" pitchFamily="49" charset="-122"/>
                <a:ea typeface="楷体" panose="02010609060101010101" pitchFamily="49" charset="-122"/>
                <a:cs typeface="楷体" panose="02010609060101010101" pitchFamily="49" charset="-122"/>
              </a:rPr>
              <a:t>?</a:t>
            </a:r>
            <a:endParaRPr sz="2800" b="1" dirty="0" smtClean="0">
              <a:solidFill>
                <a:schemeClr val="tx1">
                  <a:lumMod val="85000"/>
                  <a:lumOff val="15000"/>
                </a:schemeClr>
              </a:solidFill>
              <a:latin typeface="楷体" panose="02010609060101010101" pitchFamily="49" charset="-122"/>
              <a:ea typeface="楷体" panose="02010609060101010101" pitchFamily="49" charset="-122"/>
              <a:cs typeface="楷体" panose="02010609060101010101" pitchFamily="49" charset="-122"/>
            </a:endParaRPr>
          </a:p>
          <a:p>
            <a:pPr indent="0" fontAlgn="auto" hangingPunct="0">
              <a:lnSpc>
                <a:spcPct val="150000"/>
              </a:lnSpc>
            </a:pPr>
            <a:r>
              <a:rPr sz="2800" b="1" dirty="0" smtClean="0">
                <a:solidFill>
                  <a:schemeClr val="tx1">
                    <a:lumMod val="85000"/>
                    <a:lumOff val="15000"/>
                  </a:schemeClr>
                </a:solidFill>
                <a:latin typeface="楷体" panose="02010609060101010101" pitchFamily="49" charset="-122"/>
                <a:ea typeface="楷体" panose="02010609060101010101" pitchFamily="49" charset="-122"/>
                <a:cs typeface="楷体" panose="02010609060101010101" pitchFamily="49" charset="-122"/>
              </a:rPr>
              <a:t>2、中国特色社会主义文化的内涵?</a:t>
            </a:r>
            <a:endParaRPr sz="2800" b="1" dirty="0" smtClean="0">
              <a:solidFill>
                <a:schemeClr val="tx1">
                  <a:lumMod val="85000"/>
                  <a:lumOff val="15000"/>
                </a:schemeClr>
              </a:solidFill>
              <a:latin typeface="楷体" panose="02010609060101010101" pitchFamily="49" charset="-122"/>
              <a:ea typeface="楷体" panose="02010609060101010101" pitchFamily="49" charset="-122"/>
              <a:cs typeface="楷体" panose="02010609060101010101" pitchFamily="49" charset="-122"/>
            </a:endParaRPr>
          </a:p>
          <a:p>
            <a:pPr indent="0" fontAlgn="auto" hangingPunct="0">
              <a:lnSpc>
                <a:spcPct val="150000"/>
              </a:lnSpc>
            </a:pPr>
            <a:r>
              <a:rPr sz="2800" b="1" dirty="0" smtClean="0">
                <a:solidFill>
                  <a:schemeClr val="tx1">
                    <a:lumMod val="85000"/>
                    <a:lumOff val="15000"/>
                  </a:schemeClr>
                </a:solidFill>
                <a:latin typeface="楷体" panose="02010609060101010101" pitchFamily="49" charset="-122"/>
                <a:ea typeface="楷体" panose="02010609060101010101" pitchFamily="49" charset="-122"/>
                <a:cs typeface="楷体" panose="02010609060101010101" pitchFamily="49" charset="-122"/>
              </a:rPr>
              <a:t>3、中华文化的作用?</a:t>
            </a:r>
            <a:endParaRPr sz="2800" b="1" dirty="0" smtClean="0">
              <a:solidFill>
                <a:schemeClr val="tx1">
                  <a:lumMod val="85000"/>
                  <a:lumOff val="15000"/>
                </a:schemeClr>
              </a:solidFill>
              <a:latin typeface="楷体" panose="02010609060101010101" pitchFamily="49" charset="-122"/>
              <a:ea typeface="楷体" panose="02010609060101010101" pitchFamily="49" charset="-122"/>
              <a:cs typeface="楷体" panose="02010609060101010101" pitchFamily="49" charset="-122"/>
            </a:endParaRPr>
          </a:p>
          <a:p>
            <a:pPr indent="0" fontAlgn="auto" hangingPunct="0">
              <a:lnSpc>
                <a:spcPct val="150000"/>
              </a:lnSpc>
            </a:pPr>
            <a:r>
              <a:rPr sz="2800" b="1" dirty="0" smtClean="0">
                <a:solidFill>
                  <a:schemeClr val="tx1">
                    <a:lumMod val="85000"/>
                    <a:lumOff val="15000"/>
                  </a:schemeClr>
                </a:solidFill>
                <a:latin typeface="楷体" panose="02010609060101010101" pitchFamily="49" charset="-122"/>
                <a:ea typeface="楷体" panose="02010609060101010101" pitchFamily="49" charset="-122"/>
                <a:cs typeface="楷体" panose="02010609060101010101" pitchFamily="49" charset="-122"/>
              </a:rPr>
              <a:t>4、文化自信的内涵、重要性</a:t>
            </a:r>
            <a:endParaRPr sz="2800" b="1" dirty="0" smtClean="0">
              <a:solidFill>
                <a:schemeClr val="tx1">
                  <a:lumMod val="85000"/>
                  <a:lumOff val="15000"/>
                </a:schemeClr>
              </a:solidFill>
              <a:latin typeface="楷体" panose="02010609060101010101" pitchFamily="49" charset="-122"/>
              <a:ea typeface="楷体" panose="02010609060101010101" pitchFamily="49" charset="-122"/>
              <a:cs typeface="楷体" panose="02010609060101010101" pitchFamily="49" charset="-122"/>
            </a:endParaRPr>
          </a:p>
          <a:p>
            <a:pPr indent="0" fontAlgn="auto" hangingPunct="0">
              <a:lnSpc>
                <a:spcPct val="150000"/>
              </a:lnSpc>
            </a:pPr>
            <a:r>
              <a:rPr sz="2800" b="1" dirty="0" smtClean="0">
                <a:solidFill>
                  <a:schemeClr val="tx1">
                    <a:lumMod val="85000"/>
                    <a:lumOff val="15000"/>
                  </a:schemeClr>
                </a:solidFill>
                <a:latin typeface="楷体" panose="02010609060101010101" pitchFamily="49" charset="-122"/>
                <a:ea typeface="楷体" panose="02010609060101010101" pitchFamily="49" charset="-122"/>
                <a:cs typeface="楷体" panose="02010609060101010101" pitchFamily="49" charset="-122"/>
              </a:rPr>
              <a:t>5、如何坚定文化自信，发展中国特色社会主义文化?</a:t>
            </a:r>
            <a:endParaRPr sz="2800" b="1" dirty="0" smtClean="0">
              <a:solidFill>
                <a:schemeClr val="tx1">
                  <a:lumMod val="85000"/>
                  <a:lumOff val="15000"/>
                </a:schemeClr>
              </a:solidFill>
              <a:latin typeface="楷体" panose="02010609060101010101" pitchFamily="49" charset="-122"/>
              <a:ea typeface="楷体" panose="02010609060101010101" pitchFamily="49" charset="-122"/>
              <a:cs typeface="楷体" panose="02010609060101010101" pitchFamily="49" charset="-122"/>
            </a:endParaRPr>
          </a:p>
          <a:p>
            <a:pPr indent="0" fontAlgn="auto" hangingPunct="0">
              <a:lnSpc>
                <a:spcPct val="150000"/>
              </a:lnSpc>
            </a:pPr>
            <a:r>
              <a:rPr sz="2800" b="1" dirty="0" smtClean="0">
                <a:solidFill>
                  <a:schemeClr val="tx1">
                    <a:lumMod val="85000"/>
                    <a:lumOff val="15000"/>
                  </a:schemeClr>
                </a:solidFill>
                <a:latin typeface="楷体" panose="02010609060101010101" pitchFamily="49" charset="-122"/>
                <a:ea typeface="楷体" panose="02010609060101010101" pitchFamily="49" charset="-122"/>
                <a:cs typeface="楷体" panose="02010609060101010101" pitchFamily="49" charset="-122"/>
              </a:rPr>
              <a:t>6</a:t>
            </a:r>
            <a:r>
              <a:rPr lang="zh-CN" sz="2800" b="1" dirty="0" smtClean="0">
                <a:solidFill>
                  <a:schemeClr val="tx1">
                    <a:lumMod val="85000"/>
                    <a:lumOff val="15000"/>
                  </a:schemeClr>
                </a:solidFill>
                <a:latin typeface="楷体" panose="02010609060101010101" pitchFamily="49" charset="-122"/>
                <a:ea typeface="楷体" panose="02010609060101010101" pitchFamily="49" charset="-122"/>
                <a:cs typeface="楷体" panose="02010609060101010101" pitchFamily="49" charset="-122"/>
              </a:rPr>
              <a:t>、</a:t>
            </a:r>
            <a:r>
              <a:rPr sz="2800" b="1" dirty="0" smtClean="0">
                <a:solidFill>
                  <a:schemeClr val="tx1">
                    <a:lumMod val="85000"/>
                    <a:lumOff val="15000"/>
                  </a:schemeClr>
                </a:solidFill>
                <a:latin typeface="楷体" panose="02010609060101010101" pitchFamily="49" charset="-122"/>
                <a:ea typeface="楷体" panose="02010609060101010101" pitchFamily="49" charset="-122"/>
                <a:cs typeface="楷体" panose="02010609060101010101" pitchFamily="49" charset="-122"/>
              </a:rPr>
              <a:t>为什么要弘扬中华传统美德?</a:t>
            </a:r>
            <a:endParaRPr sz="2800" b="1" dirty="0" smtClean="0">
              <a:solidFill>
                <a:schemeClr val="tx1">
                  <a:lumMod val="85000"/>
                  <a:lumOff val="15000"/>
                </a:schemeClr>
              </a:solidFill>
              <a:latin typeface="楷体" panose="02010609060101010101" pitchFamily="49" charset="-122"/>
              <a:ea typeface="楷体" panose="02010609060101010101" pitchFamily="49" charset="-122"/>
              <a:cs typeface="楷体" panose="02010609060101010101" pitchFamily="49" charset="-122"/>
            </a:endParaRPr>
          </a:p>
          <a:p>
            <a:pPr indent="0" fontAlgn="auto" hangingPunct="0">
              <a:lnSpc>
                <a:spcPct val="150000"/>
              </a:lnSpc>
            </a:pPr>
            <a:r>
              <a:rPr sz="2800" b="1" dirty="0" smtClean="0">
                <a:solidFill>
                  <a:schemeClr val="tx1">
                    <a:lumMod val="85000"/>
                    <a:lumOff val="15000"/>
                  </a:schemeClr>
                </a:solidFill>
                <a:latin typeface="楷体" panose="02010609060101010101" pitchFamily="49" charset="-122"/>
                <a:ea typeface="楷体" panose="02010609060101010101" pitchFamily="49" charset="-122"/>
                <a:cs typeface="楷体" panose="02010609060101010101" pitchFamily="49" charset="-122"/>
              </a:rPr>
              <a:t>7</a:t>
            </a:r>
            <a:r>
              <a:rPr lang="zh-CN" sz="2800" b="1" dirty="0" smtClean="0">
                <a:solidFill>
                  <a:schemeClr val="tx1">
                    <a:lumMod val="85000"/>
                    <a:lumOff val="15000"/>
                  </a:schemeClr>
                </a:solidFill>
                <a:latin typeface="楷体" panose="02010609060101010101" pitchFamily="49" charset="-122"/>
                <a:ea typeface="楷体" panose="02010609060101010101" pitchFamily="49" charset="-122"/>
                <a:cs typeface="楷体" panose="02010609060101010101" pitchFamily="49" charset="-122"/>
              </a:rPr>
              <a:t>、</a:t>
            </a:r>
            <a:r>
              <a:rPr sz="2800" b="1" dirty="0" smtClean="0">
                <a:solidFill>
                  <a:schemeClr val="tx1">
                    <a:lumMod val="85000"/>
                    <a:lumOff val="15000"/>
                  </a:schemeClr>
                </a:solidFill>
                <a:latin typeface="楷体" panose="02010609060101010101" pitchFamily="49" charset="-122"/>
                <a:ea typeface="楷体" panose="02010609060101010101" pitchFamily="49" charset="-122"/>
                <a:cs typeface="楷体" panose="02010609060101010101" pitchFamily="49" charset="-122"/>
              </a:rPr>
              <a:t>中华传统美德的特点及内容</a:t>
            </a:r>
            <a:endParaRPr sz="2800" b="1" dirty="0" smtClean="0">
              <a:solidFill>
                <a:schemeClr val="tx1">
                  <a:lumMod val="85000"/>
                  <a:lumOff val="15000"/>
                </a:schemeClr>
              </a:solidFill>
              <a:latin typeface="楷体" panose="02010609060101010101" pitchFamily="49" charset="-122"/>
              <a:ea typeface="楷体" panose="02010609060101010101" pitchFamily="49" charset="-122"/>
              <a:cs typeface="楷体" panose="02010609060101010101" pitchFamily="49" charset="-122"/>
            </a:endParaRPr>
          </a:p>
          <a:p>
            <a:pPr indent="0" fontAlgn="auto" hangingPunct="0">
              <a:lnSpc>
                <a:spcPct val="150000"/>
              </a:lnSpc>
            </a:pPr>
            <a:r>
              <a:rPr sz="2800" b="1" dirty="0" smtClean="0">
                <a:solidFill>
                  <a:schemeClr val="tx1">
                    <a:lumMod val="85000"/>
                    <a:lumOff val="15000"/>
                  </a:schemeClr>
                </a:solidFill>
                <a:latin typeface="楷体" panose="02010609060101010101" pitchFamily="49" charset="-122"/>
                <a:ea typeface="楷体" panose="02010609060101010101" pitchFamily="49" charset="-122"/>
                <a:cs typeface="楷体" panose="02010609060101010101" pitchFamily="49" charset="-122"/>
              </a:rPr>
              <a:t>8、青少年应怎样弘扬中华美德?</a:t>
            </a:r>
            <a:endParaRPr sz="2800" b="1" dirty="0" smtClean="0">
              <a:solidFill>
                <a:schemeClr val="tx1">
                  <a:lumMod val="85000"/>
                  <a:lumOff val="15000"/>
                </a:schemeClr>
              </a:solidFill>
              <a:latin typeface="楷体" panose="02010609060101010101" pitchFamily="49" charset="-122"/>
              <a:ea typeface="楷体" panose="02010609060101010101" pitchFamily="49" charset="-122"/>
              <a:cs typeface="楷体" panose="02010609060101010101" pitchFamily="49" charset="-122"/>
            </a:endParaRPr>
          </a:p>
        </p:txBody>
      </p:sp>
      <p:pic>
        <p:nvPicPr>
          <p:cNvPr id="4" name="图片 3"/>
          <p:cNvPicPr>
            <a:picLocks noChangeAspect="1"/>
          </p:cNvPicPr>
          <p:nvPr>
            <p:custDataLst>
              <p:tags r:id="rId1"/>
            </p:custDataLst>
          </p:nvPr>
        </p:nvPicPr>
        <p:blipFill>
          <a:blip r:embed="rId2"/>
          <a:stretch>
            <a:fillRect/>
          </a:stretch>
        </p:blipFill>
        <p:spPr>
          <a:xfrm>
            <a:off x="0" y="6090285"/>
            <a:ext cx="12037060" cy="795020"/>
          </a:xfrm>
          <a:prstGeom prst="rect">
            <a:avLst/>
          </a:prstGeom>
        </p:spPr>
      </p:pic>
      <p:sp>
        <p:nvSpPr>
          <p:cNvPr id="5" name="文本框 4"/>
          <p:cNvSpPr txBox="1"/>
          <p:nvPr/>
        </p:nvSpPr>
        <p:spPr>
          <a:xfrm>
            <a:off x="3383280" y="6955155"/>
            <a:ext cx="4064000" cy="450850"/>
          </a:xfrm>
          <a:prstGeom prst="rect">
            <a:avLst/>
          </a:prstGeom>
          <a:noFill/>
        </p:spPr>
        <p:txBody>
          <a:bodyPr wrap="square" rtlCol="0">
            <a:spAutoFit/>
          </a:bodyPr>
          <a:p>
            <a:pPr hangingPunct="0">
              <a:lnSpc>
                <a:spcPct val="130000"/>
              </a:lnSpc>
            </a:pPr>
            <a:endParaRPr lang="zh-CN" altLang="en-US" dirty="0" smtClean="0">
              <a:solidFill>
                <a:schemeClr val="tx1">
                  <a:lumMod val="85000"/>
                  <a:lumOff val="15000"/>
                </a:schemeClr>
              </a:solidFill>
            </a:endParaRPr>
          </a:p>
        </p:txBody>
      </p:sp>
    </p:spTree>
  </p:cSld>
  <p:clrMapOvr>
    <a:masterClrMapping/>
  </p:clrMapOvr>
  <mc:AlternateContent xmlns:mc="http://schemas.openxmlformats.org/markup-compatibility/2006">
    <mc:Choice xmlns:p14="http://schemas.microsoft.com/office/powerpoint/2010/main" Requires="p14">
      <p:transition p14:dur="120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screen"/>
          <a:stretch>
            <a:fillRect/>
          </a:stretch>
        </p:blipFill>
        <p:spPr>
          <a:xfrm>
            <a:off x="8232111" y="189669"/>
            <a:ext cx="4457700" cy="6858000"/>
          </a:xfrm>
          <a:prstGeom prst="rect">
            <a:avLst/>
          </a:prstGeom>
        </p:spPr>
      </p:pic>
      <p:sp>
        <p:nvSpPr>
          <p:cNvPr id="6" name="矩形 5"/>
          <p:cNvSpPr/>
          <p:nvPr/>
        </p:nvSpPr>
        <p:spPr>
          <a:xfrm>
            <a:off x="6696488" y="1540237"/>
            <a:ext cx="1066800" cy="3276600"/>
          </a:xfrm>
          <a:prstGeom prst="rect">
            <a:avLst/>
          </a:prstGeom>
          <a:solidFill>
            <a:srgbClr val="D7D0CE"/>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7" name="文本框 6"/>
          <p:cNvSpPr txBox="1"/>
          <p:nvPr/>
        </p:nvSpPr>
        <p:spPr>
          <a:xfrm>
            <a:off x="6857911" y="1755170"/>
            <a:ext cx="628651" cy="3138170"/>
          </a:xfrm>
          <a:prstGeom prst="rect">
            <a:avLst/>
          </a:prstGeom>
          <a:noFill/>
        </p:spPr>
        <p:txBody>
          <a:bodyPr wrap="square" rtlCol="0">
            <a:spAutoFit/>
          </a:bodyPr>
          <a:lstStyle/>
          <a:p>
            <a:pPr algn="l">
              <a:lnSpc>
                <a:spcPct val="150000"/>
              </a:lnSpc>
            </a:pPr>
            <a:r>
              <a:rPr lang="zh-CN" altLang="en-US" sz="4400" b="1"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板块一</a:t>
            </a:r>
            <a:endParaRPr lang="zh-CN" altLang="en-US" sz="4400" b="1"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8" name="矩形 7"/>
          <p:cNvSpPr/>
          <p:nvPr/>
        </p:nvSpPr>
        <p:spPr>
          <a:xfrm>
            <a:off x="6848890" y="1749787"/>
            <a:ext cx="723900" cy="28003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sp>
        <p:nvSpPr>
          <p:cNvPr id="9" name="矩形 8"/>
          <p:cNvSpPr/>
          <p:nvPr/>
        </p:nvSpPr>
        <p:spPr>
          <a:xfrm>
            <a:off x="5032373" y="2041890"/>
            <a:ext cx="491595" cy="3415030"/>
          </a:xfrm>
          <a:prstGeom prst="rect">
            <a:avLst/>
          </a:prstGeom>
        </p:spPr>
        <p:txBody>
          <a:bodyPr wrap="square">
            <a:spAutoFit/>
          </a:bodyPr>
          <a:lstStyle/>
          <a:p>
            <a:r>
              <a:rPr lang="zh-CN" altLang="en-US" sz="3600" b="1" spc="60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rPr>
              <a:t>中华文化根</a:t>
            </a:r>
            <a:endParaRPr lang="zh-CN" altLang="en-US" sz="3600" b="1" spc="60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a:p>
            <a:endParaRPr lang="en-US" altLang="zh-CN" sz="3600" spc="600" dirty="0">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pic>
        <p:nvPicPr>
          <p:cNvPr id="11" name="图片 10"/>
          <p:cNvPicPr>
            <a:picLocks noChangeAspect="1"/>
          </p:cNvPicPr>
          <p:nvPr/>
        </p:nvPicPr>
        <p:blipFill>
          <a:blip r:embed="rId2" cstate="screen"/>
          <a:stretch>
            <a:fillRect/>
          </a:stretch>
        </p:blipFill>
        <p:spPr>
          <a:xfrm>
            <a:off x="5216200" y="4571993"/>
            <a:ext cx="1632688" cy="1632688"/>
          </a:xfrm>
          <a:prstGeom prst="rect">
            <a:avLst/>
          </a:prstGeom>
        </p:spPr>
      </p:pic>
      <p:pic>
        <p:nvPicPr>
          <p:cNvPr id="14" name="图片 13"/>
          <p:cNvPicPr>
            <a:picLocks noChangeAspect="1"/>
          </p:cNvPicPr>
          <p:nvPr/>
        </p:nvPicPr>
        <p:blipFill>
          <a:blip r:embed="rId3"/>
          <a:stretch>
            <a:fillRect/>
          </a:stretch>
        </p:blipFill>
        <p:spPr>
          <a:xfrm>
            <a:off x="1143055" y="3445231"/>
            <a:ext cx="3602439" cy="3602438"/>
          </a:xfrm>
          <a:prstGeom prst="rect">
            <a:avLst/>
          </a:prstGeom>
        </p:spPr>
      </p:pic>
      <p:sp>
        <p:nvSpPr>
          <p:cNvPr id="10" name="TextBox 9"/>
          <p:cNvSpPr txBox="1"/>
          <p:nvPr/>
        </p:nvSpPr>
        <p:spPr>
          <a:xfrm>
            <a:off x="5749873" y="4943959"/>
            <a:ext cx="464949" cy="583565"/>
          </a:xfrm>
          <a:prstGeom prst="rect">
            <a:avLst/>
          </a:prstGeom>
          <a:noFill/>
        </p:spPr>
        <p:txBody>
          <a:bodyPr wrap="square" rtlCol="0">
            <a:spAutoFit/>
          </a:bodyPr>
          <a:lstStyle/>
          <a:p>
            <a:r>
              <a:rPr lang="zh-CN" altLang="en-US" sz="3200" dirty="0">
                <a:solidFill>
                  <a:schemeClr val="bg1"/>
                </a:solidFill>
              </a:rPr>
              <a:t>壹</a:t>
            </a:r>
            <a:endParaRPr lang="zh-CN" altLang="en-US" sz="32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mda-pfe29w7kudbefhjg">
            <a:hlinkClick r:id="" action="ppaction://media"/>
          </p:cNvPr>
          <p:cNvPicPr>
            <a:picLocks noChangeAspect="1"/>
          </p:cNvPicPr>
          <p:nvPr>
            <p:ph sz="quarter" idx="11"/>
            <a:videoFile r:link="rId1"/>
            <p:extLst>
              <p:ext uri="{DAA4B4D4-6D71-4841-9C94-3DE7FCFB9230}">
                <p14:media xmlns:p14="http://schemas.microsoft.com/office/powerpoint/2010/main" r:link="rId2"/>
              </p:ext>
            </p:extLst>
          </p:nvPr>
        </p:nvPicPr>
        <p:blipFill>
          <a:blip r:embed="rId3"/>
          <a:stretch>
            <a:fillRect/>
          </a:stretch>
        </p:blipFill>
        <p:spPr>
          <a:xfrm>
            <a:off x="589915" y="1464310"/>
            <a:ext cx="8201025" cy="4888230"/>
          </a:xfrm>
          <a:prstGeom prst="rect">
            <a:avLst/>
          </a:prstGeom>
        </p:spPr>
      </p:pic>
      <p:sp>
        <p:nvSpPr>
          <p:cNvPr id="4" name="矩形 3"/>
          <p:cNvSpPr/>
          <p:nvPr>
            <p:custDataLst>
              <p:tags r:id="rId4"/>
            </p:custDataLst>
          </p:nvPr>
        </p:nvSpPr>
        <p:spPr>
          <a:xfrm>
            <a:off x="694055" y="199390"/>
            <a:ext cx="5974715" cy="521970"/>
          </a:xfrm>
          <a:prstGeom prst="rect">
            <a:avLst/>
          </a:prstGeom>
        </p:spPr>
        <p:txBody>
          <a:bodyPr wrap="square">
            <a:spAutoFit/>
          </a:bodyPr>
          <a:p>
            <a:pPr algn="l">
              <a:defRPr/>
            </a:pPr>
            <a:r>
              <a:rPr lang="zh-CN" altLang="en-US" sz="28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视频：</a:t>
            </a:r>
            <a:r>
              <a:rPr lang="zh-CN" altLang="en-US" sz="28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sym typeface="+mn-ea"/>
              </a:rPr>
              <a:t>杭州亚运会中的</a:t>
            </a:r>
            <a:r>
              <a:rPr lang="en-US" altLang="zh-CN" sz="28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sym typeface="+mn-ea"/>
              </a:rPr>
              <a:t>”</a:t>
            </a:r>
            <a:r>
              <a:rPr lang="zh-CN" altLang="en-US" sz="28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sym typeface="+mn-ea"/>
              </a:rPr>
              <a:t>吉祥物“</a:t>
            </a:r>
            <a:endParaRPr lang="zh-CN" altLang="en-US" sz="28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sym typeface="+mn-ea"/>
            </a:endParaRPr>
          </a:p>
        </p:txBody>
      </p:sp>
      <p:sp>
        <p:nvSpPr>
          <p:cNvPr id="6" name="文本框 5"/>
          <p:cNvSpPr txBox="1"/>
          <p:nvPr/>
        </p:nvSpPr>
        <p:spPr>
          <a:xfrm>
            <a:off x="8929370" y="1464310"/>
            <a:ext cx="3262630" cy="1753235"/>
          </a:xfrm>
          <a:prstGeom prst="rect">
            <a:avLst/>
          </a:prstGeom>
          <a:noFill/>
        </p:spPr>
        <p:txBody>
          <a:bodyPr wrap="square" rtlCol="0">
            <a:spAutoFit/>
          </a:bodyPr>
          <a:p>
            <a:pPr indent="0" fontAlgn="auto">
              <a:lnSpc>
                <a:spcPct val="150000"/>
              </a:lnSpc>
            </a:pPr>
            <a:r>
              <a:rPr lang="zh-CN" altLang="en-US" sz="2400"/>
              <a:t>问题：观看视频说说三个吉祥物的创意来源于什么？</a:t>
            </a:r>
            <a:endParaRPr lang="zh-CN" altLang="en-US" sz="2400"/>
          </a:p>
        </p:txBody>
      </p:sp>
      <p:sp>
        <p:nvSpPr>
          <p:cNvPr id="7" name="文本框 6"/>
          <p:cNvSpPr txBox="1"/>
          <p:nvPr/>
        </p:nvSpPr>
        <p:spPr>
          <a:xfrm>
            <a:off x="9041130" y="3559810"/>
            <a:ext cx="3150870" cy="2553335"/>
          </a:xfrm>
          <a:prstGeom prst="rect">
            <a:avLst/>
          </a:prstGeom>
          <a:noFill/>
        </p:spPr>
        <p:txBody>
          <a:bodyPr wrap="square" rtlCol="0" anchor="t">
            <a:spAutoFit/>
          </a:bodyPr>
          <a:p>
            <a:pPr indent="0" fontAlgn="auto">
              <a:lnSpc>
                <a:spcPct val="150000"/>
              </a:lnSpc>
            </a:pPr>
            <a:r>
              <a:rPr lang="en-US" altLang="zh-CN" sz="2000">
                <a:solidFill>
                  <a:srgbClr val="7030A0"/>
                </a:solidFill>
              </a:rPr>
              <a:t>“</a:t>
            </a:r>
            <a:r>
              <a:rPr lang="zh-CN" altLang="en-US" sz="2000">
                <a:solidFill>
                  <a:srgbClr val="7030A0"/>
                </a:solidFill>
              </a:rPr>
              <a:t>琮琮”</a:t>
            </a:r>
            <a:r>
              <a:rPr lang="zh-CN" altLang="en-US" sz="2000">
                <a:solidFill>
                  <a:srgbClr val="7030A0"/>
                </a:solidFill>
                <a:sym typeface="+mn-ea"/>
              </a:rPr>
              <a:t>代表杭州的良渚古城遗址</a:t>
            </a:r>
            <a:r>
              <a:rPr lang="zh-CN" altLang="en-US" sz="2000">
                <a:solidFill>
                  <a:srgbClr val="7030A0"/>
                </a:solidFill>
              </a:rPr>
              <a:t>“；</a:t>
            </a:r>
            <a:r>
              <a:rPr lang="en-US" altLang="zh-CN" sz="2000">
                <a:solidFill>
                  <a:srgbClr val="7030A0"/>
                </a:solidFill>
                <a:sym typeface="+mn-ea"/>
              </a:rPr>
              <a:t>“</a:t>
            </a:r>
            <a:r>
              <a:rPr lang="zh-CN" altLang="en-US" sz="2000">
                <a:solidFill>
                  <a:srgbClr val="7030A0"/>
                </a:solidFill>
                <a:sym typeface="+mn-ea"/>
              </a:rPr>
              <a:t>宸宸”</a:t>
            </a:r>
            <a:r>
              <a:rPr lang="zh-CN" altLang="en-US" sz="2000">
                <a:solidFill>
                  <a:srgbClr val="7030A0"/>
                </a:solidFill>
                <a:sym typeface="+mn-ea"/>
              </a:rPr>
              <a:t>代表京杭大运河；</a:t>
            </a:r>
            <a:r>
              <a:rPr lang="zh-CN" altLang="en-US" sz="2000">
                <a:solidFill>
                  <a:srgbClr val="7030A0"/>
                </a:solidFill>
                <a:sym typeface="+mn-ea"/>
              </a:rPr>
              <a:t>“莲莲”</a:t>
            </a:r>
            <a:r>
              <a:rPr lang="zh-CN" altLang="en-US" sz="2000">
                <a:solidFill>
                  <a:srgbClr val="7030A0"/>
                </a:solidFill>
                <a:sym typeface="+mn-ea"/>
              </a:rPr>
              <a:t>代表</a:t>
            </a:r>
            <a:r>
              <a:rPr lang="zh-CN" altLang="en-US" sz="2000">
                <a:solidFill>
                  <a:srgbClr val="7030A0"/>
                </a:solidFill>
                <a:sym typeface="+mn-ea"/>
              </a:rPr>
              <a:t>西湖三处世界文化遗产。</a:t>
            </a:r>
            <a:endParaRPr lang="zh-CN" altLang="en-US" sz="2000">
              <a:solidFill>
                <a:srgbClr val="7030A0"/>
              </a:solidFill>
              <a:sym typeface="+mn-ea"/>
            </a:endParaRPr>
          </a:p>
          <a:p>
            <a:pPr indent="0" fontAlgn="auto">
              <a:lnSpc>
                <a:spcPct val="100000"/>
              </a:lnSpc>
            </a:pPr>
            <a:endParaRPr lang="zh-CN" altLang="en-US" sz="2000">
              <a:solidFill>
                <a:srgbClr val="7030A0"/>
              </a:solidFill>
            </a:endParaRPr>
          </a:p>
          <a:p>
            <a:pPr indent="0" fontAlgn="auto">
              <a:lnSpc>
                <a:spcPct val="100000"/>
              </a:lnSpc>
            </a:pPr>
            <a:endParaRPr lang="zh-CN" altLang="en-US" sz="2000">
              <a:solidFill>
                <a:srgbClr val="7030A0"/>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fullScrn="0">
              <p:cMediaNode>
                <p:cTn id="7" fill="hold" display="1">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additive="base">
                                        <p:cTn id="12" dur="1" fill="hold"/>
                                        <p:tgtEl>
                                          <p:spTgt spid="3"/>
                                        </p:tgtEl>
                                      </p:cBhvr>
                                    </p:cmd>
                                  </p:childTnLst>
                                </p:cTn>
                              </p:par>
                            </p:childTnLst>
                          </p:cTn>
                        </p:par>
                      </p:childTnLst>
                    </p:cTn>
                  </p:par>
                </p:childTnLst>
              </p:cTn>
              <p:nextCondLst>
                <p:cond evt="onClick" delay="0">
                  <p:tgtEl>
                    <p:spTgt spid="3"/>
                  </p:tgtEl>
                </p:cond>
              </p:nextCondLst>
            </p:seq>
          </p:childTnLst>
        </p:cTn>
      </p:par>
    </p:tnLst>
    <p:bldLst>
      <p:bldP spid="7" grpId="0"/>
      <p:bldP spid="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755650" y="249555"/>
            <a:ext cx="6096000" cy="521970"/>
          </a:xfrm>
          <a:prstGeom prst="rect">
            <a:avLst/>
          </a:prstGeom>
          <a:noFill/>
        </p:spPr>
        <p:txBody>
          <a:bodyPr wrap="square" rtlCol="0" anchor="t">
            <a:spAutoFit/>
          </a:bodyPr>
          <a:p>
            <a:r>
              <a:rPr lang="zh-CN" altLang="en-US" sz="28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rPr>
              <a:t>良渚元素：同五千年文明“心心相融”</a:t>
            </a:r>
            <a:endParaRPr lang="zh-CN" altLang="en-US" sz="2800" b="1" dirty="0">
              <a:solidFill>
                <a:srgbClr val="0070C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框 7"/>
          <p:cNvSpPr txBox="1"/>
          <p:nvPr/>
        </p:nvSpPr>
        <p:spPr>
          <a:xfrm>
            <a:off x="4272280" y="1077595"/>
            <a:ext cx="7734935" cy="2676525"/>
          </a:xfrm>
          <a:prstGeom prst="rect">
            <a:avLst/>
          </a:prstGeom>
          <a:noFill/>
          <a:ln w="12700" cmpd="sng">
            <a:solidFill>
              <a:schemeClr val="accent1">
                <a:shade val="50000"/>
              </a:schemeClr>
            </a:solidFill>
            <a:prstDash val="sysDot"/>
          </a:ln>
        </p:spPr>
        <p:txBody>
          <a:bodyPr wrap="square" rtlCol="0" anchor="t">
            <a:spAutoFit/>
          </a:bodyPr>
          <a:p>
            <a:pPr indent="0" fontAlgn="auto" hangingPunct="0">
              <a:lnSpc>
                <a:spcPct val="100000"/>
              </a:lnSpc>
            </a:pPr>
            <a:r>
              <a:rPr lang="zh-CN" altLang="en-US" sz="2400">
                <a:sym typeface="+mn-ea"/>
              </a:rPr>
              <a:t>杭州风光秀丽，富有诗情画意，拥有良渚古城遗址、西湖和京杭大运河等三大世界遗产。</a:t>
            </a:r>
            <a:r>
              <a:rPr lang="zh-CN" altLang="en-US" sz="2400">
                <a:solidFill>
                  <a:srgbClr val="C00000"/>
                </a:solidFill>
                <a:sym typeface="+mn-ea"/>
              </a:rPr>
              <a:t>名列“百年百大考古发现”之列的良渚遗址，</a:t>
            </a:r>
            <a:r>
              <a:rPr lang="zh-CN" altLang="en-US" sz="2400">
                <a:sym typeface="+mn-ea"/>
              </a:rPr>
              <a:t>以美轮美奂的玉器、气势宏伟的三重城、规模宏大的水利工程，</a:t>
            </a:r>
            <a:r>
              <a:rPr lang="zh-CN" altLang="en-US" sz="2400">
                <a:solidFill>
                  <a:srgbClr val="C00000"/>
                </a:solidFill>
                <a:sym typeface="+mn-ea"/>
              </a:rPr>
              <a:t>证明中国当时就有了伟大的史前稻作文明和城市文明</a:t>
            </a:r>
            <a:r>
              <a:rPr lang="zh-CN" altLang="en-US" sz="2400">
                <a:sym typeface="+mn-ea"/>
              </a:rPr>
              <a:t>。据悉，良渚文化活跃在距今5300年至4300年前。先民们筚路蓝缕、以启山林，创造出东亚最早的国家社会，进入文明之门。</a:t>
            </a:r>
            <a:endParaRPr lang="zh-CN" altLang="en-US" sz="2400">
              <a:sym typeface="+mn-ea"/>
            </a:endParaRPr>
          </a:p>
        </p:txBody>
      </p:sp>
      <p:sp>
        <p:nvSpPr>
          <p:cNvPr id="9" name="文本框 8"/>
          <p:cNvSpPr txBox="1"/>
          <p:nvPr>
            <p:custDataLst>
              <p:tags r:id="rId1"/>
            </p:custDataLst>
          </p:nvPr>
        </p:nvSpPr>
        <p:spPr>
          <a:xfrm>
            <a:off x="130810" y="3827780"/>
            <a:ext cx="11623040" cy="645160"/>
          </a:xfrm>
          <a:prstGeom prst="rect">
            <a:avLst/>
          </a:prstGeom>
          <a:noFill/>
        </p:spPr>
        <p:txBody>
          <a:bodyPr wrap="square" rtlCol="0">
            <a:spAutoFit/>
          </a:bodyPr>
          <a:p>
            <a:pPr indent="0" fontAlgn="auto">
              <a:lnSpc>
                <a:spcPct val="150000"/>
              </a:lnSpc>
            </a:pPr>
            <a:r>
              <a:rPr lang="zh-CN" altLang="en-US" sz="2400"/>
              <a:t>问题</a:t>
            </a:r>
            <a:r>
              <a:rPr lang="en-US" altLang="zh-CN" sz="2400"/>
              <a:t>1</a:t>
            </a:r>
            <a:r>
              <a:rPr lang="zh-CN" altLang="en-US" sz="2400"/>
              <a:t>：</a:t>
            </a:r>
            <a:r>
              <a:rPr lang="zh-CN" altLang="en-US" sz="2400">
                <a:sym typeface="+mn-ea"/>
              </a:rPr>
              <a:t>良渚作为中华文化的代表之一，</a:t>
            </a:r>
            <a:r>
              <a:rPr lang="zh-CN" altLang="en-US" sz="2400"/>
              <a:t>结合</a:t>
            </a:r>
            <a:r>
              <a:rPr lang="zh-CN" altLang="en-US" sz="2400">
                <a:sym typeface="+mn-ea"/>
              </a:rPr>
              <a:t>良渚文明来谈谈</a:t>
            </a:r>
            <a:r>
              <a:rPr lang="zh-CN" altLang="en-US" sz="2400">
                <a:solidFill>
                  <a:srgbClr val="7030A0"/>
                </a:solidFill>
                <a:sym typeface="+mn-ea"/>
              </a:rPr>
              <a:t>中华文化是如何形成的？</a:t>
            </a:r>
            <a:endParaRPr lang="zh-CN" altLang="en-US" sz="2400">
              <a:solidFill>
                <a:srgbClr val="7030A0"/>
              </a:solidFill>
              <a:sym typeface="+mn-ea"/>
            </a:endParaRPr>
          </a:p>
        </p:txBody>
      </p:sp>
      <p:pic>
        <p:nvPicPr>
          <p:cNvPr id="104" name="图片 103"/>
          <p:cNvPicPr/>
          <p:nvPr>
            <p:custDataLst>
              <p:tags r:id="rId2"/>
            </p:custDataLst>
          </p:nvPr>
        </p:nvPicPr>
        <p:blipFill>
          <a:blip r:embed="rId3"/>
          <a:stretch>
            <a:fillRect/>
          </a:stretch>
        </p:blipFill>
        <p:spPr>
          <a:xfrm>
            <a:off x="71120" y="1007110"/>
            <a:ext cx="4184650" cy="2851150"/>
          </a:xfrm>
          <a:prstGeom prst="rect">
            <a:avLst/>
          </a:prstGeom>
          <a:noFill/>
          <a:ln w="9525">
            <a:noFill/>
          </a:ln>
        </p:spPr>
      </p:pic>
      <p:sp>
        <p:nvSpPr>
          <p:cNvPr id="105" name="文本框 104"/>
          <p:cNvSpPr txBox="1"/>
          <p:nvPr/>
        </p:nvSpPr>
        <p:spPr>
          <a:xfrm>
            <a:off x="336550" y="4499610"/>
            <a:ext cx="11421110" cy="829945"/>
          </a:xfrm>
          <a:prstGeom prst="rect">
            <a:avLst/>
          </a:prstGeom>
          <a:noFill/>
          <a:ln w="9525">
            <a:noFill/>
          </a:ln>
        </p:spPr>
        <p:txBody>
          <a:bodyPr wrap="square">
            <a:spAutoFit/>
          </a:bodyPr>
          <a:p>
            <a:pPr indent="0"/>
            <a:r>
              <a:rPr lang="zh-CN" sz="2400" b="1">
                <a:solidFill>
                  <a:srgbClr val="C00000"/>
                </a:solidFill>
                <a:ea typeface="宋体" panose="02010600030101010101" pitchFamily="2" charset="-122"/>
              </a:rPr>
              <a:t>各族人民</a:t>
            </a:r>
            <a:r>
              <a:rPr lang="zh-CN" sz="2400" b="1">
                <a:solidFill>
                  <a:srgbClr val="222222"/>
                </a:solidFill>
                <a:ea typeface="宋体" panose="02010600030101010101" pitchFamily="2" charset="-122"/>
              </a:rPr>
              <a:t>团结互助，相互学习，用自己的勤劳和智慧共同开发建设祖国的大好河山，创造了灿烂的中华文化。</a:t>
            </a:r>
            <a:endParaRPr lang="zh-CN" altLang="en-US" sz="2400" b="1">
              <a:solidFill>
                <a:srgbClr val="222222"/>
              </a:solidFill>
              <a:ea typeface="宋体" panose="02010600030101010101" pitchFamily="2" charset="-122"/>
            </a:endParaRPr>
          </a:p>
        </p:txBody>
      </p:sp>
      <p:sp>
        <p:nvSpPr>
          <p:cNvPr id="10" name="文本框 9"/>
          <p:cNvSpPr txBox="1"/>
          <p:nvPr>
            <p:custDataLst>
              <p:tags r:id="rId4"/>
            </p:custDataLst>
          </p:nvPr>
        </p:nvSpPr>
        <p:spPr>
          <a:xfrm>
            <a:off x="160020" y="5329555"/>
            <a:ext cx="11872595" cy="645160"/>
          </a:xfrm>
          <a:prstGeom prst="rect">
            <a:avLst/>
          </a:prstGeom>
          <a:noFill/>
        </p:spPr>
        <p:txBody>
          <a:bodyPr wrap="square" rtlCol="0">
            <a:spAutoFit/>
          </a:bodyPr>
          <a:p>
            <a:pPr indent="0" fontAlgn="auto">
              <a:lnSpc>
                <a:spcPct val="150000"/>
              </a:lnSpc>
            </a:pPr>
            <a:r>
              <a:rPr lang="zh-CN" altLang="en-US" sz="2400"/>
              <a:t>问题</a:t>
            </a:r>
            <a:r>
              <a:rPr lang="en-US" sz="2400"/>
              <a:t>2</a:t>
            </a:r>
            <a:r>
              <a:rPr lang="zh-CN" altLang="en-US" sz="2400"/>
              <a:t>：</a:t>
            </a:r>
            <a:r>
              <a:rPr lang="zh-CN" altLang="en-US" sz="2400">
                <a:sym typeface="+mn-ea"/>
              </a:rPr>
              <a:t>良渚文明穿越千年与我们相会，让我们领略先人的智慧，这说明</a:t>
            </a:r>
            <a:r>
              <a:rPr lang="zh-CN" altLang="en-US" sz="2400">
                <a:sym typeface="+mn-ea"/>
              </a:rPr>
              <a:t>了什么？</a:t>
            </a:r>
            <a:endParaRPr lang="zh-CN" altLang="en-US" sz="2400">
              <a:sym typeface="+mn-ea"/>
            </a:endParaRPr>
          </a:p>
        </p:txBody>
      </p:sp>
      <p:sp>
        <p:nvSpPr>
          <p:cNvPr id="11" name="文本框 10"/>
          <p:cNvSpPr txBox="1"/>
          <p:nvPr/>
        </p:nvSpPr>
        <p:spPr>
          <a:xfrm>
            <a:off x="438150" y="6143625"/>
            <a:ext cx="6413500" cy="460375"/>
          </a:xfrm>
          <a:prstGeom prst="rect">
            <a:avLst/>
          </a:prstGeom>
          <a:noFill/>
          <a:ln w="9525">
            <a:noFill/>
          </a:ln>
        </p:spPr>
        <p:txBody>
          <a:bodyPr wrap="square">
            <a:spAutoFit/>
          </a:bodyPr>
          <a:p>
            <a:pPr indent="0"/>
            <a:r>
              <a:rPr lang="zh-CN" sz="2400" b="1">
                <a:solidFill>
                  <a:srgbClr val="C00000"/>
                </a:solidFill>
                <a:ea typeface="宋体" panose="02010600030101010101" pitchFamily="2" charset="-122"/>
              </a:rPr>
              <a:t>跨越千年</a:t>
            </a:r>
            <a:r>
              <a:rPr lang="zh-CN" sz="2400" b="1">
                <a:solidFill>
                  <a:srgbClr val="C00000"/>
                </a:solidFill>
                <a:ea typeface="宋体" panose="02010600030101010101" pitchFamily="2" charset="-122"/>
              </a:rPr>
              <a:t>说明说说中华</a:t>
            </a:r>
            <a:r>
              <a:rPr lang="zh-CN" sz="2400" b="1">
                <a:solidFill>
                  <a:srgbClr val="C00000"/>
                </a:solidFill>
                <a:ea typeface="宋体" panose="02010600030101010101" pitchFamily="2" charset="-122"/>
              </a:rPr>
              <a:t>文化源远流长；</a:t>
            </a:r>
            <a:endParaRPr lang="zh-CN" sz="2400" b="1">
              <a:solidFill>
                <a:srgbClr val="C00000"/>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200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05" grpId="1"/>
      <p:bldP spid="11" grpId="0"/>
      <p:bldP spid="11" grpId="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ISPRING_ULTRA_SCORM_COURSE_ID" val="3F419E94-A631-4589-A787-AA9CC6FEDB5E"/>
  <p:tag name="ISPRING_SCORM_RATE_SLIDES" val="1"/>
  <p:tag name="ISPRINGONLINEFOLDERID" val="0"/>
  <p:tag name="ISPRINGONLINEFOLDERPATH" val="内容列表"/>
  <p:tag name="ISPRINGCLOUDFOLDERID" val="0"/>
  <p:tag name="ISPRINGCLOUDFOLDERPATH" val="资源库"/>
  <p:tag name="ISPRING_PLAYERS_CUSTOMIZATION" val="UEsDBBQAAgAIAOeJc0s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niXNL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OeJc0u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54lzSy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54lzS2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aWGeSz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aWGeS5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aWGeS7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amGeSyTg/xfEDAAAYxkAABcAAAB1bml2ZXJzYWwvdW5pdmVyc2FsLnBuZ+1XaVxT55o/isVOLSBqCrI7ttJFxKgBFJO4AOIom4QisouWyy7IIQYI0UtbBEXa3lvwgiESLAHCTkMwAUJF4NYYUFnCYqSCISSHJGAgIWSbg/bOb2a+zefhw/md8/zf9z3P+n/Oc/L9fU+ZfGT1EQAAJqe9Pc4BgBECADbe/NAYRox/4u+Gbxuunjt1AmgYsBHDwqbY4z7HAaC5aIs2+gNY/rcr3iFXAcC0Z+3a0J9SfQkALFdOexzHXYuQCs7QLwnH+1/rz+YA2GNVJ4ynP3Xbnr8b8bEH7vElhy83eVSctvmi4HNfj022f9n/1/s3HbYN52/e+mLgqGeNq0pJnKAFT4EThvAJ9uqFKwHshPqgoISRaCynNojtXFclLkvpCiEqx2Ppfhj1m8eb7bNhc648NK+1qLWeFafhshd7LaRPYOzMiFnMkfyCMyX7GFs2AkBdoG3qNsQUyUBkw4vdLiPbLSR3q5P3/PmMWZ2rzPiXwNoJb2Fvg0NyzAMHP5oHbAAADw/Y8a3m6+A6uA6ug+vgOrgOroPr4Dq4Dv4/BPdla6TMrwDg+tD/8UfhDS5gcZkf2RiRoxaOzBRhuzLnKvK+xk8RVShacrCgi0UGs9hSAIjqJDzlFzIHbrF0wu8sIsYSws5zR4/E6GQtgzCUZ2Mht0VEwu+QvMqSJ6XMM2qTUwSy5CwAaJ+gUXIyeV2Ee9Wp0UmhTF7rhdmOQgI+QCXeN8lp7KycFtMoySl/MBqS8Ux0jYhC0nu4poj9SKtDkr/5YR5KtCS9gkLn6KQpjvrFIlIYitJDMOhUznJNcARBWEBQ6M5xeYpvQEqhsGtVQv9qtlCB74zko70Gpo+0OalKONrLMxlVs3j2wHTJ3/12bzClvbqN7rtvqderOMxJNP0yCyw6LmDG6r7XvApIjbhVv2ZHvtU9wZUeE0cjRrL+RT3zVeYIAfEpmGMSxZXnqNh/GxKm2XhJNQX5EyL8y9R+YVP1DU278xM5yaBhHD8PjcTVh3ILCcvt1TcyedbYQSiD1f/PkLD+KmF8KPQWag5TiJYHnlRgX9dxlXGfdo9Xu8bbEd78qFxW3k2fxECjh/eA9hRhWVrWKU985cCt5CxfunE0qp0+ZPUA5D6NPzZhsiIhiwkOwSUMrvBHug5j9gwKX/0of5VweKHhep2mNqdhq41q/OZPzWFouz7HYJQ3BRvUvthnPbl/5yjayzfLlmEyI/LhjrgU9SsqqNP8lW8V/hSvjWEpku1/yEDl2HsrXMBI/GSOFXX6733R/872OmbyH6Ibr49galaWh4ktHfL4hXAad4xO6ad9iFqwz121uld0+cm1o8PXieqak7qsISJbhkybgKopUCor6aG5hYIQK13TtPW9pvMaGUppCU5i1zQtsxV1XZG7vjwRc53PKxtx/03h3ku2+ucdfM/hDlmXdUCzTRR/kHuDsJNrNnOALWSaTMAJfgGNgQ+TmM7P0fZmFexkICMw75GNQvV5MYu4H36pF2iJY+o02xAVyG5ollecywox+TSh6/4KCKoEKTsRAqFFQDNbxtowxkOSkA+HpLkhzIHmWmzZpDSXeLPgmeUfoOL7Iw8uCw4gdoB7s/B70XlBeft5u1xJNOqAfZ7bz2p3ROuFHBsMrk9lK+lIDempkuMSM28/4DdDadSNf6wuj4amMBrp/XWTZq3J5BiljC1v00QHc0Jwe2nhos9Y0tPSbQjEx5AeF2uC67e4lCeMKuqp1oXlQqlTw0TkowpjKcjBLRUuWP8YQItZQDcGlhw0G01wwDa22owNtsGJvGq73P5S1BaWELAooTe2iVIyfeYarK/zTHUWqw1Bgq67IGTTuuT8RUGBv8mzvqgksrDCscdtPi5uUpiaER/Jf+152ePx3WAjNbIRY2spGowctvsNWVwmZ5sDYA452aqJr3tFjoTrBfzHblzGQ6eyR3tG0Pb8GgtGEVZ/TXqVJFD/Agfe5Yw+O7Fzw69Lw4F+4eWRnNBZgnPn0gtJvmP5efTqXGWoM+2oZr61xLkyp5z/BRiCavQtUbSJlb11obFlLCdGoYIw4zKaMcxJcJdMkUsjNY055aqYGm69AlK96Rh4Eafs/SGbcwIHbOaj7d2XT6zwXKe0hoMGCf879a9D4a4ANNK8JIDEDaM+MVHhjRBUZYZZiYKEw2VnUSRt8vkc6lu1iEK5hzWe18wp+9e0InlGGqu5QVGh6wCrZjb4yghu8mgbc2NlVTPWxQckMp7GkZUaBHWjW7tM7ZZYWszl0chwqcwRV17nSRPEmHgrI8E5JJLiSr1oN/c1EMZKF7/RmhuheCWtSwPu8nt7D5I+8odGcdFIZzY9mfKUBbbtDEyacksJx91Wk5t9k/Df9d6svXy0UMeOmyJ7oV1YxJb8asC0IQtjWlaF5LhL0/kmx+R79ROBPtwN0pWl+zkyKrUD5rCjqOhGhk+Zcd+MQHPYwas7Pc9TSp10hCssaTYuURFHpd7WuRVHynrSqqur+72Yfi7miO7fwMH+6KFDs/j3XoCNlZraGmMOqt1p9ycS8nIp1iwzwT+smHubK64iOKAxAsupfstcmXBXAFui/H0tYKVw62obUY44boGoFw879UR9i/NRONq3nvT0FCt/30O9mAs3vym6IyX77ZsNSLoiPoJpeoXxLnh9Wtm7LHXKwPRIqGrxsxnknO1x/0CTNkizA1VV6kwbaPxtMVG/4+Jjb/IoCzXy+niMvotFPACNjldVsQQx7AR3vmdvB/mXtoSuOnUTrRQ7aO3Ra/iTRWLc/uHc5SKSdkbSSNJBkuZ+O/ajXDNMO0vaNulbbG7RFK7KtnHxicnBT4hhdrwK0crHUTwK7vYNxX7jzpntecjuCNP7CRMu+8s53UdNiRf03z0gpmsujda3+vjEuPepjkmmUIXEg3p0I7/GoSZu07iW+FP0/FTrnYLMRHjf9oDmBYpBGwuKyPjyb0+i/fkPry1O/36AkVg/FP7JQuv/rKBO/Sr0roImDt0P9/LcmefkZFgd2mc0o95eBOZtkta+z2W81SSS9MJ/CBMQQHk2jOMOIFGmOitTBGJ5bO5dvCsw+e2i8qyJH+aGWxi++JDuQZYoJrYjF1VFeLWiclurn+7MNZpqMln0UheTv7CrLfP2jRwynkCBeVgn56zsEwFDb4fuEEFNzDtPFUkNzdN3iwOQKTP+z/01NKVnDSWB3CxAXJpp4e6iUu22C/RjXrizEqy+tqe0+HUTz4n5siVzsdciWN6pshM9vTqIxqfdtYZGtoSpssdPqbLDaBEO/e7uAi0oKoFdPy+HGjmYZQvyGZNvXE1kEN7bqVW7xQfl3aA4lTg8CD2FRhyyYJK+pI1Ii+Be7AKyizWVprm1in7axyhSYs85p0DNg5wIO9mhfbS+8pmOZtJQt5Wk2b8oP5mUuPvLPcsfzK+a9h6wkgwQFTxXv+FBrtrs6EK3pEsjS9hcH6Zh3TgULCl31syVF5UN37rQ6Z2hcOncsxaob2IXDUH3Tr3vmGx4/GEKLNgrPOo081nS4LxyMgVLKEk3/b72sdDh14GykhpYY5d6ll48kz1n/DysJqtrvjILY3cCLwASVW+5zsz/1vWXhvyYcNenXkyD6pkR5lt+sf62WJjmKkgPZNvwu5K38n5mibgYlmhm15ohye8GAcbyeVATNVp/tU7SiCYrm2jHcWc9epdrrD2u/iJTtxTJ1Nc+FIBGTWXOHO2B1Zxewp8fr1VY2SSxySwAKTYl1cr9926u4MqD3LTibOhPM2f4K58F8Z/DbGTTYyRs/ljMcJKhLlRk2Ql/raRK+Rk4v349GZHDOVIGf5/ZMUgk1K5SM3Rx44T7T9TPTagPz63l1pY2jnYcPJe593MAq0FFtDZ+IGgbZIF3eCF62Uv3Lweg/ovsjlvqNT5eAhi3v0/SL+Rh68oJs//I6H7CkEqZU13xAO9nGQtqUML+nCQ9iCgJf2eW5ozBUJAg2GeIWQrRFs3wW4b0pB3QvC1CxIjAOzVjDerBUIOrNMQpFEov+UBLvcM/+ti5hvW01e2THdcjbTSqrzJ2WtgpHF3yrh1Mlle7FZm1EDNexlKIGW8FBRo5h1N48/V07y1H7nvWAIAoqDP66u3oZqh94XxPbZt4a0qf1BYh9Je72T2Ke9Vb510tDx6OtgdZHxfk2eesvGn6odTxc+B6DFjel80ew4dd60wxYHwRCP4tfiRJ94ZzvRGLcn/f/wAgLOV/zd8/boFH63B3I3iiLpPkb8FqF066b/+XoFsK/C+BbvDB1MMHlEG2AUOnccNLUwY9M3wrvFqzGn22pJJaZU/Spi7rVFPMr+CRHueMc9UeqP/asNk8bFOh9WHvr+GzwGlPX4+GE1F//U9QSwMEFAACAAgAamGeS3Br3rpLAAAAagAAABsAAAB1bml2ZXJzYWwvdW5pdmVyc2FsLnBuZy54bWyzsa/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sCAACwCAAAFAAAAAAAAAABAAAAAAC9EQAAdW5pdmVyc2FsL3BsYXllci54bWxQSwECAAAUAAIACABpYZ5LsIcj9GwBAAD3AgAAKQAAAAAAAAABAAAAAADqFAAAdW5pdmVyc2FsL3NraW5fY3VzdG9taXphdGlvbl9zZXR0aW5ncy54bWxQSwECAAAUAAIACABqYZ5LJOD/F8QMAABjGQAAFwAAAAAAAAAAAAAAAACdFgAAdW5pdmVyc2FsL3VuaXZlcnNhbC5wbmdQSwECAAAUAAIACABqYZ5LcGveuksAAABqAAAAGwAAAAAAAAABAAAAAACWIwAAdW5pdmVyc2FsL3VuaXZlcnNhbC5wbmcueG1sUEsFBgAAAAALAAsASQMAABokAAAAAA=="/>
  <p:tag name="ISPRING_PRESENTATION_TITLE" val="40"/>
  <p:tag name="ISPRING_SCORM_PASSING_SCORE" val="100.000000"/>
  <p:tag name="ISPRING_OUTPUT_FOLDER" val="D:\ppt\第11批\642938"/>
  <p:tag name="ISPRING_FIRST_PUBLISH" val="1"/>
  <p:tag name="ISPRING_SCORM_RATE_QUIZZES" val="0"/>
  <p:tag name="ISPRING_SCORM_ENDPOINT" val="&lt;endpoint&gt;&lt;enable&gt;0&lt;/enable&gt;&lt;lrs&gt;http://&lt;/lrs&gt;&lt;auth&gt;0&lt;/auth&gt;&lt;login&gt;&lt;/login&gt;&lt;password&gt;&lt;/password&gt;&lt;key&gt;&lt;/key&gt;&lt;name&gt;&lt;/name&gt;&lt;email&gt;&lt;/email&gt;&lt;/endpoint&gt;&#10;"/>
  <p:tag name="COMMONDATA" val="eyJoZGlkIjoiMWE5MTNhODBjNTkwZjEzZGM1NGFkZmI3OTI4NWE0OTEifQ=="/>
  <p:tag name="KSO_WPP_MARK_KEY" val="c1f4355d-3d14-4ec5-ad73-ccbbdec976b6"/>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1_公众号：道德与法治家园">
  <a:themeElements>
    <a:clrScheme name="自定义 6">
      <a:dk1>
        <a:sysClr val="windowText" lastClr="000000"/>
      </a:dk1>
      <a:lt1>
        <a:sysClr val="window" lastClr="FFFFFF"/>
      </a:lt1>
      <a:dk2>
        <a:srgbClr val="1F497D"/>
      </a:dk2>
      <a:lt2>
        <a:srgbClr val="EEECE1"/>
      </a:lt2>
      <a:accent1>
        <a:srgbClr val="1F497D"/>
      </a:accent1>
      <a:accent2>
        <a:srgbClr val="1F497D"/>
      </a:accent2>
      <a:accent3>
        <a:srgbClr val="1F497D"/>
      </a:accent3>
      <a:accent4>
        <a:srgbClr val="1F497D"/>
      </a:accent4>
      <a:accent5>
        <a:srgbClr val="1F497D"/>
      </a:accent5>
      <a:accent6>
        <a:srgbClr val="1F497D"/>
      </a:accent6>
      <a:hlink>
        <a:srgbClr val="0000FF"/>
      </a:hlink>
      <a:folHlink>
        <a:srgbClr val="800080"/>
      </a:folHlink>
    </a:clrScheme>
    <a:fontScheme name="自定义 1">
      <a:majorFont>
        <a:latin typeface="Arial"/>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6233</Words>
  <Application>WPS 演示</Application>
  <PresentationFormat>宽屏</PresentationFormat>
  <Paragraphs>427</Paragraphs>
  <Slides>39</Slides>
  <Notes>14</Notes>
  <HiddenSlides>0</HiddenSlides>
  <MMClips>2</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39</vt:i4>
      </vt:variant>
    </vt:vector>
  </HeadingPairs>
  <TitlesOfParts>
    <vt:vector size="62" baseType="lpstr">
      <vt:lpstr>Arial</vt:lpstr>
      <vt:lpstr>宋体</vt:lpstr>
      <vt:lpstr>Wingdings</vt:lpstr>
      <vt:lpstr>微软雅黑</vt:lpstr>
      <vt:lpstr>Calibri</vt:lpstr>
      <vt:lpstr>字魂59号-创粗黑</vt:lpstr>
      <vt:lpstr>黑体</vt:lpstr>
      <vt:lpstr>仿宋</vt:lpstr>
      <vt:lpstr>楷体</vt:lpstr>
      <vt:lpstr>阿里巴巴普惠体 B</vt:lpstr>
      <vt:lpstr>Arial Unicode MS</vt:lpstr>
      <vt:lpstr>华文仿宋</vt:lpstr>
      <vt:lpstr>Calibri</vt:lpstr>
      <vt:lpstr>方正宋刻本秀楷简体</vt:lpstr>
      <vt:lpstr>华文楷体</vt:lpstr>
      <vt:lpstr>华文中宋</vt:lpstr>
      <vt:lpstr>Noto Sans CJK JP Regular</vt:lpstr>
      <vt:lpstr>Times New Roman</vt:lpstr>
      <vt:lpstr>Times New Roman</vt:lpstr>
      <vt:lpstr>新宋体</vt:lpstr>
      <vt:lpstr>思源黑体 CN Bold</vt:lpstr>
      <vt:lpstr>Segoe Print</vt:lpstr>
      <vt:lpstr>1_公众号：道德与法治家园</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第一PPT，www.1ppt.com</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四月你好</dc:title>
  <dc:creator>第一PPT</dc:creator>
  <cp:keywords>www.1ppt.com</cp:keywords>
  <dc:description>www.1ppt.com</dc:description>
  <cp:lastModifiedBy>天高云淡（宋）</cp:lastModifiedBy>
  <cp:revision>333</cp:revision>
  <dcterms:created xsi:type="dcterms:W3CDTF">2017-08-18T03:02:00Z</dcterms:created>
  <dcterms:modified xsi:type="dcterms:W3CDTF">2023-09-03T08:01:22Z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2052-11.1.0.14036</vt:lpwstr>
  </property>
  <property fmtid="{D5CDD505-2E9C-101B-9397-08002B2CF9AE}" pid="3" name="ICV">
    <vt:lpwstr>9E72715AF1354F0391F5E46B9B5FC70D_13</vt:lpwstr>
  </property>
</Properties>
</file>