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4" r:id="rId6"/>
    <p:sldId id="266" r:id="rId7"/>
    <p:sldId id="265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73DF-52D7-01C2-3F75-17511DEA3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51E339-614B-9BF7-C399-5A86B5BEB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32049A-A89A-4115-4D03-E59EEB2F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DE5FE4-638F-585A-BD4F-9B0DC60F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36AD42-C10B-8D54-A4F1-5DCFA116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4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90A32-6FA8-A1F9-9B25-EF9B8EB2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363EAE-109B-B442-8E2D-D2AAC3DC9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73647E-C147-5B40-4CB8-F8C0ABF9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48815-20A3-34BC-2F60-A930DF4D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318AB1-03C7-3B88-E2A5-E6E97A06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4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8B31C8-B5C0-C0C8-4203-56B9448D7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BE3706-F677-1243-1A44-B70562131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A0EBFA-56AF-2579-DD41-23BF8C66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623434-0DA7-8DA2-BCC0-E6CAC667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0E68F-D775-93D6-590C-5CD280E7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9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C3498-496D-E96F-2219-E079E113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EFAA2D-108B-FD70-D1C3-2B0894A9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DC1389-5440-BA65-0A7F-50EE6C9E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DDE668-4C99-D994-9BCF-AA280D77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7CF678-3358-8AB3-7B7F-38F18223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85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B373B-27F2-201A-40D3-F882F04C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B68383-192E-3968-3B19-2CD19510E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2C25E9-9403-5AAC-7CD4-C47EC2BA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9E568-6C83-E2A2-1025-7DE38511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36ED8A-8C1C-9E96-1913-60F2B392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84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7A970-C727-2B20-8C7D-00093410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8BB51B-2C8E-2177-DB7A-3D3F69B7D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FF1AC8-BCB8-CB5D-F2BD-D9443BF96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E819FA-0BE0-369C-29B5-13FDDF62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B72721-B335-097A-E0D2-172E1437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13A952-7E0F-BF79-07FB-813F51D0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6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216BC7-A7B5-68AC-27E8-BBC9EDB0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B0E35D-C27A-E7E0-A380-EDE60854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467524-CA9E-0205-27DA-8BE12255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F62BCE-56F6-E8A6-6BC7-CCBDEDD2E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1767A3-57D8-4CE4-BB62-4A8A8FDF1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5E3EA02-A967-31FF-96ED-72ADBC30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74D7EA-8150-4D9C-1C2C-C464FB19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402B756-68CA-4F6C-1F3E-7D260DF1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96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80EFA-BC8E-DD53-9D22-A8266B32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38A907-5FF4-9B1F-BD5A-9AFEAECD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7C5E3BC-806A-C35E-3AE4-CA24C8F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C8F2DB-6239-2ECA-620F-094FE0A1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01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3815F2-C4BB-21CC-6B09-26965C44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C93F51A-64F6-DF36-D872-D2996FC1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655243-AD15-E172-F4EF-7AC7B1CA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3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5256F-1AF0-9AF9-770E-3E330EA2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A51081-383F-FDA2-F69C-DB5027523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CA5AF1-DA9A-8E75-669D-0CFC1798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86444D-05DA-3B5D-D23F-985C2E1A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27D201-4116-F568-331B-7304FDBC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710AB6-B67E-5003-3F83-EC756226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47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4DC21-4109-EF4A-9F1F-D90398A7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2BD1A1E-7685-9206-258B-BFEFCE60B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8E1F63-F75E-8314-5133-04EAD9B44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8B7803-633C-AE91-0F34-1ADC9215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4B9C87-0CC9-AE9F-D86B-BA6855B9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E2D25B-10AA-6568-E9C0-AB5B35F5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99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5D9B91-6F79-24BA-B52C-6FEAD922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3F180D-875B-814B-B567-E5C5E2BFE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0587DD-197A-608A-0E5C-FDE0F62D2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A09F-652F-45C7-9BC3-A3B09170F4E3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3B7389-1EBB-230B-1E7B-5126D0158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0C6597-5B36-B007-B884-7303A907C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F18B-F323-4232-BB10-F89D0C00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88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1D0DD6E-FFB2-FB44-FA15-5B77A09B19BF}"/>
              </a:ext>
            </a:extLst>
          </p:cNvPr>
          <p:cNvSpPr txBox="1"/>
          <p:nvPr/>
        </p:nvSpPr>
        <p:spPr>
          <a:xfrm>
            <a:off x="0" y="0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16.2024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月，国务院印发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推动大规模设备更新和消费品以旧换新行动方案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，推动汽车、家电等消费品以旧换新行动。某校时事学习小组为解读此行动方案，搜集了以下信息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⊙一些消费者有更换年代久、能耗大、有安全隐患汽车、家电等消费品的意愿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以旧换新满足了更高端、更智能、更环保、更个性化的需求。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⊙“以旧换新”将促使企业加大技术投入，淘汰产能落后的产品线，研发更多新技术的产品，把绿色、智能、新技术的产品推向市场。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⊙“以旧换新”会推动“供给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需求”的良性循环，推动消费转型升级加快，提高国民经济循环质量和水平。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小组成员小昊同学向家人宣传以旧换新行动方案，妈妈说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节俭是美德，旧家电只要不坏就能用，国家出台这个方案没必要。”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你赞同小昊妈妈的说法吗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请根据以上信息并运用所学知识说明理由。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(5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9353D92-6ACA-AF9C-9B3F-AC65528C6AAA}"/>
              </a:ext>
            </a:extLst>
          </p:cNvPr>
          <p:cNvSpPr txBox="1"/>
          <p:nvPr/>
        </p:nvSpPr>
        <p:spPr>
          <a:xfrm>
            <a:off x="92765" y="4084409"/>
            <a:ext cx="118474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16.(1)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不赞同。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(1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①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我们要倡导节俭的美德，如果旧家电能正常使用，不换也可以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如果旧家电超过正常使用年限，耗能越来越大，就会浪费资源，还会有安全隐患，就需要换。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(1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②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家出台以旧换新行动方案，有利于满足人们对高品质消费品的需求，减少家电因老化而带来的安全隐患，提高人们的生活质量；有利于引导和支持企业加大科技创新和新产品研发，提升产品竞争力，提高企业效益；有利于节能环保，促进绿色发展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有利于拉动消费和投资，推动经济高质量发展。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任意三个角度得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434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9AD82A-130D-9E28-CE95-30772079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20"/>
            <a:ext cx="12144375" cy="54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7B73E33-30DB-71B4-A1F5-1370776FB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4" y="145916"/>
            <a:ext cx="12107896" cy="65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2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DCA40D9-331B-1BC6-D0BC-104AB0739B2B}"/>
              </a:ext>
            </a:extLst>
          </p:cNvPr>
          <p:cNvSpPr txBox="1"/>
          <p:nvPr/>
        </p:nvSpPr>
        <p:spPr>
          <a:xfrm>
            <a:off x="167801" y="105090"/>
            <a:ext cx="116999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24.[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藏粮于技夯实粮食安全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粮食安全是“国之大者”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中国人的饭碗任何时候都要牢牢端在自己手中。阅读材料，回答下列问题。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材料一我国农业科技进步贡献率和全国粮食总产量情况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A9C613-E800-E86C-BA9B-F37B29602E46}"/>
              </a:ext>
            </a:extLst>
          </p:cNvPr>
          <p:cNvSpPr txBox="1"/>
          <p:nvPr/>
        </p:nvSpPr>
        <p:spPr>
          <a:xfrm>
            <a:off x="0" y="3995994"/>
            <a:ext cx="11699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:①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欧美发达国家的农业科技进步贡献率在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80%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以上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;②2023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年我国人均粮食占有量达到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493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公斤，联合国粮农组织提出的粮食安全线是人均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400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公斤。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从上述图表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含注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中可以获取哪些经济信息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?(4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EB0748-FA3D-1345-7A9D-2060B7F6B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98" y="1421991"/>
            <a:ext cx="11557271" cy="26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222E0-FE9A-D6BF-779E-DB81E8D4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FBFDA22-7A8C-658D-6B06-25E35FFD213B}"/>
              </a:ext>
            </a:extLst>
          </p:cNvPr>
          <p:cNvSpPr txBox="1"/>
          <p:nvPr/>
        </p:nvSpPr>
        <p:spPr>
          <a:xfrm>
            <a:off x="167801" y="105090"/>
            <a:ext cx="116999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24.[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藏粮于技夯实粮食安全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粮食安全是“国之大者”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中国人的饭碗任何时候都要牢牢端在自己手中。阅读材料，回答下列问题。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材料一我国农业科技进步贡献率和全国粮食总产量情况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9F4F67-A9EB-79C8-2D4B-F9C2475B828D}"/>
              </a:ext>
            </a:extLst>
          </p:cNvPr>
          <p:cNvSpPr txBox="1"/>
          <p:nvPr/>
        </p:nvSpPr>
        <p:spPr>
          <a:xfrm>
            <a:off x="0" y="4071026"/>
            <a:ext cx="11699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:①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欧美发达国家的农业科技进步贡献率在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80%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以上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;②2023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年我国人均粮食占有量达到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493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公斤，联合国粮农组织提出的粮食安全线是人均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400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公斤。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从上述图表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含注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中可以获取哪些经济信息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?(4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74B830-D108-7A0F-1BB3-8C0E1BD44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98" y="1421991"/>
            <a:ext cx="11557271" cy="268308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D6A11ED-196C-F141-A84F-68DDB53D30AD}"/>
              </a:ext>
            </a:extLst>
          </p:cNvPr>
          <p:cNvSpPr txBox="1"/>
          <p:nvPr/>
        </p:nvSpPr>
        <p:spPr>
          <a:xfrm>
            <a:off x="81875" y="5124724"/>
            <a:ext cx="117858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24.(1)2012年以来我国农业科技进步贡献率不断增长,全国粮食总产量不断提高,说明科技是第一生产力。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人均粮食占有量超过世界粮食安全线,说明我国实现了粮食的自给,但我国农业科技进步贡献率与欧美发达国家还有一定差距。</a:t>
            </a:r>
          </a:p>
        </p:txBody>
      </p:sp>
    </p:spTree>
    <p:extLst>
      <p:ext uri="{BB962C8B-B14F-4D97-AF65-F5344CB8AC3E}">
        <p14:creationId xmlns:p14="http://schemas.microsoft.com/office/powerpoint/2010/main" val="19945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F6805EB-2E89-499A-BDA3-8F7C5EE48AA0}"/>
              </a:ext>
            </a:extLst>
          </p:cNvPr>
          <p:cNvSpPr txBox="1"/>
          <p:nvPr/>
        </p:nvSpPr>
        <p:spPr>
          <a:xfrm>
            <a:off x="24320" y="-10700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【常州答卷]为贯彻党的二十届三中全会精神，2024年9月19日，常州市委书记陈金虎作了《进一步全面深化改革 奋力书写好中国式现代化常州卷》专题辅导报告。同学们摘录了报告内容。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(2)请你运用所学知识,根据范例完成对摘录内容的解读。(6分)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5252E1-5FA2-2DBA-4FB7-90681B017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421"/>
            <a:ext cx="12192000" cy="32990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4B864CB-0AA4-A176-47D2-4F254D1B163C}"/>
              </a:ext>
            </a:extLst>
          </p:cNvPr>
          <p:cNvSpPr txBox="1"/>
          <p:nvPr/>
        </p:nvSpPr>
        <p:spPr>
          <a:xfrm>
            <a:off x="24320" y="4601175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17.(2)①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高质量发展是建设社会主义现代化国家的首要任务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要转变发展方式，优化经济结构，转换增长动力，建设现代化经济体系。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②人与自然是生命共同体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或绿水青山就是金山银山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):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要坚持绿色发展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或坚持节约资源和保护环境的基本国策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③发展的根本目的是增进民生福祉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或人民对美好生活的向往就是党的奋斗目标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):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要坚持以人民为中心的发展理念，让人民共享发展成果。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一点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分，共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 b="1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711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D0F257A-EDCD-B08E-8D80-26BC964E344E}"/>
              </a:ext>
            </a:extLst>
          </p:cNvPr>
          <p:cNvSpPr txBox="1"/>
          <p:nvPr/>
        </p:nvSpPr>
        <p:spPr>
          <a:xfrm>
            <a:off x="0" y="-19456"/>
            <a:ext cx="121012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【少年担当]青少年是全面深化改革的受益者，也应是进一步全面深化改革的参与者。同学们决定拟定一份行动计划书，号召大家努力提升自身素养，为全面深化改革，推进中国式现代化做好准备。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(3)请你完成以下行动计划书。(4分)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0D1E0E-8C83-6756-0BFD-3223FD27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837"/>
            <a:ext cx="12192000" cy="273969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9A06F3D-40D3-E220-DF6B-ED87D1F6AF33}"/>
              </a:ext>
            </a:extLst>
          </p:cNvPr>
          <p:cNvSpPr txBox="1"/>
          <p:nvPr/>
        </p:nvSpPr>
        <p:spPr>
          <a:xfrm>
            <a:off x="168964" y="4180344"/>
            <a:ext cx="140078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17.(3)①</a:t>
            </a:r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树立远大理想，把个人命运与祖国前途命运相联系。</a:t>
            </a:r>
            <a:endParaRPr lang="en-US" altLang="zh-CN" sz="28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②努力学习科学文化知识，全面提高自身素质。</a:t>
            </a:r>
            <a:endParaRPr lang="en-US" altLang="zh-CN" sz="28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③积极参加社会实践，培养创新精神，提高创新能力。</a:t>
            </a:r>
            <a:endParaRPr lang="en-US" altLang="zh-CN" sz="28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④敢于打破常规，勇于尝试新事物。</a:t>
            </a:r>
            <a:endParaRPr lang="en-US" altLang="zh-CN" sz="28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⑤积极进取，勇于面对学习和生活中的困难。</a:t>
            </a:r>
            <a:endParaRPr lang="en-US" altLang="zh-CN" sz="28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⑥增强社会责任感，主动服务社会。</a:t>
            </a:r>
            <a:r>
              <a:rPr lang="en-US" altLang="zh-CN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任意</a:t>
            </a:r>
            <a:r>
              <a:rPr lang="en-US" altLang="zh-CN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点得</a:t>
            </a:r>
            <a:r>
              <a:rPr lang="en-US" altLang="zh-CN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429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C6DA731-F47C-1F5E-1B26-4B0337BCCD6D}"/>
              </a:ext>
            </a:extLst>
          </p:cNvPr>
          <p:cNvSpPr txBox="1"/>
          <p:nvPr/>
        </p:nvSpPr>
        <p:spPr>
          <a:xfrm>
            <a:off x="0" y="-75984"/>
            <a:ext cx="122957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15.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党的二十大报告强调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必须坚持中国特色社会主义文化发展道路，增强文化自信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围绕举旗帜聚民心、育新人、兴文化、展形象建设社会主义文化强国。近年来，我国在文化建设上加力提速。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材料一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将红色资源作为生动教材，通过“红色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文旅”、“馆校合作”等新模式，让广大游客、学生通过参观革命纪念馆、研学实践等形式体验红色文化。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材料二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:2024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27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日，“北京中轴线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中国理想都城秩序的杰作”被正式列入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世界遗产名录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。与此同时，“数字中轴”建设完整阐述北京中轴线背后丰富的历史，探索中轴线数字资源在多元场景中的活化应用。	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材料三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:2024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来自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多个国家和地区的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800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多名中外嘉宾汇聚北京，参加以“深化文化交流实现共同进步”为主题的北京文化论坛，大家分享了文化发展最新成果。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请结合材料，运用所学知识，谈谈我国是如何增强文化自信，建设文化强国的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?(6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77CF56-B4A7-6A33-0C84-092B767DE23F}"/>
              </a:ext>
            </a:extLst>
          </p:cNvPr>
          <p:cNvSpPr txBox="1"/>
          <p:nvPr/>
        </p:nvSpPr>
        <p:spPr>
          <a:xfrm>
            <a:off x="144645" y="4062655"/>
            <a:ext cx="1200647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15.①把红色资源作为生动教材，体现我国重视继承革命文化。</a:t>
            </a:r>
            <a:endParaRPr lang="en-US" altLang="zh-CN" sz="24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②北京中轴线被正式列入《世界遗产名录》，体现我国重视保护和传承优秀传统文化。</a:t>
            </a:r>
            <a:endParaRPr lang="en-US" altLang="zh-CN" sz="24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③“数字中轴”建设，体现我国推动中华优秀传统文化创造性转化、创新性发展。</a:t>
            </a:r>
            <a:endParaRPr lang="en-US" altLang="zh-CN" sz="24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④中外嘉宾在北京文化论坛分享文化发展建设新成果，体现我国重视中外文化交流，在交流互鉴中促进文化的繁荣。(或我国积极吸收世界优秀文化成果，促进文化的繁荣。)(任意三点6分)</a:t>
            </a:r>
          </a:p>
        </p:txBody>
      </p:sp>
    </p:spTree>
    <p:extLst>
      <p:ext uri="{BB962C8B-B14F-4D97-AF65-F5344CB8AC3E}">
        <p14:creationId xmlns:p14="http://schemas.microsoft.com/office/powerpoint/2010/main" val="171670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FD976FC-9A2D-7EA7-01F9-4D94BC6ECEE4}"/>
              </a:ext>
            </a:extLst>
          </p:cNvPr>
          <p:cNvSpPr txBox="1"/>
          <p:nvPr/>
        </p:nvSpPr>
        <p:spPr>
          <a:xfrm>
            <a:off x="0" y="0"/>
            <a:ext cx="1219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推进以旧换新行动需要完善废旧产品的回收。同学们在查阅资料时发现，在废弃电器电子产品回收方面，存在以下问题: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废弃电器电子产品回收渠道不畅，社区基本没有固定的回收点，回收的主要渠道是流动商贩上门收购;很多人不了解国家对废弃电器电子产品的相关法规政策，对自己产生的电子废物缺乏承担无害化处理责任的意识;一些并不具备拆解资质的公司和小作坊私自拆解，违反了《废弃电器电子产品回收处理管理条例》,造成环境污染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(2)请你为政府解决上述问题建言献策。(4分)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DD544D-E99C-4B65-A222-AACB836370A9}"/>
              </a:ext>
            </a:extLst>
          </p:cNvPr>
          <p:cNvSpPr txBox="1"/>
          <p:nvPr/>
        </p:nvSpPr>
        <p:spPr>
          <a:xfrm>
            <a:off x="52286" y="2570651"/>
            <a:ext cx="120874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16.(2)①政府要加大投入，在社区建立固定的废弃电器电子产品回收点。</a:t>
            </a:r>
            <a:endParaRPr lang="en-US" altLang="zh-CN" sz="32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②政府要加大有关法规的宣传力度，增强人们对自己的电子废物承担无害化处理的责任。</a:t>
            </a:r>
            <a:endParaRPr lang="en-US" altLang="zh-CN" sz="32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③政府有关部门要加大执法力度，依法整治违规回收、拆解电器电子产品的行为。(任意两点4分)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01EF67-B274-338B-7E1F-CC1C04C9169E}"/>
              </a:ext>
            </a:extLst>
          </p:cNvPr>
          <p:cNvSpPr txBox="1"/>
          <p:nvPr/>
        </p:nvSpPr>
        <p:spPr>
          <a:xfrm>
            <a:off x="203207" y="5726969"/>
            <a:ext cx="12087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答题方法：建言献策：怎么做</a:t>
            </a:r>
          </a:p>
        </p:txBody>
      </p:sp>
    </p:spTree>
    <p:extLst>
      <p:ext uri="{BB962C8B-B14F-4D97-AF65-F5344CB8AC3E}">
        <p14:creationId xmlns:p14="http://schemas.microsoft.com/office/powerpoint/2010/main" val="388186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D831884-E98C-8EDE-8DAF-5724688BC2A2}"/>
              </a:ext>
            </a:extLst>
          </p:cNvPr>
          <p:cNvSpPr txBox="1"/>
          <p:nvPr/>
        </p:nvSpPr>
        <p:spPr>
          <a:xfrm>
            <a:off x="419910" y="222301"/>
            <a:ext cx="1135217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</a:rPr>
              <a:t>13.民主和法治是我国社会主义政治文明建设的两大内容，二者相辅相成，不可分割。以下能够体现二者关系的是</a:t>
            </a:r>
            <a:endParaRPr lang="en-US" altLang="zh-CN" sz="35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</a:rPr>
              <a:t>①《中华人民共和国粮食安全保障法(草案)》向全社会公开征求意见</a:t>
            </a:r>
            <a:endParaRPr lang="en-US" altLang="zh-CN" sz="35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</a:rPr>
              <a:t>②在常州某社区，一块“民意小黑板”探索出了社区治理的“大智慧”</a:t>
            </a:r>
            <a:endParaRPr lang="en-US" altLang="zh-CN" sz="35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</a:rPr>
              <a:t>③《中华人民共和国保守国家秘密法》为维护国家安全提供法律保障</a:t>
            </a:r>
            <a:endParaRPr lang="en-US" altLang="zh-CN" sz="35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</a:rPr>
              <a:t>④十四届全国人大二次会议表决通过新修订的《中华人民共和国国务院组织法》</a:t>
            </a:r>
            <a:endParaRPr lang="en-US" altLang="zh-CN" sz="35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</a:rPr>
              <a:t>A.①②	B.①③	</a:t>
            </a:r>
            <a:r>
              <a:rPr lang="zh-CN" altLang="en-US" sz="35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C.①④</a:t>
            </a:r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</a:rPr>
              <a:t>	D.③④</a:t>
            </a:r>
          </a:p>
        </p:txBody>
      </p:sp>
    </p:spTree>
    <p:extLst>
      <p:ext uri="{BB962C8B-B14F-4D97-AF65-F5344CB8AC3E}">
        <p14:creationId xmlns:p14="http://schemas.microsoft.com/office/powerpoint/2010/main" val="428496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38ABC11-313B-B0A0-0055-20B5BB729D7E}"/>
              </a:ext>
            </a:extLst>
          </p:cNvPr>
          <p:cNvSpPr txBox="1"/>
          <p:nvPr/>
        </p:nvSpPr>
        <p:spPr>
          <a:xfrm>
            <a:off x="197796" y="120598"/>
            <a:ext cx="1199420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习近平主席在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2024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新年贺词中提到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:C919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大飞机实现商飞，国产大型邮轮完成试航，神舟家族太空接力，‘奋斗者’号极限深潜。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年，我国科技创新成果斐然。下面对上述成果取得的原因及影响推导合理的是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坚持改革开放→进一步解放和发展社会生产力→成为世界第一大经济体 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坚持教育优先发展→培养创新型人才→实施科教兴国、人才强国战略 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瞄准世界科技前沿→激发企业的创新活力→建成了世界科技创新强国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实施创新驱动发展战略→科技成果竞相涌现→在国际竞争中处于有利地位</a:t>
            </a:r>
          </a:p>
        </p:txBody>
      </p:sp>
    </p:spTree>
    <p:extLst>
      <p:ext uri="{BB962C8B-B14F-4D97-AF65-F5344CB8AC3E}">
        <p14:creationId xmlns:p14="http://schemas.microsoft.com/office/powerpoint/2010/main" val="411643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7CF3A0-F362-A06D-8A02-972AF11BC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7" y="522964"/>
            <a:ext cx="117299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一、评析题一般思路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pPr marL="0" indent="0">
              <a:buNone/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判断对或错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pPr marL="0" indent="0">
              <a:buNone/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找出正确的成分加以肯定，并分析说明理由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可能没有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);</a:t>
            </a:r>
          </a:p>
          <a:p>
            <a:pPr marL="0" indent="0">
              <a:buNone/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找出错误所在，并分析说明理由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可能没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marL="0" indent="0">
              <a:buNone/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总结结论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或正确做法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5484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DEAFC9A-DC8B-5BAC-E711-9C120B2C7807}"/>
              </a:ext>
            </a:extLst>
          </p:cNvPr>
          <p:cNvSpPr txBox="1"/>
          <p:nvPr/>
        </p:nvSpPr>
        <p:spPr>
          <a:xfrm>
            <a:off x="235894" y="166248"/>
            <a:ext cx="117680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6.首位盲人全国人大代表王永澄，积极传递全国1700多万视障人士的声音。去年他所提建议被吸纳进无障碍环境建设法。今年两会期间，他递交了残疾人养老的建议。这说明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①人大代表密切联系群众，努力为人民服务	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②人民当家作主是社会主义民主的本质属性	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③人民能依法直接参与国家社会事务的管理	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④我国民主是最广泛、最真实、最管用的民主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A. ①③	 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①④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C.②③	D.②④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079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2FF99-AFAA-EECD-9F61-0BC21D92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2C3E672-3334-FF72-E8D7-FDDDB220306B}"/>
              </a:ext>
            </a:extLst>
          </p:cNvPr>
          <p:cNvSpPr txBox="1"/>
          <p:nvPr/>
        </p:nvSpPr>
        <p:spPr>
          <a:xfrm>
            <a:off x="517996" y="291830"/>
            <a:ext cx="114664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10.《中华人民共和国爱国主义教育法》以立法形式对爱国主义教育进行确立、强调、规范、引导，进一步把对群众的号召倡导上升为公民的法定义务。对此认识不正确的是 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A.能发挥好法律的规范作用和道德的教化作用 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B.以法治方式推动和保障新时代爱国主义教育 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C.法律与道德相辅相成，法治与德治相得益彰 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D.实现良法善治，使爱国主义教育得以严格执行</a:t>
            </a:r>
          </a:p>
        </p:txBody>
      </p:sp>
    </p:spTree>
    <p:extLst>
      <p:ext uri="{BB962C8B-B14F-4D97-AF65-F5344CB8AC3E}">
        <p14:creationId xmlns:p14="http://schemas.microsoft.com/office/powerpoint/2010/main" val="935462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32367-E703-D55B-0BD5-C0A68F99E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C1048B-2C64-0B27-1D23-C862C5B68B18}"/>
              </a:ext>
            </a:extLst>
          </p:cNvPr>
          <p:cNvSpPr txBox="1"/>
          <p:nvPr/>
        </p:nvSpPr>
        <p:spPr>
          <a:xfrm>
            <a:off x="137605" y="-162179"/>
            <a:ext cx="119167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9.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对右边漫画理解正确的有	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政府的各项权力都应在法治轨道上运行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②法治政府的基本准则就是做到依法执政	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③建设法治政府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要建立对行政权力运行的制约机制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④建设法治政府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要全面推进政务公开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打造阳光政府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A.①②③	B.①②④	</a:t>
            </a: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C.①③④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	①.②③④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2FF13C-410F-E3D8-4ECD-44060D2B0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1" y="3623473"/>
            <a:ext cx="7324928" cy="31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381FA80-277A-B971-0984-F15A08D52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4" y="107981"/>
            <a:ext cx="11637380" cy="6024462"/>
          </a:xfrm>
        </p:spPr>
      </p:pic>
    </p:spTree>
    <p:extLst>
      <p:ext uri="{BB962C8B-B14F-4D97-AF65-F5344CB8AC3E}">
        <p14:creationId xmlns:p14="http://schemas.microsoft.com/office/powerpoint/2010/main" val="325677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E57173-F125-3A8B-4945-C88C01942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4" y="238539"/>
            <a:ext cx="1178449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1374C8E-E809-78E3-89C8-CF38CFBB0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21"/>
            <a:ext cx="12192000" cy="65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AF4ABF2-5317-43E8-E189-8FFF1B2ADA68}"/>
              </a:ext>
            </a:extLst>
          </p:cNvPr>
          <p:cNvSpPr txBox="1"/>
          <p:nvPr/>
        </p:nvSpPr>
        <p:spPr>
          <a:xfrm>
            <a:off x="278296" y="346647"/>
            <a:ext cx="116354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变式训练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1978年以来，深圳作为特区城市，抓住历史发展机遇，同时探索建设国际科技信息中心，先后建立虚拟大学园、深圳大学城，培养高层次人才;深圳加大住房供应和保障力度，以实现多主体供给多渠道保障租购……深圳发展走在了快车道。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看完上述报道，小明认为:只要坚持改革开放，深圳就能实现快速发展。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你赞同小明的观点吗？请根据以上信息并运用所学知识说明理由。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832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321675C-968B-C6B0-4493-7EA37F1932C1}"/>
              </a:ext>
            </a:extLst>
          </p:cNvPr>
          <p:cNvSpPr txBox="1"/>
          <p:nvPr/>
        </p:nvSpPr>
        <p:spPr>
          <a:xfrm>
            <a:off x="643646" y="250130"/>
            <a:ext cx="1090470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变式训练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1978年以来，深圳作为特区城市，抓住历史发展机遇，同时探索建设国际科技信息中心，先后建立虚拟大学园、深圳大学城，培养高层次人才;深圳加大住房供应和保障力度，以实现多主体供给多渠道保障租购……深圳发展走在了快车道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看完上述报道，小明认为:只要坚持改革开放，深圳就能实现快速发展。你赞同小明的观点吗？请根据以上信息并运用所学知识说明理由。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1.不赞同。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2.实现快速发展，深圳的确需要坚持改革开放;改革开放是决定当代中国命运的关键抉择。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 要实现快速发展，深圳还要: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①落实创新驱动发展战略、科教兴国、人才强国战略; 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②坚持以人民为中心的发展思想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4.总之，要多方努力，共同配合</a:t>
            </a:r>
          </a:p>
        </p:txBody>
      </p:sp>
    </p:spTree>
    <p:extLst>
      <p:ext uri="{BB962C8B-B14F-4D97-AF65-F5344CB8AC3E}">
        <p14:creationId xmlns:p14="http://schemas.microsoft.com/office/powerpoint/2010/main" val="177391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A63C74-9166-FBFB-8046-69BF9212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775" y="0"/>
            <a:ext cx="12235775" cy="4646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17.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坚实基础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党的十八届三中全会召开以来，我国取得了一系列实践成果，为进一步全面深化改革，打下了坚实基础。为此，同学们查阅了有关统计数据并进行了分析。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请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分别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提炼图一、图二的信息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说明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进一步全面深化改革的作用。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(4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3A8619-E0DD-1377-04E0-CB9A3998F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" y="715618"/>
            <a:ext cx="11357114" cy="34588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5E0EC6B-74C8-A66E-3C25-00D1763E974C}"/>
              </a:ext>
            </a:extLst>
          </p:cNvPr>
          <p:cNvSpPr txBox="1"/>
          <p:nvPr/>
        </p:nvSpPr>
        <p:spPr>
          <a:xfrm>
            <a:off x="-43775" y="4432853"/>
            <a:ext cx="124395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17.(1)①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图一反映了我国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GDP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总量持续增长，经济实力不断增强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；这</a:t>
            </a:r>
            <a:r>
              <a:rPr lang="zh-CN" altLang="en-US" sz="3200" u="sng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进一步全面深化改革</a:t>
            </a:r>
            <a:r>
              <a:rPr lang="zh-CN" altLang="en-US" sz="3200" u="sng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提供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强大的物质基础。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图二反映了研究与实验发展经费支出不断增长，我国积极实施创新驱动发展战略；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zh-CN" altLang="en-US" sz="3200" u="sng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进一步全面深化改革</a:t>
            </a:r>
            <a:r>
              <a:rPr lang="zh-CN" altLang="en-US" sz="3200" u="sng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提供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动力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或改革在不断创新中提升发展品质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</a:t>
            </a:r>
            <a:r>
              <a:rPr lang="zh-CN" altLang="en-US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3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32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934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ADB86B8-F43F-941A-7A57-3FB299FB9DB9}"/>
              </a:ext>
            </a:extLst>
          </p:cNvPr>
          <p:cNvSpPr txBox="1"/>
          <p:nvPr/>
        </p:nvSpPr>
        <p:spPr>
          <a:xfrm>
            <a:off x="351357" y="288236"/>
            <a:ext cx="111979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答题方法：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图表类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首先要注意看图表的标题，一般来说标题直接反映了图表的内容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还要注意图表下的注释其次要做到“三比较”，即横向比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看差别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、纵向比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看变化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、综合比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概括整个图表的中心内容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回答三要素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新中国成立以来，改革开放以来，近年来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……)</a:t>
            </a:r>
          </a:p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我国，我市，某市，我国与发达国家相比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……)</a:t>
            </a:r>
          </a:p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现象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本质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936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2547</Words>
  <Application>Microsoft Office PowerPoint</Application>
  <PresentationFormat>宽屏</PresentationFormat>
  <Paragraphs>111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 Light</vt:lpstr>
      <vt:lpstr>华文楷体</vt:lpstr>
      <vt:lpstr>Arial</vt:lpstr>
      <vt:lpstr>等线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18</cp:revision>
  <dcterms:created xsi:type="dcterms:W3CDTF">2024-11-11T04:40:18Z</dcterms:created>
  <dcterms:modified xsi:type="dcterms:W3CDTF">2024-11-12T08:08:17Z</dcterms:modified>
</cp:coreProperties>
</file>