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59" r:id="rId3"/>
    <p:sldId id="530" r:id="rId5"/>
    <p:sldId id="529" r:id="rId6"/>
    <p:sldId id="402" r:id="rId7"/>
    <p:sldId id="293" r:id="rId8"/>
    <p:sldId id="338" r:id="rId9"/>
    <p:sldId id="301" r:id="rId10"/>
    <p:sldId id="299" r:id="rId11"/>
    <p:sldId id="439" r:id="rId12"/>
    <p:sldId id="404" r:id="rId13"/>
    <p:sldId id="290" r:id="rId14"/>
    <p:sldId id="279" r:id="rId15"/>
    <p:sldId id="294" r:id="rId16"/>
    <p:sldId id="378" r:id="rId17"/>
    <p:sldId id="377" r:id="rId18"/>
    <p:sldId id="298" r:id="rId19"/>
    <p:sldId id="308" r:id="rId20"/>
    <p:sldId id="527" r:id="rId21"/>
    <p:sldId id="30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92832F5-EA01-48E5-B403-87E193F50680}">
          <p14:sldIdLst>
            <p14:sldId id="259"/>
            <p14:sldId id="530"/>
            <p14:sldId id="529"/>
            <p14:sldId id="402"/>
            <p14:sldId id="293"/>
            <p14:sldId id="338"/>
            <p14:sldId id="301"/>
            <p14:sldId id="299"/>
            <p14:sldId id="439"/>
            <p14:sldId id="404"/>
            <p14:sldId id="290"/>
            <p14:sldId id="279"/>
            <p14:sldId id="294"/>
            <p14:sldId id="378"/>
            <p14:sldId id="377"/>
          </p14:sldIdLst>
        </p14:section>
        <p14:section name="项目概述" id="{087866C3-7028-482C-8D34-6BF5363FBD75}">
          <p14:sldIdLst/>
        </p14:section>
        <p14:section name="状态更新" id="{521DEF98-8796-4632-831A-16252E9A6054}">
          <p14:sldIdLst>
            <p14:sldId id="298"/>
            <p14:sldId id="308"/>
            <p14:sldId id="527"/>
            <p14:sldId id="309"/>
          </p14:sldIdLst>
        </p14:section>
        <p14:section name="日程表" id="{CF24EBA6-C924-424D-AC31-A4B9992A87E0}">
          <p14:sldIdLst/>
        </p14:section>
        <p14:section name="后续步骤和操作项" id="{C24C98EC-938D-4034-8DB8-5E8DBF16E3CB}">
          <p14:sldIdLst/>
        </p14:section>
        <p14:section name="附录" id="{E35CCD6A-2288-476E-BC93-C75323AE1F32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新课标第一网" initials="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4" autoAdjust="0"/>
    <p:restoredTop sz="88187" autoAdjust="0"/>
  </p:normalViewPr>
  <p:slideViewPr>
    <p:cSldViewPr>
      <p:cViewPr varScale="1">
        <p:scale>
          <a:sx n="72" d="100"/>
          <a:sy n="72" d="100"/>
        </p:scale>
        <p:origin x="-1352" y="-104"/>
      </p:cViewPr>
      <p:guideLst>
        <p:guide orient="horz" pos="2140"/>
        <p:guide orient="horz" pos="540"/>
        <p:guide pos="2911"/>
        <p:guide pos="2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506C0-3FFE-45A5-803D-9F4FC5464A7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46707-6BBD-41A9-B4DF-0C76A73A2D2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此模板可用作提供项目里程碑更新的起始文件。</a:t>
            </a:r>
            <a:endParaRPr lang="en-US" sz="1200" b="0" i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marL="0" algn="l" defTabSz="914400">
              <a:buNone/>
            </a:pPr>
            <a:endParaRPr lang="en-US" dirty="0" smtClean="0"/>
          </a:p>
          <a:p>
            <a:pPr marL="0" algn="l" defTabSz="914400">
              <a:buNone/>
            </a:pPr>
            <a:r>
              <a:rPr lang="en-US" sz="1000" b="1" i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节</a:t>
            </a:r>
            <a:endParaRPr lang="en-US" sz="1000" b="1" i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marL="0" algn="l" defTabSz="914400">
              <a:buNone/>
            </a:pPr>
            <a:r>
              <a:rPr lang="en-US" sz="1000" b="0" i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右键单击幻灯片可添加节。</a:t>
            </a:r>
            <a:r>
              <a:rPr lang="en-US" sz="1000" b="0" i="0" baseline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节可以帮助您组织幻灯片或促进多个作者之间的协作。</a:t>
            </a:r>
            <a:endParaRPr lang="en-US" sz="1000" b="0" i="0" baseline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marL="0" algn="l" defTabSz="914400">
              <a:buNone/>
            </a:pPr>
            <a:endParaRPr lang="en-US" sz="1000" dirty="0" smtClean="0"/>
          </a:p>
          <a:p>
            <a:pPr marL="0" algn="l" defTabSz="914400">
              <a:buNone/>
            </a:pPr>
            <a:r>
              <a:rPr lang="en-US" sz="1000" b="1" i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备注</a:t>
            </a:r>
            <a:endParaRPr lang="en-US" sz="1000" b="1" i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marL="0" algn="l" defTabSz="914400">
              <a:buNone/>
            </a:pPr>
            <a:r>
              <a:rPr lang="en-US" sz="1000" b="0" i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使用“备注”节传递备注或为观众提供更多详细信息。</a:t>
            </a:r>
            <a:r>
              <a:rPr lang="en-US" sz="1000" b="0" i="0" baseline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演示过程中，可在演示文稿视图中查看这些备注。 </a:t>
            </a:r>
            <a:endParaRPr lang="en-US" sz="1000" b="0" i="0" baseline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marL="0" algn="l" defTabSz="914400">
              <a:buNone/>
            </a:pPr>
            <a:r>
              <a:rPr lang="en-US" sz="1000" b="0" i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请记住字体大小（这对于可访问性、可见性、录像和联机制作都非常重要）</a:t>
            </a:r>
            <a:endParaRPr lang="en-US" sz="1000" b="0" i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marL="0" algn="l" defTabSz="914400">
              <a:buNone/>
            </a:pPr>
            <a:endParaRPr lang="en-US" sz="1000" dirty="0" smtClean="0"/>
          </a:p>
          <a:p>
            <a:pPr marL="0" algn="l" defTabSz="914400">
              <a:buNone/>
            </a:pPr>
            <a:r>
              <a:rPr lang="en-US" sz="1000" b="1" i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协调的色彩 </a:t>
            </a:r>
            <a:endParaRPr lang="en-US" sz="1000" b="1" i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marL="0" algn="l" defTabSz="914400">
              <a:buNone/>
            </a:pPr>
            <a:r>
              <a:rPr lang="en-US" sz="1000" b="0" i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要特别注意图形、图表和文本框。</a:t>
            </a:r>
            <a:r>
              <a:rPr lang="en-US" sz="1000" b="0" i="0" baseline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lang="en-US" sz="1000" b="0" i="0" baseline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marL="0" algn="l" defTabSz="914400">
              <a:buNone/>
            </a:pPr>
            <a:r>
              <a:rPr lang="en-US" sz="1000" b="0" i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请考虑与会者将以黑白或灰色调打印。请运行测试打印，以确保当以纯黑白和灰色调打印时，颜色正常。</a:t>
            </a:r>
            <a:endParaRPr lang="en-US" sz="1000" b="0" i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marL="0" algn="l" defTabSz="914400">
              <a:buNone/>
            </a:pPr>
            <a:endParaRPr lang="en-US" sz="1000" dirty="0" smtClean="0"/>
          </a:p>
          <a:p>
            <a:pPr marL="0" algn="l" defTabSz="914400">
              <a:buNone/>
            </a:pPr>
            <a:r>
              <a:rPr lang="en-US" sz="1000" b="1" i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图形、表格和图表</a:t>
            </a:r>
            <a:endParaRPr lang="en-US" sz="1000" b="1" i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marL="0" algn="l" defTabSz="914400">
              <a:buNone/>
            </a:pPr>
            <a:r>
              <a:rPr lang="en-US" sz="1000" b="0" i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保持简约风格：如果可能，请使用一致的、不分散人注意力的样式和颜色。</a:t>
            </a:r>
            <a:endParaRPr lang="en-US" sz="1000" b="0" i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marL="0" algn="l" defTabSz="914400">
              <a:buNone/>
            </a:pPr>
            <a:r>
              <a:rPr lang="en-US" sz="1000" b="0" i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标记所有图表和表格。</a:t>
            </a:r>
            <a:endParaRPr lang="en-US" sz="1000" b="0" i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marL="0" algn="l" defTabSz="914400">
              <a:buNone/>
            </a:pPr>
            <a:endParaRPr lang="en-US" dirty="0" smtClean="0"/>
          </a:p>
          <a:p>
            <a:pPr marL="0" algn="l" defTabSz="91440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E0C3846-8D4C-4326-8BC7-9B455A036298}" type="slidenum">
              <a:rPr lang="en-US" sz="1200" b="0" i="0">
                <a:latin typeface="Calibri" panose="020F0502020204030204"/>
                <a:ea typeface="+mn-ea"/>
                <a:cs typeface="+mn-cs"/>
              </a:rPr>
            </a:fld>
            <a:endParaRPr lang="en-US" sz="1200" b="0" i="0"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733203"/>
            <a:ext cx="9144000" cy="6124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6477000" y="1295400"/>
            <a:ext cx="901373" cy="901373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5791200" y="1905000"/>
            <a:ext cx="1240461" cy="1240461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6705600" y="2209800"/>
            <a:ext cx="1828800" cy="1828800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 eaLnBrk="1" latinLnBrk="0" hangingPunct="1">
              <a:defRPr kumimoji="0">
                <a:latin typeface="Georgia" panose="02040502050405020303" pitchFamily="18" charset="0"/>
              </a:defRPr>
            </a:lvl1pPr>
          </a:lstStyle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948" y="1219200"/>
            <a:ext cx="5275052" cy="1295400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sz="1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dirty="0" smtClean="0"/>
              <a:t>Click to Edit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五级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五级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-92" t="50811" r="45394" b="-590"/>
          <a:stretch>
            <a:fillRect/>
          </a:stretch>
        </p:blipFill>
        <p:spPr>
          <a:xfrm>
            <a:off x="-13648" y="0"/>
            <a:ext cx="9157648" cy="5582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685800" y="1066799"/>
            <a:ext cx="1979920" cy="201380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68304" y="1905000"/>
            <a:ext cx="5105400" cy="1143001"/>
          </a:xfrm>
        </p:spPr>
        <p:txBody>
          <a:bodyPr anchor="b" anchorCtr="0">
            <a:normAutofit/>
          </a:bodyPr>
          <a:lstStyle>
            <a:lvl1pPr algn="l" eaLnBrk="1" latinLnBrk="0" hangingPunct="1">
              <a:defRPr kumimoji="0" sz="3600" b="0" cap="none">
                <a:latin typeface="Georgia" panose="02040502050405020303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 anchor="t"/>
          <a:lstStyle>
            <a:lvl1pPr marL="0" indent="0" eaLnBrk="1" latinLnBrk="0" hangingPunct="1">
              <a:buNone/>
              <a:defRPr kumimoji="0"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 eaLnBrk="1" latinLnBrk="0" hangingPunct="1">
              <a:buNone/>
              <a:defRPr kumimoji="0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 eaLnBrk="1" latinLnBrk="0" hangingPunct="1">
              <a:defRPr kumimoji="0" sz="2800">
                <a:latin typeface="Georgia" panose="02040502050405020303" pitchFamily="18" charset="0"/>
              </a:defRPr>
            </a:lvl1pPr>
          </a:lstStyle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  <a:defRPr kumimoji="0" sz="2000">
                <a:latin typeface="Georgia" panose="02040502050405020303" pitchFamily="18" charset="0"/>
              </a:defRPr>
            </a:lvl1pPr>
            <a:lvl2pPr marL="571500" indent="-22860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anose="02070309020205020404" pitchFamily="49" charset="0"/>
              <a:buChar char="o"/>
              <a:defRPr kumimoji="0" sz="1800">
                <a:latin typeface="Georgia" panose="02040502050405020303" pitchFamily="18" charset="0"/>
              </a:defRPr>
            </a:lvl2pPr>
            <a:lvl3pPr eaLnBrk="1" latinLnBrk="0" hangingPunct="1">
              <a:defRPr kumimoji="0" sz="2000">
                <a:latin typeface="Georgia" panose="02040502050405020303" pitchFamily="18" charset="0"/>
              </a:defRPr>
            </a:lvl3pPr>
            <a:lvl4pPr eaLnBrk="1" latinLnBrk="0" hangingPunct="1">
              <a:defRPr kumimoji="0" sz="2000">
                <a:latin typeface="Georgia" panose="02040502050405020303" pitchFamily="18" charset="0"/>
              </a:defRPr>
            </a:lvl4pPr>
            <a:lvl5pPr eaLnBrk="1" latinLnBrk="0" hangingPunct="1">
              <a:defRPr kumimoji="0" sz="2000">
                <a:latin typeface="Georgia" panose="02040502050405020303" pitchFamily="18" charset="0"/>
              </a:defRPr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五级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sz="2400"/>
            </a:lvl1pPr>
            <a:lvl2pPr eaLnBrk="1" latinLnBrk="0" hangingPunct="1">
              <a:defRPr kumimoji="0" sz="2000"/>
            </a:lvl2pPr>
            <a:lvl3pPr eaLnBrk="1" latinLnBrk="0" hangingPunct="1">
              <a:defRPr kumimoji="0" sz="1800"/>
            </a:lvl3pPr>
            <a:lvl4pPr eaLnBrk="1" latinLnBrk="0" hangingPunct="1">
              <a:defRPr kumimoji="0" sz="1600"/>
            </a:lvl4pPr>
            <a:lvl5pPr eaLnBrk="1" latinLnBrk="0" hangingPunct="1">
              <a:defRPr kumimoji="0" sz="1600"/>
            </a:lvl5pPr>
            <a:lvl6pPr eaLnBrk="1" latinLnBrk="0" hangingPunct="1">
              <a:defRPr kumimoji="0" sz="1800"/>
            </a:lvl6pPr>
            <a:lvl7pPr eaLnBrk="1" latinLnBrk="0" hangingPunct="1">
              <a:defRPr kumimoji="0" sz="1800"/>
            </a:lvl7pPr>
            <a:lvl8pPr eaLnBrk="1" latinLnBrk="0" hangingPunct="1">
              <a:defRPr kumimoji="0" sz="1800"/>
            </a:lvl8pPr>
            <a:lvl9pPr eaLnBrk="1" latinLnBrk="0" hangingPunct="1">
              <a:defRPr kumimoji="0"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五级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sz="2400"/>
            </a:lvl1pPr>
            <a:lvl2pPr eaLnBrk="1" latinLnBrk="0" hangingPunct="1">
              <a:defRPr kumimoji="0" sz="2000"/>
            </a:lvl2pPr>
            <a:lvl3pPr eaLnBrk="1" latinLnBrk="0" hangingPunct="1">
              <a:defRPr kumimoji="0" sz="1800"/>
            </a:lvl3pPr>
            <a:lvl4pPr eaLnBrk="1" latinLnBrk="0" hangingPunct="1">
              <a:defRPr kumimoji="0" sz="1600"/>
            </a:lvl4pPr>
            <a:lvl5pPr eaLnBrk="1" latinLnBrk="0" hangingPunct="1">
              <a:defRPr kumimoji="0" sz="1600"/>
            </a:lvl5pPr>
            <a:lvl6pPr eaLnBrk="1" latinLnBrk="0" hangingPunct="1">
              <a:defRPr kumimoji="0" sz="1800"/>
            </a:lvl6pPr>
            <a:lvl7pPr eaLnBrk="1" latinLnBrk="0" hangingPunct="1">
              <a:defRPr kumimoji="0" sz="1800"/>
            </a:lvl7pPr>
            <a:lvl8pPr eaLnBrk="1" latinLnBrk="0" hangingPunct="1">
              <a:defRPr kumimoji="0" sz="1800"/>
            </a:lvl8pPr>
            <a:lvl9pPr eaLnBrk="1" latinLnBrk="0" hangingPunct="1">
              <a:defRPr kumimoji="0"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五级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 eaLnBrk="1" latinLnBrk="0" hangingPunct="1">
              <a:defRPr kumimoji="0"/>
            </a:lvl1pPr>
          </a:lstStyle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sz="2000" b="1"/>
            </a:lvl1pPr>
            <a:lvl2pPr marL="457200" indent="0" eaLnBrk="1" latinLnBrk="0" hangingPunct="1">
              <a:buNone/>
              <a:defRPr kumimoji="0" sz="2000" b="1"/>
            </a:lvl2pPr>
            <a:lvl3pPr marL="914400" indent="0" eaLnBrk="1" latinLnBrk="0" hangingPunct="1">
              <a:buNone/>
              <a:defRPr kumimoji="0" sz="1800" b="1"/>
            </a:lvl3pPr>
            <a:lvl4pPr marL="1371600" indent="0" eaLnBrk="1" latinLnBrk="0" hangingPunct="1">
              <a:buNone/>
              <a:defRPr kumimoji="0" sz="1600" b="1"/>
            </a:lvl4pPr>
            <a:lvl5pPr marL="1828800" indent="0" eaLnBrk="1" latinLnBrk="0" hangingPunct="1">
              <a:buNone/>
              <a:defRPr kumimoji="0" sz="1600" b="1"/>
            </a:lvl5pPr>
            <a:lvl6pPr marL="2286000" indent="0" eaLnBrk="1" latinLnBrk="0" hangingPunct="1">
              <a:buNone/>
              <a:defRPr kumimoji="0" sz="1600" b="1"/>
            </a:lvl6pPr>
            <a:lvl7pPr marL="2743200" indent="0" eaLnBrk="1" latinLnBrk="0" hangingPunct="1">
              <a:buNone/>
              <a:defRPr kumimoji="0" sz="1600" b="1"/>
            </a:lvl7pPr>
            <a:lvl8pPr marL="3200400" indent="0" eaLnBrk="1" latinLnBrk="0" hangingPunct="1">
              <a:buNone/>
              <a:defRPr kumimoji="0" sz="1600" b="1"/>
            </a:lvl8pPr>
            <a:lvl9pPr marL="3657600" indent="0" eaLnBrk="1" latinLnBrk="0" hangingPunct="1">
              <a:buNone/>
              <a:defRPr kumimoji="0" sz="1600" b="1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 eaLnBrk="1" latinLnBrk="0" hangingPunct="1">
              <a:defRPr kumimoji="0" sz="2000"/>
            </a:lvl1pPr>
            <a:lvl2pPr eaLnBrk="1" latinLnBrk="0" hangingPunct="1">
              <a:defRPr kumimoji="0" sz="1800"/>
            </a:lvl2pPr>
            <a:lvl3pPr eaLnBrk="1" latinLnBrk="0" hangingPunct="1">
              <a:defRPr kumimoji="0" sz="1600"/>
            </a:lvl3pPr>
            <a:lvl4pPr eaLnBrk="1" latinLnBrk="0" hangingPunct="1">
              <a:defRPr kumimoji="0" sz="1400"/>
            </a:lvl4pPr>
            <a:lvl5pPr eaLnBrk="1" latinLnBrk="0" hangingPunct="1">
              <a:defRPr kumimoji="0" sz="1400"/>
            </a:lvl5pPr>
            <a:lvl6pPr eaLnBrk="1" latinLnBrk="0" hangingPunct="1">
              <a:defRPr kumimoji="0" sz="1600"/>
            </a:lvl6pPr>
            <a:lvl7pPr eaLnBrk="1" latinLnBrk="0" hangingPunct="1">
              <a:defRPr kumimoji="0" sz="1600"/>
            </a:lvl7pPr>
            <a:lvl8pPr eaLnBrk="1" latinLnBrk="0" hangingPunct="1">
              <a:defRPr kumimoji="0" sz="1600"/>
            </a:lvl8pPr>
            <a:lvl9pPr eaLnBrk="1" latinLnBrk="0" hangingPunct="1">
              <a:defRPr kumimoji="0"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五级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sz="2000" b="1"/>
            </a:lvl1pPr>
            <a:lvl2pPr marL="457200" indent="0" eaLnBrk="1" latinLnBrk="0" hangingPunct="1">
              <a:buNone/>
              <a:defRPr kumimoji="0" sz="2000" b="1"/>
            </a:lvl2pPr>
            <a:lvl3pPr marL="914400" indent="0" eaLnBrk="1" latinLnBrk="0" hangingPunct="1">
              <a:buNone/>
              <a:defRPr kumimoji="0" sz="1800" b="1"/>
            </a:lvl3pPr>
            <a:lvl4pPr marL="1371600" indent="0" eaLnBrk="1" latinLnBrk="0" hangingPunct="1">
              <a:buNone/>
              <a:defRPr kumimoji="0" sz="1600" b="1"/>
            </a:lvl4pPr>
            <a:lvl5pPr marL="1828800" indent="0" eaLnBrk="1" latinLnBrk="0" hangingPunct="1">
              <a:buNone/>
              <a:defRPr kumimoji="0" sz="1600" b="1"/>
            </a:lvl5pPr>
            <a:lvl6pPr marL="2286000" indent="0" eaLnBrk="1" latinLnBrk="0" hangingPunct="1">
              <a:buNone/>
              <a:defRPr kumimoji="0" sz="1600" b="1"/>
            </a:lvl6pPr>
            <a:lvl7pPr marL="2743200" indent="0" eaLnBrk="1" latinLnBrk="0" hangingPunct="1">
              <a:buNone/>
              <a:defRPr kumimoji="0" sz="1600" b="1"/>
            </a:lvl7pPr>
            <a:lvl8pPr marL="3200400" indent="0" eaLnBrk="1" latinLnBrk="0" hangingPunct="1">
              <a:buNone/>
              <a:defRPr kumimoji="0" sz="1600" b="1"/>
            </a:lvl8pPr>
            <a:lvl9pPr marL="3657600" indent="0" eaLnBrk="1" latinLnBrk="0" hangingPunct="1">
              <a:buNone/>
              <a:defRPr kumimoji="0" sz="1600" b="1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 eaLnBrk="1" latinLnBrk="0" hangingPunct="1">
              <a:defRPr kumimoji="0" sz="2000"/>
            </a:lvl1pPr>
            <a:lvl2pPr eaLnBrk="1" latinLnBrk="0" hangingPunct="1">
              <a:defRPr kumimoji="0" sz="1800"/>
            </a:lvl2pPr>
            <a:lvl3pPr eaLnBrk="1" latinLnBrk="0" hangingPunct="1">
              <a:defRPr kumimoji="0" sz="1600"/>
            </a:lvl3pPr>
            <a:lvl4pPr eaLnBrk="1" latinLnBrk="0" hangingPunct="1">
              <a:defRPr kumimoji="0" sz="1400"/>
            </a:lvl4pPr>
            <a:lvl5pPr eaLnBrk="1" latinLnBrk="0" hangingPunct="1">
              <a:defRPr kumimoji="0" sz="1400"/>
            </a:lvl5pPr>
            <a:lvl6pPr eaLnBrk="1" latinLnBrk="0" hangingPunct="1">
              <a:defRPr kumimoji="0" sz="1600"/>
            </a:lvl6pPr>
            <a:lvl7pPr eaLnBrk="1" latinLnBrk="0" hangingPunct="1">
              <a:defRPr kumimoji="0" sz="1600"/>
            </a:lvl7pPr>
            <a:lvl8pPr eaLnBrk="1" latinLnBrk="0" hangingPunct="1">
              <a:defRPr kumimoji="0" sz="1600"/>
            </a:lvl8pPr>
            <a:lvl9pPr eaLnBrk="1" latinLnBrk="0" hangingPunct="1">
              <a:defRPr kumimoji="0"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五级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eaLnBrk="1" latinLnBrk="0" hangingPunct="1">
              <a:defRPr kumimoji="0" sz="2800"/>
            </a:lvl1pPr>
          </a:lstStyle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 eaLnBrk="1" latinLnBrk="0" hangingPunct="1">
              <a:defRPr kumimoji="0" sz="2000" b="1"/>
            </a:lvl1pPr>
          </a:lstStyle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 eaLnBrk="1" latinLnBrk="0" hangingPunct="1">
              <a:defRPr kumimoji="0" sz="2800"/>
            </a:lvl1pPr>
            <a:lvl2pPr eaLnBrk="1" latinLnBrk="0" hangingPunct="1">
              <a:defRPr kumimoji="0" sz="2400"/>
            </a:lvl2pPr>
            <a:lvl3pPr eaLnBrk="1" latinLnBrk="0" hangingPunct="1">
              <a:defRPr kumimoji="0" sz="2000"/>
            </a:lvl3pPr>
            <a:lvl4pPr eaLnBrk="1" latinLnBrk="0" hangingPunct="1">
              <a:defRPr kumimoji="0" sz="1800"/>
            </a:lvl4pPr>
            <a:lvl5pPr eaLnBrk="1" latinLnBrk="0" hangingPunct="1">
              <a:defRPr kumimoji="0" sz="1800"/>
            </a:lvl5pPr>
            <a:lvl6pPr eaLnBrk="1" latinLnBrk="0" hangingPunct="1">
              <a:defRPr kumimoji="0" sz="2000"/>
            </a:lvl6pPr>
            <a:lvl7pPr eaLnBrk="1" latinLnBrk="0" hangingPunct="1">
              <a:defRPr kumimoji="0" sz="2000"/>
            </a:lvl7pPr>
            <a:lvl8pPr eaLnBrk="1" latinLnBrk="0" hangingPunct="1">
              <a:defRPr kumimoji="0" sz="2000"/>
            </a:lvl8pPr>
            <a:lvl9pPr eaLnBrk="1" latinLnBrk="0" hangingPunct="1">
              <a:defRPr kumimoji="0"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五级</a:t>
            </a:r>
            <a:endParaRPr lang="zh-CN" alt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 eaLnBrk="1" latinLnBrk="0" hangingPunct="1">
              <a:buNone/>
              <a:defRPr kumimoji="0" sz="1400"/>
            </a:lvl1pPr>
            <a:lvl2pPr marL="457200" indent="0" eaLnBrk="1" latinLnBrk="0" hangingPunct="1">
              <a:buNone/>
              <a:defRPr kumimoji="0" sz="1200"/>
            </a:lvl2pPr>
            <a:lvl3pPr marL="914400" indent="0" eaLnBrk="1" latinLnBrk="0" hangingPunct="1">
              <a:buNone/>
              <a:defRPr kumimoji="0" sz="1000"/>
            </a:lvl3pPr>
            <a:lvl4pPr marL="1371600" indent="0" eaLnBrk="1" latinLnBrk="0" hangingPunct="1">
              <a:buNone/>
              <a:defRPr kumimoji="0" sz="900"/>
            </a:lvl4pPr>
            <a:lvl5pPr marL="1828800" indent="0" eaLnBrk="1" latinLnBrk="0" hangingPunct="1">
              <a:buNone/>
              <a:defRPr kumimoji="0" sz="900"/>
            </a:lvl5pPr>
            <a:lvl6pPr marL="2286000" indent="0" eaLnBrk="1" latinLnBrk="0" hangingPunct="1">
              <a:buNone/>
              <a:defRPr kumimoji="0" sz="900"/>
            </a:lvl6pPr>
            <a:lvl7pPr marL="2743200" indent="0" eaLnBrk="1" latinLnBrk="0" hangingPunct="1">
              <a:buNone/>
              <a:defRPr kumimoji="0" sz="900"/>
            </a:lvl7pPr>
            <a:lvl8pPr marL="3200400" indent="0" eaLnBrk="1" latinLnBrk="0" hangingPunct="1">
              <a:buNone/>
              <a:defRPr kumimoji="0" sz="900"/>
            </a:lvl8pPr>
            <a:lvl9pPr marL="3657600" indent="0" eaLnBrk="1" latinLnBrk="0" hangingPunct="1">
              <a:buNone/>
              <a:defRPr kumimoji="0"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sz="2000" b="1"/>
            </a:lvl1pPr>
          </a:lstStyle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sz="3200"/>
            </a:lvl1pPr>
            <a:lvl2pPr marL="457200" indent="0" eaLnBrk="1" latinLnBrk="0" hangingPunct="1">
              <a:buNone/>
              <a:defRPr kumimoji="0" sz="2800"/>
            </a:lvl2pPr>
            <a:lvl3pPr marL="914400" indent="0" eaLnBrk="1" latinLnBrk="0" hangingPunct="1">
              <a:buNone/>
              <a:defRPr kumimoji="0" sz="2400"/>
            </a:lvl3pPr>
            <a:lvl4pPr marL="1371600" indent="0" eaLnBrk="1" latinLnBrk="0" hangingPunct="1">
              <a:buNone/>
              <a:defRPr kumimoji="0" sz="2000"/>
            </a:lvl4pPr>
            <a:lvl5pPr marL="1828800" indent="0" eaLnBrk="1" latinLnBrk="0" hangingPunct="1">
              <a:buNone/>
              <a:defRPr kumimoji="0" sz="2000"/>
            </a:lvl5pPr>
            <a:lvl6pPr marL="2286000" indent="0" eaLnBrk="1" latinLnBrk="0" hangingPunct="1">
              <a:buNone/>
              <a:defRPr kumimoji="0" sz="2000"/>
            </a:lvl6pPr>
            <a:lvl7pPr marL="2743200" indent="0" eaLnBrk="1" latinLnBrk="0" hangingPunct="1">
              <a:buNone/>
              <a:defRPr kumimoji="0" sz="2000"/>
            </a:lvl7pPr>
            <a:lvl8pPr marL="3200400" indent="0" eaLnBrk="1" latinLnBrk="0" hangingPunct="1">
              <a:buNone/>
              <a:defRPr kumimoji="0" sz="2000"/>
            </a:lvl8pPr>
            <a:lvl9pPr marL="3657600" indent="0" eaLnBrk="1" latinLnBrk="0" hangingPunct="1">
              <a:buNone/>
              <a:defRPr kumimoji="0" sz="2000"/>
            </a:lvl9pPr>
          </a:lstStyle>
          <a:p>
            <a:pPr eaLnBrk="1" latinLnBrk="0" hangingPunct="1"/>
            <a:r>
              <a:rPr lang="zh-CN" altLang="en-US" smtClean="0"/>
              <a:t>将图片拖动到占位符，或单击添加图标</a:t>
            </a:r>
            <a:endParaRPr lang="zh-CN" alt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sz="1400"/>
            </a:lvl1pPr>
            <a:lvl2pPr marL="457200" indent="0" eaLnBrk="1" latinLnBrk="0" hangingPunct="1">
              <a:buNone/>
              <a:defRPr kumimoji="0" sz="1200"/>
            </a:lvl2pPr>
            <a:lvl3pPr marL="914400" indent="0" eaLnBrk="1" latinLnBrk="0" hangingPunct="1">
              <a:buNone/>
              <a:defRPr kumimoji="0" sz="1000"/>
            </a:lvl3pPr>
            <a:lvl4pPr marL="1371600" indent="0" eaLnBrk="1" latinLnBrk="0" hangingPunct="1">
              <a:buNone/>
              <a:defRPr kumimoji="0" sz="900"/>
            </a:lvl4pPr>
            <a:lvl5pPr marL="1828800" indent="0" eaLnBrk="1" latinLnBrk="0" hangingPunct="1">
              <a:buNone/>
              <a:defRPr kumimoji="0" sz="900"/>
            </a:lvl5pPr>
            <a:lvl6pPr marL="2286000" indent="0" eaLnBrk="1" latinLnBrk="0" hangingPunct="1">
              <a:buNone/>
              <a:defRPr kumimoji="0" sz="900"/>
            </a:lvl6pPr>
            <a:lvl7pPr marL="2743200" indent="0" eaLnBrk="1" latinLnBrk="0" hangingPunct="1">
              <a:buNone/>
              <a:defRPr kumimoji="0" sz="900"/>
            </a:lvl7pPr>
            <a:lvl8pPr marL="3200400" indent="0" eaLnBrk="1" latinLnBrk="0" hangingPunct="1">
              <a:buNone/>
              <a:defRPr kumimoji="0" sz="900"/>
            </a:lvl8pPr>
            <a:lvl9pPr marL="3657600" indent="0" eaLnBrk="1" latinLnBrk="0" hangingPunct="1">
              <a:buNone/>
              <a:defRPr kumimoji="0"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zh-CN" altLang="en-US" smtClean="0"/>
              <a:t>单击此处编辑母版标题样式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  <a:p>
            <a:pPr lvl="1" eaLnBrk="1" latinLnBrk="0" hangingPunct="1"/>
            <a:r>
              <a:rPr kumimoji="0" lang="zh-CN" altLang="en-US" smtClean="0"/>
              <a:t>二级</a:t>
            </a:r>
            <a:endParaRPr kumimoji="0" lang="zh-CN" altLang="en-US" smtClean="0"/>
          </a:p>
          <a:p>
            <a:pPr lvl="2" eaLnBrk="1" latinLnBrk="0" hangingPunct="1"/>
            <a:r>
              <a:rPr kumimoji="0" lang="zh-CN" altLang="en-US" smtClean="0"/>
              <a:t>三级</a:t>
            </a:r>
            <a:endParaRPr kumimoji="0" lang="zh-CN" altLang="en-US" smtClean="0"/>
          </a:p>
          <a:p>
            <a:pPr lvl="3" eaLnBrk="1" latinLnBrk="0" hangingPunct="1"/>
            <a:r>
              <a:rPr kumimoji="0" lang="zh-CN" altLang="en-US" smtClean="0"/>
              <a:t>四级</a:t>
            </a:r>
            <a:endParaRPr kumimoji="0" lang="zh-CN" altLang="en-US" smtClean="0"/>
          </a:p>
          <a:p>
            <a:pPr lvl="4" eaLnBrk="1" latinLnBrk="0" hangingPunct="1"/>
            <a:r>
              <a:rPr kumimoji="0" lang="zh-CN" altLang="en-US" smtClean="0"/>
              <a:t>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2158D-428B-4987-8B28-745A2AFA1252}" type="datetimeFigureOut">
              <a:rPr kumimoji="0" lang="en-US" smtClean="0"/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C477-0A05-4F3E-8EE9-E015C9089D56}" type="slidenum">
              <a:rPr kumimoji="0" lang="en-US" smtClean="0"/>
            </a:fld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email"/>
          <a:srcRect l="-144"/>
          <a:stretch>
            <a:fillRect/>
          </a:stretch>
        </p:blipFill>
        <p:spPr>
          <a:xfrm>
            <a:off x="-13251" y="0"/>
            <a:ext cx="9157252" cy="6604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en-US"/>
      </a:defPPr>
      <a:lvl1pPr marL="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8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3.jpeg"/><Relationship Id="rId4" Type="http://schemas.openxmlformats.org/officeDocument/2006/relationships/image" Target="../media/image21.jpeg"/><Relationship Id="rId3" Type="http://schemas.openxmlformats.org/officeDocument/2006/relationships/tags" Target="../tags/tag5.xml"/><Relationship Id="rId2" Type="http://schemas.openxmlformats.org/officeDocument/2006/relationships/image" Target="../media/image34.jpeg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2.jpeg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tags" Target="../tags/tag9.xml"/><Relationship Id="rId6" Type="http://schemas.openxmlformats.org/officeDocument/2006/relationships/image" Target="../media/image49.jpeg"/><Relationship Id="rId5" Type="http://schemas.openxmlformats.org/officeDocument/2006/relationships/tags" Target="../tags/tag8.xml"/><Relationship Id="rId4" Type="http://schemas.openxmlformats.org/officeDocument/2006/relationships/image" Target="../media/image48.jpeg"/><Relationship Id="rId3" Type="http://schemas.openxmlformats.org/officeDocument/2006/relationships/tags" Target="../tags/tag7.xml"/><Relationship Id="rId2" Type="http://schemas.openxmlformats.org/officeDocument/2006/relationships/image" Target="../media/image47.jpe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39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jpe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media" Target="file:///E:\&#29983;&#29289;\ly500.wav" TargetMode="Externa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audio" Target="file:///E:\&#29983;&#29289;\ly500.wav" TargetMode="Externa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hyperlink" Target="&#23454;&#39564;&#65306;&#35266;&#23519;&#27744;&#22616;&#27700;&#20013;&#30340;&#34299;&#31867;&#26893;&#29289;.flv" TargetMode="External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27.jpeg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jpeg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jpe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jpeg"/><Relationship Id="rId1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jpeg"/><Relationship Id="rId2" Type="http://schemas.openxmlformats.org/officeDocument/2006/relationships/tags" Target="../tags/tag3.xml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931670" y="2308225"/>
            <a:ext cx="3886200" cy="914400"/>
          </a:xfrm>
        </p:spPr>
        <p:txBody>
          <a:bodyPr>
            <a:no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zh-CN" altLang="en-US" sz="3200" dirty="0" smtClean="0">
                <a:latin typeface="Hei"/>
                <a:ea typeface="Hei"/>
                <a:cs typeface="Hei"/>
              </a:rPr>
              <a:t>第一课时：藻类植物</a:t>
            </a:r>
            <a:endParaRPr lang="zh-CN" altLang="en-US" sz="3200" b="0" i="0" dirty="0" smtClean="0">
              <a:solidFill>
                <a:schemeClr val="tx1"/>
              </a:solidFill>
              <a:latin typeface="Hei"/>
              <a:ea typeface="Hei"/>
              <a:cs typeface="Hei"/>
            </a:endParaRPr>
          </a:p>
        </p:txBody>
      </p:sp>
      <p:pic>
        <p:nvPicPr>
          <p:cNvPr id="4" name="图片 3" descr="0510000058CB03730D64AD484F06E0A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" y="0"/>
            <a:ext cx="1250950" cy="1250950"/>
          </a:xfrm>
          <a:prstGeom prst="rect">
            <a:avLst/>
          </a:prstGeom>
        </p:spPr>
      </p:pic>
      <p:sp>
        <p:nvSpPr>
          <p:cNvPr id="5" name="副标题 4"/>
          <p:cNvSpPr/>
          <p:nvPr>
            <p:ph type="subTitle" idx="1"/>
          </p:nvPr>
        </p:nvSpPr>
        <p:spPr>
          <a:xfrm>
            <a:off x="1028700" y="1132205"/>
            <a:ext cx="6814820" cy="1295400"/>
          </a:xfrm>
        </p:spPr>
        <p:txBody>
          <a:bodyPr>
            <a:noAutofit/>
          </a:bodyPr>
          <a:p>
            <a:r>
              <a:rPr lang="zh-CN" altLang="en-US" sz="5400"/>
              <a:t>五彩缤纷的植物世界</a:t>
            </a:r>
            <a:endParaRPr lang="zh-CN" altLang="en-US" sz="54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7215(20200630-14344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315" y="904240"/>
            <a:ext cx="4012565" cy="31108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图片 5" descr="IMG_7117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265" y="737870"/>
            <a:ext cx="2582545" cy="344360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文本框 6"/>
          <p:cNvSpPr txBox="1"/>
          <p:nvPr/>
        </p:nvSpPr>
        <p:spPr>
          <a:xfrm>
            <a:off x="330835" y="4015105"/>
            <a:ext cx="8686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3200" dirty="0" smtClean="0"/>
              <a:t>从器官的层面看：</a:t>
            </a:r>
            <a:endParaRPr kumimoji="1" lang="en-US" altLang="zh-CN" sz="3200" dirty="0" smtClean="0"/>
          </a:p>
          <a:p>
            <a:r>
              <a:rPr kumimoji="1" lang="zh-CN" altLang="en-US" sz="3200" dirty="0" smtClean="0"/>
              <a:t>想一想：绿色开花植物有哪些器官组成？</a:t>
            </a:r>
            <a:endParaRPr kumimoji="1" lang="en-US" altLang="zh-CN" sz="3200" dirty="0" smtClean="0"/>
          </a:p>
          <a:p>
            <a:r>
              <a:rPr kumimoji="1" lang="en-US" altLang="zh-CN" dirty="0" smtClean="0"/>
              <a:t>               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505075" y="517398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无根茎叶的分化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3704590" y="5584190"/>
            <a:ext cx="298581" cy="82296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59815" y="6309360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整个植物体都能从环境中吸收水和无机盐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2240" y="968375"/>
            <a:ext cx="13055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/>
              <a:t>水绵 </a:t>
            </a:r>
            <a:endParaRPr lang="zh-CN" altLang="en-US" sz="44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95600" y="3581400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latin typeface="华文仿宋" panose="02010600040101010101" charset="-122"/>
                <a:ea typeface="华文仿宋" panose="02010600040101010101" charset="-122"/>
              </a:rPr>
              <a:t>大多都生活在水中</a:t>
            </a:r>
            <a:endParaRPr kumimoji="1" lang="zh-CN" altLang="en-US" sz="2800" dirty="0" smtClean="0">
              <a:latin typeface="华文仿宋" panose="02010600040101010101" charset="-122"/>
              <a:ea typeface="华文仿宋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95600" y="4114800"/>
            <a:ext cx="4094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latin typeface="华文仿宋" panose="02010600040101010101" charset="-122"/>
                <a:ea typeface="华文仿宋" panose="02010600040101010101" charset="-122"/>
              </a:rPr>
              <a:t>有的单细胞、有的多细胞</a:t>
            </a:r>
            <a:endParaRPr kumimoji="1" lang="zh-CN" altLang="en-US" sz="2800" dirty="0" smtClean="0">
              <a:latin typeface="华文仿宋" panose="02010600040101010101" charset="-122"/>
              <a:ea typeface="华文仿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95600" y="5476240"/>
            <a:ext cx="61620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latin typeface="华文仿宋" panose="02010600040101010101" charset="-122"/>
                <a:ea typeface="华文仿宋" panose="02010600040101010101" charset="-122"/>
              </a:rPr>
              <a:t>没有根、茎、叶的分化，</a:t>
            </a:r>
            <a:endParaRPr kumimoji="1" lang="en-US" altLang="zh-CN" sz="2800" dirty="0" smtClean="0">
              <a:latin typeface="华文仿宋" panose="02010600040101010101" charset="-122"/>
              <a:ea typeface="华文仿宋" panose="02010600040101010101" charset="-122"/>
            </a:endParaRPr>
          </a:p>
          <a:p>
            <a:r>
              <a:rPr kumimoji="1" lang="zh-CN" altLang="en-US" sz="2800" dirty="0" smtClean="0">
                <a:latin typeface="华文仿宋" panose="02010600040101010101" charset="-122"/>
                <a:ea typeface="华文仿宋" panose="02010600040101010101" charset="-122"/>
              </a:rPr>
              <a:t>整个植物体都能进行从水中吸收水和无机盐</a:t>
            </a:r>
            <a:endParaRPr kumimoji="1" lang="zh-CN" altLang="en-US" sz="2800" dirty="0" smtClean="0">
              <a:latin typeface="华文仿宋" panose="02010600040101010101" charset="-122"/>
              <a:ea typeface="华文仿宋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95600" y="4800600"/>
            <a:ext cx="6228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latin typeface="华文仿宋" panose="02010600040101010101" charset="-122"/>
                <a:ea typeface="华文仿宋" panose="02010600040101010101" charset="-122"/>
              </a:rPr>
              <a:t>有叶绿体（叶绿素），能进行光合作用</a:t>
            </a:r>
            <a:endParaRPr kumimoji="1" lang="zh-CN" altLang="en-US" sz="2800" dirty="0" smtClean="0">
              <a:latin typeface="华文仿宋" panose="02010600040101010101" charset="-122"/>
              <a:ea typeface="华文仿宋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1765" y="4233545"/>
            <a:ext cx="18294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藻类植物的特征</a:t>
            </a:r>
            <a:endParaRPr kumimoji="1" lang="zh-CN" altLang="en-US" sz="40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1" name="图片 10" descr="IMG_7041(20200624-145251)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400"/>
            <a:ext cx="1219200" cy="2971800"/>
          </a:xfrm>
          <a:prstGeom prst="rect">
            <a:avLst/>
          </a:prstGeom>
        </p:spPr>
      </p:pic>
      <p:pic>
        <p:nvPicPr>
          <p:cNvPr id="2" name="图片 1" descr="IMG_7058(20200625-090814)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05" y="762000"/>
            <a:ext cx="1778000" cy="237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 descr="IMG_7111(20200626-180847)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2602" r="17468" b="20191"/>
          <a:stretch>
            <a:fillRect/>
          </a:stretch>
        </p:blipFill>
        <p:spPr>
          <a:xfrm>
            <a:off x="4222115" y="1257935"/>
            <a:ext cx="2079625" cy="1718945"/>
          </a:xfrm>
          <a:prstGeom prst="rect">
            <a:avLst/>
          </a:prstGeom>
        </p:spPr>
      </p:pic>
      <p:pic>
        <p:nvPicPr>
          <p:cNvPr id="4" name="图片 3" descr="IMG_7071(20200625-120459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40" y="1183005"/>
            <a:ext cx="1774825" cy="18688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31" y="457200"/>
            <a:ext cx="8229600" cy="914400"/>
          </a:xfrm>
        </p:spPr>
        <p:txBody>
          <a:bodyPr>
            <a:normAutofit/>
          </a:bodyPr>
          <a:lstStyle/>
          <a:p>
            <a:r>
              <a:rPr kumimoji="1" lang="zh-CN" altLang="en-US" sz="3600" dirty="0" smtClean="0">
                <a:latin typeface="华文中宋" panose="02010600040101010101" charset="-122"/>
                <a:ea typeface="华文中宋" panose="02010600040101010101" charset="-122"/>
              </a:rPr>
              <a:t>海洋里有藻类植物吗？</a:t>
            </a:r>
            <a:endParaRPr kumimoji="1" lang="zh-CN" altLang="en-US" sz="3600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3506828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1524000" y="54102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海带</a:t>
            </a:r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6387284" y="533173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紫菜</a:t>
            </a:r>
            <a:endParaRPr kumimoji="1" lang="zh-CN" altLang="en-US" sz="2800" dirty="0"/>
          </a:p>
        </p:txBody>
      </p:sp>
      <p:pic>
        <p:nvPicPr>
          <p:cNvPr id="4" name="图片 3" descr="IMG_70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4165273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22140"/>
            <a:ext cx="4705985" cy="914400"/>
          </a:xfrm>
        </p:spPr>
        <p:txBody>
          <a:bodyPr>
            <a:noAutofit/>
          </a:bodyPr>
          <a:lstStyle/>
          <a:p>
            <a:r>
              <a:rPr kumimoji="1" lang="zh-CN" altLang="en-US" sz="3200" dirty="0" smtClean="0">
                <a:latin typeface="华文楷体" panose="02010600040101010101" charset="-122"/>
                <a:ea typeface="华文楷体" panose="02010600040101010101" charset="-122"/>
              </a:rPr>
              <a:t>海带看上去有根、茎、叶</a:t>
            </a:r>
            <a:endParaRPr kumimoji="1" lang="zh-CN" altLang="en-US" sz="3200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9600" y="685800"/>
            <a:ext cx="6278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藻类特征之一：没有根茎叶的分化</a:t>
            </a:r>
            <a:endParaRPr kumimoji="1" lang="zh-CN" altLang="en-US" sz="32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7" name="图片 6" descr="IMG_7083(20200625-183358)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2057400" cy="2057400"/>
          </a:xfrm>
          <a:prstGeom prst="rect">
            <a:avLst/>
          </a:prstGeom>
        </p:spPr>
      </p:pic>
      <p:pic>
        <p:nvPicPr>
          <p:cNvPr id="3" name="图片 2" descr="IMG_7088(20200626-11281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2057400"/>
            <a:ext cx="2514600" cy="1850366"/>
          </a:xfrm>
          <a:prstGeom prst="rect">
            <a:avLst/>
          </a:prstGeom>
        </p:spPr>
      </p:pic>
      <p:pic>
        <p:nvPicPr>
          <p:cNvPr id="8" name="图片 10242" descr="海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055">
            <a:off x="5909066" y="775823"/>
            <a:ext cx="2325906" cy="42838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517775" y="5551805"/>
            <a:ext cx="401256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3600">
                <a:solidFill>
                  <a:schemeClr val="accent4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海带是藻类植物吗？</a:t>
            </a:r>
            <a:endParaRPr lang="zh-CN" altLang="en-US" sz="3600">
              <a:solidFill>
                <a:schemeClr val="accent4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5" name="图片 4" descr="4d8a27fc51efb3d6a6150ed8547ad7ef_453902237117972905"/>
          <p:cNvPicPr>
            <a:picLocks noChangeAspect="1"/>
          </p:cNvPicPr>
          <p:nvPr/>
        </p:nvPicPr>
        <p:blipFill>
          <a:blip r:embed="rId4"/>
          <a:srcRect l="16899" t="16983" r="12828" b="16090"/>
          <a:stretch>
            <a:fillRect/>
          </a:stretch>
        </p:blipFill>
        <p:spPr>
          <a:xfrm>
            <a:off x="609600" y="5160645"/>
            <a:ext cx="1781810" cy="169735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242" descr="海带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055">
            <a:off x="439717" y="668161"/>
            <a:ext cx="2951918" cy="54368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5029200" y="914400"/>
            <a:ext cx="373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海带是藻类植物</a:t>
            </a:r>
            <a:endParaRPr kumimoji="1" lang="zh-CN" altLang="en-US" sz="40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53000" y="3352800"/>
            <a:ext cx="38461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它没有根茎叶的分化</a:t>
            </a:r>
            <a:endParaRPr kumimoji="1" lang="zh-CN" altLang="en-US" sz="32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7" name="直线连接符 6"/>
          <p:cNvCxnSpPr/>
          <p:nvPr/>
        </p:nvCxnSpPr>
        <p:spPr>
          <a:xfrm>
            <a:off x="2286000" y="1981200"/>
            <a:ext cx="2362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>
            <a:off x="2819400" y="5181600"/>
            <a:ext cx="2362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2590800" y="5791200"/>
            <a:ext cx="2362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4886208" y="1728833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>
                <a:latin typeface="华文楷体" panose="02010600040101010101" charset="-122"/>
                <a:ea typeface="华文楷体" panose="02010600040101010101" charset="-122"/>
              </a:rPr>
              <a:t>叶状体</a:t>
            </a:r>
            <a:endParaRPr kumimoji="1" lang="zh-CN" altLang="en-US" sz="3200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86400" y="4876800"/>
            <a:ext cx="640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 smtClean="0">
                <a:latin typeface="华文楷体" panose="02010600040101010101" charset="-122"/>
                <a:ea typeface="华文楷体" panose="02010600040101010101" charset="-122"/>
              </a:rPr>
              <a:t>柄</a:t>
            </a:r>
            <a:endParaRPr kumimoji="1" lang="zh-CN" altLang="en-US" sz="3600" dirty="0" smtClean="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57800" y="5638800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>
                <a:latin typeface="华文楷体" panose="02010600040101010101" charset="-122"/>
                <a:ea typeface="华文楷体" panose="02010600040101010101" charset="-122"/>
              </a:rPr>
              <a:t>假根</a:t>
            </a:r>
            <a:endParaRPr kumimoji="1" lang="zh-CN" altLang="en-US" sz="3200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79625" y="5657850"/>
            <a:ext cx="6781800" cy="914400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         </a:t>
            </a:r>
            <a:r>
              <a:rPr kumimoji="1" lang="en-US" altLang="zh-CN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</a:t>
            </a:r>
            <a:r>
              <a:rPr kumimoji="1" lang="zh-CN" altLang="en-US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摘自</a:t>
            </a:r>
            <a:r>
              <a:rPr kumimoji="1" lang="en-US" altLang="zh-CN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《</a:t>
            </a:r>
            <a:r>
              <a:rPr kumimoji="1" lang="zh-CN" altLang="en-US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海洋藻类资源高效利用技术</a:t>
            </a:r>
            <a:r>
              <a:rPr kumimoji="1" lang="en-US" altLang="zh-CN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》</a:t>
            </a:r>
            <a:endParaRPr kumimoji="1" lang="zh-CN" altLang="en-US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8600" y="838200"/>
            <a:ext cx="8229600" cy="3505200"/>
          </a:xfrm>
        </p:spPr>
        <p:txBody>
          <a:bodyPr>
            <a:normAutofit/>
          </a:bodyPr>
          <a:lstStyle/>
          <a:p>
            <a:r>
              <a:rPr kumimoji="1" lang="zh-CN" altLang="en-US" sz="3600" dirty="0" smtClean="0">
                <a:latin typeface="华文中宋" panose="02010600040101010101" charset="-122"/>
                <a:ea typeface="华文中宋" panose="02010600040101010101" charset="-122"/>
              </a:rPr>
              <a:t>有的藻类植物外形有类似高等植物的根、茎、叶的构造，但不具备高等植物的内部结构和功能。假根、固着器、柄都是由表皮、皮层、髓三部分构成。</a:t>
            </a:r>
            <a:endParaRPr kumimoji="1" lang="zh-CN" altLang="en-US" sz="3600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81015" y="1313815"/>
            <a:ext cx="3505200" cy="914400"/>
          </a:xfrm>
        </p:spPr>
        <p:txBody>
          <a:bodyPr>
            <a:normAutofit/>
          </a:bodyPr>
          <a:lstStyle/>
          <a:p>
            <a:r>
              <a:rPr kumimoji="1" lang="zh-CN" altLang="en-US" sz="3600" dirty="0" smtClean="0"/>
              <a:t>湖泊藻类爆发</a:t>
            </a:r>
            <a:endParaRPr kumimoji="1" lang="zh-CN" altLang="en-US" sz="3600" dirty="0"/>
          </a:p>
        </p:txBody>
      </p:sp>
      <p:pic>
        <p:nvPicPr>
          <p:cNvPr id="4" name="图片 3" descr="IMG_7078(20200625-175836)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6" y="1600200"/>
            <a:ext cx="5424072" cy="3616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 descr="IMG_7077(20200625-175539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38" y="3239061"/>
            <a:ext cx="4775200" cy="3581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6478834" y="236370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dirty="0" smtClean="0">
                <a:solidFill>
                  <a:srgbClr val="FF0000"/>
                </a:solidFill>
              </a:rPr>
              <a:t>水华</a:t>
            </a:r>
            <a:endParaRPr kumimoji="1"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0025" y="689610"/>
            <a:ext cx="5195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藻类与人类的关系</a:t>
            </a:r>
            <a:endParaRPr lang="zh-CN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73420" y="655955"/>
            <a:ext cx="3048000" cy="914400"/>
          </a:xfrm>
        </p:spPr>
        <p:txBody>
          <a:bodyPr>
            <a:noAutofit/>
          </a:bodyPr>
          <a:lstStyle/>
          <a:p>
            <a:r>
              <a:rPr kumimoji="1" lang="zh-CN" altLang="en-US" sz="3600" dirty="0" smtClean="0"/>
              <a:t>海洋藻类爆发</a:t>
            </a:r>
            <a:endParaRPr kumimoji="1" lang="zh-CN" altLang="en-US" sz="3600" dirty="0"/>
          </a:p>
        </p:txBody>
      </p:sp>
      <p:pic>
        <p:nvPicPr>
          <p:cNvPr id="4" name="内容占位符 3" descr="IMG_7079(20200625-180442).JPG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2" b="13332"/>
          <a:stretch>
            <a:fillRect/>
          </a:stretch>
        </p:blipFill>
        <p:spPr>
          <a:xfrm>
            <a:off x="152400" y="1371600"/>
            <a:ext cx="5691101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 descr="IMG_70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048000"/>
            <a:ext cx="6324600" cy="421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6542883" y="1783048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dirty="0" smtClean="0">
                <a:solidFill>
                  <a:srgbClr val="FF0000"/>
                </a:solidFill>
              </a:rPr>
              <a:t>赤潮</a:t>
            </a:r>
            <a:endParaRPr kumimoji="1"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0025" y="689610"/>
            <a:ext cx="5195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藻类与人类的关系</a:t>
            </a:r>
            <a:endParaRPr lang="zh-CN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8" name="Picture 2" descr="长紫菜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649663" cy="3160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224088" y="1574800"/>
            <a:ext cx="1098550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华文中宋" panose="02010600040101010101" charset="-122"/>
                <a:cs typeface="+mn-cs"/>
              </a:rPr>
              <a:t>长紫菜</a:t>
            </a: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华文中宋" panose="02010600040101010101" charset="-122"/>
              <a:cs typeface="+mn-cs"/>
            </a:endParaRPr>
          </a:p>
        </p:txBody>
      </p:sp>
      <p:pic>
        <p:nvPicPr>
          <p:cNvPr id="45060" name="Picture 4" descr="金鱼藻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-8"/>
          <a:stretch>
            <a:fillRect/>
          </a:stretch>
        </p:blipFill>
        <p:spPr>
          <a:xfrm>
            <a:off x="3609975" y="0"/>
            <a:ext cx="2670175" cy="3171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436938" y="1825625"/>
            <a:ext cx="671513" cy="1354138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vert="eaVert"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+mn-cs"/>
              </a:rPr>
              <a:t>金鱼藻</a:t>
            </a: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+mn-cs"/>
            </a:endParaRPr>
          </a:p>
        </p:txBody>
      </p:sp>
      <p:pic>
        <p:nvPicPr>
          <p:cNvPr id="45062" name="Picture 6" descr="裙带菜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84913" y="0"/>
            <a:ext cx="2825750" cy="3157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7616825" y="169863"/>
            <a:ext cx="1098550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华文中宋" panose="02010600040101010101" charset="-122"/>
                <a:cs typeface="+mn-cs"/>
              </a:rPr>
              <a:t>裙带菜</a:t>
            </a: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3957321" y="4406900"/>
            <a:ext cx="675005" cy="131064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vert="eaVert"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+mn-cs"/>
              </a:rPr>
              <a:t>石花菜</a:t>
            </a: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3180080"/>
            <a:ext cx="3957320" cy="2965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2325" y="3267710"/>
            <a:ext cx="4316730" cy="28778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ldLvl="0" animBg="1"/>
      <p:bldP spid="45061" grpId="0" bldLvl="0" animBg="1"/>
      <p:bldP spid="45063" grpId="0" bldLvl="0" animBg="1"/>
      <p:bldP spid="4506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4600" y="914400"/>
            <a:ext cx="3810000" cy="914400"/>
          </a:xfrm>
        </p:spPr>
        <p:txBody>
          <a:bodyPr/>
          <a:lstStyle/>
          <a:p>
            <a:r>
              <a:rPr kumimoji="1" lang="zh-CN" altLang="en-US" dirty="0" smtClean="0">
                <a:latin typeface="华文中宋" panose="02010600040101010101" charset="-122"/>
                <a:ea typeface="华文中宋" panose="02010600040101010101" charset="-122"/>
              </a:rPr>
              <a:t>藻类植物与人类的关系</a:t>
            </a:r>
            <a:endParaRPr kumimoji="1" lang="zh-CN" altLang="en-US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52800" y="3200400"/>
            <a:ext cx="1826141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藻类植物</a:t>
            </a:r>
            <a:endParaRPr kumimoji="1" lang="zh-CN" altLang="en-US" sz="3200" dirty="0"/>
          </a:p>
        </p:txBody>
      </p:sp>
      <p:cxnSp>
        <p:nvCxnSpPr>
          <p:cNvPr id="8" name="直线连接符 7"/>
          <p:cNvCxnSpPr/>
          <p:nvPr/>
        </p:nvCxnSpPr>
        <p:spPr>
          <a:xfrm flipH="1" flipV="1">
            <a:off x="2667000" y="2590800"/>
            <a:ext cx="596520" cy="593872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IMG_7081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1468848" cy="177628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67000" y="1752600"/>
            <a:ext cx="1107996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提供氧气</a:t>
            </a:r>
            <a:endParaRPr kumimoji="1" lang="zh-CN" altLang="en-US" dirty="0"/>
          </a:p>
        </p:txBody>
      </p:sp>
      <p:cxnSp>
        <p:nvCxnSpPr>
          <p:cNvPr id="13" name="直线连接符 12"/>
          <p:cNvCxnSpPr/>
          <p:nvPr/>
        </p:nvCxnSpPr>
        <p:spPr>
          <a:xfrm flipV="1">
            <a:off x="5181600" y="2438400"/>
            <a:ext cx="533400" cy="6858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IMG_7082(20200625-183056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00200"/>
            <a:ext cx="2004786" cy="12954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810491" y="1752600"/>
            <a:ext cx="133882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动物的饵料</a:t>
            </a:r>
            <a:endParaRPr kumimoji="1" lang="zh-CN" altLang="en-US" dirty="0"/>
          </a:p>
        </p:txBody>
      </p:sp>
      <p:cxnSp>
        <p:nvCxnSpPr>
          <p:cNvPr id="18" name="直线连接符 17"/>
          <p:cNvCxnSpPr/>
          <p:nvPr/>
        </p:nvCxnSpPr>
        <p:spPr>
          <a:xfrm flipH="1">
            <a:off x="2590800" y="3886200"/>
            <a:ext cx="748920" cy="4572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IMG_7083(20200625-183358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267200"/>
            <a:ext cx="1524000" cy="1524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6200" y="4800600"/>
            <a:ext cx="1107996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提供食物</a:t>
            </a:r>
            <a:endParaRPr kumimoji="1" lang="zh-CN" altLang="en-US" dirty="0"/>
          </a:p>
        </p:txBody>
      </p:sp>
      <p:cxnSp>
        <p:nvCxnSpPr>
          <p:cNvPr id="24" name="直线连接符 23"/>
          <p:cNvCxnSpPr/>
          <p:nvPr/>
        </p:nvCxnSpPr>
        <p:spPr>
          <a:xfrm>
            <a:off x="5181600" y="3886200"/>
            <a:ext cx="838200" cy="6096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6096000" y="5867400"/>
            <a:ext cx="226215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可供药用、工业原料</a:t>
            </a:r>
            <a:endParaRPr kumimoji="1" lang="zh-CN" altLang="en-US" dirty="0"/>
          </a:p>
        </p:txBody>
      </p:sp>
      <p:pic>
        <p:nvPicPr>
          <p:cNvPr id="28" name="图片 27" descr="IMG_7084(20200625-184036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572000"/>
            <a:ext cx="1726570" cy="1193800"/>
          </a:xfrm>
          <a:prstGeom prst="rect">
            <a:avLst/>
          </a:prstGeom>
        </p:spPr>
      </p:pic>
      <p:pic>
        <p:nvPicPr>
          <p:cNvPr id="29" name="图片 28" descr="IMG_7085(20200625-185056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648200"/>
            <a:ext cx="1524000" cy="1115033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7848600" y="48768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褐藻胶</a:t>
            </a:r>
            <a:endParaRPr kumimoji="1" lang="zh-CN" altLang="en-US" dirty="0"/>
          </a:p>
        </p:txBody>
      </p:sp>
      <p:cxnSp>
        <p:nvCxnSpPr>
          <p:cNvPr id="3" name="直线连接符 12"/>
          <p:cNvCxnSpPr/>
          <p:nvPr/>
        </p:nvCxnSpPr>
        <p:spPr>
          <a:xfrm flipV="1">
            <a:off x="5257800" y="3480435"/>
            <a:ext cx="1350010" cy="24765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699250" y="3147695"/>
            <a:ext cx="2212975" cy="6451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l"/>
            <a:r>
              <a:rPr kumimoji="1" lang="zh-CN" altLang="en-US" dirty="0" smtClean="0"/>
              <a:t>藻类爆</a:t>
            </a:r>
            <a:r>
              <a:rPr kumimoji="1" lang="zh-CN" altLang="en-US" dirty="0" smtClean="0">
                <a:sym typeface="+mn-ea"/>
              </a:rPr>
              <a:t>发，引起水华、赤潮</a:t>
            </a:r>
            <a:endParaRPr kumimoji="1" lang="zh-CN" alt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build="allAtOnce"/>
      <p:bldP spid="17" grpId="0" animBg="1"/>
      <p:bldP spid="23" grpId="0" animBg="1"/>
      <p:bldP spid="27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2578" name="ly500.wav">
            <a:hlinkClick r:id="" action="ppaction://media"/>
          </p:cNvPr>
          <p:cNvPicPr>
            <a:picLocks noGrp="1" noChangeAspect="1"/>
          </p:cNvPicPr>
          <p:nvPr>
            <p:ph sz="quarter" idx="4294967295"/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311400" y="2536825"/>
            <a:ext cx="328613" cy="312738"/>
          </a:xfrm>
        </p:spPr>
      </p:pic>
      <p:pic>
        <p:nvPicPr>
          <p:cNvPr id="2050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300" y="0"/>
            <a:ext cx="2298700" cy="3481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038" y="7938"/>
            <a:ext cx="2389187" cy="3481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6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298700" cy="3525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9463" y="9525"/>
            <a:ext cx="2435225" cy="343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/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25838"/>
            <a:ext cx="2324100" cy="349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938" y="3481388"/>
            <a:ext cx="2300287" cy="3517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1050" y="3440113"/>
            <a:ext cx="2433638" cy="3560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7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9925" y="3436938"/>
            <a:ext cx="2281238" cy="3598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2587" name="WordArt 7"/>
          <p:cNvSpPr>
            <a:spLocks noTextEdit="1"/>
          </p:cNvSpPr>
          <p:nvPr/>
        </p:nvSpPr>
        <p:spPr>
          <a:xfrm>
            <a:off x="1106488" y="2438400"/>
            <a:ext cx="6858000" cy="2316163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11"/>
              </a:avLst>
            </a:prstTxWarp>
            <a:normAutofit/>
          </a:bodyPr>
          <a:p>
            <a:pPr algn="ctr"/>
            <a:r>
              <a:rPr lang="zh-CN" altLang="en-US" sz="6000">
                <a:ln w="9525" cap="sq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五彩缤纷的植物世界</a:t>
            </a:r>
            <a:endParaRPr lang="zh-CN" altLang="en-US" sz="6000">
              <a:ln w="9525" cap="sq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2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25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7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57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9" name="图片 168961" descr="绿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4325" y="3176588"/>
            <a:ext cx="2555875" cy="2735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0" name="矩形 168962"/>
          <p:cNvSpPr/>
          <p:nvPr/>
        </p:nvSpPr>
        <p:spPr>
          <a:xfrm>
            <a:off x="827088" y="1665288"/>
            <a:ext cx="7669212" cy="1187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淡水藻：春天，天气逐渐变暖，池塘里的水逐渐变绿主要是由于淡水藻类植物的大量生殖。</a:t>
            </a:r>
            <a:endParaRPr lang="zh-CN" altLang="en-US" sz="24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171" name="矩形 168963"/>
          <p:cNvSpPr/>
          <p:nvPr/>
        </p:nvSpPr>
        <p:spPr>
          <a:xfrm>
            <a:off x="3130550" y="5192713"/>
            <a:ext cx="936625" cy="6397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fontAlgn="t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衣藻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172" name="矩形 168964"/>
          <p:cNvSpPr/>
          <p:nvPr/>
        </p:nvSpPr>
        <p:spPr>
          <a:xfrm>
            <a:off x="4140200" y="620713"/>
            <a:ext cx="4213225" cy="7334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fontAlgn="t">
              <a:lnSpc>
                <a:spcPct val="15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hlinkClick r:id="rId2" action="ppaction://hlinkfile"/>
              </a:rPr>
              <a:t>池塘水中的藻类植物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173" name="图片 168965" descr="u=2983345347,2716699560&amp;fm=3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5" y="3284538"/>
            <a:ext cx="2268538" cy="266382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174" name="文本框 168966"/>
          <p:cNvSpPr txBox="1"/>
          <p:nvPr/>
        </p:nvSpPr>
        <p:spPr>
          <a:xfrm>
            <a:off x="6443663" y="5202238"/>
            <a:ext cx="900112" cy="6397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fontAlgn="t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水绵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175" name="图片 168967" descr="图片4"/>
          <p:cNvPicPr>
            <a:picLocks noChangeAspect="1"/>
          </p:cNvPicPr>
          <p:nvPr/>
        </p:nvPicPr>
        <p:blipFill>
          <a:blip r:embed="rId4"/>
          <a:srcRect t="8752"/>
          <a:stretch>
            <a:fillRect/>
          </a:stretch>
        </p:blipFill>
        <p:spPr>
          <a:xfrm>
            <a:off x="827088" y="549275"/>
            <a:ext cx="2865437" cy="6619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49600" y="395605"/>
            <a:ext cx="2844800" cy="914400"/>
          </a:xfrm>
        </p:spPr>
        <p:txBody>
          <a:bodyPr/>
          <a:p>
            <a:pPr algn="ctr"/>
            <a:r>
              <a:rPr lang="zh-CN" altLang="en-US" sz="44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hlinkClick r:id="rId1" action="ppaction://hlinksldjump"/>
              </a:rPr>
              <a:t>藻类图谱</a:t>
            </a:r>
            <a:endParaRPr lang="zh-CN" altLang="en-US" sz="440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" name="图片 3" descr="IMG_7058(20200625-090814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" y="819785"/>
            <a:ext cx="1675130" cy="2233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/>
          <p:cNvSpPr txBox="1"/>
          <p:nvPr/>
        </p:nvSpPr>
        <p:spPr>
          <a:xfrm>
            <a:off x="546100" y="2942590"/>
            <a:ext cx="1132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仿宋" panose="02010600040101010101" charset="-122"/>
                <a:ea typeface="华文仿宋" panose="02010600040101010101" charset="-122"/>
              </a:rPr>
              <a:t>衣藻</a:t>
            </a:r>
            <a:endParaRPr lang="zh-CN" altLang="en-US" sz="2800">
              <a:latin typeface="华文仿宋" panose="02010600040101010101" charset="-122"/>
              <a:ea typeface="华文仿宋" panose="02010600040101010101" charset="-122"/>
            </a:endParaRPr>
          </a:p>
        </p:txBody>
      </p:sp>
      <p:pic>
        <p:nvPicPr>
          <p:cNvPr id="8" name="图片 7" descr="IMG_7071(20200625-120459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t="30756" r="23163" b="20858"/>
          <a:stretch>
            <a:fillRect/>
          </a:stretch>
        </p:blipFill>
        <p:spPr>
          <a:xfrm>
            <a:off x="2553970" y="1254125"/>
            <a:ext cx="1471295" cy="1364615"/>
          </a:xfrm>
          <a:prstGeom prst="ellipse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96845" y="2942590"/>
            <a:ext cx="1328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仿宋" panose="02010600040101010101" charset="-122"/>
                <a:ea typeface="华文仿宋" panose="02010600040101010101" charset="-122"/>
              </a:rPr>
              <a:t>小球藻</a:t>
            </a:r>
            <a:endParaRPr lang="zh-CN" altLang="en-US" sz="2800">
              <a:latin typeface="华文仿宋" panose="02010600040101010101" charset="-122"/>
              <a:ea typeface="华文仿宋" panose="02010600040101010101" charset="-122"/>
            </a:endParaRPr>
          </a:p>
        </p:txBody>
      </p:sp>
      <p:pic>
        <p:nvPicPr>
          <p:cNvPr id="12" name="图片 11" descr="IMG_7111(20200626-180847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2602" r="17468" b="20191"/>
          <a:stretch>
            <a:fillRect/>
          </a:stretch>
        </p:blipFill>
        <p:spPr>
          <a:xfrm>
            <a:off x="4875530" y="1121410"/>
            <a:ext cx="1974215" cy="1631315"/>
          </a:xfrm>
          <a:prstGeom prst="ellipse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516880" y="2836545"/>
            <a:ext cx="1132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latin typeface="华文仿宋" panose="02010600040101010101" charset="-122"/>
                <a:ea typeface="华文仿宋" panose="02010600040101010101" charset="-122"/>
              </a:rPr>
              <a:t>栅藻</a:t>
            </a:r>
            <a:endParaRPr lang="zh-CN" altLang="en-US" sz="2400">
              <a:latin typeface="华文仿宋" panose="02010600040101010101" charset="-122"/>
              <a:ea typeface="华文仿宋" panose="0201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725" y="3464560"/>
            <a:ext cx="20535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华文仿宋" panose="02010600040101010101" charset="-122"/>
                <a:ea typeface="华文仿宋" panose="02010600040101010101" charset="-122"/>
              </a:rPr>
              <a:t>（单细胞藻类）</a:t>
            </a:r>
            <a:endParaRPr lang="zh-CN" altLang="en-US" sz="2000">
              <a:latin typeface="华文仿宋" panose="02010600040101010101" charset="-122"/>
              <a:ea typeface="华文仿宋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94585" y="3512185"/>
            <a:ext cx="3349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>
                <a:latin typeface="华文仿宋" panose="02010600040101010101" charset="-122"/>
                <a:ea typeface="华文仿宋" panose="02010600040101010101" charset="-122"/>
              </a:rPr>
              <a:t>（单细胞藻类）</a:t>
            </a:r>
            <a:endParaRPr lang="zh-CN" altLang="en-US" sz="2000">
              <a:latin typeface="华文仿宋" panose="02010600040101010101" charset="-122"/>
              <a:ea typeface="华文仿宋" panose="0201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28895" y="3358515"/>
            <a:ext cx="2053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>
                <a:latin typeface="华文仿宋" panose="02010600040101010101" charset="-122"/>
                <a:ea typeface="华文仿宋" panose="02010600040101010101" charset="-122"/>
              </a:rPr>
              <a:t>（2-128个单细胞栅藻聚集而成）</a:t>
            </a:r>
            <a:endParaRPr lang="zh-CN" altLang="en-US" sz="2000">
              <a:latin typeface="华文仿宋" panose="02010600040101010101" charset="-122"/>
              <a:ea typeface="华文仿宋" panose="02010600040101010101" charset="-122"/>
            </a:endParaRPr>
          </a:p>
        </p:txBody>
      </p:sp>
      <p:pic>
        <p:nvPicPr>
          <p:cNvPr id="3" name="图片 7" descr="月牙藻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5" y="4112260"/>
            <a:ext cx="1824990" cy="12661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22910" y="5617845"/>
            <a:ext cx="14687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sz="2400" b="0">
                <a:latin typeface="Calibri" panose="020F0502020204030204" charset="0"/>
                <a:ea typeface="宋体" panose="02010600030101010101" pitchFamily="2" charset="-122"/>
              </a:rPr>
              <a:t>月牙藻</a:t>
            </a:r>
            <a:endParaRPr lang="zh-CN" altLang="en-US" sz="24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725" y="6018530"/>
            <a:ext cx="22123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solidFill>
                  <a:srgbClr val="333333"/>
                </a:solidFill>
                <a:ea typeface="宋体" panose="02010600030101010101" pitchFamily="2" charset="-122"/>
              </a:rPr>
              <a:t>（细胞新月形</a:t>
            </a:r>
            <a:r>
              <a:rPr lang="en-US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</a:t>
            </a:r>
            <a:r>
              <a:rPr lang="zh-CN" b="0">
                <a:solidFill>
                  <a:srgbClr val="333333"/>
                </a:solidFill>
                <a:ea typeface="宋体" panose="02010600030101010101" pitchFamily="2" charset="-122"/>
              </a:rPr>
              <a:t>两端尖</a:t>
            </a:r>
            <a:r>
              <a:rPr lang="en-US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</a:t>
            </a:r>
            <a:r>
              <a:rPr lang="zh-CN" b="0">
                <a:solidFill>
                  <a:srgbClr val="333333"/>
                </a:solidFill>
                <a:ea typeface="宋体" panose="02010600030101010101" pitchFamily="2" charset="-122"/>
              </a:rPr>
              <a:t>通常</a:t>
            </a:r>
            <a:r>
              <a:rPr lang="en-US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zh-CN" b="0">
                <a:solidFill>
                  <a:srgbClr val="333333"/>
                </a:solidFill>
                <a:ea typeface="宋体" panose="02010600030101010101" pitchFamily="2" charset="-122"/>
              </a:rPr>
              <a:t>、</a:t>
            </a:r>
            <a:r>
              <a:rPr lang="en-US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8</a:t>
            </a:r>
            <a:r>
              <a:rPr lang="zh-CN" b="0">
                <a:solidFill>
                  <a:srgbClr val="333333"/>
                </a:solidFill>
                <a:ea typeface="宋体" panose="02010600030101010101" pitchFamily="2" charset="-122"/>
              </a:rPr>
              <a:t>、</a:t>
            </a:r>
            <a:r>
              <a:rPr lang="en-US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16</a:t>
            </a:r>
            <a:r>
              <a:rPr lang="zh-CN" b="0">
                <a:solidFill>
                  <a:srgbClr val="333333"/>
                </a:solidFill>
                <a:ea typeface="宋体" panose="02010600030101010101" pitchFamily="2" charset="-122"/>
              </a:rPr>
              <a:t>个细胞相对排列）</a:t>
            </a:r>
            <a:endParaRPr lang="zh-CN" altLang="en-US"/>
          </a:p>
        </p:txBody>
      </p:sp>
      <p:pic>
        <p:nvPicPr>
          <p:cNvPr id="18" name="图片 3" descr="盘星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970" y="4150995"/>
            <a:ext cx="1693545" cy="129413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772410" y="5558155"/>
            <a:ext cx="11766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latin typeface="Calibri" panose="020F0502020204030204" charset="0"/>
                <a:ea typeface="宋体" panose="02010600030101010101" pitchFamily="2" charset="-122"/>
              </a:rPr>
              <a:t>盘星藻</a:t>
            </a:r>
            <a:endParaRPr lang="zh-CN" altLang="en-US" sz="24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298065" y="6018530"/>
            <a:ext cx="243649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b="0">
                <a:solidFill>
                  <a:srgbClr val="191919"/>
                </a:solidFill>
                <a:ea typeface="宋体" panose="02010600030101010101" pitchFamily="2" charset="-122"/>
              </a:rPr>
              <a:t>(</a:t>
            </a:r>
            <a:r>
              <a:rPr lang="zh-CN" altLang="en-US" b="0">
                <a:solidFill>
                  <a:srgbClr val="191919"/>
                </a:solidFill>
                <a:ea typeface="宋体" panose="02010600030101010101" pitchFamily="2" charset="-122"/>
              </a:rPr>
              <a:t>单细胞</a:t>
            </a:r>
            <a:r>
              <a:rPr lang="en-US" altLang="zh-CN" b="0">
                <a:solidFill>
                  <a:srgbClr val="191919"/>
                </a:solidFill>
                <a:ea typeface="宋体" panose="02010600030101010101" pitchFamily="2" charset="-122"/>
              </a:rPr>
              <a:t>)</a:t>
            </a:r>
            <a:r>
              <a:rPr lang="zh-CN" b="0">
                <a:solidFill>
                  <a:srgbClr val="191919"/>
                </a:solidFill>
                <a:ea typeface="宋体" panose="02010600030101010101" pitchFamily="2" charset="-122"/>
              </a:rPr>
              <a:t>定形群体，</a:t>
            </a:r>
            <a:r>
              <a:rPr lang="zh-CN" b="0">
                <a:solidFill>
                  <a:srgbClr val="19191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许多</a:t>
            </a:r>
            <a:r>
              <a:rPr lang="zh-CN" b="0">
                <a:solidFill>
                  <a:srgbClr val="191919"/>
                </a:solidFill>
                <a:ea typeface="宋体" panose="02010600030101010101" pitchFamily="2" charset="-122"/>
              </a:rPr>
              <a:t>细胞排列在一个平面上，大体呈辐射状</a:t>
            </a:r>
            <a:endParaRPr lang="zh-CN" altLang="en-US" b="0">
              <a:solidFill>
                <a:srgbClr val="191919"/>
              </a:solidFill>
              <a:ea typeface="宋体" panose="02010600030101010101" pitchFamily="2" charset="-122"/>
            </a:endParaRPr>
          </a:p>
        </p:txBody>
      </p:sp>
      <p:pic>
        <p:nvPicPr>
          <p:cNvPr id="24" name="图片 8" descr="640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5530" y="4215130"/>
            <a:ext cx="1860550" cy="116649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292090" y="5558155"/>
            <a:ext cx="11410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solidFill>
                  <a:srgbClr val="191919"/>
                </a:solidFill>
                <a:ea typeface="宋体" panose="02010600030101010101" pitchFamily="2" charset="-122"/>
              </a:rPr>
              <a:t>双星藻</a:t>
            </a:r>
            <a:endParaRPr lang="zh-CN" altLang="en-US" sz="2400" b="0">
              <a:solidFill>
                <a:srgbClr val="191919"/>
              </a:solidFill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458970" y="5890260"/>
            <a:ext cx="248983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solidFill>
                  <a:srgbClr val="333333"/>
                </a:solidFill>
                <a:ea typeface="宋体" panose="02010600030101010101" pitchFamily="2" charset="-122"/>
              </a:rPr>
              <a:t>（由一列细胞构成的不分枝的丝状体</a:t>
            </a:r>
            <a:r>
              <a:rPr lang="zh-CN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，叶绿体星芒状，多细胞藻类）</a:t>
            </a:r>
            <a:endParaRPr lang="zh-CN" altLang="en-US"/>
          </a:p>
        </p:txBody>
      </p:sp>
      <p:pic>
        <p:nvPicPr>
          <p:cNvPr id="27" name="图片 9" descr="640 (3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1195" y="4214495"/>
            <a:ext cx="1967865" cy="123063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7514590" y="5558155"/>
            <a:ext cx="14744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solidFill>
                  <a:srgbClr val="191919"/>
                </a:solidFill>
                <a:ea typeface="宋体" panose="02010600030101010101" pitchFamily="2" charset="-122"/>
              </a:rPr>
              <a:t>水绵</a:t>
            </a:r>
            <a:endParaRPr lang="zh-CN" altLang="en-US" sz="2400" b="0">
              <a:solidFill>
                <a:srgbClr val="191919"/>
              </a:solidFill>
              <a:ea typeface="宋体" panose="02010600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928485" y="5935980"/>
            <a:ext cx="221551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solidFill>
                  <a:srgbClr val="333333"/>
                </a:solidFill>
                <a:ea typeface="宋体" panose="02010600030101010101" pitchFamily="2" charset="-122"/>
              </a:rPr>
              <a:t>（由一列细胞构成，</a:t>
            </a:r>
            <a:r>
              <a:rPr lang="zh-CN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叶绿</a:t>
            </a:r>
            <a:r>
              <a:rPr lang="zh-CN" b="0">
                <a:solidFill>
                  <a:srgbClr val="333333"/>
                </a:solidFill>
                <a:ea typeface="宋体" panose="02010600030101010101" pitchFamily="2" charset="-122"/>
              </a:rPr>
              <a:t>体为螺旋带状</a:t>
            </a:r>
            <a:r>
              <a:rPr lang="zh-CN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，多细胞藻类</a:t>
            </a:r>
            <a:r>
              <a:rPr lang="zh-CN" sz="16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14400" y="76200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衣藻</a:t>
            </a:r>
            <a:endParaRPr kumimoji="1" lang="zh-CN" altLang="en-US" sz="4000" dirty="0"/>
          </a:p>
        </p:txBody>
      </p:sp>
      <p:pic>
        <p:nvPicPr>
          <p:cNvPr id="2" name="图片 1" descr="IMG_7058(20200625-090814)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95" y="869315"/>
            <a:ext cx="3840000" cy="5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4953000" y="52578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−−−−−−−−−−−−−−−−−−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7239000" y="525780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华文宋体" panose="02010600040101010101" charset="-122"/>
                <a:ea typeface="华文宋体" panose="02010600040101010101" charset="-122"/>
              </a:rPr>
              <a:t>细胞壁</a:t>
            </a:r>
            <a:endParaRPr kumimoji="1" lang="zh-CN" altLang="en-US" dirty="0"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53000" y="44958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−−−−−−−−−−−−−−−−−−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258264" y="4419085"/>
            <a:ext cx="8686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 smtClean="0">
                <a:solidFill>
                  <a:prstClr val="black"/>
                </a:solidFill>
                <a:latin typeface="华文仿宋" panose="02010600040101010101" charset="-122"/>
                <a:ea typeface="华文仿宋" panose="02010600040101010101" charset="-122"/>
                <a:cs typeface="MS Gothic" panose="020B0609070205080204" charset="-128"/>
              </a:rPr>
              <a:t>叶绿体</a:t>
            </a:r>
            <a:endParaRPr lang="zh-CN" altLang="en-US" dirty="0">
              <a:solidFill>
                <a:prstClr val="black"/>
              </a:solidFill>
              <a:latin typeface="华文仿宋" panose="02010600040101010101" charset="-122"/>
              <a:ea typeface="华文仿宋" panose="0201060004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495800" y="3962400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7162800" y="396240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华文仿宋" panose="02010600040101010101" charset="-122"/>
                <a:ea typeface="华文仿宋" panose="02010600040101010101" charset="-122"/>
              </a:rPr>
              <a:t>细胞核</a:t>
            </a:r>
            <a:endParaRPr kumimoji="1" lang="zh-CN" altLang="en-US" dirty="0" smtClean="0">
              <a:latin typeface="华文仿宋" panose="02010600040101010101" charset="-122"/>
              <a:ea typeface="华文仿宋" panose="0201060004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48200" y="2590800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7467600" y="2590800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华文仿宋" panose="02010600040101010101" charset="-122"/>
                <a:ea typeface="华文仿宋" panose="02010600040101010101" charset="-122"/>
              </a:rPr>
              <a:t>鞭毛</a:t>
            </a:r>
            <a:endParaRPr kumimoji="1" lang="zh-CN" altLang="en-US" dirty="0">
              <a:latin typeface="华文仿宋" panose="02010600040101010101" charset="-122"/>
              <a:ea typeface="华文仿宋" panose="02010600040101010101" charset="-122"/>
            </a:endParaRPr>
          </a:p>
        </p:txBody>
      </p:sp>
      <p:pic>
        <p:nvPicPr>
          <p:cNvPr id="15" name="图片 14" descr="IMG_7037(20200624-13555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0"/>
            <a:ext cx="2652486" cy="2228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1" grpId="0"/>
      <p:bldP spid="12" grpId="0"/>
      <p:bldP spid="13" grpId="0"/>
      <p:bldP spid="14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1264285" cy="548005"/>
          </a:xfrm>
        </p:spPr>
        <p:txBody>
          <a:bodyPr/>
          <a:p>
            <a:r>
              <a:rPr lang="zh-CN" altLang="en-US"/>
              <a:t>月牙藻</a:t>
            </a:r>
            <a:endParaRPr lang="zh-CN" altLang="en-US"/>
          </a:p>
        </p:txBody>
      </p:sp>
      <p:pic>
        <p:nvPicPr>
          <p:cNvPr id="4" name="内容占位符 3" descr="IMG_7098(20200626-150552).PNG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" y="2282825"/>
            <a:ext cx="3143250" cy="1857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 descr="月牙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110" y="2043430"/>
            <a:ext cx="3028950" cy="32385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1501775" cy="914400"/>
          </a:xfrm>
        </p:spPr>
        <p:txBody>
          <a:bodyPr/>
          <a:lstStyle/>
          <a:p>
            <a:r>
              <a:rPr kumimoji="1" lang="zh-CN" altLang="en-US" dirty="0" smtClean="0">
                <a:latin typeface="华文中宋" panose="02010600040101010101" charset="-122"/>
                <a:ea typeface="华文中宋" panose="02010600040101010101" charset="-122"/>
              </a:rPr>
              <a:t>小球藻</a:t>
            </a:r>
            <a:endParaRPr kumimoji="1" lang="zh-CN" altLang="en-US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" name="图片 3" descr="IMG_7071(20200625-120459)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3104515"/>
            <a:ext cx="3119967" cy="32850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48100" y="457962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−−−−−−−−−−−−−−−−−−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206490" y="456184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华文楷体" panose="02010600040101010101" charset="-122"/>
                <a:ea typeface="华文楷体" panose="02010600040101010101" charset="-122"/>
              </a:rPr>
              <a:t>细胞壁</a:t>
            </a:r>
            <a:endParaRPr kumimoji="1" lang="zh-CN" altLang="en-US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76600" y="51054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−−−−−−−−−−−−−−−−−−</a:t>
            </a:r>
            <a:r>
              <a:rPr lang="zh-CN" altLang="en-US" dirty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−−−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085205" y="510540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华文楷体" panose="02010600040101010101" charset="-122"/>
                <a:ea typeface="华文楷体" panose="02010600040101010101" charset="-122"/>
              </a:rPr>
              <a:t>叶绿体</a:t>
            </a:r>
            <a:endParaRPr kumimoji="1" lang="zh-CN" altLang="en-US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19150" y="50292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MS Gothic" panose="020B0609070205080204" charset="-128"/>
                <a:ea typeface="MS Gothic" panose="020B0609070205080204" charset="-128"/>
                <a:cs typeface="MS Gothic" panose="020B0609070205080204" charset="-128"/>
              </a:rPr>
              <a:t>−−−−−−−−−−−−−−−−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8580" y="494919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华文楷体" panose="02010600040101010101" charset="-122"/>
                <a:ea typeface="华文楷体" panose="02010600040101010101" charset="-122"/>
              </a:rPr>
              <a:t>细胞核</a:t>
            </a:r>
            <a:endParaRPr kumimoji="1" lang="zh-CN" altLang="en-US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8" name="图片 7" descr="1X@20171110_202630"/>
          <p:cNvPicPr>
            <a:picLocks noChangeAspect="1"/>
          </p:cNvPicPr>
          <p:nvPr/>
        </p:nvPicPr>
        <p:blipFill>
          <a:blip r:embed="rId2"/>
          <a:srcRect l="45022" t="17508" r="11701" b="5556"/>
          <a:stretch>
            <a:fillRect/>
          </a:stretch>
        </p:blipFill>
        <p:spPr>
          <a:xfrm>
            <a:off x="4704715" y="-105410"/>
            <a:ext cx="4238625" cy="42386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7" grpId="0"/>
      <p:bldP spid="7" grpId="1"/>
      <p:bldP spid="9" grpId="0"/>
      <p:bldP spid="9" grpId="1"/>
      <p:bldP spid="11" grpId="0"/>
      <p:bldP spid="11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1752600" cy="914400"/>
          </a:xfrm>
        </p:spPr>
        <p:txBody>
          <a:bodyPr/>
          <a:lstStyle/>
          <a:p>
            <a:r>
              <a:rPr kumimoji="1" lang="zh-CN" altLang="en-US" dirty="0" smtClean="0"/>
              <a:t>栅藻</a:t>
            </a:r>
            <a:endParaRPr kumimoji="1" lang="zh-CN" altLang="en-US" dirty="0"/>
          </a:p>
        </p:txBody>
      </p:sp>
      <p:pic>
        <p:nvPicPr>
          <p:cNvPr id="4" name="图片 3" descr="IMG_7109(20200626-175236)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84400"/>
            <a:ext cx="2928620" cy="269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 descr="IMG_7111(20200626-180847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2602" r="17468" b="20191"/>
          <a:stretch>
            <a:fillRect/>
          </a:stretch>
        </p:blipFill>
        <p:spPr>
          <a:xfrm>
            <a:off x="3672205" y="2019300"/>
            <a:ext cx="3657600" cy="302242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30245" y="5603875"/>
            <a:ext cx="3856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2-128</a:t>
            </a:r>
            <a:r>
              <a:rPr lang="zh-CN" altLang="en-US"/>
              <a:t>个细胞组成，每个细胞含有叶绿体。</a:t>
            </a:r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IMG_7065.PNG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236" r="-2006" b="7586"/>
          <a:stretch>
            <a:fillRect/>
          </a:stretch>
        </p:blipFill>
        <p:spPr>
          <a:xfrm>
            <a:off x="1658620" y="284480"/>
            <a:ext cx="2611755" cy="4168775"/>
          </a:xfrm>
          <a:prstGeom prst="ellipse">
            <a:avLst/>
          </a:prstGeom>
        </p:spPr>
      </p:pic>
      <p:pic>
        <p:nvPicPr>
          <p:cNvPr id="11" name="图片 10" descr="IMG_7041(20200624-145251)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60" y="223520"/>
            <a:ext cx="2507615" cy="61125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8330" y="5027295"/>
            <a:ext cx="4204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仿宋" panose="02010600040101010101" charset="-122"/>
                <a:ea typeface="华文仿宋" panose="02010600040101010101" charset="-122"/>
              </a:rPr>
              <a:t>多细胞藻类植物，由一列细胞构成，叶绿体为螺旋带状。</a:t>
            </a:r>
            <a:endParaRPr lang="zh-CN" altLang="en-US" sz="2400">
              <a:latin typeface="华文仿宋" panose="02010600040101010101" charset="-122"/>
              <a:ea typeface="华文仿宋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6230" y="811530"/>
            <a:ext cx="1283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华文仿宋" panose="02010600040101010101" charset="-122"/>
                <a:ea typeface="华文仿宋" panose="02010600040101010101" charset="-122"/>
              </a:rPr>
              <a:t>水绵</a:t>
            </a:r>
            <a:endParaRPr lang="zh-CN" altLang="en-US" sz="3600">
              <a:latin typeface="华文仿宋" panose="02010600040101010101" charset="-122"/>
              <a:ea typeface="华文仿宋" panose="0201060004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DVSHAPEID" val="K4nqtrpMJHznzW6iQWuGbY"/>
</p:tagLst>
</file>

<file path=ppt/tags/tag2.xml><?xml version="1.0" encoding="utf-8"?>
<p:tagLst xmlns:p="http://schemas.openxmlformats.org/presentationml/2006/main">
  <p:tag name="DVSECTIONID" val="6QLnjpDmemWvdkPv8CNhLB"/>
</p:tagLst>
</file>

<file path=ppt/tags/tag3.xml><?xml version="1.0" encoding="utf-8"?>
<p:tagLst xmlns:p="http://schemas.openxmlformats.org/presentationml/2006/main">
  <p:tag name="KSO_WM_UNIT_PLACING_PICTURE_USER_VIEWPORT" val="{&quot;height&quot;:4680,&quot;width&quot;:1920}"/>
</p:tagLst>
</file>

<file path=ppt/tags/tag4.xml><?xml version="1.0" encoding="utf-8"?>
<p:tagLst xmlns:p="http://schemas.openxmlformats.org/presentationml/2006/main">
  <p:tag name="KSO_WM_UNIT_PLACING_PICTURE_USER_VIEWPORT" val="{&quot;height&quot;:4680,&quot;width&quot;:1920}"/>
</p:tagLst>
</file>

<file path=ppt/tags/tag5.xml><?xml version="1.0" encoding="utf-8"?>
<p:tagLst xmlns:p="http://schemas.openxmlformats.org/presentationml/2006/main">
  <p:tag name="KSO_WM_UNIT_PLACING_PICTURE_USER_VIEWPORT" val="{&quot;height&quot;:8062.9921259842522,&quot;width&quot;:6047.2440944881891}"/>
</p:tagLst>
</file>

<file path=ppt/tags/tag6.xml><?xml version="1.0" encoding="utf-8"?>
<p:tagLst xmlns:p="http://schemas.openxmlformats.org/presentationml/2006/main">
  <p:tag name="KSO_WM_UNIT_PLACING_PICTURE_USER_VIEWPORT" val="{&quot;height&quot;:4977.5007874015746,&quot;width&quot;:5747.5007874015746}"/>
</p:tagLst>
</file>

<file path=ppt/tags/tag7.xml><?xml version="1.0" encoding="utf-8"?>
<p:tagLst xmlns:p="http://schemas.openxmlformats.org/presentationml/2006/main">
  <p:tag name="KSO_WM_UNIT_PLACING_PICTURE_USER_VIEWPORT" val="{&quot;height&quot;:4995,&quot;width&quot;:4205}"/>
</p:tagLst>
</file>

<file path=ppt/tags/tag8.xml><?xml version="1.0" encoding="utf-8"?>
<p:tagLst xmlns:p="http://schemas.openxmlformats.org/presentationml/2006/main">
  <p:tag name="KSO_WM_UNIT_PLACING_PICTURE_USER_VIEWPORT" val="{&quot;height&quot;:4972.5007874015746,&quot;width&quot;:4450}"/>
</p:tagLst>
</file>

<file path=ppt/tags/tag9.xml><?xml version="1.0" encoding="utf-8"?>
<p:tagLst xmlns:p="http://schemas.openxmlformats.org/presentationml/2006/main">
  <p:tag name="KSO_WM_UNIT_PLACING_PICTURE_USER_VIEWPORT" val="{&quot;height&quot;:7755,&quot;width&quot;:10350}"/>
</p:tagLst>
</file>

<file path=ppt/theme/theme1.xml><?xml version="1.0" encoding="utf-8"?>
<a:theme xmlns:a="http://schemas.openxmlformats.org/drawingml/2006/main" name="项目状态报告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项目状态报告.potx</Template>
  <TotalTime>0</TotalTime>
  <Words>861</Words>
  <Application>WPS 演示</Application>
  <PresentationFormat>全屏显示(4:3)</PresentationFormat>
  <Paragraphs>171</Paragraphs>
  <Slides>19</Slides>
  <Notes>2</Notes>
  <HiddenSlides>1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8" baseType="lpstr">
      <vt:lpstr>Arial</vt:lpstr>
      <vt:lpstr>宋体</vt:lpstr>
      <vt:lpstr>Wingdings</vt:lpstr>
      <vt:lpstr>Georgia</vt:lpstr>
      <vt:lpstr>Courier New</vt:lpstr>
      <vt:lpstr>Hei</vt:lpstr>
      <vt:lpstr>微软雅黑</vt:lpstr>
      <vt:lpstr>Calibri</vt:lpstr>
      <vt:lpstr>华文中宋</vt:lpstr>
      <vt:lpstr>华文仿宋</vt:lpstr>
      <vt:lpstr>Calibri</vt:lpstr>
      <vt:lpstr>MS Gothic</vt:lpstr>
      <vt:lpstr>华文宋体</vt:lpstr>
      <vt:lpstr>华文楷体</vt:lpstr>
      <vt:lpstr>Times New Roman</vt:lpstr>
      <vt:lpstr>华文新魏</vt:lpstr>
      <vt:lpstr>Arial Unicode MS</vt:lpstr>
      <vt:lpstr>方正舒体</vt:lpstr>
      <vt:lpstr>项目状态报告</vt:lpstr>
      <vt:lpstr>藻类植物</vt:lpstr>
      <vt:lpstr>PowerPoint 演示文稿</vt:lpstr>
      <vt:lpstr>PowerPoint 演示文稿</vt:lpstr>
      <vt:lpstr>藻类图谱</vt:lpstr>
      <vt:lpstr>PowerPoint 演示文稿</vt:lpstr>
      <vt:lpstr>月牙藻</vt:lpstr>
      <vt:lpstr>小球藻</vt:lpstr>
      <vt:lpstr>栅藻</vt:lpstr>
      <vt:lpstr>PowerPoint 演示文稿</vt:lpstr>
      <vt:lpstr>PowerPoint 演示文稿</vt:lpstr>
      <vt:lpstr>PowerPoint 演示文稿</vt:lpstr>
      <vt:lpstr>海洋里有藻类植物吗？</vt:lpstr>
      <vt:lpstr>海带看上去有根、茎、叶</vt:lpstr>
      <vt:lpstr>PowerPoint 演示文稿</vt:lpstr>
      <vt:lpstr>           摘自《海洋藻类资源高效利用技术》</vt:lpstr>
      <vt:lpstr>湖泊藻类爆发</vt:lpstr>
      <vt:lpstr>海洋藻类爆发</vt:lpstr>
      <vt:lpstr>PowerPoint 演示文稿</vt:lpstr>
      <vt:lpstr>藻类植物与人类的关系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可乐</cp:lastModifiedBy>
  <cp:revision>45</cp:revision>
  <dcterms:created xsi:type="dcterms:W3CDTF">2020-06-30T09:02:00Z</dcterms:created>
  <dcterms:modified xsi:type="dcterms:W3CDTF">2025-01-09T11:16:38Z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KSOSaveFontToCloudKey">
    <vt:lpwstr>628003598_btnclosed</vt:lpwstr>
  </property>
</Properties>
</file>